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handoutMasterIdLst>
    <p:handoutMasterId r:id="rId43"/>
  </p:handout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4" r:id="rId35"/>
    <p:sldId id="305" r:id="rId36"/>
    <p:sldId id="306" r:id="rId37"/>
    <p:sldId id="307" r:id="rId38"/>
    <p:sldId id="308" r:id="rId39"/>
    <p:sldId id="309" r:id="rId40"/>
    <p:sldId id="310" r:id="rId4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5FA4B0"/>
    <a:srgbClr val="F27D30"/>
    <a:srgbClr val="8C5BB1"/>
    <a:srgbClr val="585B6E"/>
    <a:srgbClr val="334779"/>
    <a:srgbClr val="C7BA97"/>
    <a:srgbClr val="FF3300"/>
    <a:srgbClr val="FF99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0712" autoAdjust="0"/>
  </p:normalViewPr>
  <p:slideViewPr>
    <p:cSldViewPr>
      <p:cViewPr varScale="1">
        <p:scale>
          <a:sx n="89" d="100"/>
          <a:sy n="89" d="100"/>
        </p:scale>
        <p:origin x="725"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74" d="100"/>
          <a:sy n="74" d="100"/>
        </p:scale>
        <p:origin x="-217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AB681-482E-41A1-84D0-392217EC5244}" type="doc">
      <dgm:prSet loTypeId="urn:microsoft.com/office/officeart/2005/8/layout/hierarchy4" loCatId="hierarchy" qsTypeId="urn:microsoft.com/office/officeart/2005/8/quickstyle/simple1" qsCatId="simple" csTypeId="urn:microsoft.com/office/officeart/2005/8/colors/colorful1#4" csCatId="colorful" phldr="1"/>
      <dgm:spPr/>
      <dgm:t>
        <a:bodyPr/>
        <a:lstStyle/>
        <a:p>
          <a:endParaRPr lang="fr-BE"/>
        </a:p>
      </dgm:t>
    </dgm:pt>
    <dgm:pt modelId="{5C69D236-DA09-40F2-8E16-16D381E12247}">
      <dgm:prSet phldrT="[Texte]"/>
      <dgm:spPr>
        <a:solidFill>
          <a:schemeClr val="accent2"/>
        </a:solidFill>
      </dgm:spPr>
      <dgm:t>
        <a:bodyPr/>
        <a:lstStyle/>
        <a:p>
          <a:r>
            <a:rPr lang="fr-BE" b="1" dirty="0" smtClean="0">
              <a:solidFill>
                <a:schemeClr val="tx2"/>
              </a:solidFill>
              <a:latin typeface="Source Sans Pro" panose="020B0503030403020204" pitchFamily="34" charset="0"/>
              <a:ea typeface="Source Sans Pro" panose="020B0503030403020204" pitchFamily="34" charset="0"/>
            </a:rPr>
            <a:t>Cairn Général </a:t>
          </a:r>
        </a:p>
        <a:p>
          <a:r>
            <a:rPr lang="fr-BE" b="1" dirty="0" smtClean="0">
              <a:solidFill>
                <a:schemeClr val="tx2"/>
              </a:solidFill>
              <a:latin typeface="Source Sans Pro" panose="020B0503030403020204" pitchFamily="34" charset="0"/>
              <a:ea typeface="Source Sans Pro" panose="020B0503030403020204" pitchFamily="34" charset="0"/>
            </a:rPr>
            <a:t>(</a:t>
          </a:r>
          <a:r>
            <a:rPr lang="fr-BE" b="1" dirty="0" err="1" smtClean="0">
              <a:solidFill>
                <a:schemeClr val="tx2"/>
              </a:solidFill>
              <a:latin typeface="Source Sans Pro" panose="020B0503030403020204" pitchFamily="34" charset="0"/>
              <a:ea typeface="Source Sans Pro" panose="020B0503030403020204" pitchFamily="34" charset="0"/>
            </a:rPr>
            <a:t>Electronic</a:t>
          </a:r>
          <a:r>
            <a:rPr lang="fr-BE" b="1" dirty="0" smtClean="0">
              <a:solidFill>
                <a:schemeClr val="tx2"/>
              </a:solidFill>
              <a:latin typeface="Source Sans Pro" panose="020B0503030403020204" pitchFamily="34" charset="0"/>
              <a:ea typeface="Source Sans Pro" panose="020B0503030403020204" pitchFamily="34" charset="0"/>
            </a:rPr>
            <a:t> collection)</a:t>
          </a:r>
        </a:p>
      </dgm:t>
    </dgm:pt>
    <dgm:pt modelId="{1B424289-4E5A-4466-90D6-E6BB767E538E}" type="parTrans" cxnId="{0787AA46-3AC4-40ED-8C59-6A31448B7D5E}">
      <dgm:prSet/>
      <dgm:spPr/>
      <dgm:t>
        <a:bodyPr/>
        <a:lstStyle/>
        <a:p>
          <a:endParaRPr lang="fr-BE"/>
        </a:p>
      </dgm:t>
    </dgm:pt>
    <dgm:pt modelId="{1A4B5FBC-0B3F-44C7-BA12-DB0504EF477C}" type="sibTrans" cxnId="{0787AA46-3AC4-40ED-8C59-6A31448B7D5E}">
      <dgm:prSet/>
      <dgm:spPr/>
      <dgm:t>
        <a:bodyPr/>
        <a:lstStyle/>
        <a:p>
          <a:endParaRPr lang="fr-BE"/>
        </a:p>
      </dgm:t>
    </dgm:pt>
    <dgm:pt modelId="{215E88C7-786E-4C42-97C1-415E644377B5}">
      <dgm:prSet phldrT="[Texte]"/>
      <dgm:spPr>
        <a:solidFill>
          <a:schemeClr val="accent5"/>
        </a:solidFill>
      </dgm:spPr>
      <dgm:t>
        <a:bodyPr/>
        <a:lstStyle/>
        <a:p>
          <a:r>
            <a:rPr lang="fr-BE" b="1" dirty="0" smtClean="0">
              <a:solidFill>
                <a:schemeClr val="tx2"/>
              </a:solidFill>
              <a:latin typeface="Source Sans Pro" panose="020B0503030403020204" pitchFamily="34" charset="0"/>
              <a:ea typeface="Source Sans Pro" panose="020B0503030403020204" pitchFamily="34" charset="0"/>
            </a:rPr>
            <a:t>Full </a:t>
          </a:r>
          <a:r>
            <a:rPr lang="fr-BE" b="1" dirty="0" err="1" smtClean="0">
              <a:solidFill>
                <a:schemeClr val="tx2"/>
              </a:solidFill>
              <a:latin typeface="Source Sans Pro" panose="020B0503030403020204" pitchFamily="34" charset="0"/>
              <a:ea typeface="Source Sans Pro" panose="020B0503030403020204" pitchFamily="34" charset="0"/>
            </a:rPr>
            <a:t>Text</a:t>
          </a:r>
          <a:endParaRPr lang="fr-BE" b="1" dirty="0" smtClean="0">
            <a:solidFill>
              <a:schemeClr val="tx2"/>
            </a:solidFill>
            <a:latin typeface="Source Sans Pro" panose="020B0503030403020204" pitchFamily="34" charset="0"/>
            <a:ea typeface="Source Sans Pro" panose="020B0503030403020204" pitchFamily="34" charset="0"/>
          </a:endParaRPr>
        </a:p>
        <a:p>
          <a:r>
            <a:rPr lang="fr-BE" i="1" dirty="0" smtClean="0">
              <a:solidFill>
                <a:schemeClr val="tx2"/>
              </a:solidFill>
              <a:latin typeface="Source Sans Pro" panose="020B0503030403020204" pitchFamily="34" charset="0"/>
              <a:ea typeface="Source Sans Pro" panose="020B0503030403020204" pitchFamily="34" charset="0"/>
            </a:rPr>
            <a:t>(Service)</a:t>
          </a:r>
          <a:endParaRPr lang="fr-BE" i="1" dirty="0">
            <a:solidFill>
              <a:schemeClr val="tx2"/>
            </a:solidFill>
            <a:latin typeface="Source Sans Pro" panose="020B0503030403020204" pitchFamily="34" charset="0"/>
            <a:ea typeface="Source Sans Pro" panose="020B0503030403020204" pitchFamily="34" charset="0"/>
          </a:endParaRPr>
        </a:p>
      </dgm:t>
    </dgm:pt>
    <dgm:pt modelId="{DB7A6F5D-F853-49D5-8D62-04E07CE700BA}" type="parTrans" cxnId="{3BADE808-FCC2-4A08-B359-480F34E17F5B}">
      <dgm:prSet/>
      <dgm:spPr/>
      <dgm:t>
        <a:bodyPr/>
        <a:lstStyle/>
        <a:p>
          <a:endParaRPr lang="fr-BE"/>
        </a:p>
      </dgm:t>
    </dgm:pt>
    <dgm:pt modelId="{F99D95D4-F191-4235-B112-19C24E6DA3A4}" type="sibTrans" cxnId="{3BADE808-FCC2-4A08-B359-480F34E17F5B}">
      <dgm:prSet/>
      <dgm:spPr/>
      <dgm:t>
        <a:bodyPr/>
        <a:lstStyle/>
        <a:p>
          <a:endParaRPr lang="fr-BE"/>
        </a:p>
      </dgm:t>
    </dgm:pt>
    <dgm:pt modelId="{76657EA1-026B-4534-92D6-900A99A8B486}">
      <dgm:prSet phldrT="[Texte]"/>
      <dgm:spPr/>
      <dgm:t>
        <a:bodyPr/>
        <a:lstStyle/>
        <a:p>
          <a:r>
            <a:rPr lang="fr-BE" b="1" dirty="0" smtClean="0">
              <a:solidFill>
                <a:schemeClr val="tx2"/>
              </a:solidFill>
              <a:latin typeface="Source Sans Pro" panose="020B0503030403020204" pitchFamily="34" charset="0"/>
              <a:ea typeface="Source Sans Pro" panose="020B0503030403020204" pitchFamily="34" charset="0"/>
            </a:rPr>
            <a:t>Réseaux (1983-2014)</a:t>
          </a:r>
        </a:p>
        <a:p>
          <a:r>
            <a:rPr lang="fr-BE" b="0" i="1" dirty="0" smtClean="0">
              <a:solidFill>
                <a:schemeClr val="tx2"/>
              </a:solidFill>
              <a:latin typeface="Source Sans Pro" panose="020B0503030403020204" pitchFamily="34" charset="0"/>
              <a:ea typeface="Source Sans Pro" panose="020B0503030403020204" pitchFamily="34" charset="0"/>
            </a:rPr>
            <a:t>(portfolio)</a:t>
          </a:r>
          <a:endParaRPr lang="fr-BE" b="0" i="1" dirty="0">
            <a:solidFill>
              <a:schemeClr val="tx2"/>
            </a:solidFill>
            <a:latin typeface="Source Sans Pro" panose="020B0503030403020204" pitchFamily="34" charset="0"/>
            <a:ea typeface="Source Sans Pro" panose="020B0503030403020204" pitchFamily="34" charset="0"/>
          </a:endParaRPr>
        </a:p>
      </dgm:t>
    </dgm:pt>
    <dgm:pt modelId="{07E54EEC-DEAF-4DFF-BA06-CD6E5DCD4A03}" type="parTrans" cxnId="{D1B1ED37-9847-471C-8372-0A7E6C52A2BD}">
      <dgm:prSet/>
      <dgm:spPr/>
      <dgm:t>
        <a:bodyPr/>
        <a:lstStyle/>
        <a:p>
          <a:endParaRPr lang="fr-BE"/>
        </a:p>
      </dgm:t>
    </dgm:pt>
    <dgm:pt modelId="{C36D735D-9B5A-4335-A681-633456DD8002}" type="sibTrans" cxnId="{D1B1ED37-9847-471C-8372-0A7E6C52A2BD}">
      <dgm:prSet/>
      <dgm:spPr/>
      <dgm:t>
        <a:bodyPr/>
        <a:lstStyle/>
        <a:p>
          <a:endParaRPr lang="fr-BE"/>
        </a:p>
      </dgm:t>
    </dgm:pt>
    <dgm:pt modelId="{F0305047-F40B-4E2B-B552-498FCBC54DF8}">
      <dgm:prSet phldrT="[Texte]"/>
      <dgm:spPr/>
      <dgm:t>
        <a:bodyPr/>
        <a:lstStyle/>
        <a:p>
          <a:r>
            <a:rPr lang="fr-BE" b="1" dirty="0" smtClean="0">
              <a:solidFill>
                <a:schemeClr val="tx2"/>
              </a:solidFill>
              <a:latin typeface="Source Sans Pro" panose="020B0503030403020204" pitchFamily="34" charset="0"/>
              <a:ea typeface="Source Sans Pro" panose="020B0503030403020204" pitchFamily="34" charset="0"/>
            </a:rPr>
            <a:t>Revue économique (1990-2014)</a:t>
          </a:r>
        </a:p>
        <a:p>
          <a:r>
            <a:rPr lang="fr-BE" b="0" i="1" dirty="0" smtClean="0">
              <a:solidFill>
                <a:schemeClr val="tx2"/>
              </a:solidFill>
              <a:latin typeface="Source Sans Pro" panose="020B0503030403020204" pitchFamily="34" charset="0"/>
              <a:ea typeface="Source Sans Pro" panose="020B0503030403020204" pitchFamily="34" charset="0"/>
            </a:rPr>
            <a:t>(portfolio)</a:t>
          </a:r>
          <a:endParaRPr lang="fr-BE" b="0" i="1" dirty="0">
            <a:solidFill>
              <a:schemeClr val="tx2"/>
            </a:solidFill>
            <a:latin typeface="Source Sans Pro" panose="020B0503030403020204" pitchFamily="34" charset="0"/>
            <a:ea typeface="Source Sans Pro" panose="020B0503030403020204" pitchFamily="34" charset="0"/>
          </a:endParaRPr>
        </a:p>
      </dgm:t>
    </dgm:pt>
    <dgm:pt modelId="{0C4262D0-A7C0-45BF-AF52-6F6908B364EC}" type="parTrans" cxnId="{707263BE-2736-42AF-B087-2E0C029E8FA8}">
      <dgm:prSet/>
      <dgm:spPr/>
      <dgm:t>
        <a:bodyPr/>
        <a:lstStyle/>
        <a:p>
          <a:endParaRPr lang="fr-BE"/>
        </a:p>
      </dgm:t>
    </dgm:pt>
    <dgm:pt modelId="{34E6A5C1-4900-4760-851E-920DCC81A88C}" type="sibTrans" cxnId="{707263BE-2736-42AF-B087-2E0C029E8FA8}">
      <dgm:prSet/>
      <dgm:spPr/>
      <dgm:t>
        <a:bodyPr/>
        <a:lstStyle/>
        <a:p>
          <a:endParaRPr lang="fr-BE"/>
        </a:p>
      </dgm:t>
    </dgm:pt>
    <dgm:pt modelId="{5C89961C-8C11-4D3C-A3D6-0BFA4EE12FD9}">
      <dgm:prSet custT="1"/>
      <dgm:spPr/>
      <dgm:t>
        <a:bodyPr/>
        <a:lstStyle/>
        <a:p>
          <a:r>
            <a:rPr lang="fr-BE" sz="2400" dirty="0" smtClean="0">
              <a:solidFill>
                <a:schemeClr val="tx2"/>
              </a:solidFill>
              <a:latin typeface="Source Sans Pro" panose="020B0503030403020204" pitchFamily="34" charset="0"/>
              <a:ea typeface="Source Sans Pro" panose="020B0503030403020204" pitchFamily="34" charset="0"/>
            </a:rPr>
            <a:t>Réseaux</a:t>
          </a:r>
        </a:p>
        <a:p>
          <a:r>
            <a:rPr lang="fr-BE" sz="1600" dirty="0" smtClean="0">
              <a:solidFill>
                <a:schemeClr val="tx2"/>
              </a:solidFill>
              <a:latin typeface="Source Sans Pro" panose="020B0503030403020204" pitchFamily="34" charset="0"/>
              <a:ea typeface="Source Sans Pro" panose="020B0503030403020204" pitchFamily="34" charset="0"/>
            </a:rPr>
            <a:t>ISSN : 0751-7971 </a:t>
          </a:r>
        </a:p>
        <a:p>
          <a:r>
            <a:rPr lang="fr-BE" sz="1600" dirty="0" smtClean="0">
              <a:solidFill>
                <a:schemeClr val="tx2"/>
              </a:solidFill>
              <a:latin typeface="Source Sans Pro" panose="020B0503030403020204" pitchFamily="34" charset="0"/>
              <a:ea typeface="Source Sans Pro" panose="020B0503030403020204" pitchFamily="34" charset="0"/>
            </a:rPr>
            <a:t>Paris : La Découverte, 1983-</a:t>
          </a:r>
          <a:endParaRPr lang="fr-BE" sz="1600" dirty="0">
            <a:solidFill>
              <a:schemeClr val="tx2"/>
            </a:solidFill>
            <a:latin typeface="Source Sans Pro" panose="020B0503030403020204" pitchFamily="34" charset="0"/>
            <a:ea typeface="Source Sans Pro" panose="020B0503030403020204" pitchFamily="34" charset="0"/>
          </a:endParaRPr>
        </a:p>
      </dgm:t>
    </dgm:pt>
    <dgm:pt modelId="{7FF17D5A-3A53-44B0-AE15-3BE70923015D}" type="parTrans" cxnId="{27020F5F-946B-47D9-92E2-AF0A8100A7CE}">
      <dgm:prSet/>
      <dgm:spPr/>
      <dgm:t>
        <a:bodyPr/>
        <a:lstStyle/>
        <a:p>
          <a:endParaRPr lang="fr-BE"/>
        </a:p>
      </dgm:t>
    </dgm:pt>
    <dgm:pt modelId="{BA81479A-40BB-4A44-8D3F-02132E50F425}" type="sibTrans" cxnId="{27020F5F-946B-47D9-92E2-AF0A8100A7CE}">
      <dgm:prSet/>
      <dgm:spPr/>
      <dgm:t>
        <a:bodyPr/>
        <a:lstStyle/>
        <a:p>
          <a:endParaRPr lang="fr-BE"/>
        </a:p>
      </dgm:t>
    </dgm:pt>
    <dgm:pt modelId="{B72770A6-0781-44A8-970D-78B84ACE12F9}">
      <dgm:prSet custT="1"/>
      <dgm:spPr/>
      <dgm:t>
        <a:bodyPr/>
        <a:lstStyle/>
        <a:p>
          <a:r>
            <a:rPr lang="fr-BE" sz="2400" dirty="0" smtClean="0">
              <a:solidFill>
                <a:schemeClr val="tx2"/>
              </a:solidFill>
              <a:latin typeface="Source Sans Pro" panose="020B0503030403020204" pitchFamily="34" charset="0"/>
              <a:ea typeface="Source Sans Pro" panose="020B0503030403020204" pitchFamily="34" charset="0"/>
            </a:rPr>
            <a:t>Revue économique</a:t>
          </a:r>
        </a:p>
        <a:p>
          <a:r>
            <a:rPr lang="fr-BE" sz="1600" b="0" dirty="0" smtClean="0">
              <a:solidFill>
                <a:schemeClr val="tx2"/>
              </a:solidFill>
              <a:latin typeface="Source Sans Pro" panose="020B0503030403020204" pitchFamily="34" charset="0"/>
              <a:ea typeface="Source Sans Pro" panose="020B0503030403020204" pitchFamily="34" charset="0"/>
            </a:rPr>
            <a:t>ISSN : 1950-6694</a:t>
          </a:r>
        </a:p>
        <a:p>
          <a:r>
            <a:rPr lang="fr-BE" sz="1600" b="0" dirty="0" smtClean="0">
              <a:solidFill>
                <a:schemeClr val="tx2"/>
              </a:solidFill>
              <a:latin typeface="Source Sans Pro" panose="020B0503030403020204" pitchFamily="34" charset="0"/>
              <a:ea typeface="Source Sans Pro" panose="020B0503030403020204" pitchFamily="34" charset="0"/>
            </a:rPr>
            <a:t> Paris : Presses de Science Po, 1950-</a:t>
          </a:r>
          <a:endParaRPr lang="fr-BE" sz="1600" b="0" dirty="0">
            <a:solidFill>
              <a:schemeClr val="tx2"/>
            </a:solidFill>
            <a:latin typeface="Source Sans Pro" panose="020B0503030403020204" pitchFamily="34" charset="0"/>
            <a:ea typeface="Source Sans Pro" panose="020B0503030403020204" pitchFamily="34" charset="0"/>
          </a:endParaRPr>
        </a:p>
      </dgm:t>
    </dgm:pt>
    <dgm:pt modelId="{F23D10EF-2E57-4B18-8539-9C5986E8812C}" type="parTrans" cxnId="{3F97C32B-E6BD-4B45-86C3-8D276C959941}">
      <dgm:prSet/>
      <dgm:spPr/>
      <dgm:t>
        <a:bodyPr/>
        <a:lstStyle/>
        <a:p>
          <a:endParaRPr lang="fr-BE"/>
        </a:p>
      </dgm:t>
    </dgm:pt>
    <dgm:pt modelId="{BE9B1231-62A7-41BF-BC58-DD9312585CA6}" type="sibTrans" cxnId="{3F97C32B-E6BD-4B45-86C3-8D276C959941}">
      <dgm:prSet/>
      <dgm:spPr/>
      <dgm:t>
        <a:bodyPr/>
        <a:lstStyle/>
        <a:p>
          <a:endParaRPr lang="fr-BE"/>
        </a:p>
      </dgm:t>
    </dgm:pt>
    <dgm:pt modelId="{F375439C-13E6-4A0C-9E79-AE5E3B1A594D}" type="pres">
      <dgm:prSet presAssocID="{45EAB681-482E-41A1-84D0-392217EC5244}" presName="Name0" presStyleCnt="0">
        <dgm:presLayoutVars>
          <dgm:chPref val="1"/>
          <dgm:dir/>
          <dgm:animOne val="branch"/>
          <dgm:animLvl val="lvl"/>
          <dgm:resizeHandles/>
        </dgm:presLayoutVars>
      </dgm:prSet>
      <dgm:spPr/>
      <dgm:t>
        <a:bodyPr/>
        <a:lstStyle/>
        <a:p>
          <a:endParaRPr lang="fr-BE"/>
        </a:p>
      </dgm:t>
    </dgm:pt>
    <dgm:pt modelId="{88F00B41-ED13-4F2A-B343-C31C5C1B4E93}" type="pres">
      <dgm:prSet presAssocID="{5C69D236-DA09-40F2-8E16-16D381E12247}" presName="vertOne" presStyleCnt="0"/>
      <dgm:spPr/>
    </dgm:pt>
    <dgm:pt modelId="{DD6268C7-7A71-45A6-9A1E-807158388FA1}" type="pres">
      <dgm:prSet presAssocID="{5C69D236-DA09-40F2-8E16-16D381E12247}" presName="txOne" presStyleLbl="node0" presStyleIdx="0" presStyleCnt="1" custScaleY="42548">
        <dgm:presLayoutVars>
          <dgm:chPref val="3"/>
        </dgm:presLayoutVars>
      </dgm:prSet>
      <dgm:spPr/>
      <dgm:t>
        <a:bodyPr/>
        <a:lstStyle/>
        <a:p>
          <a:endParaRPr lang="fr-BE"/>
        </a:p>
      </dgm:t>
    </dgm:pt>
    <dgm:pt modelId="{A66610F6-40CA-4F49-ABA0-0B1FDA3B5D07}" type="pres">
      <dgm:prSet presAssocID="{5C69D236-DA09-40F2-8E16-16D381E12247}" presName="parTransOne" presStyleCnt="0"/>
      <dgm:spPr/>
    </dgm:pt>
    <dgm:pt modelId="{C72F8576-56F4-4695-BE65-A4231067E248}" type="pres">
      <dgm:prSet presAssocID="{5C69D236-DA09-40F2-8E16-16D381E12247}" presName="horzOne" presStyleCnt="0"/>
      <dgm:spPr/>
    </dgm:pt>
    <dgm:pt modelId="{2DD0EE21-67B0-4174-A1A8-613E15615358}" type="pres">
      <dgm:prSet presAssocID="{215E88C7-786E-4C42-97C1-415E644377B5}" presName="vertTwo" presStyleCnt="0"/>
      <dgm:spPr/>
    </dgm:pt>
    <dgm:pt modelId="{406F9ACC-B920-4A2B-BE61-749D73674DDA}" type="pres">
      <dgm:prSet presAssocID="{215E88C7-786E-4C42-97C1-415E644377B5}" presName="txTwo" presStyleLbl="node2" presStyleIdx="0" presStyleCnt="1" custScaleX="99960" custScaleY="42548" custLinFactNeighborX="0" custLinFactNeighborY="-61745">
        <dgm:presLayoutVars>
          <dgm:chPref val="3"/>
        </dgm:presLayoutVars>
      </dgm:prSet>
      <dgm:spPr/>
      <dgm:t>
        <a:bodyPr/>
        <a:lstStyle/>
        <a:p>
          <a:endParaRPr lang="fr-BE"/>
        </a:p>
      </dgm:t>
    </dgm:pt>
    <dgm:pt modelId="{FA2BB680-9631-4E8A-B713-9B635CF4677E}" type="pres">
      <dgm:prSet presAssocID="{215E88C7-786E-4C42-97C1-415E644377B5}" presName="parTransTwo" presStyleCnt="0"/>
      <dgm:spPr/>
    </dgm:pt>
    <dgm:pt modelId="{DE711655-0EE6-4DDB-99AF-29D710575481}" type="pres">
      <dgm:prSet presAssocID="{215E88C7-786E-4C42-97C1-415E644377B5}" presName="horzTwo" presStyleCnt="0"/>
      <dgm:spPr/>
    </dgm:pt>
    <dgm:pt modelId="{042A60F5-4600-45A7-B979-FFECC48B297C}" type="pres">
      <dgm:prSet presAssocID="{76657EA1-026B-4534-92D6-900A99A8B486}" presName="vertThree" presStyleCnt="0"/>
      <dgm:spPr/>
    </dgm:pt>
    <dgm:pt modelId="{39B82E9B-09B0-4367-8698-31DFAEF3006A}" type="pres">
      <dgm:prSet presAssocID="{76657EA1-026B-4534-92D6-900A99A8B486}" presName="txThree" presStyleLbl="node3" presStyleIdx="0" presStyleCnt="2" custScaleX="85979" custScaleY="42548" custLinFactY="-2212" custLinFactNeighborX="66" custLinFactNeighborY="-100000">
        <dgm:presLayoutVars>
          <dgm:chPref val="3"/>
        </dgm:presLayoutVars>
      </dgm:prSet>
      <dgm:spPr/>
      <dgm:t>
        <a:bodyPr/>
        <a:lstStyle/>
        <a:p>
          <a:endParaRPr lang="fr-BE"/>
        </a:p>
      </dgm:t>
    </dgm:pt>
    <dgm:pt modelId="{F02B9DAE-BD92-4F93-A8F3-D07408DE30B7}" type="pres">
      <dgm:prSet presAssocID="{76657EA1-026B-4534-92D6-900A99A8B486}" presName="parTransThree" presStyleCnt="0"/>
      <dgm:spPr/>
    </dgm:pt>
    <dgm:pt modelId="{0EE09FC3-0024-4951-9488-66C81A2226E9}" type="pres">
      <dgm:prSet presAssocID="{76657EA1-026B-4534-92D6-900A99A8B486}" presName="horzThree" presStyleCnt="0"/>
      <dgm:spPr/>
    </dgm:pt>
    <dgm:pt modelId="{C236634E-4ADD-4E91-B2B9-C6FE15E5D4AB}" type="pres">
      <dgm:prSet presAssocID="{5C89961C-8C11-4D3C-A3D6-0BFA4EE12FD9}" presName="vertFour" presStyleCnt="0">
        <dgm:presLayoutVars>
          <dgm:chPref val="3"/>
        </dgm:presLayoutVars>
      </dgm:prSet>
      <dgm:spPr/>
    </dgm:pt>
    <dgm:pt modelId="{F3081167-960C-4ECF-92B1-396C2A2D79A2}" type="pres">
      <dgm:prSet presAssocID="{5C89961C-8C11-4D3C-A3D6-0BFA4EE12FD9}" presName="txFour" presStyleLbl="node4" presStyleIdx="0" presStyleCnt="2" custScaleX="85847" custScaleY="96273">
        <dgm:presLayoutVars>
          <dgm:chPref val="3"/>
        </dgm:presLayoutVars>
      </dgm:prSet>
      <dgm:spPr/>
      <dgm:t>
        <a:bodyPr/>
        <a:lstStyle/>
        <a:p>
          <a:endParaRPr lang="fr-BE"/>
        </a:p>
      </dgm:t>
    </dgm:pt>
    <dgm:pt modelId="{70EB0DEF-5712-45AB-8858-976FAFA170DC}" type="pres">
      <dgm:prSet presAssocID="{5C89961C-8C11-4D3C-A3D6-0BFA4EE12FD9}" presName="horzFour" presStyleCnt="0"/>
      <dgm:spPr/>
    </dgm:pt>
    <dgm:pt modelId="{4A7FAD7A-F006-4EA0-8D73-7C45FB53B864}" type="pres">
      <dgm:prSet presAssocID="{C36D735D-9B5A-4335-A681-633456DD8002}" presName="sibSpaceThree" presStyleCnt="0"/>
      <dgm:spPr/>
    </dgm:pt>
    <dgm:pt modelId="{9F65BACB-97AB-433A-B89F-D809C83DB403}" type="pres">
      <dgm:prSet presAssocID="{F0305047-F40B-4E2B-B552-498FCBC54DF8}" presName="vertThree" presStyleCnt="0"/>
      <dgm:spPr/>
    </dgm:pt>
    <dgm:pt modelId="{A1A928B4-0CB0-40A5-A6D9-CC7FA39648BB}" type="pres">
      <dgm:prSet presAssocID="{F0305047-F40B-4E2B-B552-498FCBC54DF8}" presName="txThree" presStyleLbl="node3" presStyleIdx="1" presStyleCnt="2" custScaleX="86277" custScaleY="42548" custLinFactY="-2212" custLinFactNeighborX="66" custLinFactNeighborY="-100000">
        <dgm:presLayoutVars>
          <dgm:chPref val="3"/>
        </dgm:presLayoutVars>
      </dgm:prSet>
      <dgm:spPr/>
      <dgm:t>
        <a:bodyPr/>
        <a:lstStyle/>
        <a:p>
          <a:endParaRPr lang="fr-BE"/>
        </a:p>
      </dgm:t>
    </dgm:pt>
    <dgm:pt modelId="{9A572D53-551B-4C7C-877C-A063D7A4F9B0}" type="pres">
      <dgm:prSet presAssocID="{F0305047-F40B-4E2B-B552-498FCBC54DF8}" presName="parTransThree" presStyleCnt="0"/>
      <dgm:spPr/>
    </dgm:pt>
    <dgm:pt modelId="{91557B17-C164-4FBF-A749-447AB033B241}" type="pres">
      <dgm:prSet presAssocID="{F0305047-F40B-4E2B-B552-498FCBC54DF8}" presName="horzThree" presStyleCnt="0"/>
      <dgm:spPr/>
    </dgm:pt>
    <dgm:pt modelId="{AEBDF0DE-F0AF-4EDA-A74C-E612DE213C14}" type="pres">
      <dgm:prSet presAssocID="{B72770A6-0781-44A8-970D-78B84ACE12F9}" presName="vertFour" presStyleCnt="0">
        <dgm:presLayoutVars>
          <dgm:chPref val="3"/>
        </dgm:presLayoutVars>
      </dgm:prSet>
      <dgm:spPr/>
    </dgm:pt>
    <dgm:pt modelId="{DF4B1170-4351-436E-9495-DED05B57A07F}" type="pres">
      <dgm:prSet presAssocID="{B72770A6-0781-44A8-970D-78B84ACE12F9}" presName="txFour" presStyleLbl="node4" presStyleIdx="1" presStyleCnt="2" custScaleX="84916" custScaleY="96273">
        <dgm:presLayoutVars>
          <dgm:chPref val="3"/>
        </dgm:presLayoutVars>
      </dgm:prSet>
      <dgm:spPr/>
      <dgm:t>
        <a:bodyPr/>
        <a:lstStyle/>
        <a:p>
          <a:endParaRPr lang="fr-BE"/>
        </a:p>
      </dgm:t>
    </dgm:pt>
    <dgm:pt modelId="{844BB903-4692-455F-AE9F-0564532DC857}" type="pres">
      <dgm:prSet presAssocID="{B72770A6-0781-44A8-970D-78B84ACE12F9}" presName="horzFour" presStyleCnt="0"/>
      <dgm:spPr/>
    </dgm:pt>
  </dgm:ptLst>
  <dgm:cxnLst>
    <dgm:cxn modelId="{27020F5F-946B-47D9-92E2-AF0A8100A7CE}" srcId="{76657EA1-026B-4534-92D6-900A99A8B486}" destId="{5C89961C-8C11-4D3C-A3D6-0BFA4EE12FD9}" srcOrd="0" destOrd="0" parTransId="{7FF17D5A-3A53-44B0-AE15-3BE70923015D}" sibTransId="{BA81479A-40BB-4A44-8D3F-02132E50F425}"/>
    <dgm:cxn modelId="{8FC784C6-7771-4D30-9055-186A05B17D3E}" type="presOf" srcId="{5C69D236-DA09-40F2-8E16-16D381E12247}" destId="{DD6268C7-7A71-45A6-9A1E-807158388FA1}" srcOrd="0" destOrd="0" presId="urn:microsoft.com/office/officeart/2005/8/layout/hierarchy4"/>
    <dgm:cxn modelId="{3F97C32B-E6BD-4B45-86C3-8D276C959941}" srcId="{F0305047-F40B-4E2B-B552-498FCBC54DF8}" destId="{B72770A6-0781-44A8-970D-78B84ACE12F9}" srcOrd="0" destOrd="0" parTransId="{F23D10EF-2E57-4B18-8539-9C5986E8812C}" sibTransId="{BE9B1231-62A7-41BF-BC58-DD9312585CA6}"/>
    <dgm:cxn modelId="{707263BE-2736-42AF-B087-2E0C029E8FA8}" srcId="{215E88C7-786E-4C42-97C1-415E644377B5}" destId="{F0305047-F40B-4E2B-B552-498FCBC54DF8}" srcOrd="1" destOrd="0" parTransId="{0C4262D0-A7C0-45BF-AF52-6F6908B364EC}" sibTransId="{34E6A5C1-4900-4760-851E-920DCC81A88C}"/>
    <dgm:cxn modelId="{E309CCBC-4E29-4309-AEE5-58C8E1FC7CF6}" type="presOf" srcId="{45EAB681-482E-41A1-84D0-392217EC5244}" destId="{F375439C-13E6-4A0C-9E79-AE5E3B1A594D}" srcOrd="0" destOrd="0" presId="urn:microsoft.com/office/officeart/2005/8/layout/hierarchy4"/>
    <dgm:cxn modelId="{59284943-D35E-4090-B4EB-A4A392B71C97}" type="presOf" srcId="{215E88C7-786E-4C42-97C1-415E644377B5}" destId="{406F9ACC-B920-4A2B-BE61-749D73674DDA}" srcOrd="0" destOrd="0" presId="urn:microsoft.com/office/officeart/2005/8/layout/hierarchy4"/>
    <dgm:cxn modelId="{0787AA46-3AC4-40ED-8C59-6A31448B7D5E}" srcId="{45EAB681-482E-41A1-84D0-392217EC5244}" destId="{5C69D236-DA09-40F2-8E16-16D381E12247}" srcOrd="0" destOrd="0" parTransId="{1B424289-4E5A-4466-90D6-E6BB767E538E}" sibTransId="{1A4B5FBC-0B3F-44C7-BA12-DB0504EF477C}"/>
    <dgm:cxn modelId="{CF0A0C7B-8975-455A-B91E-50E2AC3FD231}" type="presOf" srcId="{76657EA1-026B-4534-92D6-900A99A8B486}" destId="{39B82E9B-09B0-4367-8698-31DFAEF3006A}" srcOrd="0" destOrd="0" presId="urn:microsoft.com/office/officeart/2005/8/layout/hierarchy4"/>
    <dgm:cxn modelId="{D1B1ED37-9847-471C-8372-0A7E6C52A2BD}" srcId="{215E88C7-786E-4C42-97C1-415E644377B5}" destId="{76657EA1-026B-4534-92D6-900A99A8B486}" srcOrd="0" destOrd="0" parTransId="{07E54EEC-DEAF-4DFF-BA06-CD6E5DCD4A03}" sibTransId="{C36D735D-9B5A-4335-A681-633456DD8002}"/>
    <dgm:cxn modelId="{501CA5F3-2D83-4774-B9A0-7BBAFBD3B1FC}" type="presOf" srcId="{5C89961C-8C11-4D3C-A3D6-0BFA4EE12FD9}" destId="{F3081167-960C-4ECF-92B1-396C2A2D79A2}" srcOrd="0" destOrd="0" presId="urn:microsoft.com/office/officeart/2005/8/layout/hierarchy4"/>
    <dgm:cxn modelId="{222B3F55-EEAE-4AA2-908C-C2DAFE21D7FA}" type="presOf" srcId="{B72770A6-0781-44A8-970D-78B84ACE12F9}" destId="{DF4B1170-4351-436E-9495-DED05B57A07F}" srcOrd="0" destOrd="0" presId="urn:microsoft.com/office/officeart/2005/8/layout/hierarchy4"/>
    <dgm:cxn modelId="{800FAE5B-C9EB-45C4-B330-C45C2F7F00AD}" type="presOf" srcId="{F0305047-F40B-4E2B-B552-498FCBC54DF8}" destId="{A1A928B4-0CB0-40A5-A6D9-CC7FA39648BB}" srcOrd="0" destOrd="0" presId="urn:microsoft.com/office/officeart/2005/8/layout/hierarchy4"/>
    <dgm:cxn modelId="{3BADE808-FCC2-4A08-B359-480F34E17F5B}" srcId="{5C69D236-DA09-40F2-8E16-16D381E12247}" destId="{215E88C7-786E-4C42-97C1-415E644377B5}" srcOrd="0" destOrd="0" parTransId="{DB7A6F5D-F853-49D5-8D62-04E07CE700BA}" sibTransId="{F99D95D4-F191-4235-B112-19C24E6DA3A4}"/>
    <dgm:cxn modelId="{396DE45E-8C7E-404D-BD05-E1BAE4A063CC}" type="presParOf" srcId="{F375439C-13E6-4A0C-9E79-AE5E3B1A594D}" destId="{88F00B41-ED13-4F2A-B343-C31C5C1B4E93}" srcOrd="0" destOrd="0" presId="urn:microsoft.com/office/officeart/2005/8/layout/hierarchy4"/>
    <dgm:cxn modelId="{00451B7C-873F-49D4-88DE-524A8F975D8D}" type="presParOf" srcId="{88F00B41-ED13-4F2A-B343-C31C5C1B4E93}" destId="{DD6268C7-7A71-45A6-9A1E-807158388FA1}" srcOrd="0" destOrd="0" presId="urn:microsoft.com/office/officeart/2005/8/layout/hierarchy4"/>
    <dgm:cxn modelId="{78C34E93-F5A2-4DD0-B22D-57101A158A7E}" type="presParOf" srcId="{88F00B41-ED13-4F2A-B343-C31C5C1B4E93}" destId="{A66610F6-40CA-4F49-ABA0-0B1FDA3B5D07}" srcOrd="1" destOrd="0" presId="urn:microsoft.com/office/officeart/2005/8/layout/hierarchy4"/>
    <dgm:cxn modelId="{8B6BC6B1-1009-410C-BB8B-FB123CBA0628}" type="presParOf" srcId="{88F00B41-ED13-4F2A-B343-C31C5C1B4E93}" destId="{C72F8576-56F4-4695-BE65-A4231067E248}" srcOrd="2" destOrd="0" presId="urn:microsoft.com/office/officeart/2005/8/layout/hierarchy4"/>
    <dgm:cxn modelId="{D8102346-213D-4E93-BAB9-070B6B4646EA}" type="presParOf" srcId="{C72F8576-56F4-4695-BE65-A4231067E248}" destId="{2DD0EE21-67B0-4174-A1A8-613E15615358}" srcOrd="0" destOrd="0" presId="urn:microsoft.com/office/officeart/2005/8/layout/hierarchy4"/>
    <dgm:cxn modelId="{62BD3EF2-B25B-4039-94C9-7FB209D9B4EC}" type="presParOf" srcId="{2DD0EE21-67B0-4174-A1A8-613E15615358}" destId="{406F9ACC-B920-4A2B-BE61-749D73674DDA}" srcOrd="0" destOrd="0" presId="urn:microsoft.com/office/officeart/2005/8/layout/hierarchy4"/>
    <dgm:cxn modelId="{A11E8A29-894F-4990-A9F2-231633736EEC}" type="presParOf" srcId="{2DD0EE21-67B0-4174-A1A8-613E15615358}" destId="{FA2BB680-9631-4E8A-B713-9B635CF4677E}" srcOrd="1" destOrd="0" presId="urn:microsoft.com/office/officeart/2005/8/layout/hierarchy4"/>
    <dgm:cxn modelId="{5F54D0C9-DB9D-438F-B331-92DE324738D5}" type="presParOf" srcId="{2DD0EE21-67B0-4174-A1A8-613E15615358}" destId="{DE711655-0EE6-4DDB-99AF-29D710575481}" srcOrd="2" destOrd="0" presId="urn:microsoft.com/office/officeart/2005/8/layout/hierarchy4"/>
    <dgm:cxn modelId="{5920D79C-53B1-44B0-B6A8-83AE0FF32FD2}" type="presParOf" srcId="{DE711655-0EE6-4DDB-99AF-29D710575481}" destId="{042A60F5-4600-45A7-B979-FFECC48B297C}" srcOrd="0" destOrd="0" presId="urn:microsoft.com/office/officeart/2005/8/layout/hierarchy4"/>
    <dgm:cxn modelId="{2441B16F-9C31-4F67-B27E-377757A16DF8}" type="presParOf" srcId="{042A60F5-4600-45A7-B979-FFECC48B297C}" destId="{39B82E9B-09B0-4367-8698-31DFAEF3006A}" srcOrd="0" destOrd="0" presId="urn:microsoft.com/office/officeart/2005/8/layout/hierarchy4"/>
    <dgm:cxn modelId="{ECF91F37-1A36-45D4-837C-B51BDCB7489D}" type="presParOf" srcId="{042A60F5-4600-45A7-B979-FFECC48B297C}" destId="{F02B9DAE-BD92-4F93-A8F3-D07408DE30B7}" srcOrd="1" destOrd="0" presId="urn:microsoft.com/office/officeart/2005/8/layout/hierarchy4"/>
    <dgm:cxn modelId="{FA20BE5F-7C33-4815-953B-03D1E7099C22}" type="presParOf" srcId="{042A60F5-4600-45A7-B979-FFECC48B297C}" destId="{0EE09FC3-0024-4951-9488-66C81A2226E9}" srcOrd="2" destOrd="0" presId="urn:microsoft.com/office/officeart/2005/8/layout/hierarchy4"/>
    <dgm:cxn modelId="{05C4B8E3-80FE-41CC-A980-78B1EC5663C4}" type="presParOf" srcId="{0EE09FC3-0024-4951-9488-66C81A2226E9}" destId="{C236634E-4ADD-4E91-B2B9-C6FE15E5D4AB}" srcOrd="0" destOrd="0" presId="urn:microsoft.com/office/officeart/2005/8/layout/hierarchy4"/>
    <dgm:cxn modelId="{BCAB2217-E6D5-4C40-B20F-E7BAC2EB9B43}" type="presParOf" srcId="{C236634E-4ADD-4E91-B2B9-C6FE15E5D4AB}" destId="{F3081167-960C-4ECF-92B1-396C2A2D79A2}" srcOrd="0" destOrd="0" presId="urn:microsoft.com/office/officeart/2005/8/layout/hierarchy4"/>
    <dgm:cxn modelId="{727D4AAE-6006-45C6-93C4-1FE4149077B1}" type="presParOf" srcId="{C236634E-4ADD-4E91-B2B9-C6FE15E5D4AB}" destId="{70EB0DEF-5712-45AB-8858-976FAFA170DC}" srcOrd="1" destOrd="0" presId="urn:microsoft.com/office/officeart/2005/8/layout/hierarchy4"/>
    <dgm:cxn modelId="{3525864E-9C4F-42F5-BC71-A5238E3823FC}" type="presParOf" srcId="{DE711655-0EE6-4DDB-99AF-29D710575481}" destId="{4A7FAD7A-F006-4EA0-8D73-7C45FB53B864}" srcOrd="1" destOrd="0" presId="urn:microsoft.com/office/officeart/2005/8/layout/hierarchy4"/>
    <dgm:cxn modelId="{7ADDA467-FAB4-4F6B-911E-C95DCE69755E}" type="presParOf" srcId="{DE711655-0EE6-4DDB-99AF-29D710575481}" destId="{9F65BACB-97AB-433A-B89F-D809C83DB403}" srcOrd="2" destOrd="0" presId="urn:microsoft.com/office/officeart/2005/8/layout/hierarchy4"/>
    <dgm:cxn modelId="{1D4F4B3D-1FA3-4598-A535-81AA9FCCA2A5}" type="presParOf" srcId="{9F65BACB-97AB-433A-B89F-D809C83DB403}" destId="{A1A928B4-0CB0-40A5-A6D9-CC7FA39648BB}" srcOrd="0" destOrd="0" presId="urn:microsoft.com/office/officeart/2005/8/layout/hierarchy4"/>
    <dgm:cxn modelId="{98327033-DEEB-4A83-B338-D853A1E03B63}" type="presParOf" srcId="{9F65BACB-97AB-433A-B89F-D809C83DB403}" destId="{9A572D53-551B-4C7C-877C-A063D7A4F9B0}" srcOrd="1" destOrd="0" presId="urn:microsoft.com/office/officeart/2005/8/layout/hierarchy4"/>
    <dgm:cxn modelId="{BDFADC7D-3C4C-48F9-A472-3E9FC5DE8EA0}" type="presParOf" srcId="{9F65BACB-97AB-433A-B89F-D809C83DB403}" destId="{91557B17-C164-4FBF-A749-447AB033B241}" srcOrd="2" destOrd="0" presId="urn:microsoft.com/office/officeart/2005/8/layout/hierarchy4"/>
    <dgm:cxn modelId="{CB66EB8B-FDAA-43E9-9C9F-2CF291DC514F}" type="presParOf" srcId="{91557B17-C164-4FBF-A749-447AB033B241}" destId="{AEBDF0DE-F0AF-4EDA-A74C-E612DE213C14}" srcOrd="0" destOrd="0" presId="urn:microsoft.com/office/officeart/2005/8/layout/hierarchy4"/>
    <dgm:cxn modelId="{79AF7AA7-6E01-4D42-8CE1-F1F468D9E65E}" type="presParOf" srcId="{AEBDF0DE-F0AF-4EDA-A74C-E612DE213C14}" destId="{DF4B1170-4351-436E-9495-DED05B57A07F}" srcOrd="0" destOrd="0" presId="urn:microsoft.com/office/officeart/2005/8/layout/hierarchy4"/>
    <dgm:cxn modelId="{155DCA54-59DF-44DE-8873-418A88CC7BE3}" type="presParOf" srcId="{AEBDF0DE-F0AF-4EDA-A74C-E612DE213C14}" destId="{844BB903-4692-455F-AE9F-0564532DC85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46745-2A8C-4D00-B492-E788659AD12B}" type="doc">
      <dgm:prSet loTypeId="urn:microsoft.com/office/officeart/2005/8/layout/hProcess9" loCatId="process" qsTypeId="urn:microsoft.com/office/officeart/2005/8/quickstyle/simple1" qsCatId="simple" csTypeId="urn:microsoft.com/office/officeart/2005/8/colors/colorful1#15" csCatId="colorful" phldr="1"/>
      <dgm:spPr/>
    </dgm:pt>
    <dgm:pt modelId="{ADAB463F-5E1B-49B3-BF36-4072306B5544}">
      <dgm:prSet phldrT="[Texte]"/>
      <dgm:spPr/>
      <dgm:t>
        <a:bodyPr/>
        <a:lstStyle/>
        <a:p>
          <a:r>
            <a:rPr lang="fr-BE" b="1" dirty="0" smtClean="0">
              <a:solidFill>
                <a:schemeClr val="tx2"/>
              </a:solidFill>
              <a:latin typeface="Source Sans Pro" panose="020B0503030403020204" pitchFamily="34" charset="0"/>
              <a:ea typeface="Source Sans Pro" panose="020B0503030403020204" pitchFamily="34" charset="0"/>
            </a:rPr>
            <a:t>Recherche de la ressource (IZ/CZ)</a:t>
          </a:r>
          <a:endParaRPr lang="fr-BE" b="1" dirty="0">
            <a:solidFill>
              <a:schemeClr val="tx2"/>
            </a:solidFill>
            <a:latin typeface="Source Sans Pro" panose="020B0503030403020204" pitchFamily="34" charset="0"/>
            <a:ea typeface="Source Sans Pro" panose="020B0503030403020204" pitchFamily="34" charset="0"/>
          </a:endParaRPr>
        </a:p>
      </dgm:t>
    </dgm:pt>
    <dgm:pt modelId="{E6B4C845-1955-4D29-ACD2-958134715F86}" type="parTrans" cxnId="{F3C33674-8147-407C-80B5-D037AF0A5B5E}">
      <dgm:prSet/>
      <dgm:spPr/>
      <dgm:t>
        <a:bodyPr/>
        <a:lstStyle/>
        <a:p>
          <a:endParaRPr lang="fr-BE">
            <a:latin typeface="Source Sans Pro" panose="020B0503030403020204" pitchFamily="34" charset="0"/>
            <a:ea typeface="Source Sans Pro" panose="020B0503030403020204" pitchFamily="34" charset="0"/>
          </a:endParaRPr>
        </a:p>
      </dgm:t>
    </dgm:pt>
    <dgm:pt modelId="{4C195EFF-EAAC-4A81-A169-A45389481A18}" type="sibTrans" cxnId="{F3C33674-8147-407C-80B5-D037AF0A5B5E}">
      <dgm:prSet/>
      <dgm:spPr/>
      <dgm:t>
        <a:bodyPr/>
        <a:lstStyle/>
        <a:p>
          <a:endParaRPr lang="fr-BE">
            <a:latin typeface="Source Sans Pro" panose="020B0503030403020204" pitchFamily="34" charset="0"/>
            <a:ea typeface="Source Sans Pro" panose="020B0503030403020204" pitchFamily="34" charset="0"/>
          </a:endParaRPr>
        </a:p>
      </dgm:t>
    </dgm:pt>
    <dgm:pt modelId="{1A25BB77-C4D3-4584-A68A-2F4ADE01611F}">
      <dgm:prSet phldrT="[Texte]"/>
      <dgm:spPr/>
      <dgm:t>
        <a:bodyPr/>
        <a:lstStyle/>
        <a:p>
          <a:r>
            <a:rPr lang="fr-BE" b="1" dirty="0" smtClean="0">
              <a:solidFill>
                <a:schemeClr val="tx2"/>
              </a:solidFill>
              <a:latin typeface="Source Sans Pro" panose="020B0503030403020204" pitchFamily="34" charset="0"/>
              <a:ea typeface="Source Sans Pro" panose="020B0503030403020204" pitchFamily="34" charset="0"/>
            </a:rPr>
            <a:t>« </a:t>
          </a:r>
          <a:r>
            <a:rPr lang="fr-BE" b="1" dirty="0" err="1" smtClean="0">
              <a:solidFill>
                <a:schemeClr val="tx2"/>
              </a:solidFill>
              <a:latin typeface="Source Sans Pro" panose="020B0503030403020204" pitchFamily="34" charset="0"/>
              <a:ea typeface="Source Sans Pro" panose="020B0503030403020204" pitchFamily="34" charset="0"/>
            </a:rPr>
            <a:t>Order</a:t>
          </a:r>
          <a:r>
            <a:rPr lang="fr-BE" b="1" dirty="0" smtClean="0">
              <a:solidFill>
                <a:schemeClr val="tx2"/>
              </a:solidFill>
              <a:latin typeface="Source Sans Pro" panose="020B0503030403020204" pitchFamily="34" charset="0"/>
              <a:ea typeface="Source Sans Pro" panose="020B0503030403020204" pitchFamily="34" charset="0"/>
            </a:rPr>
            <a:t> »</a:t>
          </a:r>
        </a:p>
        <a:p>
          <a:r>
            <a:rPr lang="fr-BE" b="1" dirty="0" smtClean="0">
              <a:solidFill>
                <a:schemeClr val="tx2"/>
              </a:solidFill>
              <a:latin typeface="Source Sans Pro" panose="020B0503030403020204" pitchFamily="34" charset="0"/>
              <a:ea typeface="Source Sans Pro" panose="020B0503030403020204" pitchFamily="34" charset="0"/>
            </a:rPr>
            <a:t>(création d’un bon de commande)</a:t>
          </a:r>
          <a:endParaRPr lang="fr-BE" b="1" dirty="0">
            <a:solidFill>
              <a:schemeClr val="tx2"/>
            </a:solidFill>
            <a:latin typeface="Source Sans Pro" panose="020B0503030403020204" pitchFamily="34" charset="0"/>
            <a:ea typeface="Source Sans Pro" panose="020B0503030403020204" pitchFamily="34" charset="0"/>
          </a:endParaRPr>
        </a:p>
      </dgm:t>
    </dgm:pt>
    <dgm:pt modelId="{9F0D66C4-275D-424F-94AF-9248B1664E58}" type="parTrans" cxnId="{173E2DD6-5A3E-40ED-BEEF-A3A285C20935}">
      <dgm:prSet/>
      <dgm:spPr/>
      <dgm:t>
        <a:bodyPr/>
        <a:lstStyle/>
        <a:p>
          <a:endParaRPr lang="fr-BE">
            <a:latin typeface="Source Sans Pro" panose="020B0503030403020204" pitchFamily="34" charset="0"/>
            <a:ea typeface="Source Sans Pro" panose="020B0503030403020204" pitchFamily="34" charset="0"/>
          </a:endParaRPr>
        </a:p>
      </dgm:t>
    </dgm:pt>
    <dgm:pt modelId="{9EB12C49-C956-40A3-A983-220E78AB1108}" type="sibTrans" cxnId="{173E2DD6-5A3E-40ED-BEEF-A3A285C20935}">
      <dgm:prSet/>
      <dgm:spPr/>
      <dgm:t>
        <a:bodyPr/>
        <a:lstStyle/>
        <a:p>
          <a:endParaRPr lang="fr-BE">
            <a:latin typeface="Source Sans Pro" panose="020B0503030403020204" pitchFamily="34" charset="0"/>
            <a:ea typeface="Source Sans Pro" panose="020B0503030403020204" pitchFamily="34" charset="0"/>
          </a:endParaRPr>
        </a:p>
      </dgm:t>
    </dgm:pt>
    <dgm:pt modelId="{17ADA2C8-4A4E-4E7D-8F29-8DA02CAB2625}">
      <dgm:prSet phldrT="[Texte]"/>
      <dgm:spPr/>
      <dgm:t>
        <a:bodyPr/>
        <a:lstStyle/>
        <a:p>
          <a:r>
            <a:rPr lang="fr-BE" b="1" dirty="0" smtClean="0">
              <a:solidFill>
                <a:schemeClr val="tx2"/>
              </a:solidFill>
              <a:latin typeface="Source Sans Pro" panose="020B0503030403020204" pitchFamily="34" charset="0"/>
              <a:ea typeface="Source Sans Pro" panose="020B0503030403020204" pitchFamily="34" charset="0"/>
            </a:rPr>
            <a:t>Envoi de la commande au fournisseur</a:t>
          </a:r>
          <a:endParaRPr lang="fr-BE" b="1" dirty="0">
            <a:solidFill>
              <a:schemeClr val="tx2"/>
            </a:solidFill>
            <a:latin typeface="Source Sans Pro" panose="020B0503030403020204" pitchFamily="34" charset="0"/>
            <a:ea typeface="Source Sans Pro" panose="020B0503030403020204" pitchFamily="34" charset="0"/>
          </a:endParaRPr>
        </a:p>
      </dgm:t>
    </dgm:pt>
    <dgm:pt modelId="{027D9ADD-A0B1-4D3A-8674-FF6A7FF78176}" type="parTrans" cxnId="{DA9D5FA7-5CB5-43BC-99D9-38308D7DC1B9}">
      <dgm:prSet/>
      <dgm:spPr/>
      <dgm:t>
        <a:bodyPr/>
        <a:lstStyle/>
        <a:p>
          <a:endParaRPr lang="fr-BE">
            <a:latin typeface="Source Sans Pro" panose="020B0503030403020204" pitchFamily="34" charset="0"/>
            <a:ea typeface="Source Sans Pro" panose="020B0503030403020204" pitchFamily="34" charset="0"/>
          </a:endParaRPr>
        </a:p>
      </dgm:t>
    </dgm:pt>
    <dgm:pt modelId="{01882025-F303-4704-8E65-EA149404CC36}" type="sibTrans" cxnId="{DA9D5FA7-5CB5-43BC-99D9-38308D7DC1B9}">
      <dgm:prSet/>
      <dgm:spPr/>
      <dgm:t>
        <a:bodyPr/>
        <a:lstStyle/>
        <a:p>
          <a:endParaRPr lang="fr-BE">
            <a:latin typeface="Source Sans Pro" panose="020B0503030403020204" pitchFamily="34" charset="0"/>
            <a:ea typeface="Source Sans Pro" panose="020B0503030403020204" pitchFamily="34" charset="0"/>
          </a:endParaRPr>
        </a:p>
      </dgm:t>
    </dgm:pt>
    <dgm:pt modelId="{38D64D61-641B-413C-A85F-171D59C614E2}">
      <dgm:prSet phldrT="[Texte]"/>
      <dgm:spPr/>
      <dgm:t>
        <a:bodyPr/>
        <a:lstStyle/>
        <a:p>
          <a:r>
            <a:rPr lang="fr-BE" b="1" dirty="0" smtClean="0">
              <a:solidFill>
                <a:schemeClr val="tx2"/>
              </a:solidFill>
              <a:latin typeface="Source Sans Pro" panose="020B0503030403020204" pitchFamily="34" charset="0"/>
              <a:ea typeface="Source Sans Pro" panose="020B0503030403020204" pitchFamily="34" charset="0"/>
            </a:rPr>
            <a:t>Réception / Confirmation du fournisseur</a:t>
          </a:r>
        </a:p>
      </dgm:t>
    </dgm:pt>
    <dgm:pt modelId="{FC66C69F-FDE9-4606-A274-7A206CA185D7}" type="parTrans" cxnId="{BCF31477-E0E9-469D-8024-CD1D3FF0F9B0}">
      <dgm:prSet/>
      <dgm:spPr/>
      <dgm:t>
        <a:bodyPr/>
        <a:lstStyle/>
        <a:p>
          <a:endParaRPr lang="fr-BE">
            <a:latin typeface="Source Sans Pro" panose="020B0503030403020204" pitchFamily="34" charset="0"/>
            <a:ea typeface="Source Sans Pro" panose="020B0503030403020204" pitchFamily="34" charset="0"/>
          </a:endParaRPr>
        </a:p>
      </dgm:t>
    </dgm:pt>
    <dgm:pt modelId="{B5D26132-86C2-4AA2-9FDB-2AC60E59053F}" type="sibTrans" cxnId="{BCF31477-E0E9-469D-8024-CD1D3FF0F9B0}">
      <dgm:prSet/>
      <dgm:spPr/>
      <dgm:t>
        <a:bodyPr/>
        <a:lstStyle/>
        <a:p>
          <a:endParaRPr lang="fr-BE">
            <a:latin typeface="Source Sans Pro" panose="020B0503030403020204" pitchFamily="34" charset="0"/>
            <a:ea typeface="Source Sans Pro" panose="020B0503030403020204" pitchFamily="34" charset="0"/>
          </a:endParaRPr>
        </a:p>
      </dgm:t>
    </dgm:pt>
    <dgm:pt modelId="{629A328B-EBC6-4154-BCBC-E5C957DA8639}">
      <dgm:prSet phldrT="[Texte]"/>
      <dgm:spPr/>
      <dgm:t>
        <a:bodyPr/>
        <a:lstStyle/>
        <a:p>
          <a:r>
            <a:rPr lang="fr-BE" b="1" dirty="0" smtClean="0">
              <a:solidFill>
                <a:schemeClr val="tx2"/>
              </a:solidFill>
              <a:latin typeface="Source Sans Pro" panose="020B0503030403020204" pitchFamily="34" charset="0"/>
              <a:ea typeface="Source Sans Pro" panose="020B0503030403020204" pitchFamily="34" charset="0"/>
            </a:rPr>
            <a:t>e-Activation dans Alma</a:t>
          </a:r>
          <a:endParaRPr lang="fr-BE" b="1" dirty="0">
            <a:solidFill>
              <a:schemeClr val="tx2"/>
            </a:solidFill>
            <a:latin typeface="Source Sans Pro" panose="020B0503030403020204" pitchFamily="34" charset="0"/>
            <a:ea typeface="Source Sans Pro" panose="020B0503030403020204" pitchFamily="34" charset="0"/>
          </a:endParaRPr>
        </a:p>
      </dgm:t>
    </dgm:pt>
    <dgm:pt modelId="{5442323F-8572-4EB9-BC2C-117D2275B02F}" type="parTrans" cxnId="{6C264D99-25DD-401C-8583-AEDA3C038A36}">
      <dgm:prSet/>
      <dgm:spPr/>
      <dgm:t>
        <a:bodyPr/>
        <a:lstStyle/>
        <a:p>
          <a:endParaRPr lang="fr-BE">
            <a:latin typeface="Source Sans Pro" panose="020B0503030403020204" pitchFamily="34" charset="0"/>
            <a:ea typeface="Source Sans Pro" panose="020B0503030403020204" pitchFamily="34" charset="0"/>
          </a:endParaRPr>
        </a:p>
      </dgm:t>
    </dgm:pt>
    <dgm:pt modelId="{3C831050-FD37-4C94-BF42-35D2A3BE8F0D}" type="sibTrans" cxnId="{6C264D99-25DD-401C-8583-AEDA3C038A36}">
      <dgm:prSet/>
      <dgm:spPr/>
      <dgm:t>
        <a:bodyPr/>
        <a:lstStyle/>
        <a:p>
          <a:endParaRPr lang="fr-BE">
            <a:latin typeface="Source Sans Pro" panose="020B0503030403020204" pitchFamily="34" charset="0"/>
            <a:ea typeface="Source Sans Pro" panose="020B0503030403020204" pitchFamily="34" charset="0"/>
          </a:endParaRPr>
        </a:p>
      </dgm:t>
    </dgm:pt>
    <dgm:pt modelId="{EEF82B0D-C48F-406A-8CA0-BDF24EB41070}" type="pres">
      <dgm:prSet presAssocID="{FA946745-2A8C-4D00-B492-E788659AD12B}" presName="CompostProcess" presStyleCnt="0">
        <dgm:presLayoutVars>
          <dgm:dir/>
          <dgm:resizeHandles val="exact"/>
        </dgm:presLayoutVars>
      </dgm:prSet>
      <dgm:spPr/>
    </dgm:pt>
    <dgm:pt modelId="{E39DC8D0-7F43-43B1-8182-88FD7F93FB91}" type="pres">
      <dgm:prSet presAssocID="{FA946745-2A8C-4D00-B492-E788659AD12B}" presName="arrow" presStyleLbl="bgShp" presStyleIdx="0" presStyleCnt="1"/>
      <dgm:spPr/>
      <dgm:t>
        <a:bodyPr/>
        <a:lstStyle/>
        <a:p>
          <a:endParaRPr lang="fr-BE"/>
        </a:p>
      </dgm:t>
    </dgm:pt>
    <dgm:pt modelId="{24051790-1683-47B4-8D00-B3D810B46A82}" type="pres">
      <dgm:prSet presAssocID="{FA946745-2A8C-4D00-B492-E788659AD12B}" presName="linearProcess" presStyleCnt="0"/>
      <dgm:spPr/>
    </dgm:pt>
    <dgm:pt modelId="{BFA7C375-61F6-42C6-9A41-42913669E97B}" type="pres">
      <dgm:prSet presAssocID="{ADAB463F-5E1B-49B3-BF36-4072306B5544}" presName="textNode" presStyleLbl="node1" presStyleIdx="0" presStyleCnt="5">
        <dgm:presLayoutVars>
          <dgm:bulletEnabled val="1"/>
        </dgm:presLayoutVars>
      </dgm:prSet>
      <dgm:spPr/>
      <dgm:t>
        <a:bodyPr/>
        <a:lstStyle/>
        <a:p>
          <a:endParaRPr lang="fr-BE"/>
        </a:p>
      </dgm:t>
    </dgm:pt>
    <dgm:pt modelId="{74BA105F-3CCD-49D1-A70A-B5118F0C5639}" type="pres">
      <dgm:prSet presAssocID="{4C195EFF-EAAC-4A81-A169-A45389481A18}" presName="sibTrans" presStyleCnt="0"/>
      <dgm:spPr/>
    </dgm:pt>
    <dgm:pt modelId="{123F246B-4DAE-4AE2-B0F3-49DA8D6CBC99}" type="pres">
      <dgm:prSet presAssocID="{1A25BB77-C4D3-4584-A68A-2F4ADE01611F}" presName="textNode" presStyleLbl="node1" presStyleIdx="1" presStyleCnt="5">
        <dgm:presLayoutVars>
          <dgm:bulletEnabled val="1"/>
        </dgm:presLayoutVars>
      </dgm:prSet>
      <dgm:spPr/>
      <dgm:t>
        <a:bodyPr/>
        <a:lstStyle/>
        <a:p>
          <a:endParaRPr lang="fr-BE"/>
        </a:p>
      </dgm:t>
    </dgm:pt>
    <dgm:pt modelId="{96BBD251-D734-4BDD-A711-50EC9F509561}" type="pres">
      <dgm:prSet presAssocID="{9EB12C49-C956-40A3-A983-220E78AB1108}" presName="sibTrans" presStyleCnt="0"/>
      <dgm:spPr/>
    </dgm:pt>
    <dgm:pt modelId="{9E2CA700-437C-4B34-AFE6-C418EC91AE2D}" type="pres">
      <dgm:prSet presAssocID="{17ADA2C8-4A4E-4E7D-8F29-8DA02CAB2625}" presName="textNode" presStyleLbl="node1" presStyleIdx="2" presStyleCnt="5">
        <dgm:presLayoutVars>
          <dgm:bulletEnabled val="1"/>
        </dgm:presLayoutVars>
      </dgm:prSet>
      <dgm:spPr/>
      <dgm:t>
        <a:bodyPr/>
        <a:lstStyle/>
        <a:p>
          <a:endParaRPr lang="fr-BE"/>
        </a:p>
      </dgm:t>
    </dgm:pt>
    <dgm:pt modelId="{9B66AA02-DEB0-4C21-BA39-0B01E1A2DC1C}" type="pres">
      <dgm:prSet presAssocID="{01882025-F303-4704-8E65-EA149404CC36}" presName="sibTrans" presStyleCnt="0"/>
      <dgm:spPr/>
    </dgm:pt>
    <dgm:pt modelId="{57A4642B-31A2-4E00-ADF3-58740BE053C2}" type="pres">
      <dgm:prSet presAssocID="{38D64D61-641B-413C-A85F-171D59C614E2}" presName="textNode" presStyleLbl="node1" presStyleIdx="3" presStyleCnt="5">
        <dgm:presLayoutVars>
          <dgm:bulletEnabled val="1"/>
        </dgm:presLayoutVars>
      </dgm:prSet>
      <dgm:spPr/>
      <dgm:t>
        <a:bodyPr/>
        <a:lstStyle/>
        <a:p>
          <a:endParaRPr lang="fr-BE"/>
        </a:p>
      </dgm:t>
    </dgm:pt>
    <dgm:pt modelId="{C07A1F04-E0A4-4342-B7D8-650A5A0DB697}" type="pres">
      <dgm:prSet presAssocID="{B5D26132-86C2-4AA2-9FDB-2AC60E59053F}" presName="sibTrans" presStyleCnt="0"/>
      <dgm:spPr/>
    </dgm:pt>
    <dgm:pt modelId="{AA46A8C6-0C2B-4336-BAF0-D9A7874BD322}" type="pres">
      <dgm:prSet presAssocID="{629A328B-EBC6-4154-BCBC-E5C957DA8639}" presName="textNode" presStyleLbl="node1" presStyleIdx="4" presStyleCnt="5">
        <dgm:presLayoutVars>
          <dgm:bulletEnabled val="1"/>
        </dgm:presLayoutVars>
      </dgm:prSet>
      <dgm:spPr/>
      <dgm:t>
        <a:bodyPr/>
        <a:lstStyle/>
        <a:p>
          <a:endParaRPr lang="fr-BE"/>
        </a:p>
      </dgm:t>
    </dgm:pt>
  </dgm:ptLst>
  <dgm:cxnLst>
    <dgm:cxn modelId="{F3C33674-8147-407C-80B5-D037AF0A5B5E}" srcId="{FA946745-2A8C-4D00-B492-E788659AD12B}" destId="{ADAB463F-5E1B-49B3-BF36-4072306B5544}" srcOrd="0" destOrd="0" parTransId="{E6B4C845-1955-4D29-ACD2-958134715F86}" sibTransId="{4C195EFF-EAAC-4A81-A169-A45389481A18}"/>
    <dgm:cxn modelId="{1FD5C60C-5BF5-4E44-A874-4D6798061E18}" type="presOf" srcId="{629A328B-EBC6-4154-BCBC-E5C957DA8639}" destId="{AA46A8C6-0C2B-4336-BAF0-D9A7874BD322}" srcOrd="0" destOrd="0" presId="urn:microsoft.com/office/officeart/2005/8/layout/hProcess9"/>
    <dgm:cxn modelId="{173E2DD6-5A3E-40ED-BEEF-A3A285C20935}" srcId="{FA946745-2A8C-4D00-B492-E788659AD12B}" destId="{1A25BB77-C4D3-4584-A68A-2F4ADE01611F}" srcOrd="1" destOrd="0" parTransId="{9F0D66C4-275D-424F-94AF-9248B1664E58}" sibTransId="{9EB12C49-C956-40A3-A983-220E78AB1108}"/>
    <dgm:cxn modelId="{CD383F35-5739-4FF9-B6D0-6EF944BC3C64}" type="presOf" srcId="{17ADA2C8-4A4E-4E7D-8F29-8DA02CAB2625}" destId="{9E2CA700-437C-4B34-AFE6-C418EC91AE2D}" srcOrd="0" destOrd="0" presId="urn:microsoft.com/office/officeart/2005/8/layout/hProcess9"/>
    <dgm:cxn modelId="{6C264D99-25DD-401C-8583-AEDA3C038A36}" srcId="{FA946745-2A8C-4D00-B492-E788659AD12B}" destId="{629A328B-EBC6-4154-BCBC-E5C957DA8639}" srcOrd="4" destOrd="0" parTransId="{5442323F-8572-4EB9-BC2C-117D2275B02F}" sibTransId="{3C831050-FD37-4C94-BF42-35D2A3BE8F0D}"/>
    <dgm:cxn modelId="{BCF31477-E0E9-469D-8024-CD1D3FF0F9B0}" srcId="{FA946745-2A8C-4D00-B492-E788659AD12B}" destId="{38D64D61-641B-413C-A85F-171D59C614E2}" srcOrd="3" destOrd="0" parTransId="{FC66C69F-FDE9-4606-A274-7A206CA185D7}" sibTransId="{B5D26132-86C2-4AA2-9FDB-2AC60E59053F}"/>
    <dgm:cxn modelId="{DA9D5FA7-5CB5-43BC-99D9-38308D7DC1B9}" srcId="{FA946745-2A8C-4D00-B492-E788659AD12B}" destId="{17ADA2C8-4A4E-4E7D-8F29-8DA02CAB2625}" srcOrd="2" destOrd="0" parTransId="{027D9ADD-A0B1-4D3A-8674-FF6A7FF78176}" sibTransId="{01882025-F303-4704-8E65-EA149404CC36}"/>
    <dgm:cxn modelId="{DF53688C-A20B-4324-86C2-9490E29DA475}" type="presOf" srcId="{1A25BB77-C4D3-4584-A68A-2F4ADE01611F}" destId="{123F246B-4DAE-4AE2-B0F3-49DA8D6CBC99}" srcOrd="0" destOrd="0" presId="urn:microsoft.com/office/officeart/2005/8/layout/hProcess9"/>
    <dgm:cxn modelId="{47834F67-15BF-4F72-BDD3-4A7597D8AEBC}" type="presOf" srcId="{FA946745-2A8C-4D00-B492-E788659AD12B}" destId="{EEF82B0D-C48F-406A-8CA0-BDF24EB41070}" srcOrd="0" destOrd="0" presId="urn:microsoft.com/office/officeart/2005/8/layout/hProcess9"/>
    <dgm:cxn modelId="{37E66132-8DF3-4E13-B07E-2A87457C60BD}" type="presOf" srcId="{38D64D61-641B-413C-A85F-171D59C614E2}" destId="{57A4642B-31A2-4E00-ADF3-58740BE053C2}" srcOrd="0" destOrd="0" presId="urn:microsoft.com/office/officeart/2005/8/layout/hProcess9"/>
    <dgm:cxn modelId="{1E0EE97F-425F-4F18-B8C8-3C4B87533F1E}" type="presOf" srcId="{ADAB463F-5E1B-49B3-BF36-4072306B5544}" destId="{BFA7C375-61F6-42C6-9A41-42913669E97B}" srcOrd="0" destOrd="0" presId="urn:microsoft.com/office/officeart/2005/8/layout/hProcess9"/>
    <dgm:cxn modelId="{1941294F-FE99-42CA-8B73-CF8AB790B09C}" type="presParOf" srcId="{EEF82B0D-C48F-406A-8CA0-BDF24EB41070}" destId="{E39DC8D0-7F43-43B1-8182-88FD7F93FB91}" srcOrd="0" destOrd="0" presId="urn:microsoft.com/office/officeart/2005/8/layout/hProcess9"/>
    <dgm:cxn modelId="{A140C65A-10D7-41DF-A767-8DBA3E4DD052}" type="presParOf" srcId="{EEF82B0D-C48F-406A-8CA0-BDF24EB41070}" destId="{24051790-1683-47B4-8D00-B3D810B46A82}" srcOrd="1" destOrd="0" presId="urn:microsoft.com/office/officeart/2005/8/layout/hProcess9"/>
    <dgm:cxn modelId="{C28D5068-A8DD-42DE-B8C4-5C23CD588797}" type="presParOf" srcId="{24051790-1683-47B4-8D00-B3D810B46A82}" destId="{BFA7C375-61F6-42C6-9A41-42913669E97B}" srcOrd="0" destOrd="0" presId="urn:microsoft.com/office/officeart/2005/8/layout/hProcess9"/>
    <dgm:cxn modelId="{F1E6C480-ADD1-4323-B0FA-AF4355661C43}" type="presParOf" srcId="{24051790-1683-47B4-8D00-B3D810B46A82}" destId="{74BA105F-3CCD-49D1-A70A-B5118F0C5639}" srcOrd="1" destOrd="0" presId="urn:microsoft.com/office/officeart/2005/8/layout/hProcess9"/>
    <dgm:cxn modelId="{ECC55AE2-E03C-496A-A03F-3668793D8699}" type="presParOf" srcId="{24051790-1683-47B4-8D00-B3D810B46A82}" destId="{123F246B-4DAE-4AE2-B0F3-49DA8D6CBC99}" srcOrd="2" destOrd="0" presId="urn:microsoft.com/office/officeart/2005/8/layout/hProcess9"/>
    <dgm:cxn modelId="{732A3C14-D529-416A-9618-39567984221A}" type="presParOf" srcId="{24051790-1683-47B4-8D00-B3D810B46A82}" destId="{96BBD251-D734-4BDD-A711-50EC9F509561}" srcOrd="3" destOrd="0" presId="urn:microsoft.com/office/officeart/2005/8/layout/hProcess9"/>
    <dgm:cxn modelId="{42B44834-6CF4-4BA4-90AE-1FC997EC5969}" type="presParOf" srcId="{24051790-1683-47B4-8D00-B3D810B46A82}" destId="{9E2CA700-437C-4B34-AFE6-C418EC91AE2D}" srcOrd="4" destOrd="0" presId="urn:microsoft.com/office/officeart/2005/8/layout/hProcess9"/>
    <dgm:cxn modelId="{4B567C67-3FF3-45A2-9731-6891263C5B9D}" type="presParOf" srcId="{24051790-1683-47B4-8D00-B3D810B46A82}" destId="{9B66AA02-DEB0-4C21-BA39-0B01E1A2DC1C}" srcOrd="5" destOrd="0" presId="urn:microsoft.com/office/officeart/2005/8/layout/hProcess9"/>
    <dgm:cxn modelId="{39797F20-25BE-4B5B-B831-062F057AE4E0}" type="presParOf" srcId="{24051790-1683-47B4-8D00-B3D810B46A82}" destId="{57A4642B-31A2-4E00-ADF3-58740BE053C2}" srcOrd="6" destOrd="0" presId="urn:microsoft.com/office/officeart/2005/8/layout/hProcess9"/>
    <dgm:cxn modelId="{F835C317-C202-46CB-A6F9-A8E7570736C1}" type="presParOf" srcId="{24051790-1683-47B4-8D00-B3D810B46A82}" destId="{C07A1F04-E0A4-4342-B7D8-650A5A0DB697}" srcOrd="7" destOrd="0" presId="urn:microsoft.com/office/officeart/2005/8/layout/hProcess9"/>
    <dgm:cxn modelId="{A3A68B31-A9D9-4A3D-A202-91CE19285D48}" type="presParOf" srcId="{24051790-1683-47B4-8D00-B3D810B46A82}" destId="{AA46A8C6-0C2B-4336-BAF0-D9A7874BD32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1DCF37-1B07-4297-8880-AB59631C02BA}"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fr-BE"/>
        </a:p>
      </dgm:t>
    </dgm:pt>
    <dgm:pt modelId="{81447E18-1A8E-4B77-8FC2-741849322D01}">
      <dgm:prSet phldrT="[Texte]" custT="1"/>
      <dgm:spPr/>
      <dgm:t>
        <a:bodyPr/>
        <a:lstStyle/>
        <a:p>
          <a:r>
            <a:rPr lang="fr-BE" sz="2400" b="1" dirty="0" smtClean="0">
              <a:latin typeface="Source Sans Pro" panose="020B0503030403020204" pitchFamily="34" charset="0"/>
              <a:ea typeface="Source Sans Pro" panose="020B0503030403020204" pitchFamily="34" charset="0"/>
            </a:rPr>
            <a:t>COUNTER 4</a:t>
          </a:r>
          <a:endParaRPr lang="fr-BE" sz="2400" b="1" dirty="0">
            <a:latin typeface="Source Sans Pro" panose="020B0503030403020204" pitchFamily="34" charset="0"/>
            <a:ea typeface="Source Sans Pro" panose="020B0503030403020204" pitchFamily="34" charset="0"/>
          </a:endParaRPr>
        </a:p>
      </dgm:t>
    </dgm:pt>
    <dgm:pt modelId="{3103B49B-5D94-447B-9EA8-1E03758EBB99}" type="parTrans" cxnId="{380DDC13-AC10-4A33-A6C9-37A06417C518}">
      <dgm:prSet/>
      <dgm:spPr/>
      <dgm:t>
        <a:bodyPr/>
        <a:lstStyle/>
        <a:p>
          <a:endParaRPr lang="fr-BE">
            <a:latin typeface="Source Sans Pro" panose="020B0503030403020204" pitchFamily="34" charset="0"/>
            <a:ea typeface="Source Sans Pro" panose="020B0503030403020204" pitchFamily="34" charset="0"/>
          </a:endParaRPr>
        </a:p>
      </dgm:t>
    </dgm:pt>
    <dgm:pt modelId="{C51C0536-CA83-4DF9-89FE-A8AA71CA77FF}" type="sibTrans" cxnId="{380DDC13-AC10-4A33-A6C9-37A06417C518}">
      <dgm:prSet/>
      <dgm:spPr/>
      <dgm:t>
        <a:bodyPr/>
        <a:lstStyle/>
        <a:p>
          <a:endParaRPr lang="fr-BE">
            <a:latin typeface="Source Sans Pro" panose="020B0503030403020204" pitchFamily="34" charset="0"/>
            <a:ea typeface="Source Sans Pro" panose="020B0503030403020204" pitchFamily="34" charset="0"/>
          </a:endParaRPr>
        </a:p>
      </dgm:t>
    </dgm:pt>
    <dgm:pt modelId="{B73C9FB7-931E-4F28-99C2-1A39EE59AF01}">
      <dgm:prSet phldrT="[Texte]" custT="1"/>
      <dgm:spPr/>
      <dgm:t>
        <a:bodyPr/>
        <a:lstStyle/>
        <a:p>
          <a:endParaRPr lang="fr-BE" sz="1700" dirty="0" smtClean="0">
            <a:latin typeface="Source Sans Pro" panose="020B0503030403020204" pitchFamily="34" charset="0"/>
            <a:ea typeface="Source Sans Pro" panose="020B0503030403020204" pitchFamily="34" charset="0"/>
          </a:endParaRPr>
        </a:p>
        <a:p>
          <a:endParaRPr lang="fr-BE" sz="1700" dirty="0" smtClean="0">
            <a:latin typeface="Source Sans Pro" panose="020B0503030403020204" pitchFamily="34" charset="0"/>
            <a:ea typeface="Source Sans Pro" panose="020B0503030403020204" pitchFamily="34" charset="0"/>
          </a:endParaRPr>
        </a:p>
        <a:p>
          <a:r>
            <a:rPr lang="fr-BE" sz="1800" b="1" i="1" dirty="0" smtClean="0">
              <a:latin typeface="Source Sans Pro" panose="020B0503030403020204" pitchFamily="34" charset="0"/>
              <a:ea typeface="Source Sans Pro" panose="020B0503030403020204" pitchFamily="34" charset="0"/>
            </a:rPr>
            <a:t>ALMA</a:t>
          </a:r>
          <a:endParaRPr lang="fr-BE" sz="1800" b="1" i="1" dirty="0">
            <a:latin typeface="Source Sans Pro" panose="020B0503030403020204" pitchFamily="34" charset="0"/>
            <a:ea typeface="Source Sans Pro" panose="020B0503030403020204" pitchFamily="34" charset="0"/>
          </a:endParaRPr>
        </a:p>
      </dgm:t>
    </dgm:pt>
    <dgm:pt modelId="{D23014FF-F811-45F8-ABDC-A288AAF54B1E}" type="parTrans" cxnId="{88F53A41-A91D-491C-BF6C-7B31D08C8B1C}">
      <dgm:prSet/>
      <dgm:spPr/>
      <dgm:t>
        <a:bodyPr/>
        <a:lstStyle/>
        <a:p>
          <a:endParaRPr lang="fr-BE">
            <a:latin typeface="Source Sans Pro" panose="020B0503030403020204" pitchFamily="34" charset="0"/>
            <a:ea typeface="Source Sans Pro" panose="020B0503030403020204" pitchFamily="34" charset="0"/>
          </a:endParaRPr>
        </a:p>
      </dgm:t>
    </dgm:pt>
    <dgm:pt modelId="{1099CDCD-1AB9-4A27-9D4B-A585C825E359}" type="sibTrans" cxnId="{88F53A41-A91D-491C-BF6C-7B31D08C8B1C}">
      <dgm:prSet/>
      <dgm:spPr/>
      <dgm:t>
        <a:bodyPr/>
        <a:lstStyle/>
        <a:p>
          <a:endParaRPr lang="fr-BE">
            <a:latin typeface="Source Sans Pro" panose="020B0503030403020204" pitchFamily="34" charset="0"/>
            <a:ea typeface="Source Sans Pro" panose="020B0503030403020204" pitchFamily="34" charset="0"/>
          </a:endParaRPr>
        </a:p>
      </dgm:t>
    </dgm:pt>
    <dgm:pt modelId="{661DCFCC-2BF1-4B03-997A-0F6D0CD6F7DF}">
      <dgm:prSet phldrT="[Texte]" custT="1"/>
      <dgm:spPr/>
      <dgm:t>
        <a:bodyPr/>
        <a:lstStyle/>
        <a:p>
          <a:r>
            <a:rPr lang="fr-BE" sz="1600" i="1" dirty="0" err="1" smtClean="0">
              <a:latin typeface="Source Sans Pro" panose="020B0503030403020204" pitchFamily="34" charset="0"/>
              <a:ea typeface="Source Sans Pro" panose="020B0503030403020204" pitchFamily="34" charset="0"/>
            </a:rPr>
            <a:t>Upload</a:t>
          </a:r>
          <a:r>
            <a:rPr lang="fr-BE" sz="1600" i="1" dirty="0" smtClean="0">
              <a:latin typeface="Source Sans Pro" panose="020B0503030403020204" pitchFamily="34" charset="0"/>
              <a:ea typeface="Source Sans Pro" panose="020B0503030403020204" pitchFamily="34" charset="0"/>
            </a:rPr>
            <a:t> via </a:t>
          </a:r>
          <a:r>
            <a:rPr lang="fr-BE" sz="1600" i="1" dirty="0" err="1" smtClean="0">
              <a:latin typeface="Source Sans Pro" panose="020B0503030403020204" pitchFamily="34" charset="0"/>
              <a:ea typeface="Source Sans Pro" panose="020B0503030403020204" pitchFamily="34" charset="0"/>
            </a:rPr>
            <a:t>Ustat</a:t>
          </a:r>
          <a:endParaRPr lang="fr-BE" sz="1600" i="1" dirty="0">
            <a:latin typeface="Source Sans Pro" panose="020B0503030403020204" pitchFamily="34" charset="0"/>
            <a:ea typeface="Source Sans Pro" panose="020B0503030403020204" pitchFamily="34" charset="0"/>
          </a:endParaRPr>
        </a:p>
      </dgm:t>
    </dgm:pt>
    <dgm:pt modelId="{70502B4B-4B90-44EE-9935-7DC96B22B65A}" type="parTrans" cxnId="{22B9C6EF-7CD7-496E-9D7B-0622A1961D09}">
      <dgm:prSet/>
      <dgm:spPr/>
      <dgm:t>
        <a:bodyPr/>
        <a:lstStyle/>
        <a:p>
          <a:endParaRPr lang="fr-BE">
            <a:latin typeface="Source Sans Pro" panose="020B0503030403020204" pitchFamily="34" charset="0"/>
            <a:ea typeface="Source Sans Pro" panose="020B0503030403020204" pitchFamily="34" charset="0"/>
          </a:endParaRPr>
        </a:p>
      </dgm:t>
    </dgm:pt>
    <dgm:pt modelId="{2000B3C9-21EA-40B8-9B37-8C0072EAFFFF}" type="sibTrans" cxnId="{22B9C6EF-7CD7-496E-9D7B-0622A1961D09}">
      <dgm:prSet/>
      <dgm:spPr/>
      <dgm:t>
        <a:bodyPr/>
        <a:lstStyle/>
        <a:p>
          <a:endParaRPr lang="fr-BE">
            <a:latin typeface="Source Sans Pro" panose="020B0503030403020204" pitchFamily="34" charset="0"/>
            <a:ea typeface="Source Sans Pro" panose="020B0503030403020204" pitchFamily="34" charset="0"/>
          </a:endParaRPr>
        </a:p>
      </dgm:t>
    </dgm:pt>
    <dgm:pt modelId="{7658A402-CD05-4048-BBB4-9997FFA54EB5}">
      <dgm:prSet phldrT="[Texte]" custT="1"/>
      <dgm:spPr/>
      <dgm:t>
        <a:bodyPr/>
        <a:lstStyle/>
        <a:p>
          <a:r>
            <a:rPr lang="fr-BE" sz="1600" i="1" dirty="0" smtClean="0">
              <a:latin typeface="Source Sans Pro" panose="020B0503030403020204" pitchFamily="34" charset="0"/>
              <a:ea typeface="Source Sans Pro" panose="020B0503030403020204" pitchFamily="34" charset="0"/>
            </a:rPr>
            <a:t>Accès via Alma </a:t>
          </a:r>
          <a:r>
            <a:rPr lang="fr-BE" sz="1600" i="1" dirty="0" err="1" smtClean="0">
              <a:latin typeface="Source Sans Pro" panose="020B0503030403020204" pitchFamily="34" charset="0"/>
              <a:ea typeface="Source Sans Pro" panose="020B0503030403020204" pitchFamily="34" charset="0"/>
            </a:rPr>
            <a:t>Statistics</a:t>
          </a:r>
          <a:endParaRPr lang="fr-BE" sz="1600" i="1" dirty="0">
            <a:latin typeface="Source Sans Pro" panose="020B0503030403020204" pitchFamily="34" charset="0"/>
            <a:ea typeface="Source Sans Pro" panose="020B0503030403020204" pitchFamily="34" charset="0"/>
          </a:endParaRPr>
        </a:p>
      </dgm:t>
    </dgm:pt>
    <dgm:pt modelId="{E389D02A-238C-4185-A759-566ECDF76DEA}" type="parTrans" cxnId="{FF24E73B-C2A2-40AB-BDF0-07C55F9F1E29}">
      <dgm:prSet/>
      <dgm:spPr/>
      <dgm:t>
        <a:bodyPr/>
        <a:lstStyle/>
        <a:p>
          <a:endParaRPr lang="fr-BE">
            <a:latin typeface="Source Sans Pro" panose="020B0503030403020204" pitchFamily="34" charset="0"/>
            <a:ea typeface="Source Sans Pro" panose="020B0503030403020204" pitchFamily="34" charset="0"/>
          </a:endParaRPr>
        </a:p>
      </dgm:t>
    </dgm:pt>
    <dgm:pt modelId="{A047DD07-033F-4881-8F1C-8E0C6BFA3542}" type="sibTrans" cxnId="{FF24E73B-C2A2-40AB-BDF0-07C55F9F1E29}">
      <dgm:prSet/>
      <dgm:spPr/>
      <dgm:t>
        <a:bodyPr/>
        <a:lstStyle/>
        <a:p>
          <a:endParaRPr lang="fr-BE">
            <a:latin typeface="Source Sans Pro" panose="020B0503030403020204" pitchFamily="34" charset="0"/>
            <a:ea typeface="Source Sans Pro" panose="020B0503030403020204" pitchFamily="34" charset="0"/>
          </a:endParaRPr>
        </a:p>
      </dgm:t>
    </dgm:pt>
    <dgm:pt modelId="{599D696F-1B12-4DF2-8A4D-A6B8A9625F9A}">
      <dgm:prSet phldrT="[Texte]" custT="1"/>
      <dgm:spPr/>
      <dgm:t>
        <a:bodyPr/>
        <a:lstStyle/>
        <a:p>
          <a:r>
            <a:rPr lang="fr-BE" sz="1800" dirty="0" smtClean="0">
              <a:latin typeface="Source Sans Pro" panose="020B0503030403020204" pitchFamily="34" charset="0"/>
              <a:ea typeface="Source Sans Pro" panose="020B0503030403020204" pitchFamily="34" charset="0"/>
            </a:rPr>
            <a:t>   </a:t>
          </a:r>
          <a:r>
            <a:rPr lang="fr-BE" sz="1800" i="1" dirty="0" smtClean="0">
              <a:latin typeface="Source Sans Pro" panose="020B0503030403020204" pitchFamily="34" charset="0"/>
              <a:ea typeface="Source Sans Pro" panose="020B0503030403020204" pitchFamily="34" charset="0"/>
            </a:rPr>
            <a:t>modèles </a:t>
          </a:r>
          <a:r>
            <a:rPr lang="fr-BE" sz="1800" i="1" dirty="0" err="1" smtClean="0">
              <a:latin typeface="Source Sans Pro" panose="020B0503030403020204" pitchFamily="34" charset="0"/>
              <a:ea typeface="Source Sans Pro" panose="020B0503030403020204" pitchFamily="34" charset="0"/>
            </a:rPr>
            <a:t>excel</a:t>
          </a:r>
          <a:r>
            <a:rPr lang="fr-BE" sz="1800" i="1" dirty="0" smtClean="0">
              <a:latin typeface="Source Sans Pro" panose="020B0503030403020204" pitchFamily="34" charset="0"/>
              <a:ea typeface="Source Sans Pro" panose="020B0503030403020204" pitchFamily="34" charset="0"/>
            </a:rPr>
            <a:t> ?</a:t>
          </a:r>
        </a:p>
        <a:p>
          <a:endParaRPr lang="fr-BE" sz="1800" dirty="0" smtClean="0">
            <a:latin typeface="Source Sans Pro" panose="020B0503030403020204" pitchFamily="34" charset="0"/>
            <a:ea typeface="Source Sans Pro" panose="020B0503030403020204" pitchFamily="34" charset="0"/>
          </a:endParaRPr>
        </a:p>
        <a:p>
          <a:endParaRPr lang="fr-BE" sz="1800" dirty="0" smtClean="0">
            <a:latin typeface="Source Sans Pro" panose="020B0503030403020204" pitchFamily="34" charset="0"/>
            <a:ea typeface="Source Sans Pro" panose="020B0503030403020204" pitchFamily="34" charset="0"/>
          </a:endParaRPr>
        </a:p>
        <a:p>
          <a:endParaRPr lang="fr-BE" sz="1800" dirty="0">
            <a:latin typeface="Source Sans Pro" panose="020B0503030403020204" pitchFamily="34" charset="0"/>
            <a:ea typeface="Source Sans Pro" panose="020B0503030403020204" pitchFamily="34" charset="0"/>
          </a:endParaRPr>
        </a:p>
      </dgm:t>
    </dgm:pt>
    <dgm:pt modelId="{28091F9A-2B5A-428F-8317-F437B09B6349}" type="parTrans" cxnId="{90319785-BB4F-4C96-A233-A798AD6EE822}">
      <dgm:prSet/>
      <dgm:spPr/>
      <dgm:t>
        <a:bodyPr/>
        <a:lstStyle/>
        <a:p>
          <a:endParaRPr lang="fr-BE">
            <a:latin typeface="Source Sans Pro" panose="020B0503030403020204" pitchFamily="34" charset="0"/>
            <a:ea typeface="Source Sans Pro" panose="020B0503030403020204" pitchFamily="34" charset="0"/>
          </a:endParaRPr>
        </a:p>
      </dgm:t>
    </dgm:pt>
    <dgm:pt modelId="{A8F2F0B0-C3B6-453C-A702-EFC9899BCD3E}" type="sibTrans" cxnId="{90319785-BB4F-4C96-A233-A798AD6EE822}">
      <dgm:prSet/>
      <dgm:spPr/>
      <dgm:t>
        <a:bodyPr/>
        <a:lstStyle/>
        <a:p>
          <a:endParaRPr lang="fr-BE">
            <a:latin typeface="Source Sans Pro" panose="020B0503030403020204" pitchFamily="34" charset="0"/>
            <a:ea typeface="Source Sans Pro" panose="020B0503030403020204" pitchFamily="34" charset="0"/>
          </a:endParaRPr>
        </a:p>
      </dgm:t>
    </dgm:pt>
    <dgm:pt modelId="{9B5A7460-DC8D-4B7E-BAD6-64F9C00B8D7B}">
      <dgm:prSet phldrT="[Texte]" custT="1"/>
      <dgm:spPr/>
      <dgm:t>
        <a:bodyPr/>
        <a:lstStyle/>
        <a:p>
          <a:endParaRPr lang="fr-BE" sz="1400" dirty="0">
            <a:latin typeface="Source Sans Pro" panose="020B0503030403020204" pitchFamily="34" charset="0"/>
            <a:ea typeface="Source Sans Pro" panose="020B0503030403020204" pitchFamily="34" charset="0"/>
          </a:endParaRPr>
        </a:p>
      </dgm:t>
    </dgm:pt>
    <dgm:pt modelId="{F09DEB44-763E-47E1-9FAF-78E769DE08AE}" type="parTrans" cxnId="{AA859B5E-4AE7-4A6C-A3CB-D650D966B043}">
      <dgm:prSet/>
      <dgm:spPr/>
      <dgm:t>
        <a:bodyPr/>
        <a:lstStyle/>
        <a:p>
          <a:endParaRPr lang="fr-BE">
            <a:latin typeface="Source Sans Pro" panose="020B0503030403020204" pitchFamily="34" charset="0"/>
            <a:ea typeface="Source Sans Pro" panose="020B0503030403020204" pitchFamily="34" charset="0"/>
          </a:endParaRPr>
        </a:p>
      </dgm:t>
    </dgm:pt>
    <dgm:pt modelId="{DD416E79-892A-47AC-8DDF-96536A13D420}" type="sibTrans" cxnId="{AA859B5E-4AE7-4A6C-A3CB-D650D966B043}">
      <dgm:prSet/>
      <dgm:spPr/>
      <dgm:t>
        <a:bodyPr/>
        <a:lstStyle/>
        <a:p>
          <a:endParaRPr lang="fr-BE">
            <a:latin typeface="Source Sans Pro" panose="020B0503030403020204" pitchFamily="34" charset="0"/>
            <a:ea typeface="Source Sans Pro" panose="020B0503030403020204" pitchFamily="34" charset="0"/>
          </a:endParaRPr>
        </a:p>
      </dgm:t>
    </dgm:pt>
    <dgm:pt modelId="{71C18C53-4E15-470F-8158-D420935E1C69}">
      <dgm:prSet phldrT="[Texte]" custT="1"/>
      <dgm:spPr/>
      <dgm:t>
        <a:bodyPr/>
        <a:lstStyle/>
        <a:p>
          <a:r>
            <a:rPr lang="fr-BE" sz="1400" dirty="0" smtClean="0">
              <a:latin typeface="Source Sans Pro" panose="020B0503030403020204" pitchFamily="34" charset="0"/>
              <a:ea typeface="Source Sans Pro" panose="020B0503030403020204" pitchFamily="34" charset="0"/>
            </a:rPr>
            <a:t>Pool gestionnaires e-ressources</a:t>
          </a:r>
          <a:endParaRPr lang="fr-BE" sz="1400" dirty="0">
            <a:latin typeface="Source Sans Pro" panose="020B0503030403020204" pitchFamily="34" charset="0"/>
            <a:ea typeface="Source Sans Pro" panose="020B0503030403020204" pitchFamily="34" charset="0"/>
          </a:endParaRPr>
        </a:p>
      </dgm:t>
    </dgm:pt>
    <dgm:pt modelId="{F154DB88-0099-4E50-8C72-F91447728AF9}" type="parTrans" cxnId="{81AC09B1-74C6-4496-876D-E436ED140AA9}">
      <dgm:prSet/>
      <dgm:spPr/>
      <dgm:t>
        <a:bodyPr/>
        <a:lstStyle/>
        <a:p>
          <a:endParaRPr lang="fr-BE">
            <a:latin typeface="Source Sans Pro" panose="020B0503030403020204" pitchFamily="34" charset="0"/>
            <a:ea typeface="Source Sans Pro" panose="020B0503030403020204" pitchFamily="34" charset="0"/>
          </a:endParaRPr>
        </a:p>
      </dgm:t>
    </dgm:pt>
    <dgm:pt modelId="{DDABCF1F-29D1-46D4-9BBA-44B4A130E72D}" type="sibTrans" cxnId="{81AC09B1-74C6-4496-876D-E436ED140AA9}">
      <dgm:prSet/>
      <dgm:spPr/>
      <dgm:t>
        <a:bodyPr/>
        <a:lstStyle/>
        <a:p>
          <a:endParaRPr lang="fr-BE">
            <a:latin typeface="Source Sans Pro" panose="020B0503030403020204" pitchFamily="34" charset="0"/>
            <a:ea typeface="Source Sans Pro" panose="020B0503030403020204" pitchFamily="34" charset="0"/>
          </a:endParaRPr>
        </a:p>
      </dgm:t>
    </dgm:pt>
    <dgm:pt modelId="{E36B3A11-6645-4879-8888-FC6BE9AF0129}">
      <dgm:prSet phldrT="[Texte]" custT="1"/>
      <dgm:spPr/>
      <dgm:t>
        <a:bodyPr/>
        <a:lstStyle/>
        <a:p>
          <a:r>
            <a:rPr lang="fr-BE" sz="1400" b="1" dirty="0" smtClean="0">
              <a:latin typeface="Source Sans Pro" panose="020B0503030403020204" pitchFamily="34" charset="0"/>
              <a:ea typeface="Source Sans Pro" panose="020B0503030403020204" pitchFamily="34" charset="0"/>
            </a:rPr>
            <a:t>Non COUNTER</a:t>
          </a:r>
          <a:endParaRPr lang="fr-BE" sz="1400" b="1" dirty="0">
            <a:latin typeface="Source Sans Pro" panose="020B0503030403020204" pitchFamily="34" charset="0"/>
            <a:ea typeface="Source Sans Pro" panose="020B0503030403020204" pitchFamily="34" charset="0"/>
          </a:endParaRPr>
        </a:p>
      </dgm:t>
    </dgm:pt>
    <dgm:pt modelId="{E7C6CAB4-5324-4B4C-B871-DB84EA06737A}" type="sibTrans" cxnId="{B8E00BE2-24D1-4764-94E9-94F9D57339FF}">
      <dgm:prSet/>
      <dgm:spPr/>
      <dgm:t>
        <a:bodyPr/>
        <a:lstStyle/>
        <a:p>
          <a:endParaRPr lang="fr-BE">
            <a:latin typeface="Source Sans Pro" panose="020B0503030403020204" pitchFamily="34" charset="0"/>
            <a:ea typeface="Source Sans Pro" panose="020B0503030403020204" pitchFamily="34" charset="0"/>
          </a:endParaRPr>
        </a:p>
      </dgm:t>
    </dgm:pt>
    <dgm:pt modelId="{F2CD5DBB-EAB3-47BD-9F57-F7BEE6F6A1D3}" type="parTrans" cxnId="{B8E00BE2-24D1-4764-94E9-94F9D57339FF}">
      <dgm:prSet/>
      <dgm:spPr/>
      <dgm:t>
        <a:bodyPr/>
        <a:lstStyle/>
        <a:p>
          <a:endParaRPr lang="fr-BE">
            <a:latin typeface="Source Sans Pro" panose="020B0503030403020204" pitchFamily="34" charset="0"/>
            <a:ea typeface="Source Sans Pro" panose="020B0503030403020204" pitchFamily="34" charset="0"/>
          </a:endParaRPr>
        </a:p>
      </dgm:t>
    </dgm:pt>
    <dgm:pt modelId="{26956B7C-19DE-42AA-AF10-8A77A11B858E}" type="pres">
      <dgm:prSet presAssocID="{CD1DCF37-1B07-4297-8880-AB59631C02BA}" presName="Name0" presStyleCnt="0">
        <dgm:presLayoutVars>
          <dgm:chMax val="7"/>
          <dgm:dir/>
          <dgm:resizeHandles val="exact"/>
        </dgm:presLayoutVars>
      </dgm:prSet>
      <dgm:spPr/>
      <dgm:t>
        <a:bodyPr/>
        <a:lstStyle/>
        <a:p>
          <a:endParaRPr lang="fr-BE"/>
        </a:p>
      </dgm:t>
    </dgm:pt>
    <dgm:pt modelId="{6550E94C-956E-43F1-B920-0FB37F2AD36F}" type="pres">
      <dgm:prSet presAssocID="{CD1DCF37-1B07-4297-8880-AB59631C02BA}" presName="ellipse1" presStyleLbl="vennNode1" presStyleIdx="0" presStyleCnt="5" custScaleX="140341" custScaleY="114380" custLinFactNeighborX="10690" custLinFactNeighborY="-35182">
        <dgm:presLayoutVars>
          <dgm:bulletEnabled val="1"/>
        </dgm:presLayoutVars>
      </dgm:prSet>
      <dgm:spPr/>
      <dgm:t>
        <a:bodyPr/>
        <a:lstStyle/>
        <a:p>
          <a:endParaRPr lang="fr-BE"/>
        </a:p>
      </dgm:t>
    </dgm:pt>
    <dgm:pt modelId="{63CD0445-C486-4587-BBE5-43BDB30D47BA}" type="pres">
      <dgm:prSet presAssocID="{CD1DCF37-1B07-4297-8880-AB59631C02BA}" presName="ellipse2" presStyleLbl="vennNode1" presStyleIdx="1" presStyleCnt="5" custScaleX="54351" custScaleY="48175" custLinFactY="-4086" custLinFactNeighborX="67033" custLinFactNeighborY="-100000">
        <dgm:presLayoutVars>
          <dgm:bulletEnabled val="1"/>
        </dgm:presLayoutVars>
      </dgm:prSet>
      <dgm:spPr/>
      <dgm:t>
        <a:bodyPr/>
        <a:lstStyle/>
        <a:p>
          <a:endParaRPr lang="fr-BE"/>
        </a:p>
      </dgm:t>
    </dgm:pt>
    <dgm:pt modelId="{B00E7250-94AB-4C96-B04F-7F68F7B5A2E4}" type="pres">
      <dgm:prSet presAssocID="{CD1DCF37-1B07-4297-8880-AB59631C02BA}" presName="ellipse3" presStyleLbl="vennNode1" presStyleIdx="2" presStyleCnt="5" custScaleX="156841" custScaleY="150919" custLinFactNeighborX="-94370" custLinFactNeighborY="61041">
        <dgm:presLayoutVars>
          <dgm:bulletEnabled val="1"/>
        </dgm:presLayoutVars>
      </dgm:prSet>
      <dgm:spPr/>
      <dgm:t>
        <a:bodyPr/>
        <a:lstStyle/>
        <a:p>
          <a:endParaRPr lang="fr-BE"/>
        </a:p>
      </dgm:t>
    </dgm:pt>
    <dgm:pt modelId="{1470F4F2-D53F-4DB9-A3D0-3D7CE719574D}" type="pres">
      <dgm:prSet presAssocID="{CD1DCF37-1B07-4297-8880-AB59631C02BA}" presName="ellipse4" presStyleLbl="vennNode1" presStyleIdx="3" presStyleCnt="5" custScaleX="108306" custScaleY="97038" custLinFactY="-12610" custLinFactNeighborX="-53475" custLinFactNeighborY="-100000">
        <dgm:presLayoutVars>
          <dgm:bulletEnabled val="1"/>
        </dgm:presLayoutVars>
      </dgm:prSet>
      <dgm:spPr/>
      <dgm:t>
        <a:bodyPr/>
        <a:lstStyle/>
        <a:p>
          <a:endParaRPr lang="fr-BE"/>
        </a:p>
      </dgm:t>
    </dgm:pt>
    <dgm:pt modelId="{85F03CED-3B93-4D6C-BE08-7DB1A2D46CA5}" type="pres">
      <dgm:prSet presAssocID="{CD1DCF37-1B07-4297-8880-AB59631C02BA}" presName="ellipse5" presStyleLbl="vennNode1" presStyleIdx="4" presStyleCnt="5" custScaleX="95580" custScaleY="86318" custLinFactNeighborX="-51825" custLinFactNeighborY="81238">
        <dgm:presLayoutVars>
          <dgm:bulletEnabled val="1"/>
        </dgm:presLayoutVars>
      </dgm:prSet>
      <dgm:spPr/>
      <dgm:t>
        <a:bodyPr/>
        <a:lstStyle/>
        <a:p>
          <a:endParaRPr lang="fr-BE"/>
        </a:p>
      </dgm:t>
    </dgm:pt>
  </dgm:ptLst>
  <dgm:cxnLst>
    <dgm:cxn modelId="{90319785-BB4F-4C96-A233-A798AD6EE822}" srcId="{CD1DCF37-1B07-4297-8880-AB59631C02BA}" destId="{599D696F-1B12-4DF2-8A4D-A6B8A9625F9A}" srcOrd="3" destOrd="0" parTransId="{28091F9A-2B5A-428F-8317-F437B09B6349}" sibTransId="{A8F2F0B0-C3B6-453C-A702-EFC9899BCD3E}"/>
    <dgm:cxn modelId="{BEA567FE-469D-4C89-89E0-9CB8DA0DDAEF}" type="presOf" srcId="{B73C9FB7-931E-4F28-99C2-1A39EE59AF01}" destId="{B00E7250-94AB-4C96-B04F-7F68F7B5A2E4}" srcOrd="0" destOrd="0" presId="urn:microsoft.com/office/officeart/2005/8/layout/rings+Icon"/>
    <dgm:cxn modelId="{88F53A41-A91D-491C-BF6C-7B31D08C8B1C}" srcId="{CD1DCF37-1B07-4297-8880-AB59631C02BA}" destId="{B73C9FB7-931E-4F28-99C2-1A39EE59AF01}" srcOrd="2" destOrd="0" parTransId="{D23014FF-F811-45F8-ABDC-A288AAF54B1E}" sibTransId="{1099CDCD-1AB9-4A27-9D4B-A585C825E359}"/>
    <dgm:cxn modelId="{F8F2B187-22C9-4C19-9A6C-EB297E2BDFB3}" type="presOf" srcId="{E36B3A11-6645-4879-8888-FC6BE9AF0129}" destId="{63CD0445-C486-4587-BBE5-43BDB30D47BA}" srcOrd="0" destOrd="0" presId="urn:microsoft.com/office/officeart/2005/8/layout/rings+Icon"/>
    <dgm:cxn modelId="{EBFCDE76-585A-4610-AD35-687CA65D650C}" type="presOf" srcId="{CD1DCF37-1B07-4297-8880-AB59631C02BA}" destId="{26956B7C-19DE-42AA-AF10-8A77A11B858E}" srcOrd="0" destOrd="0" presId="urn:microsoft.com/office/officeart/2005/8/layout/rings+Icon"/>
    <dgm:cxn modelId="{81AC09B1-74C6-4496-876D-E436ED140AA9}" srcId="{CD1DCF37-1B07-4297-8880-AB59631C02BA}" destId="{71C18C53-4E15-470F-8158-D420935E1C69}" srcOrd="4" destOrd="0" parTransId="{F154DB88-0099-4E50-8C72-F91447728AF9}" sibTransId="{DDABCF1F-29D1-46D4-9BBA-44B4A130E72D}"/>
    <dgm:cxn modelId="{AA859B5E-4AE7-4A6C-A3CB-D650D966B043}" srcId="{B73C9FB7-931E-4F28-99C2-1A39EE59AF01}" destId="{9B5A7460-DC8D-4B7E-BAD6-64F9C00B8D7B}" srcOrd="0" destOrd="0" parTransId="{F09DEB44-763E-47E1-9FAF-78E769DE08AE}" sibTransId="{DD416E79-892A-47AC-8DDF-96536A13D420}"/>
    <dgm:cxn modelId="{FF24E73B-C2A2-40AB-BDF0-07C55F9F1E29}" srcId="{B73C9FB7-931E-4F28-99C2-1A39EE59AF01}" destId="{7658A402-CD05-4048-BBB4-9997FFA54EB5}" srcOrd="2" destOrd="0" parTransId="{E389D02A-238C-4185-A759-566ECDF76DEA}" sibTransId="{A047DD07-033F-4881-8F1C-8E0C6BFA3542}"/>
    <dgm:cxn modelId="{21125546-5F19-43F7-B8FF-AB10A1D87C77}" type="presOf" srcId="{661DCFCC-2BF1-4B03-997A-0F6D0CD6F7DF}" destId="{B00E7250-94AB-4C96-B04F-7F68F7B5A2E4}" srcOrd="0" destOrd="2" presId="urn:microsoft.com/office/officeart/2005/8/layout/rings+Icon"/>
    <dgm:cxn modelId="{C84DB54F-46C4-44C3-A268-E21CF277AA7D}" type="presOf" srcId="{9B5A7460-DC8D-4B7E-BAD6-64F9C00B8D7B}" destId="{B00E7250-94AB-4C96-B04F-7F68F7B5A2E4}" srcOrd="0" destOrd="1" presId="urn:microsoft.com/office/officeart/2005/8/layout/rings+Icon"/>
    <dgm:cxn modelId="{2A74BEA9-1E83-4971-A4DE-6E3C347C5853}" type="presOf" srcId="{81447E18-1A8E-4B77-8FC2-741849322D01}" destId="{6550E94C-956E-43F1-B920-0FB37F2AD36F}" srcOrd="0" destOrd="0" presId="urn:microsoft.com/office/officeart/2005/8/layout/rings+Icon"/>
    <dgm:cxn modelId="{7EB9AEEC-70DC-4492-992A-95D4CDA56830}" type="presOf" srcId="{7658A402-CD05-4048-BBB4-9997FFA54EB5}" destId="{B00E7250-94AB-4C96-B04F-7F68F7B5A2E4}" srcOrd="0" destOrd="3" presId="urn:microsoft.com/office/officeart/2005/8/layout/rings+Icon"/>
    <dgm:cxn modelId="{380DDC13-AC10-4A33-A6C9-37A06417C518}" srcId="{CD1DCF37-1B07-4297-8880-AB59631C02BA}" destId="{81447E18-1A8E-4B77-8FC2-741849322D01}" srcOrd="0" destOrd="0" parTransId="{3103B49B-5D94-447B-9EA8-1E03758EBB99}" sibTransId="{C51C0536-CA83-4DF9-89FE-A8AA71CA77FF}"/>
    <dgm:cxn modelId="{A4744670-0B36-4E32-A204-1167B0D56A22}" type="presOf" srcId="{71C18C53-4E15-470F-8158-D420935E1C69}" destId="{85F03CED-3B93-4D6C-BE08-7DB1A2D46CA5}" srcOrd="0" destOrd="0" presId="urn:microsoft.com/office/officeart/2005/8/layout/rings+Icon"/>
    <dgm:cxn modelId="{B8E00BE2-24D1-4764-94E9-94F9D57339FF}" srcId="{CD1DCF37-1B07-4297-8880-AB59631C02BA}" destId="{E36B3A11-6645-4879-8888-FC6BE9AF0129}" srcOrd="1" destOrd="0" parTransId="{F2CD5DBB-EAB3-47BD-9F57-F7BEE6F6A1D3}" sibTransId="{E7C6CAB4-5324-4B4C-B871-DB84EA06737A}"/>
    <dgm:cxn modelId="{9090BC4E-D3EA-48D9-954B-D963DC18B924}" type="presOf" srcId="{599D696F-1B12-4DF2-8A4D-A6B8A9625F9A}" destId="{1470F4F2-D53F-4DB9-A3D0-3D7CE719574D}" srcOrd="0" destOrd="0" presId="urn:microsoft.com/office/officeart/2005/8/layout/rings+Icon"/>
    <dgm:cxn modelId="{22B9C6EF-7CD7-496E-9D7B-0622A1961D09}" srcId="{B73C9FB7-931E-4F28-99C2-1A39EE59AF01}" destId="{661DCFCC-2BF1-4B03-997A-0F6D0CD6F7DF}" srcOrd="1" destOrd="0" parTransId="{70502B4B-4B90-44EE-9935-7DC96B22B65A}" sibTransId="{2000B3C9-21EA-40B8-9B37-8C0072EAFFFF}"/>
    <dgm:cxn modelId="{C7887EC5-12DC-4387-84B3-525D730F2E0F}" type="presParOf" srcId="{26956B7C-19DE-42AA-AF10-8A77A11B858E}" destId="{6550E94C-956E-43F1-B920-0FB37F2AD36F}" srcOrd="0" destOrd="0" presId="urn:microsoft.com/office/officeart/2005/8/layout/rings+Icon"/>
    <dgm:cxn modelId="{91C78C29-DE12-4949-946D-FDAC9E3E1C16}" type="presParOf" srcId="{26956B7C-19DE-42AA-AF10-8A77A11B858E}" destId="{63CD0445-C486-4587-BBE5-43BDB30D47BA}" srcOrd="1" destOrd="0" presId="urn:microsoft.com/office/officeart/2005/8/layout/rings+Icon"/>
    <dgm:cxn modelId="{FE38966A-F0FA-44F1-880A-35A8492BD581}" type="presParOf" srcId="{26956B7C-19DE-42AA-AF10-8A77A11B858E}" destId="{B00E7250-94AB-4C96-B04F-7F68F7B5A2E4}" srcOrd="2" destOrd="0" presId="urn:microsoft.com/office/officeart/2005/8/layout/rings+Icon"/>
    <dgm:cxn modelId="{6ABA4636-03CC-4AAD-9204-D4DD89195D14}" type="presParOf" srcId="{26956B7C-19DE-42AA-AF10-8A77A11B858E}" destId="{1470F4F2-D53F-4DB9-A3D0-3D7CE719574D}" srcOrd="3" destOrd="0" presId="urn:microsoft.com/office/officeart/2005/8/layout/rings+Icon"/>
    <dgm:cxn modelId="{9B396FD1-E93F-417F-B309-D54584B0D9C3}" type="presParOf" srcId="{26956B7C-19DE-42AA-AF10-8A77A11B858E}" destId="{85F03CED-3B93-4D6C-BE08-7DB1A2D46CA5}"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268C7-7A71-45A6-9A1E-807158388FA1}">
      <dsp:nvSpPr>
        <dsp:cNvPr id="0" name=""/>
        <dsp:cNvSpPr/>
      </dsp:nvSpPr>
      <dsp:spPr>
        <a:xfrm>
          <a:off x="3764" y="1407"/>
          <a:ext cx="7985533" cy="845588"/>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1" kern="1200" dirty="0" smtClean="0">
              <a:solidFill>
                <a:schemeClr val="tx2"/>
              </a:solidFill>
              <a:latin typeface="Source Sans Pro" panose="020B0503030403020204" pitchFamily="34" charset="0"/>
              <a:ea typeface="Source Sans Pro" panose="020B0503030403020204" pitchFamily="34" charset="0"/>
            </a:rPr>
            <a:t>Cairn Général </a:t>
          </a:r>
        </a:p>
        <a:p>
          <a:pPr lvl="0" algn="ctr" defTabSz="800100">
            <a:lnSpc>
              <a:spcPct val="90000"/>
            </a:lnSpc>
            <a:spcBef>
              <a:spcPct val="0"/>
            </a:spcBef>
            <a:spcAft>
              <a:spcPct val="35000"/>
            </a:spcAft>
          </a:pPr>
          <a:r>
            <a:rPr lang="fr-BE" sz="1800" b="1" kern="1200" dirty="0" smtClean="0">
              <a:solidFill>
                <a:schemeClr val="tx2"/>
              </a:solidFill>
              <a:latin typeface="Source Sans Pro" panose="020B0503030403020204" pitchFamily="34" charset="0"/>
              <a:ea typeface="Source Sans Pro" panose="020B0503030403020204" pitchFamily="34" charset="0"/>
            </a:rPr>
            <a:t>(</a:t>
          </a:r>
          <a:r>
            <a:rPr lang="fr-BE" sz="1800" b="1" kern="1200" dirty="0" err="1" smtClean="0">
              <a:solidFill>
                <a:schemeClr val="tx2"/>
              </a:solidFill>
              <a:latin typeface="Source Sans Pro" panose="020B0503030403020204" pitchFamily="34" charset="0"/>
              <a:ea typeface="Source Sans Pro" panose="020B0503030403020204" pitchFamily="34" charset="0"/>
            </a:rPr>
            <a:t>Electronic</a:t>
          </a:r>
          <a:r>
            <a:rPr lang="fr-BE" sz="1800" b="1" kern="1200" dirty="0" smtClean="0">
              <a:solidFill>
                <a:schemeClr val="tx2"/>
              </a:solidFill>
              <a:latin typeface="Source Sans Pro" panose="020B0503030403020204" pitchFamily="34" charset="0"/>
              <a:ea typeface="Source Sans Pro" panose="020B0503030403020204" pitchFamily="34" charset="0"/>
            </a:rPr>
            <a:t> collection)</a:t>
          </a:r>
        </a:p>
      </dsp:txBody>
      <dsp:txXfrm>
        <a:off x="28530" y="26173"/>
        <a:ext cx="7936001" cy="796056"/>
      </dsp:txXfrm>
    </dsp:sp>
    <dsp:sp modelId="{406F9ACC-B920-4A2B-BE61-749D73674DDA}">
      <dsp:nvSpPr>
        <dsp:cNvPr id="0" name=""/>
        <dsp:cNvSpPr/>
      </dsp:nvSpPr>
      <dsp:spPr>
        <a:xfrm>
          <a:off x="11559" y="915222"/>
          <a:ext cx="7969944" cy="845588"/>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1" kern="1200" dirty="0" smtClean="0">
              <a:solidFill>
                <a:schemeClr val="tx2"/>
              </a:solidFill>
              <a:latin typeface="Source Sans Pro" panose="020B0503030403020204" pitchFamily="34" charset="0"/>
              <a:ea typeface="Source Sans Pro" panose="020B0503030403020204" pitchFamily="34" charset="0"/>
            </a:rPr>
            <a:t>Full </a:t>
          </a:r>
          <a:r>
            <a:rPr lang="fr-BE" sz="1800" b="1" kern="1200" dirty="0" err="1" smtClean="0">
              <a:solidFill>
                <a:schemeClr val="tx2"/>
              </a:solidFill>
              <a:latin typeface="Source Sans Pro" panose="020B0503030403020204" pitchFamily="34" charset="0"/>
              <a:ea typeface="Source Sans Pro" panose="020B0503030403020204" pitchFamily="34" charset="0"/>
            </a:rPr>
            <a:t>Text</a:t>
          </a:r>
          <a:endParaRPr lang="fr-BE" sz="1800" b="1" kern="1200" dirty="0" smtClean="0">
            <a:solidFill>
              <a:schemeClr val="tx2"/>
            </a:solidFill>
            <a:latin typeface="Source Sans Pro" panose="020B0503030403020204" pitchFamily="34" charset="0"/>
            <a:ea typeface="Source Sans Pro" panose="020B0503030403020204" pitchFamily="34" charset="0"/>
          </a:endParaRPr>
        </a:p>
        <a:p>
          <a:pPr lvl="0" algn="ctr" defTabSz="800100">
            <a:lnSpc>
              <a:spcPct val="90000"/>
            </a:lnSpc>
            <a:spcBef>
              <a:spcPct val="0"/>
            </a:spcBef>
            <a:spcAft>
              <a:spcPct val="35000"/>
            </a:spcAft>
          </a:pPr>
          <a:r>
            <a:rPr lang="fr-BE" sz="1800" i="1" kern="1200" dirty="0" smtClean="0">
              <a:solidFill>
                <a:schemeClr val="tx2"/>
              </a:solidFill>
              <a:latin typeface="Source Sans Pro" panose="020B0503030403020204" pitchFamily="34" charset="0"/>
              <a:ea typeface="Source Sans Pro" panose="020B0503030403020204" pitchFamily="34" charset="0"/>
            </a:rPr>
            <a:t>(Service)</a:t>
          </a:r>
          <a:endParaRPr lang="fr-BE" sz="1800" i="1" kern="1200" dirty="0">
            <a:solidFill>
              <a:schemeClr val="tx2"/>
            </a:solidFill>
            <a:latin typeface="Source Sans Pro" panose="020B0503030403020204" pitchFamily="34" charset="0"/>
            <a:ea typeface="Source Sans Pro" panose="020B0503030403020204" pitchFamily="34" charset="0"/>
          </a:endParaRPr>
        </a:p>
      </dsp:txBody>
      <dsp:txXfrm>
        <a:off x="36325" y="939988"/>
        <a:ext cx="7920412" cy="796056"/>
      </dsp:txXfrm>
    </dsp:sp>
    <dsp:sp modelId="{39B82E9B-09B0-4367-8698-31DFAEF3006A}">
      <dsp:nvSpPr>
        <dsp:cNvPr id="0" name=""/>
        <dsp:cNvSpPr/>
      </dsp:nvSpPr>
      <dsp:spPr>
        <a:xfrm>
          <a:off x="28484" y="1826970"/>
          <a:ext cx="3869792" cy="8455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1" kern="1200" dirty="0" smtClean="0">
              <a:solidFill>
                <a:schemeClr val="tx2"/>
              </a:solidFill>
              <a:latin typeface="Source Sans Pro" panose="020B0503030403020204" pitchFamily="34" charset="0"/>
              <a:ea typeface="Source Sans Pro" panose="020B0503030403020204" pitchFamily="34" charset="0"/>
            </a:rPr>
            <a:t>Réseaux (1983-2014)</a:t>
          </a:r>
        </a:p>
        <a:p>
          <a:pPr lvl="0" algn="ctr" defTabSz="800100">
            <a:lnSpc>
              <a:spcPct val="90000"/>
            </a:lnSpc>
            <a:spcBef>
              <a:spcPct val="0"/>
            </a:spcBef>
            <a:spcAft>
              <a:spcPct val="35000"/>
            </a:spcAft>
          </a:pPr>
          <a:r>
            <a:rPr lang="fr-BE" sz="1800" b="0" i="1" kern="1200" dirty="0" smtClean="0">
              <a:solidFill>
                <a:schemeClr val="tx2"/>
              </a:solidFill>
              <a:latin typeface="Source Sans Pro" panose="020B0503030403020204" pitchFamily="34" charset="0"/>
              <a:ea typeface="Source Sans Pro" panose="020B0503030403020204" pitchFamily="34" charset="0"/>
            </a:rPr>
            <a:t>(portfolio)</a:t>
          </a:r>
          <a:endParaRPr lang="fr-BE" sz="1800" b="0" i="1" kern="1200" dirty="0">
            <a:solidFill>
              <a:schemeClr val="tx2"/>
            </a:solidFill>
            <a:latin typeface="Source Sans Pro" panose="020B0503030403020204" pitchFamily="34" charset="0"/>
            <a:ea typeface="Source Sans Pro" panose="020B0503030403020204" pitchFamily="34" charset="0"/>
          </a:endParaRPr>
        </a:p>
      </dsp:txBody>
      <dsp:txXfrm>
        <a:off x="53250" y="1851736"/>
        <a:ext cx="3820260" cy="796056"/>
      </dsp:txXfrm>
    </dsp:sp>
    <dsp:sp modelId="{F3081167-960C-4ECF-92B1-396C2A2D79A2}">
      <dsp:nvSpPr>
        <dsp:cNvPr id="0" name=""/>
        <dsp:cNvSpPr/>
      </dsp:nvSpPr>
      <dsp:spPr>
        <a:xfrm>
          <a:off x="28484" y="3073210"/>
          <a:ext cx="3863851" cy="19133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kern="1200" dirty="0" smtClean="0">
              <a:solidFill>
                <a:schemeClr val="tx2"/>
              </a:solidFill>
              <a:latin typeface="Source Sans Pro" panose="020B0503030403020204" pitchFamily="34" charset="0"/>
              <a:ea typeface="Source Sans Pro" panose="020B0503030403020204" pitchFamily="34" charset="0"/>
            </a:rPr>
            <a:t>Réseaux</a:t>
          </a:r>
        </a:p>
        <a:p>
          <a:pPr lvl="0" algn="ctr" defTabSz="1066800">
            <a:lnSpc>
              <a:spcPct val="90000"/>
            </a:lnSpc>
            <a:spcBef>
              <a:spcPct val="0"/>
            </a:spcBef>
            <a:spcAft>
              <a:spcPct val="35000"/>
            </a:spcAft>
          </a:pPr>
          <a:r>
            <a:rPr lang="fr-BE" sz="1600" kern="1200" dirty="0" smtClean="0">
              <a:solidFill>
                <a:schemeClr val="tx2"/>
              </a:solidFill>
              <a:latin typeface="Source Sans Pro" panose="020B0503030403020204" pitchFamily="34" charset="0"/>
              <a:ea typeface="Source Sans Pro" panose="020B0503030403020204" pitchFamily="34" charset="0"/>
            </a:rPr>
            <a:t>ISSN : 0751-7971 </a:t>
          </a:r>
        </a:p>
        <a:p>
          <a:pPr lvl="0" algn="ctr" defTabSz="1066800">
            <a:lnSpc>
              <a:spcPct val="90000"/>
            </a:lnSpc>
            <a:spcBef>
              <a:spcPct val="0"/>
            </a:spcBef>
            <a:spcAft>
              <a:spcPct val="35000"/>
            </a:spcAft>
          </a:pPr>
          <a:r>
            <a:rPr lang="fr-BE" sz="1600" kern="1200" dirty="0" smtClean="0">
              <a:solidFill>
                <a:schemeClr val="tx2"/>
              </a:solidFill>
              <a:latin typeface="Source Sans Pro" panose="020B0503030403020204" pitchFamily="34" charset="0"/>
              <a:ea typeface="Source Sans Pro" panose="020B0503030403020204" pitchFamily="34" charset="0"/>
            </a:rPr>
            <a:t>Paris : La Découverte, 1983-</a:t>
          </a:r>
          <a:endParaRPr lang="fr-BE" sz="1600" kern="1200" dirty="0">
            <a:solidFill>
              <a:schemeClr val="tx2"/>
            </a:solidFill>
            <a:latin typeface="Source Sans Pro" panose="020B0503030403020204" pitchFamily="34" charset="0"/>
            <a:ea typeface="Source Sans Pro" panose="020B0503030403020204" pitchFamily="34" charset="0"/>
          </a:endParaRPr>
        </a:p>
      </dsp:txBody>
      <dsp:txXfrm>
        <a:off x="84523" y="3129249"/>
        <a:ext cx="3751773" cy="1801228"/>
      </dsp:txXfrm>
    </dsp:sp>
    <dsp:sp modelId="{A1A928B4-0CB0-40A5-A6D9-CC7FA39648BB}">
      <dsp:nvSpPr>
        <dsp:cNvPr id="0" name=""/>
        <dsp:cNvSpPr/>
      </dsp:nvSpPr>
      <dsp:spPr>
        <a:xfrm>
          <a:off x="4087313" y="1826970"/>
          <a:ext cx="3883205" cy="8455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1" kern="1200" dirty="0" smtClean="0">
              <a:solidFill>
                <a:schemeClr val="tx2"/>
              </a:solidFill>
              <a:latin typeface="Source Sans Pro" panose="020B0503030403020204" pitchFamily="34" charset="0"/>
              <a:ea typeface="Source Sans Pro" panose="020B0503030403020204" pitchFamily="34" charset="0"/>
            </a:rPr>
            <a:t>Revue économique (1990-2014)</a:t>
          </a:r>
        </a:p>
        <a:p>
          <a:pPr lvl="0" algn="ctr" defTabSz="800100">
            <a:lnSpc>
              <a:spcPct val="90000"/>
            </a:lnSpc>
            <a:spcBef>
              <a:spcPct val="0"/>
            </a:spcBef>
            <a:spcAft>
              <a:spcPct val="35000"/>
            </a:spcAft>
          </a:pPr>
          <a:r>
            <a:rPr lang="fr-BE" sz="1800" b="0" i="1" kern="1200" dirty="0" smtClean="0">
              <a:solidFill>
                <a:schemeClr val="tx2"/>
              </a:solidFill>
              <a:latin typeface="Source Sans Pro" panose="020B0503030403020204" pitchFamily="34" charset="0"/>
              <a:ea typeface="Source Sans Pro" panose="020B0503030403020204" pitchFamily="34" charset="0"/>
            </a:rPr>
            <a:t>(portfolio)</a:t>
          </a:r>
          <a:endParaRPr lang="fr-BE" sz="1800" b="0" i="1" kern="1200" dirty="0">
            <a:solidFill>
              <a:schemeClr val="tx2"/>
            </a:solidFill>
            <a:latin typeface="Source Sans Pro" panose="020B0503030403020204" pitchFamily="34" charset="0"/>
            <a:ea typeface="Source Sans Pro" panose="020B0503030403020204" pitchFamily="34" charset="0"/>
          </a:endParaRPr>
        </a:p>
      </dsp:txBody>
      <dsp:txXfrm>
        <a:off x="4112079" y="1851736"/>
        <a:ext cx="3833673" cy="796056"/>
      </dsp:txXfrm>
    </dsp:sp>
    <dsp:sp modelId="{DF4B1170-4351-436E-9495-DED05B57A07F}">
      <dsp:nvSpPr>
        <dsp:cNvPr id="0" name=""/>
        <dsp:cNvSpPr/>
      </dsp:nvSpPr>
      <dsp:spPr>
        <a:xfrm>
          <a:off x="4114971" y="3073210"/>
          <a:ext cx="3821948" cy="19133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kern="1200" dirty="0" smtClean="0">
              <a:solidFill>
                <a:schemeClr val="tx2"/>
              </a:solidFill>
              <a:latin typeface="Source Sans Pro" panose="020B0503030403020204" pitchFamily="34" charset="0"/>
              <a:ea typeface="Source Sans Pro" panose="020B0503030403020204" pitchFamily="34" charset="0"/>
            </a:rPr>
            <a:t>Revue économique</a:t>
          </a:r>
        </a:p>
        <a:p>
          <a:pPr lvl="0" algn="ctr" defTabSz="1066800">
            <a:lnSpc>
              <a:spcPct val="90000"/>
            </a:lnSpc>
            <a:spcBef>
              <a:spcPct val="0"/>
            </a:spcBef>
            <a:spcAft>
              <a:spcPct val="35000"/>
            </a:spcAft>
          </a:pPr>
          <a:r>
            <a:rPr lang="fr-BE" sz="1600" b="0" kern="1200" dirty="0" smtClean="0">
              <a:solidFill>
                <a:schemeClr val="tx2"/>
              </a:solidFill>
              <a:latin typeface="Source Sans Pro" panose="020B0503030403020204" pitchFamily="34" charset="0"/>
              <a:ea typeface="Source Sans Pro" panose="020B0503030403020204" pitchFamily="34" charset="0"/>
            </a:rPr>
            <a:t>ISSN : 1950-6694</a:t>
          </a:r>
        </a:p>
        <a:p>
          <a:pPr lvl="0" algn="ctr" defTabSz="1066800">
            <a:lnSpc>
              <a:spcPct val="90000"/>
            </a:lnSpc>
            <a:spcBef>
              <a:spcPct val="0"/>
            </a:spcBef>
            <a:spcAft>
              <a:spcPct val="35000"/>
            </a:spcAft>
          </a:pPr>
          <a:r>
            <a:rPr lang="fr-BE" sz="1600" b="0" kern="1200" dirty="0" smtClean="0">
              <a:solidFill>
                <a:schemeClr val="tx2"/>
              </a:solidFill>
              <a:latin typeface="Source Sans Pro" panose="020B0503030403020204" pitchFamily="34" charset="0"/>
              <a:ea typeface="Source Sans Pro" panose="020B0503030403020204" pitchFamily="34" charset="0"/>
            </a:rPr>
            <a:t> Paris : Presses de Science Po, 1950-</a:t>
          </a:r>
          <a:endParaRPr lang="fr-BE" sz="1600" b="0" kern="1200" dirty="0">
            <a:solidFill>
              <a:schemeClr val="tx2"/>
            </a:solidFill>
            <a:latin typeface="Source Sans Pro" panose="020B0503030403020204" pitchFamily="34" charset="0"/>
            <a:ea typeface="Source Sans Pro" panose="020B0503030403020204" pitchFamily="34" charset="0"/>
          </a:endParaRPr>
        </a:p>
      </dsp:txBody>
      <dsp:txXfrm>
        <a:off x="4171010" y="3129249"/>
        <a:ext cx="3709870" cy="1801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C8D0-7F43-43B1-8182-88FD7F93FB91}">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7C375-61F6-42C6-9A41-42913669E97B}">
      <dsp:nvSpPr>
        <dsp:cNvPr id="0" name=""/>
        <dsp:cNvSpPr/>
      </dsp:nvSpPr>
      <dsp:spPr>
        <a:xfrm>
          <a:off x="2678" y="1219199"/>
          <a:ext cx="1171277"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tx2"/>
              </a:solidFill>
              <a:latin typeface="Source Sans Pro" panose="020B0503030403020204" pitchFamily="34" charset="0"/>
              <a:ea typeface="Source Sans Pro" panose="020B0503030403020204" pitchFamily="34" charset="0"/>
            </a:rPr>
            <a:t>Recherche de la ressource (IZ/CZ)</a:t>
          </a:r>
          <a:endParaRPr lang="fr-BE" sz="1200" b="1" kern="1200" dirty="0">
            <a:solidFill>
              <a:schemeClr val="tx2"/>
            </a:solidFill>
            <a:latin typeface="Source Sans Pro" panose="020B0503030403020204" pitchFamily="34" charset="0"/>
            <a:ea typeface="Source Sans Pro" panose="020B0503030403020204" pitchFamily="34" charset="0"/>
          </a:endParaRPr>
        </a:p>
      </dsp:txBody>
      <dsp:txXfrm>
        <a:off x="59855" y="1276376"/>
        <a:ext cx="1056923" cy="1511246"/>
      </dsp:txXfrm>
    </dsp:sp>
    <dsp:sp modelId="{123F246B-4DAE-4AE2-B0F3-49DA8D6CBC99}">
      <dsp:nvSpPr>
        <dsp:cNvPr id="0" name=""/>
        <dsp:cNvSpPr/>
      </dsp:nvSpPr>
      <dsp:spPr>
        <a:xfrm>
          <a:off x="1232520" y="1219199"/>
          <a:ext cx="1171277"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tx2"/>
              </a:solidFill>
              <a:latin typeface="Source Sans Pro" panose="020B0503030403020204" pitchFamily="34" charset="0"/>
              <a:ea typeface="Source Sans Pro" panose="020B0503030403020204" pitchFamily="34" charset="0"/>
            </a:rPr>
            <a:t>« </a:t>
          </a:r>
          <a:r>
            <a:rPr lang="fr-BE" sz="1200" b="1" kern="1200" dirty="0" err="1" smtClean="0">
              <a:solidFill>
                <a:schemeClr val="tx2"/>
              </a:solidFill>
              <a:latin typeface="Source Sans Pro" panose="020B0503030403020204" pitchFamily="34" charset="0"/>
              <a:ea typeface="Source Sans Pro" panose="020B0503030403020204" pitchFamily="34" charset="0"/>
            </a:rPr>
            <a:t>Order</a:t>
          </a:r>
          <a:r>
            <a:rPr lang="fr-BE" sz="1200" b="1" kern="1200" dirty="0" smtClean="0">
              <a:solidFill>
                <a:schemeClr val="tx2"/>
              </a:solidFill>
              <a:latin typeface="Source Sans Pro" panose="020B0503030403020204" pitchFamily="34" charset="0"/>
              <a:ea typeface="Source Sans Pro" panose="020B0503030403020204" pitchFamily="34" charset="0"/>
            </a:rPr>
            <a:t> »</a:t>
          </a:r>
        </a:p>
        <a:p>
          <a:pPr lvl="0" algn="ctr" defTabSz="533400">
            <a:lnSpc>
              <a:spcPct val="90000"/>
            </a:lnSpc>
            <a:spcBef>
              <a:spcPct val="0"/>
            </a:spcBef>
            <a:spcAft>
              <a:spcPct val="35000"/>
            </a:spcAft>
          </a:pPr>
          <a:r>
            <a:rPr lang="fr-BE" sz="1200" b="1" kern="1200" dirty="0" smtClean="0">
              <a:solidFill>
                <a:schemeClr val="tx2"/>
              </a:solidFill>
              <a:latin typeface="Source Sans Pro" panose="020B0503030403020204" pitchFamily="34" charset="0"/>
              <a:ea typeface="Source Sans Pro" panose="020B0503030403020204" pitchFamily="34" charset="0"/>
            </a:rPr>
            <a:t>(création d’un bon de commande)</a:t>
          </a:r>
          <a:endParaRPr lang="fr-BE" sz="1200" b="1" kern="1200" dirty="0">
            <a:solidFill>
              <a:schemeClr val="tx2"/>
            </a:solidFill>
            <a:latin typeface="Source Sans Pro" panose="020B0503030403020204" pitchFamily="34" charset="0"/>
            <a:ea typeface="Source Sans Pro" panose="020B0503030403020204" pitchFamily="34" charset="0"/>
          </a:endParaRPr>
        </a:p>
      </dsp:txBody>
      <dsp:txXfrm>
        <a:off x="1289697" y="1276376"/>
        <a:ext cx="1056923" cy="1511246"/>
      </dsp:txXfrm>
    </dsp:sp>
    <dsp:sp modelId="{9E2CA700-437C-4B34-AFE6-C418EC91AE2D}">
      <dsp:nvSpPr>
        <dsp:cNvPr id="0" name=""/>
        <dsp:cNvSpPr/>
      </dsp:nvSpPr>
      <dsp:spPr>
        <a:xfrm>
          <a:off x="2462361" y="1219199"/>
          <a:ext cx="1171277"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tx2"/>
              </a:solidFill>
              <a:latin typeface="Source Sans Pro" panose="020B0503030403020204" pitchFamily="34" charset="0"/>
              <a:ea typeface="Source Sans Pro" panose="020B0503030403020204" pitchFamily="34" charset="0"/>
            </a:rPr>
            <a:t>Envoi de la commande au fournisseur</a:t>
          </a:r>
          <a:endParaRPr lang="fr-BE" sz="1200" b="1" kern="1200" dirty="0">
            <a:solidFill>
              <a:schemeClr val="tx2"/>
            </a:solidFill>
            <a:latin typeface="Source Sans Pro" panose="020B0503030403020204" pitchFamily="34" charset="0"/>
            <a:ea typeface="Source Sans Pro" panose="020B0503030403020204" pitchFamily="34" charset="0"/>
          </a:endParaRPr>
        </a:p>
      </dsp:txBody>
      <dsp:txXfrm>
        <a:off x="2519538" y="1276376"/>
        <a:ext cx="1056923" cy="1511246"/>
      </dsp:txXfrm>
    </dsp:sp>
    <dsp:sp modelId="{57A4642B-31A2-4E00-ADF3-58740BE053C2}">
      <dsp:nvSpPr>
        <dsp:cNvPr id="0" name=""/>
        <dsp:cNvSpPr/>
      </dsp:nvSpPr>
      <dsp:spPr>
        <a:xfrm>
          <a:off x="3692202" y="1219199"/>
          <a:ext cx="1171277"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tx2"/>
              </a:solidFill>
              <a:latin typeface="Source Sans Pro" panose="020B0503030403020204" pitchFamily="34" charset="0"/>
              <a:ea typeface="Source Sans Pro" panose="020B0503030403020204" pitchFamily="34" charset="0"/>
            </a:rPr>
            <a:t>Réception / Confirmation du fournisseur</a:t>
          </a:r>
        </a:p>
      </dsp:txBody>
      <dsp:txXfrm>
        <a:off x="3749379" y="1276376"/>
        <a:ext cx="1056923" cy="1511246"/>
      </dsp:txXfrm>
    </dsp:sp>
    <dsp:sp modelId="{AA46A8C6-0C2B-4336-BAF0-D9A7874BD322}">
      <dsp:nvSpPr>
        <dsp:cNvPr id="0" name=""/>
        <dsp:cNvSpPr/>
      </dsp:nvSpPr>
      <dsp:spPr>
        <a:xfrm>
          <a:off x="4922043" y="1219199"/>
          <a:ext cx="1171277"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tx2"/>
              </a:solidFill>
              <a:latin typeface="Source Sans Pro" panose="020B0503030403020204" pitchFamily="34" charset="0"/>
              <a:ea typeface="Source Sans Pro" panose="020B0503030403020204" pitchFamily="34" charset="0"/>
            </a:rPr>
            <a:t>e-Activation dans Alma</a:t>
          </a:r>
          <a:endParaRPr lang="fr-BE" sz="1200" b="1" kern="1200" dirty="0">
            <a:solidFill>
              <a:schemeClr val="tx2"/>
            </a:solidFill>
            <a:latin typeface="Source Sans Pro" panose="020B0503030403020204" pitchFamily="34" charset="0"/>
            <a:ea typeface="Source Sans Pro" panose="020B0503030403020204" pitchFamily="34" charset="0"/>
          </a:endParaRPr>
        </a:p>
      </dsp:txBody>
      <dsp:txXfrm>
        <a:off x="4979220" y="1276376"/>
        <a:ext cx="1056923" cy="1511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0E94C-956E-43F1-B920-0FB37F2AD36F}">
      <dsp:nvSpPr>
        <dsp:cNvPr id="0" name=""/>
        <dsp:cNvSpPr/>
      </dsp:nvSpPr>
      <dsp:spPr>
        <a:xfrm>
          <a:off x="39868" y="0"/>
          <a:ext cx="3272510" cy="266713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latin typeface="Source Sans Pro" panose="020B0503030403020204" pitchFamily="34" charset="0"/>
              <a:ea typeface="Source Sans Pro" panose="020B0503030403020204" pitchFamily="34" charset="0"/>
            </a:rPr>
            <a:t>COUNTER 4</a:t>
          </a:r>
          <a:endParaRPr lang="fr-BE" sz="2400" b="1" kern="1200" dirty="0">
            <a:latin typeface="Source Sans Pro" panose="020B0503030403020204" pitchFamily="34" charset="0"/>
            <a:ea typeface="Source Sans Pro" panose="020B0503030403020204" pitchFamily="34" charset="0"/>
          </a:endParaRPr>
        </a:p>
      </dsp:txBody>
      <dsp:txXfrm>
        <a:off x="519116" y="390593"/>
        <a:ext cx="2314014" cy="1885952"/>
      </dsp:txXfrm>
    </dsp:sp>
    <dsp:sp modelId="{63CD0445-C486-4587-BBE5-43BDB30D47BA}">
      <dsp:nvSpPr>
        <dsp:cNvPr id="0" name=""/>
        <dsp:cNvSpPr/>
      </dsp:nvSpPr>
      <dsp:spPr>
        <a:xfrm>
          <a:off x="3555322" y="703097"/>
          <a:ext cx="1267371" cy="112335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b="1" kern="1200" dirty="0" smtClean="0">
              <a:latin typeface="Source Sans Pro" panose="020B0503030403020204" pitchFamily="34" charset="0"/>
              <a:ea typeface="Source Sans Pro" panose="020B0503030403020204" pitchFamily="34" charset="0"/>
            </a:rPr>
            <a:t>Non COUNTER</a:t>
          </a:r>
          <a:endParaRPr lang="fr-BE" sz="1400" b="1" kern="1200" dirty="0">
            <a:latin typeface="Source Sans Pro" panose="020B0503030403020204" pitchFamily="34" charset="0"/>
            <a:ea typeface="Source Sans Pro" panose="020B0503030403020204" pitchFamily="34" charset="0"/>
          </a:endParaRPr>
        </a:p>
      </dsp:txBody>
      <dsp:txXfrm>
        <a:off x="3740924" y="867609"/>
        <a:ext cx="896167" cy="794331"/>
      </dsp:txXfrm>
    </dsp:sp>
    <dsp:sp modelId="{B00E7250-94AB-4C96-B04F-7F68F7B5A2E4}">
      <dsp:nvSpPr>
        <dsp:cNvPr id="0" name=""/>
        <dsp:cNvSpPr/>
      </dsp:nvSpPr>
      <dsp:spPr>
        <a:xfrm>
          <a:off x="0" y="1681188"/>
          <a:ext cx="3657262" cy="351916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fr-BE" sz="1700" kern="1200" dirty="0" smtClean="0">
            <a:latin typeface="Source Sans Pro" panose="020B0503030403020204" pitchFamily="34" charset="0"/>
            <a:ea typeface="Source Sans Pro" panose="020B0503030403020204" pitchFamily="34" charset="0"/>
          </a:endParaRPr>
        </a:p>
        <a:p>
          <a:pPr lvl="0" algn="l" defTabSz="755650">
            <a:lnSpc>
              <a:spcPct val="90000"/>
            </a:lnSpc>
            <a:spcBef>
              <a:spcPct val="0"/>
            </a:spcBef>
            <a:spcAft>
              <a:spcPct val="35000"/>
            </a:spcAft>
          </a:pPr>
          <a:endParaRPr lang="fr-BE" sz="1700" kern="1200" dirty="0" smtClean="0">
            <a:latin typeface="Source Sans Pro" panose="020B0503030403020204" pitchFamily="34" charset="0"/>
            <a:ea typeface="Source Sans Pro" panose="020B0503030403020204" pitchFamily="34" charset="0"/>
          </a:endParaRPr>
        </a:p>
        <a:p>
          <a:pPr lvl="0" algn="l" defTabSz="755650">
            <a:lnSpc>
              <a:spcPct val="90000"/>
            </a:lnSpc>
            <a:spcBef>
              <a:spcPct val="0"/>
            </a:spcBef>
            <a:spcAft>
              <a:spcPct val="35000"/>
            </a:spcAft>
          </a:pPr>
          <a:r>
            <a:rPr lang="fr-BE" sz="1800" b="1" i="1" kern="1200" dirty="0" smtClean="0">
              <a:latin typeface="Source Sans Pro" panose="020B0503030403020204" pitchFamily="34" charset="0"/>
              <a:ea typeface="Source Sans Pro" panose="020B0503030403020204" pitchFamily="34" charset="0"/>
            </a:rPr>
            <a:t>ALMA</a:t>
          </a:r>
          <a:endParaRPr lang="fr-BE" sz="1800" b="1" i="1" kern="1200" dirty="0">
            <a:latin typeface="Source Sans Pro" panose="020B0503030403020204" pitchFamily="34" charset="0"/>
            <a:ea typeface="Source Sans Pro" panose="020B0503030403020204" pitchFamily="34" charset="0"/>
          </a:endParaRPr>
        </a:p>
        <a:p>
          <a:pPr marL="114300" lvl="1" indent="-114300" algn="l" defTabSz="622300">
            <a:lnSpc>
              <a:spcPct val="90000"/>
            </a:lnSpc>
            <a:spcBef>
              <a:spcPct val="0"/>
            </a:spcBef>
            <a:spcAft>
              <a:spcPct val="15000"/>
            </a:spcAft>
            <a:buChar char="••"/>
          </a:pPr>
          <a:endParaRPr lang="fr-BE" sz="1400" kern="1200" dirty="0">
            <a:latin typeface="Source Sans Pro" panose="020B0503030403020204" pitchFamily="34" charset="0"/>
            <a:ea typeface="Source Sans Pro" panose="020B0503030403020204" pitchFamily="34" charset="0"/>
          </a:endParaRPr>
        </a:p>
        <a:p>
          <a:pPr marL="171450" lvl="1" indent="-171450" algn="l" defTabSz="711200">
            <a:lnSpc>
              <a:spcPct val="90000"/>
            </a:lnSpc>
            <a:spcBef>
              <a:spcPct val="0"/>
            </a:spcBef>
            <a:spcAft>
              <a:spcPct val="15000"/>
            </a:spcAft>
            <a:buChar char="••"/>
          </a:pPr>
          <a:r>
            <a:rPr lang="fr-BE" sz="1600" i="1" kern="1200" dirty="0" err="1" smtClean="0">
              <a:latin typeface="Source Sans Pro" panose="020B0503030403020204" pitchFamily="34" charset="0"/>
              <a:ea typeface="Source Sans Pro" panose="020B0503030403020204" pitchFamily="34" charset="0"/>
            </a:rPr>
            <a:t>Upload</a:t>
          </a:r>
          <a:r>
            <a:rPr lang="fr-BE" sz="1600" i="1" kern="1200" dirty="0" smtClean="0">
              <a:latin typeface="Source Sans Pro" panose="020B0503030403020204" pitchFamily="34" charset="0"/>
              <a:ea typeface="Source Sans Pro" panose="020B0503030403020204" pitchFamily="34" charset="0"/>
            </a:rPr>
            <a:t> via </a:t>
          </a:r>
          <a:r>
            <a:rPr lang="fr-BE" sz="1600" i="1" kern="1200" dirty="0" err="1" smtClean="0">
              <a:latin typeface="Source Sans Pro" panose="020B0503030403020204" pitchFamily="34" charset="0"/>
              <a:ea typeface="Source Sans Pro" panose="020B0503030403020204" pitchFamily="34" charset="0"/>
            </a:rPr>
            <a:t>Ustat</a:t>
          </a:r>
          <a:endParaRPr lang="fr-BE" sz="1600" i="1" kern="1200" dirty="0">
            <a:latin typeface="Source Sans Pro" panose="020B0503030403020204" pitchFamily="34" charset="0"/>
            <a:ea typeface="Source Sans Pro" panose="020B0503030403020204" pitchFamily="34" charset="0"/>
          </a:endParaRPr>
        </a:p>
        <a:p>
          <a:pPr marL="171450" lvl="1" indent="-171450" algn="l" defTabSz="711200">
            <a:lnSpc>
              <a:spcPct val="90000"/>
            </a:lnSpc>
            <a:spcBef>
              <a:spcPct val="0"/>
            </a:spcBef>
            <a:spcAft>
              <a:spcPct val="15000"/>
            </a:spcAft>
            <a:buChar char="••"/>
          </a:pPr>
          <a:r>
            <a:rPr lang="fr-BE" sz="1600" i="1" kern="1200" dirty="0" smtClean="0">
              <a:latin typeface="Source Sans Pro" panose="020B0503030403020204" pitchFamily="34" charset="0"/>
              <a:ea typeface="Source Sans Pro" panose="020B0503030403020204" pitchFamily="34" charset="0"/>
            </a:rPr>
            <a:t>Accès via Alma </a:t>
          </a:r>
          <a:r>
            <a:rPr lang="fr-BE" sz="1600" i="1" kern="1200" dirty="0" err="1" smtClean="0">
              <a:latin typeface="Source Sans Pro" panose="020B0503030403020204" pitchFamily="34" charset="0"/>
              <a:ea typeface="Source Sans Pro" panose="020B0503030403020204" pitchFamily="34" charset="0"/>
            </a:rPr>
            <a:t>Statistics</a:t>
          </a:r>
          <a:endParaRPr lang="fr-BE" sz="1600" i="1" kern="1200" dirty="0">
            <a:latin typeface="Source Sans Pro" panose="020B0503030403020204" pitchFamily="34" charset="0"/>
            <a:ea typeface="Source Sans Pro" panose="020B0503030403020204" pitchFamily="34" charset="0"/>
          </a:endParaRPr>
        </a:p>
      </dsp:txBody>
      <dsp:txXfrm>
        <a:off x="535594" y="2196557"/>
        <a:ext cx="2586074" cy="2488425"/>
      </dsp:txXfrm>
    </dsp:sp>
    <dsp:sp modelId="{1470F4F2-D53F-4DB9-A3D0-3D7CE719574D}">
      <dsp:nvSpPr>
        <dsp:cNvPr id="0" name=""/>
        <dsp:cNvSpPr/>
      </dsp:nvSpPr>
      <dsp:spPr>
        <a:xfrm>
          <a:off x="2515052" y="0"/>
          <a:ext cx="2525509" cy="226275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latin typeface="Source Sans Pro" panose="020B0503030403020204" pitchFamily="34" charset="0"/>
              <a:ea typeface="Source Sans Pro" panose="020B0503030403020204" pitchFamily="34" charset="0"/>
            </a:rPr>
            <a:t>   </a:t>
          </a:r>
          <a:r>
            <a:rPr lang="fr-BE" sz="1800" i="1" kern="1200" dirty="0" smtClean="0">
              <a:latin typeface="Source Sans Pro" panose="020B0503030403020204" pitchFamily="34" charset="0"/>
              <a:ea typeface="Source Sans Pro" panose="020B0503030403020204" pitchFamily="34" charset="0"/>
            </a:rPr>
            <a:t>modèles </a:t>
          </a:r>
          <a:r>
            <a:rPr lang="fr-BE" sz="1800" i="1" kern="1200" dirty="0" err="1" smtClean="0">
              <a:latin typeface="Source Sans Pro" panose="020B0503030403020204" pitchFamily="34" charset="0"/>
              <a:ea typeface="Source Sans Pro" panose="020B0503030403020204" pitchFamily="34" charset="0"/>
            </a:rPr>
            <a:t>excel</a:t>
          </a:r>
          <a:r>
            <a:rPr lang="fr-BE" sz="1800" i="1" kern="1200" dirty="0" smtClean="0">
              <a:latin typeface="Source Sans Pro" panose="020B0503030403020204" pitchFamily="34" charset="0"/>
              <a:ea typeface="Source Sans Pro" panose="020B0503030403020204" pitchFamily="34" charset="0"/>
            </a:rPr>
            <a:t> ?</a:t>
          </a:r>
        </a:p>
        <a:p>
          <a:pPr lvl="0" algn="ctr" defTabSz="800100">
            <a:lnSpc>
              <a:spcPct val="90000"/>
            </a:lnSpc>
            <a:spcBef>
              <a:spcPct val="0"/>
            </a:spcBef>
            <a:spcAft>
              <a:spcPct val="35000"/>
            </a:spcAft>
          </a:pPr>
          <a:endParaRPr lang="fr-BE" sz="1800" kern="1200" dirty="0" smtClean="0">
            <a:latin typeface="Source Sans Pro" panose="020B0503030403020204" pitchFamily="34" charset="0"/>
            <a:ea typeface="Source Sans Pro" panose="020B0503030403020204" pitchFamily="34" charset="0"/>
          </a:endParaRPr>
        </a:p>
        <a:p>
          <a:pPr lvl="0" algn="ctr" defTabSz="800100">
            <a:lnSpc>
              <a:spcPct val="90000"/>
            </a:lnSpc>
            <a:spcBef>
              <a:spcPct val="0"/>
            </a:spcBef>
            <a:spcAft>
              <a:spcPct val="35000"/>
            </a:spcAft>
          </a:pPr>
          <a:endParaRPr lang="fr-BE" sz="1800" kern="1200" dirty="0" smtClean="0">
            <a:latin typeface="Source Sans Pro" panose="020B0503030403020204" pitchFamily="34" charset="0"/>
            <a:ea typeface="Source Sans Pro" panose="020B0503030403020204" pitchFamily="34" charset="0"/>
          </a:endParaRPr>
        </a:p>
        <a:p>
          <a:pPr lvl="0" algn="ctr" defTabSz="800100">
            <a:lnSpc>
              <a:spcPct val="90000"/>
            </a:lnSpc>
            <a:spcBef>
              <a:spcPct val="0"/>
            </a:spcBef>
            <a:spcAft>
              <a:spcPct val="35000"/>
            </a:spcAft>
          </a:pPr>
          <a:endParaRPr lang="fr-BE" sz="1800" kern="1200" dirty="0">
            <a:latin typeface="Source Sans Pro" panose="020B0503030403020204" pitchFamily="34" charset="0"/>
            <a:ea typeface="Source Sans Pro" panose="020B0503030403020204" pitchFamily="34" charset="0"/>
          </a:endParaRPr>
        </a:p>
      </dsp:txBody>
      <dsp:txXfrm>
        <a:off x="2884904" y="331373"/>
        <a:ext cx="1785805" cy="1600007"/>
      </dsp:txXfrm>
    </dsp:sp>
    <dsp:sp modelId="{85F03CED-3B93-4D6C-BE08-7DB1A2D46CA5}">
      <dsp:nvSpPr>
        <dsp:cNvPr id="0" name=""/>
        <dsp:cNvSpPr/>
      </dsp:nvSpPr>
      <dsp:spPr>
        <a:xfrm>
          <a:off x="3900965" y="3024614"/>
          <a:ext cx="2228761" cy="201278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kern="1200" dirty="0" smtClean="0">
              <a:latin typeface="Source Sans Pro" panose="020B0503030403020204" pitchFamily="34" charset="0"/>
              <a:ea typeface="Source Sans Pro" panose="020B0503030403020204" pitchFamily="34" charset="0"/>
            </a:rPr>
            <a:t>Pool gestionnaires e-ressources</a:t>
          </a:r>
          <a:endParaRPr lang="fr-BE" sz="1400" kern="1200" dirty="0">
            <a:latin typeface="Source Sans Pro" panose="020B0503030403020204" pitchFamily="34" charset="0"/>
            <a:ea typeface="Source Sans Pro" panose="020B0503030403020204" pitchFamily="34" charset="0"/>
          </a:endParaRPr>
        </a:p>
      </dsp:txBody>
      <dsp:txXfrm>
        <a:off x="4227359" y="3319379"/>
        <a:ext cx="1575973" cy="14232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F5EA7798-A561-4C99-91F3-D24BACABD4A1}" type="datetimeFigureOut">
              <a:rPr lang="fr-BE" smtClean="0"/>
              <a:pPr/>
              <a:t>14-09-18</a:t>
            </a:fld>
            <a:endParaRPr lang="fr-BE"/>
          </a:p>
        </p:txBody>
      </p:sp>
      <p:sp>
        <p:nvSpPr>
          <p:cNvPr id="4" name="Espace réservé du pied de page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5CFE7606-93E1-4414-B184-EF82DF2282F8}" type="datetimeFigureOut">
              <a:rPr lang="fr-BE" smtClean="0"/>
              <a:pPr/>
              <a:t>14-09-18</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fr-BE"/>
          </a:p>
        </p:txBody>
      </p:sp>
      <p:sp>
        <p:nvSpPr>
          <p:cNvPr id="5" name="Espace réservé des commentaires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rbi.ulg.ac.be/handle/2268/17572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learn.exlibrisgroup.com/course/view.php?id=22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usus.org.u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BE" dirty="0" smtClean="0"/>
              <a:t>La gestion des ressources électroniques  dans Alma est assurée par l’</a:t>
            </a:r>
            <a:r>
              <a:rPr lang="fr-BE" dirty="0" err="1" smtClean="0"/>
              <a:t>Electronic</a:t>
            </a:r>
            <a:r>
              <a:rPr lang="fr-BE" dirty="0" smtClean="0"/>
              <a:t> </a:t>
            </a:r>
            <a:r>
              <a:rPr lang="fr-BE" dirty="0" err="1" smtClean="0"/>
              <a:t>inventory</a:t>
            </a:r>
            <a:r>
              <a:rPr lang="fr-BE" dirty="0" smtClean="0"/>
              <a:t> </a:t>
            </a:r>
            <a:r>
              <a:rPr lang="fr-BE" dirty="0" err="1" smtClean="0"/>
              <a:t>operator</a:t>
            </a:r>
            <a:r>
              <a:rPr lang="fr-BE" dirty="0" smtClean="0"/>
              <a:t>.</a:t>
            </a:r>
          </a:p>
          <a:p>
            <a:r>
              <a:rPr lang="fr-BE" dirty="0" smtClean="0"/>
              <a:t>Cette gestion comprend les activations/désactivations de ressources, l’ajout de collections ou de portfolios locaux ainsi que la création et le management de sets.</a:t>
            </a:r>
          </a:p>
          <a:p>
            <a:endParaRPr lang="fr-BE" dirty="0" smtClean="0"/>
          </a:p>
          <a:p>
            <a:r>
              <a:rPr lang="fr-BE" dirty="0" smtClean="0"/>
              <a:t>Sont concernés par ce rôle, les gestionnaires e-</a:t>
            </a:r>
            <a:r>
              <a:rPr lang="fr-BE" dirty="0" err="1" smtClean="0"/>
              <a:t>Resources</a:t>
            </a:r>
            <a:r>
              <a:rPr lang="fr-BE" dirty="0" smtClean="0"/>
              <a:t> désignés par leur Direction et amenés à faire partir du pool centralisé (1 personne/bibliothèque).</a:t>
            </a:r>
          </a:p>
          <a:p>
            <a:endParaRPr lang="fr-BE" dirty="0" smtClean="0"/>
          </a:p>
          <a:p>
            <a:r>
              <a:rPr lang="fr-BE" dirty="0" smtClean="0"/>
              <a:t>Pour obtenir ce rôle, une certification est nécessaire. Elle aura lieu le mercredi 11 mars 2015 à 9h à la salle de formation du Réseau.</a:t>
            </a:r>
          </a:p>
          <a:p>
            <a:endParaRPr lang="fr-BE" dirty="0" smtClean="0"/>
          </a:p>
          <a:p>
            <a:r>
              <a:rPr lang="fr-BE" dirty="0" smtClean="0"/>
              <a:t>Ces gestionnaires seront responsables du management au quotidien des ressources électroniques de leur bibliothèque de référence</a:t>
            </a:r>
          </a:p>
          <a:p>
            <a:r>
              <a:rPr lang="fr-BE" dirty="0" smtClean="0"/>
              <a:t>Leur rôle sera aussi transversal </a:t>
            </a:r>
            <a:r>
              <a:rPr lang="fr-BE" dirty="0" err="1" smtClean="0"/>
              <a:t>càd</a:t>
            </a:r>
            <a:r>
              <a:rPr lang="fr-BE" dirty="0" smtClean="0"/>
              <a:t> que les gestionnaires pourront aussi être amenés à gérer les ressources d’autres bibliothèques ou celles de l’Institution (suivi des packages institutionnels, des problèmes d’accès signalés par les utilisateurs de nos bibliothèques) et à travailler sur l’analyse et l’amélioration de procédures.</a:t>
            </a:r>
          </a:p>
          <a:p>
            <a:endParaRPr lang="fr-BE" dirty="0" smtClean="0"/>
          </a:p>
          <a:p>
            <a:r>
              <a:rPr lang="fr-BE" dirty="0" smtClean="0"/>
              <a:t>Des réunions seront donc mises en place chaque fois que nécessaire pour planifier/organiser le travail en commun.</a:t>
            </a:r>
          </a:p>
          <a:p>
            <a:endParaRPr lang="fr-BE" dirty="0" smtClean="0"/>
          </a:p>
          <a:p>
            <a:r>
              <a:rPr lang="fr-BE" dirty="0" smtClean="0"/>
              <a:t>Nous ne parlerons pas ici :</a:t>
            </a:r>
          </a:p>
          <a:p>
            <a:r>
              <a:rPr lang="fr-BE" dirty="0" smtClean="0"/>
              <a:t>- De la </a:t>
            </a:r>
            <a:r>
              <a:rPr lang="fr-BE" dirty="0" err="1" smtClean="0"/>
              <a:t>catalographie</a:t>
            </a:r>
            <a:r>
              <a:rPr lang="fr-BE" dirty="0" smtClean="0"/>
              <a:t> des ressources électroniques (dont les bases de données). Ce point sera vu ultérieurement en collaboration avec le groupe RM.</a:t>
            </a:r>
          </a:p>
          <a:p>
            <a:r>
              <a:rPr lang="fr-BE" dirty="0" smtClean="0"/>
              <a:t>- des aspects liés aux acquisitions, aux trials et aux licences car des formations spécifiques seront dédiés au temps 4 à ces différents points.</a:t>
            </a:r>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331779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0913" y="714375"/>
            <a:ext cx="4962525" cy="3722688"/>
          </a:xfrm>
        </p:spPr>
      </p:sp>
      <p:sp>
        <p:nvSpPr>
          <p:cNvPr id="3" name="Espace réservé des commentaires 2"/>
          <p:cNvSpPr>
            <a:spLocks noGrp="1"/>
          </p:cNvSpPr>
          <p:nvPr>
            <p:ph type="body" idx="1"/>
          </p:nvPr>
        </p:nvSpPr>
        <p:spPr/>
        <p:txBody>
          <a:bodyPr>
            <a:normAutofit/>
          </a:bodyPr>
          <a:lstStyle/>
          <a:p>
            <a:endParaRPr lang="en-US" dirty="0" smtClean="0"/>
          </a:p>
          <a:p>
            <a:r>
              <a:rPr lang="en-US" dirty="0" smtClean="0"/>
              <a:t>Configuration des </a:t>
            </a:r>
            <a:r>
              <a:rPr lang="en-US" dirty="0" err="1" smtClean="0"/>
              <a:t>groupes</a:t>
            </a:r>
            <a:endParaRPr lang="en-US" dirty="0" smtClean="0"/>
          </a:p>
          <a:p>
            <a:r>
              <a:rPr lang="en-US" dirty="0" err="1" smtClean="0"/>
              <a:t>Dans</a:t>
            </a:r>
            <a:r>
              <a:rPr lang="en-US" dirty="0" smtClean="0"/>
              <a:t> </a:t>
            </a:r>
            <a:r>
              <a:rPr lang="en-US" dirty="0" err="1" smtClean="0"/>
              <a:t>certains</a:t>
            </a:r>
            <a:r>
              <a:rPr lang="en-US" dirty="0" smtClean="0"/>
              <a:t> </a:t>
            </a:r>
            <a:r>
              <a:rPr lang="en-US" dirty="0" err="1" smtClean="0"/>
              <a:t>cas</a:t>
            </a:r>
            <a:r>
              <a:rPr lang="en-US" dirty="0" smtClean="0"/>
              <a:t>, </a:t>
            </a:r>
            <a:r>
              <a:rPr lang="en-US" dirty="0" err="1" smtClean="0"/>
              <a:t>l’accès</a:t>
            </a:r>
            <a:r>
              <a:rPr lang="en-US" dirty="0" smtClean="0"/>
              <a:t> aux </a:t>
            </a:r>
            <a:r>
              <a:rPr lang="en-US" dirty="0" err="1" smtClean="0"/>
              <a:t>ressources</a:t>
            </a:r>
            <a:r>
              <a:rPr lang="en-US" dirty="0" smtClean="0"/>
              <a:t> </a:t>
            </a:r>
            <a:r>
              <a:rPr lang="en-US" dirty="0" err="1" smtClean="0"/>
              <a:t>électroniques</a:t>
            </a:r>
            <a:r>
              <a:rPr lang="en-US" dirty="0" smtClean="0"/>
              <a:t> </a:t>
            </a:r>
            <a:r>
              <a:rPr lang="en-US" dirty="0" err="1" smtClean="0"/>
              <a:t>peut</a:t>
            </a:r>
            <a:r>
              <a:rPr lang="en-US" dirty="0" smtClean="0"/>
              <a:t> </a:t>
            </a:r>
            <a:r>
              <a:rPr lang="en-US" dirty="0" err="1" smtClean="0"/>
              <a:t>être</a:t>
            </a:r>
            <a:r>
              <a:rPr lang="en-US" dirty="0" smtClean="0"/>
              <a:t> </a:t>
            </a:r>
            <a:r>
              <a:rPr lang="en-US" dirty="0" err="1" smtClean="0"/>
              <a:t>restreint</a:t>
            </a:r>
            <a:r>
              <a:rPr lang="en-US" dirty="0" smtClean="0"/>
              <a:t> à </a:t>
            </a:r>
            <a:r>
              <a:rPr lang="en-US" dirty="0" err="1" smtClean="0"/>
              <a:t>certains</a:t>
            </a:r>
            <a:r>
              <a:rPr lang="en-US" dirty="0" smtClean="0"/>
              <a:t> campus </a:t>
            </a:r>
            <a:r>
              <a:rPr lang="en-US" dirty="0" err="1" smtClean="0"/>
              <a:t>ou</a:t>
            </a:r>
            <a:r>
              <a:rPr lang="en-US" dirty="0" smtClean="0"/>
              <a:t> </a:t>
            </a:r>
            <a:r>
              <a:rPr lang="en-US" dirty="0" err="1" smtClean="0"/>
              <a:t>bibliothèques</a:t>
            </a:r>
            <a:r>
              <a:rPr lang="en-US" dirty="0" smtClean="0"/>
              <a:t>. Alma </a:t>
            </a:r>
            <a:r>
              <a:rPr lang="en-US" dirty="0" err="1" smtClean="0"/>
              <a:t>offre</a:t>
            </a:r>
            <a:r>
              <a:rPr lang="en-US" dirty="0" smtClean="0"/>
              <a:t> la </a:t>
            </a:r>
            <a:r>
              <a:rPr lang="en-US" dirty="0" err="1" smtClean="0"/>
              <a:t>possibilité</a:t>
            </a:r>
            <a:r>
              <a:rPr lang="en-US" dirty="0" smtClean="0"/>
              <a:t> de </a:t>
            </a:r>
            <a:r>
              <a:rPr lang="en-US" dirty="0" err="1" smtClean="0"/>
              <a:t>restreindre</a:t>
            </a:r>
            <a:r>
              <a:rPr lang="en-US" dirty="0" smtClean="0"/>
              <a:t> </a:t>
            </a:r>
            <a:r>
              <a:rPr lang="en-US" dirty="0" err="1" smtClean="0"/>
              <a:t>l’accès</a:t>
            </a:r>
            <a:r>
              <a:rPr lang="en-US" dirty="0" smtClean="0"/>
              <a:t> en </a:t>
            </a:r>
            <a:r>
              <a:rPr lang="en-US" dirty="0" err="1" smtClean="0"/>
              <a:t>utilisant</a:t>
            </a:r>
            <a:r>
              <a:rPr lang="en-US" dirty="0" smtClean="0"/>
              <a:t> la configuration par </a:t>
            </a:r>
            <a:r>
              <a:rPr lang="en-US" dirty="0" err="1" smtClean="0"/>
              <a:t>groupe</a:t>
            </a:r>
            <a:r>
              <a:rPr lang="en-US" dirty="0" smtClean="0"/>
              <a:t> </a:t>
            </a:r>
            <a:r>
              <a:rPr lang="en-US" dirty="0" err="1" smtClean="0"/>
              <a:t>sur</a:t>
            </a:r>
            <a:r>
              <a:rPr lang="en-US" dirty="0" smtClean="0"/>
              <a:t> base de </a:t>
            </a:r>
            <a:r>
              <a:rPr lang="en-US" dirty="0" err="1" smtClean="0"/>
              <a:t>l’adresse</a:t>
            </a:r>
            <a:r>
              <a:rPr lang="en-US" dirty="0" smtClean="0"/>
              <a:t> IP. </a:t>
            </a:r>
            <a:r>
              <a:rPr lang="en-US" dirty="0" err="1" smtClean="0"/>
              <a:t>Dans</a:t>
            </a:r>
            <a:r>
              <a:rPr lang="en-US" dirty="0" smtClean="0"/>
              <a:t> </a:t>
            </a:r>
            <a:r>
              <a:rPr lang="en-US" dirty="0" err="1" smtClean="0"/>
              <a:t>ce</a:t>
            </a:r>
            <a:r>
              <a:rPr lang="en-US" dirty="0" smtClean="0"/>
              <a:t> </a:t>
            </a:r>
            <a:r>
              <a:rPr lang="en-US" dirty="0" err="1" smtClean="0"/>
              <a:t>cas</a:t>
            </a:r>
            <a:r>
              <a:rPr lang="en-US" dirty="0" smtClean="0"/>
              <a:t>, </a:t>
            </a:r>
            <a:r>
              <a:rPr lang="en-US" dirty="0" err="1" smtClean="0"/>
              <a:t>il</a:t>
            </a:r>
            <a:r>
              <a:rPr lang="en-US" dirty="0" smtClean="0"/>
              <a:t> y a </a:t>
            </a:r>
            <a:r>
              <a:rPr lang="en-US" dirty="0" err="1" smtClean="0"/>
              <a:t>possibilité</a:t>
            </a:r>
            <a:r>
              <a:rPr lang="en-US" dirty="0" smtClean="0"/>
              <a:t> en </a:t>
            </a:r>
            <a:r>
              <a:rPr lang="en-US" dirty="0" err="1" smtClean="0"/>
              <a:t>recherche</a:t>
            </a:r>
            <a:r>
              <a:rPr lang="en-US" dirty="0" smtClean="0"/>
              <a:t> de limiter </a:t>
            </a:r>
            <a:r>
              <a:rPr lang="en-US" dirty="0" err="1" smtClean="0"/>
              <a:t>sur</a:t>
            </a:r>
            <a:r>
              <a:rPr lang="en-US" dirty="0" smtClean="0"/>
              <a:t> les </a:t>
            </a:r>
            <a:r>
              <a:rPr lang="en-US" dirty="0" err="1" smtClean="0"/>
              <a:t>ressources</a:t>
            </a:r>
            <a:r>
              <a:rPr lang="en-US" dirty="0" smtClean="0"/>
              <a:t> </a:t>
            </a:r>
            <a:r>
              <a:rPr lang="en-US" dirty="0" err="1" smtClean="0"/>
              <a:t>accessibles</a:t>
            </a:r>
            <a:r>
              <a:rPr lang="en-US" dirty="0" smtClean="0"/>
              <a:t> par </a:t>
            </a:r>
            <a:r>
              <a:rPr lang="en-US" dirty="0" err="1" smtClean="0"/>
              <a:t>telle</a:t>
            </a:r>
            <a:r>
              <a:rPr lang="en-US" dirty="0" smtClean="0"/>
              <a:t> </a:t>
            </a:r>
            <a:r>
              <a:rPr lang="en-US" dirty="0" err="1" smtClean="0"/>
              <a:t>ou</a:t>
            </a:r>
            <a:r>
              <a:rPr lang="en-US" dirty="0" smtClean="0"/>
              <a:t> </a:t>
            </a:r>
            <a:r>
              <a:rPr lang="en-US" dirty="0" err="1" smtClean="0"/>
              <a:t>telle</a:t>
            </a:r>
            <a:r>
              <a:rPr lang="en-US" dirty="0" smtClean="0"/>
              <a:t> </a:t>
            </a:r>
            <a:r>
              <a:rPr lang="en-US" dirty="0" err="1" smtClean="0"/>
              <a:t>bibliothèque</a:t>
            </a:r>
            <a:r>
              <a:rPr lang="en-US" dirty="0" smtClean="0"/>
              <a:t> </a:t>
            </a:r>
            <a:r>
              <a:rPr lang="en-US" dirty="0" err="1" smtClean="0"/>
              <a:t>ou</a:t>
            </a:r>
            <a:r>
              <a:rPr lang="en-US" dirty="0" smtClean="0"/>
              <a:t> campus. </a:t>
            </a:r>
          </a:p>
          <a:p>
            <a:r>
              <a:rPr lang="en-US" dirty="0" smtClean="0"/>
              <a:t>Nous </a:t>
            </a:r>
            <a:r>
              <a:rPr lang="en-US" dirty="0" err="1" smtClean="0"/>
              <a:t>n’avons</a:t>
            </a:r>
            <a:r>
              <a:rPr lang="en-US" dirty="0" smtClean="0"/>
              <a:t> pas </a:t>
            </a:r>
            <a:r>
              <a:rPr lang="en-US" dirty="0" err="1" smtClean="0"/>
              <a:t>choisi</a:t>
            </a:r>
            <a:r>
              <a:rPr lang="en-US" dirty="0" smtClean="0"/>
              <a:t> de </a:t>
            </a:r>
            <a:r>
              <a:rPr lang="en-US" dirty="0" err="1" smtClean="0"/>
              <a:t>configurer</a:t>
            </a:r>
            <a:r>
              <a:rPr lang="en-US" dirty="0" smtClean="0"/>
              <a:t> des </a:t>
            </a:r>
            <a:r>
              <a:rPr lang="en-US" dirty="0" err="1" smtClean="0"/>
              <a:t>accès</a:t>
            </a:r>
            <a:r>
              <a:rPr lang="en-US" dirty="0" smtClean="0"/>
              <a:t> par </a:t>
            </a:r>
            <a:r>
              <a:rPr lang="en-US" dirty="0" err="1" smtClean="0"/>
              <a:t>groupe</a:t>
            </a:r>
            <a:r>
              <a:rPr lang="en-US" dirty="0" smtClean="0"/>
              <a:t> car </a:t>
            </a:r>
            <a:r>
              <a:rPr lang="en-US" dirty="0" err="1" smtClean="0"/>
              <a:t>dans</a:t>
            </a:r>
            <a:r>
              <a:rPr lang="en-US" dirty="0" smtClean="0"/>
              <a:t> </a:t>
            </a:r>
            <a:r>
              <a:rPr lang="en-US" dirty="0" err="1" smtClean="0"/>
              <a:t>ce</a:t>
            </a:r>
            <a:r>
              <a:rPr lang="en-US" dirty="0" smtClean="0"/>
              <a:t> </a:t>
            </a:r>
            <a:r>
              <a:rPr lang="en-US" dirty="0" err="1" smtClean="0"/>
              <a:t>cas</a:t>
            </a:r>
            <a:r>
              <a:rPr lang="en-US" dirty="0" smtClean="0"/>
              <a:t>, la </a:t>
            </a:r>
            <a:r>
              <a:rPr lang="en-US" dirty="0" err="1" smtClean="0"/>
              <a:t>ressource</a:t>
            </a:r>
            <a:r>
              <a:rPr lang="en-US" dirty="0" smtClean="0"/>
              <a:t> </a:t>
            </a:r>
            <a:r>
              <a:rPr lang="en-US" dirty="0" err="1" smtClean="0"/>
              <a:t>n’est</a:t>
            </a:r>
            <a:r>
              <a:rPr lang="en-US" dirty="0" smtClean="0"/>
              <a:t> visible via Primo </a:t>
            </a:r>
            <a:r>
              <a:rPr lang="en-US" dirty="0" err="1" smtClean="0"/>
              <a:t>que</a:t>
            </a:r>
            <a:r>
              <a:rPr lang="en-US" dirty="0" smtClean="0"/>
              <a:t> pour les </a:t>
            </a:r>
            <a:r>
              <a:rPr lang="en-US" dirty="0" err="1" smtClean="0"/>
              <a:t>utilisateurs</a:t>
            </a:r>
            <a:r>
              <a:rPr lang="en-US" dirty="0" smtClean="0"/>
              <a:t> </a:t>
            </a:r>
            <a:r>
              <a:rPr lang="en-US" dirty="0" err="1" smtClean="0"/>
              <a:t>sur</a:t>
            </a:r>
            <a:r>
              <a:rPr lang="en-US" dirty="0" smtClean="0"/>
              <a:t> le </a:t>
            </a:r>
            <a:r>
              <a:rPr lang="en-US" dirty="0" err="1" smtClean="0"/>
              <a:t>dit</a:t>
            </a:r>
            <a:r>
              <a:rPr lang="en-US" dirty="0" smtClean="0"/>
              <a:t> campus </a:t>
            </a:r>
            <a:r>
              <a:rPr lang="en-US" dirty="0" err="1" smtClean="0"/>
              <a:t>ou</a:t>
            </a:r>
            <a:r>
              <a:rPr lang="en-US" dirty="0" smtClean="0"/>
              <a:t> </a:t>
            </a:r>
            <a:r>
              <a:rPr lang="en-US" dirty="0" err="1" smtClean="0"/>
              <a:t>dans</a:t>
            </a:r>
            <a:r>
              <a:rPr lang="en-US" dirty="0" smtClean="0"/>
              <a:t> la </a:t>
            </a:r>
            <a:r>
              <a:rPr lang="en-US" dirty="0" err="1" smtClean="0"/>
              <a:t>bibliothèque</a:t>
            </a:r>
            <a:r>
              <a:rPr lang="en-US" dirty="0" smtClean="0"/>
              <a:t> </a:t>
            </a:r>
            <a:r>
              <a:rPr lang="en-US" dirty="0" err="1" smtClean="0"/>
              <a:t>concernée</a:t>
            </a:r>
            <a:r>
              <a:rPr lang="en-US" dirty="0" smtClean="0"/>
              <a:t>. </a:t>
            </a:r>
            <a:r>
              <a:rPr lang="en-US" dirty="0" err="1" smtClean="0"/>
              <a:t>Comme</a:t>
            </a:r>
            <a:r>
              <a:rPr lang="en-US" dirty="0" smtClean="0"/>
              <a:t> les </a:t>
            </a:r>
            <a:r>
              <a:rPr lang="en-US" dirty="0" err="1" smtClean="0"/>
              <a:t>ressources</a:t>
            </a:r>
            <a:r>
              <a:rPr lang="en-US" dirty="0" smtClean="0"/>
              <a:t> </a:t>
            </a:r>
            <a:r>
              <a:rPr lang="en-US" dirty="0" err="1" smtClean="0"/>
              <a:t>sont</a:t>
            </a:r>
            <a:r>
              <a:rPr lang="en-US" dirty="0" smtClean="0"/>
              <a:t> </a:t>
            </a:r>
            <a:r>
              <a:rPr lang="en-US" dirty="0" err="1" smtClean="0"/>
              <a:t>censées</a:t>
            </a:r>
            <a:r>
              <a:rPr lang="en-US" dirty="0" smtClean="0"/>
              <a:t> </a:t>
            </a:r>
            <a:r>
              <a:rPr lang="en-US" dirty="0" err="1" smtClean="0"/>
              <a:t>être</a:t>
            </a:r>
            <a:r>
              <a:rPr lang="en-US" dirty="0" smtClean="0"/>
              <a:t> </a:t>
            </a:r>
            <a:r>
              <a:rPr lang="en-US" dirty="0" err="1" smtClean="0"/>
              <a:t>gérées</a:t>
            </a:r>
            <a:r>
              <a:rPr lang="en-US" dirty="0" smtClean="0"/>
              <a:t> à un </a:t>
            </a:r>
            <a:r>
              <a:rPr lang="en-US" dirty="0" err="1" smtClean="0"/>
              <a:t>niveau</a:t>
            </a:r>
            <a:r>
              <a:rPr lang="en-US" dirty="0" smtClean="0"/>
              <a:t> </a:t>
            </a:r>
            <a:r>
              <a:rPr lang="en-US" dirty="0" err="1" smtClean="0"/>
              <a:t>centralisé</a:t>
            </a:r>
            <a:r>
              <a:rPr lang="en-US" dirty="0" smtClean="0"/>
              <a:t>, nous ne </a:t>
            </a:r>
            <a:r>
              <a:rPr lang="en-US" dirty="0" err="1" smtClean="0"/>
              <a:t>pouvons</a:t>
            </a:r>
            <a:r>
              <a:rPr lang="en-US" dirty="0" smtClean="0"/>
              <a:t> pas les </a:t>
            </a:r>
            <a:r>
              <a:rPr lang="en-US" dirty="0" err="1" smtClean="0"/>
              <a:t>voir</a:t>
            </a:r>
            <a:r>
              <a:rPr lang="en-US" dirty="0" smtClean="0"/>
              <a:t> hors </a:t>
            </a:r>
            <a:r>
              <a:rPr lang="en-US" dirty="0" err="1" smtClean="0"/>
              <a:t>adresse</a:t>
            </a:r>
            <a:r>
              <a:rPr lang="en-US" dirty="0" smtClean="0"/>
              <a:t> IP </a:t>
            </a:r>
            <a:r>
              <a:rPr lang="en-US" dirty="0" err="1" smtClean="0"/>
              <a:t>concernée</a:t>
            </a:r>
            <a:r>
              <a:rPr lang="en-US" dirty="0" smtClean="0"/>
              <a:t>. </a:t>
            </a:r>
          </a:p>
          <a:p>
            <a:r>
              <a:rPr lang="en-US" dirty="0" err="1" smtClean="0"/>
              <a:t>Ceci</a:t>
            </a:r>
            <a:r>
              <a:rPr lang="en-US" dirty="0" smtClean="0"/>
              <a:t> </a:t>
            </a:r>
            <a:r>
              <a:rPr lang="en-US" dirty="0" err="1" smtClean="0"/>
              <a:t>concernait</a:t>
            </a:r>
            <a:r>
              <a:rPr lang="en-US" dirty="0" smtClean="0"/>
              <a:t> par </a:t>
            </a:r>
            <a:r>
              <a:rPr lang="en-US" dirty="0" err="1" smtClean="0"/>
              <a:t>exemple</a:t>
            </a:r>
            <a:r>
              <a:rPr lang="en-US" dirty="0" smtClean="0"/>
              <a:t> des </a:t>
            </a:r>
            <a:r>
              <a:rPr lang="en-US" dirty="0" err="1" smtClean="0"/>
              <a:t>ressources</a:t>
            </a:r>
            <a:r>
              <a:rPr lang="en-US" dirty="0" smtClean="0"/>
              <a:t> du </a:t>
            </a:r>
            <a:r>
              <a:rPr lang="en-US" dirty="0" err="1" smtClean="0"/>
              <a:t>Droit</a:t>
            </a:r>
            <a:r>
              <a:rPr lang="en-US" dirty="0" smtClean="0"/>
              <a:t>.</a:t>
            </a:r>
          </a:p>
          <a:p>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104248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7888" y="787400"/>
            <a:ext cx="4962525" cy="3722688"/>
          </a:xfrm>
        </p:spPr>
      </p:sp>
      <p:sp>
        <p:nvSpPr>
          <p:cNvPr id="3" name="Espace réservé des commentaires 2"/>
          <p:cNvSpPr>
            <a:spLocks noGrp="1"/>
          </p:cNvSpPr>
          <p:nvPr>
            <p:ph type="body" idx="1"/>
          </p:nvPr>
        </p:nvSpPr>
        <p:spPr/>
        <p:txBody>
          <a:bodyPr>
            <a:normAutofit/>
          </a:bodyPr>
          <a:lstStyle/>
          <a:p>
            <a:r>
              <a:rPr lang="fr-BE" dirty="0" smtClean="0"/>
              <a:t>121 ressources gratuites accessibles. Pour les repérer, </a:t>
            </a:r>
            <a:r>
              <a:rPr lang="fr-BE" dirty="0" err="1" smtClean="0"/>
              <a:t>Repository</a:t>
            </a:r>
            <a:r>
              <a:rPr lang="fr-BE" dirty="0" smtClean="0"/>
              <a:t> </a:t>
            </a:r>
            <a:r>
              <a:rPr lang="fr-BE" dirty="0" err="1" smtClean="0"/>
              <a:t>search</a:t>
            </a:r>
            <a:r>
              <a:rPr lang="fr-BE" dirty="0" smtClean="0"/>
              <a:t> &gt; </a:t>
            </a:r>
            <a:r>
              <a:rPr lang="fr-BE" dirty="0" err="1" smtClean="0"/>
              <a:t>advanced</a:t>
            </a:r>
            <a:r>
              <a:rPr lang="fr-BE" dirty="0" smtClean="0"/>
              <a:t> </a:t>
            </a:r>
            <a:r>
              <a:rPr lang="fr-BE" dirty="0" err="1" smtClean="0"/>
              <a:t>search</a:t>
            </a:r>
            <a:r>
              <a:rPr lang="fr-BE" dirty="0" smtClean="0"/>
              <a:t> &gt;  </a:t>
            </a:r>
            <a:r>
              <a:rPr lang="en-US" dirty="0" smtClean="0"/>
              <a:t>Electronic Collections where Electronic Collection (Free equals "Free")</a:t>
            </a:r>
          </a:p>
          <a:p>
            <a:endParaRPr lang="en-US" dirty="0" smtClean="0"/>
          </a:p>
          <a:p>
            <a:r>
              <a:rPr lang="fr-BE" dirty="0" smtClean="0"/>
              <a:t>Les ressources électroniques gratuites sont généralement activées dans le cadre des mises à jour de la CZ. </a:t>
            </a:r>
          </a:p>
          <a:p>
            <a:endParaRPr lang="fr-BE" dirty="0" smtClean="0"/>
          </a:p>
          <a:p>
            <a:r>
              <a:rPr lang="fr-BE" dirty="0" smtClean="0"/>
              <a:t>EXL informe par mail de la mise à disponibilité de la mise à jour et des nouveaux packages disponibles. On teste quelques portfolios pour vérifier que les accès soient bien gratuits et on active la ressource + on utilise la fonction </a:t>
            </a:r>
            <a:r>
              <a:rPr lang="fr-BE" dirty="0" err="1" smtClean="0"/>
              <a:t>autoactive</a:t>
            </a:r>
            <a:r>
              <a:rPr lang="fr-BE" dirty="0" smtClean="0"/>
              <a:t>, c’est-à-dire qu’au fur et à mesure des mises à jour suivantes, les nouveaux portfolios sont activés automatiquement. </a:t>
            </a:r>
          </a:p>
          <a:p>
            <a:endParaRPr lang="fr-BE" dirty="0" smtClean="0"/>
          </a:p>
          <a:p>
            <a:r>
              <a:rPr lang="fr-BE" b="1" dirty="0" smtClean="0"/>
              <a:t>Attention</a:t>
            </a:r>
            <a:r>
              <a:rPr lang="fr-BE" dirty="0" smtClean="0"/>
              <a:t>, le service </a:t>
            </a:r>
            <a:r>
              <a:rPr lang="fr-BE" dirty="0" err="1" smtClean="0"/>
              <a:t>autoactive</a:t>
            </a:r>
            <a:r>
              <a:rPr lang="fr-BE" dirty="0" smtClean="0"/>
              <a:t> pour 2 cibles fourre-tout (free e-</a:t>
            </a:r>
            <a:r>
              <a:rPr lang="fr-BE" dirty="0" err="1" smtClean="0"/>
              <a:t>Journals</a:t>
            </a:r>
            <a:r>
              <a:rPr lang="fr-BE" dirty="0" smtClean="0"/>
              <a:t> et free e-Books) a été désactivé et un nettoyage est en cours du côté d’EXL. Côté </a:t>
            </a:r>
            <a:r>
              <a:rPr lang="fr-BE" dirty="0" smtClean="0"/>
              <a:t>ULiège, </a:t>
            </a:r>
            <a:r>
              <a:rPr lang="fr-BE" dirty="0" smtClean="0"/>
              <a:t>nous vérifions lors de chaque mise à jour les ajouts faits dans ces 2 packages et activons les titres utiles.</a:t>
            </a:r>
          </a:p>
          <a:p>
            <a:endParaRPr lang="fr-BE" dirty="0" smtClean="0"/>
          </a:p>
          <a:p>
            <a:r>
              <a:rPr lang="fr-BE" dirty="0" err="1" smtClean="0"/>
              <a:t>Cf</a:t>
            </a:r>
            <a:r>
              <a:rPr lang="fr-BE" dirty="0" smtClean="0"/>
              <a:t> étude KBAB - </a:t>
            </a:r>
            <a:r>
              <a:rPr lang="en-US" dirty="0" smtClean="0">
                <a:hlinkClick r:id="rId3"/>
              </a:rPr>
              <a:t>SFX Miscellaneous Free </a:t>
            </a:r>
            <a:r>
              <a:rPr lang="en-US" dirty="0" err="1" smtClean="0">
                <a:hlinkClick r:id="rId3"/>
              </a:rPr>
              <a:t>Ejournals</a:t>
            </a:r>
            <a:r>
              <a:rPr lang="en-US" dirty="0" smtClean="0">
                <a:hlinkClick r:id="rId3"/>
              </a:rPr>
              <a:t> Target: Usage Survey among the SFX Community</a:t>
            </a:r>
            <a:r>
              <a:rPr lang="en-US" dirty="0" smtClean="0"/>
              <a:t> (</a:t>
            </a:r>
            <a:r>
              <a:rPr lang="en-US" dirty="0" smtClean="0">
                <a:hlinkClick r:id="rId3"/>
              </a:rPr>
              <a:t>http://</a:t>
            </a:r>
            <a:r>
              <a:rPr lang="en-US" dirty="0" smtClean="0">
                <a:hlinkClick r:id="rId3"/>
              </a:rPr>
              <a:t>orbi.ULiège.ac.be/handle/2268/175725</a:t>
            </a:r>
            <a:r>
              <a:rPr lang="en-US" dirty="0" smtClean="0"/>
              <a:t>)</a:t>
            </a:r>
          </a:p>
          <a:p>
            <a:endParaRPr lang="en-US" dirty="0" smtClean="0"/>
          </a:p>
          <a:p>
            <a:r>
              <a:rPr lang="en-US" dirty="0" err="1" smtClean="0"/>
              <a:t>N’ont</a:t>
            </a:r>
            <a:r>
              <a:rPr lang="en-US" dirty="0" smtClean="0"/>
              <a:t> pas </a:t>
            </a:r>
            <a:r>
              <a:rPr lang="en-US" dirty="0" err="1" smtClean="0"/>
              <a:t>été</a:t>
            </a:r>
            <a:r>
              <a:rPr lang="en-US" dirty="0" smtClean="0"/>
              <a:t> </a:t>
            </a:r>
            <a:r>
              <a:rPr lang="en-US" dirty="0" err="1" smtClean="0"/>
              <a:t>activés</a:t>
            </a:r>
            <a:r>
              <a:rPr lang="en-US" dirty="0" smtClean="0"/>
              <a:t> non plus des packages </a:t>
            </a:r>
            <a:r>
              <a:rPr lang="en-US" dirty="0" err="1" smtClean="0"/>
              <a:t>gratuits</a:t>
            </a:r>
            <a:r>
              <a:rPr lang="en-US" dirty="0" smtClean="0"/>
              <a:t> en </a:t>
            </a:r>
            <a:r>
              <a:rPr lang="en-US" dirty="0" err="1" smtClean="0"/>
              <a:t>hébreu</a:t>
            </a:r>
            <a:r>
              <a:rPr lang="en-US" dirty="0" smtClean="0"/>
              <a:t>, </a:t>
            </a:r>
            <a:r>
              <a:rPr lang="en-US" dirty="0" err="1" smtClean="0"/>
              <a:t>chinois</a:t>
            </a:r>
            <a:r>
              <a:rPr lang="en-US" dirty="0" smtClean="0"/>
              <a:t>.</a:t>
            </a:r>
          </a:p>
          <a:p>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230526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Note sur le point 1 : </a:t>
            </a:r>
          </a:p>
          <a:p>
            <a:r>
              <a:rPr lang="fr-BE" dirty="0" smtClean="0"/>
              <a:t>En attendant les commandes 2016, le cadastre des bibliothèques pourra toujours être utilisé pour une dernière vérification (tout nouveau titre 2015 qui n’aurait pas été activé dans SFX et importé dans Alma doit être activé dans Alma en priorité).</a:t>
            </a:r>
          </a:p>
          <a:p>
            <a:endParaRPr lang="fr-BE" dirty="0" smtClean="0"/>
          </a:p>
          <a:p>
            <a:r>
              <a:rPr lang="fr-BE" dirty="0" smtClean="0"/>
              <a:t>Note sur</a:t>
            </a:r>
            <a:r>
              <a:rPr lang="fr-BE" baseline="0" dirty="0" smtClean="0"/>
              <a:t> les informations fournisseurs: les données d’accès aux plateformes de gestion administratives seront disponibles dans Alma, très prochainement.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354474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Pour commander un package, il faut avoir les privilèges utiles. A </a:t>
            </a:r>
            <a:r>
              <a:rPr lang="fr-BE" dirty="0" smtClean="0"/>
              <a:t>l’ULiège, </a:t>
            </a:r>
            <a:r>
              <a:rPr lang="fr-BE" dirty="0" smtClean="0"/>
              <a:t>ce rôle sera par exemple celui attribué à une secrétaire exécutive. A la réception , celle-ci créera une e-activation </a:t>
            </a:r>
            <a:r>
              <a:rPr lang="fr-BE" dirty="0" err="1" smtClean="0"/>
              <a:t>task</a:t>
            </a:r>
            <a:r>
              <a:rPr lang="fr-BE" dirty="0" smtClean="0"/>
              <a:t> qui permettra d’assigner aux </a:t>
            </a:r>
            <a:r>
              <a:rPr lang="fr-BE" dirty="0" err="1" smtClean="0"/>
              <a:t>electronic</a:t>
            </a:r>
            <a:r>
              <a:rPr lang="fr-BE" dirty="0" smtClean="0"/>
              <a:t> </a:t>
            </a:r>
            <a:r>
              <a:rPr lang="fr-BE" dirty="0" err="1" smtClean="0"/>
              <a:t>inventory</a:t>
            </a:r>
            <a:r>
              <a:rPr lang="fr-BE" dirty="0" smtClean="0"/>
              <a:t> </a:t>
            </a:r>
            <a:r>
              <a:rPr lang="fr-BE" dirty="0" err="1" smtClean="0"/>
              <a:t>operators</a:t>
            </a:r>
            <a:r>
              <a:rPr lang="fr-BE" dirty="0" smtClean="0"/>
              <a:t> la tâche de vérifier les accès et d’activer la ressource.</a:t>
            </a:r>
          </a:p>
          <a:p>
            <a:endParaRPr lang="fr-BE" dirty="0" smtClean="0"/>
          </a:p>
          <a:p>
            <a:r>
              <a:rPr lang="fr-BE" dirty="0" smtClean="0"/>
              <a:t>Passons à la démo. Comme vous l’avez vu dans les formations précédentes, la recherche porte par défaut sur la zone institutionnelle (IZ). Lorsqu’elle est initiée, elle peut porter sur différents index (all </a:t>
            </a:r>
            <a:r>
              <a:rPr lang="fr-BE" dirty="0" err="1" smtClean="0"/>
              <a:t>titles</a:t>
            </a:r>
            <a:r>
              <a:rPr lang="fr-BE" dirty="0" smtClean="0"/>
              <a:t>, </a:t>
            </a:r>
            <a:r>
              <a:rPr lang="fr-BE" dirty="0" err="1" smtClean="0"/>
              <a:t>electonic</a:t>
            </a:r>
            <a:r>
              <a:rPr lang="fr-BE" dirty="0" smtClean="0"/>
              <a:t> </a:t>
            </a:r>
            <a:r>
              <a:rPr lang="fr-BE" dirty="0" err="1" smtClean="0"/>
              <a:t>titles</a:t>
            </a:r>
            <a:r>
              <a:rPr lang="fr-BE" dirty="0" smtClean="0"/>
              <a:t>). Partons d’une recherche sur les collections électroniques et supposons que le souhait soit de commander la collection « </a:t>
            </a:r>
            <a:r>
              <a:rPr lang="fr-BE" dirty="0" err="1" smtClean="0"/>
              <a:t>ebrary</a:t>
            </a:r>
            <a:r>
              <a:rPr lang="fr-BE" dirty="0" smtClean="0"/>
              <a:t> </a:t>
            </a:r>
            <a:r>
              <a:rPr lang="fr-BE" dirty="0" err="1" smtClean="0"/>
              <a:t>History</a:t>
            </a:r>
            <a:r>
              <a:rPr lang="fr-BE" dirty="0" smtClean="0"/>
              <a:t> </a:t>
            </a:r>
            <a:r>
              <a:rPr lang="fr-BE" dirty="0" err="1" smtClean="0"/>
              <a:t>Political</a:t>
            </a:r>
            <a:r>
              <a:rPr lang="fr-BE" dirty="0" smtClean="0"/>
              <a:t> Science ». Comme vous le savez, Alma partage une CZ partagée par de nombreux utilisateurs avec une importante KB et donc une importante source d’information pour nous. Si je recherche sur </a:t>
            </a:r>
            <a:r>
              <a:rPr lang="fr-BE" dirty="0" err="1" smtClean="0"/>
              <a:t>ebrary</a:t>
            </a:r>
            <a:r>
              <a:rPr lang="fr-BE" dirty="0" smtClean="0"/>
              <a:t>, vous voyez des icônes « temple » transparentes (ceci signifie que la ressource a été commandée mais pas encore activée dans l’IZ), sinon temple en gras, la ressource a été activée dans l’IZ. + montrer les résultats de recherche </a:t>
            </a:r>
            <a:r>
              <a:rPr lang="fr-BE" dirty="0" err="1" smtClean="0"/>
              <a:t>dasn</a:t>
            </a:r>
            <a:r>
              <a:rPr lang="fr-BE" dirty="0" smtClean="0"/>
              <a:t> l’IZ.</a:t>
            </a:r>
          </a:p>
          <a:p>
            <a:endParaRPr lang="fr-BE" dirty="0" smtClean="0"/>
          </a:p>
          <a:p>
            <a:endParaRPr lang="fr-BE" dirty="0" smtClean="0"/>
          </a:p>
          <a:p>
            <a:r>
              <a:rPr lang="fr-BE" dirty="0" smtClean="0"/>
              <a:t>Pour commander, la seule chose à faire à partir de la CZ est de cliquer sur le lien « </a:t>
            </a:r>
            <a:r>
              <a:rPr lang="fr-BE" dirty="0" err="1" smtClean="0"/>
              <a:t>Order</a:t>
            </a:r>
            <a:r>
              <a:rPr lang="fr-BE"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289611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Comment activer une collection électronique dans Alma ?</a:t>
            </a:r>
          </a:p>
          <a:p>
            <a:endParaRPr lang="fr-BE" dirty="0" smtClean="0"/>
          </a:p>
          <a:p>
            <a:r>
              <a:rPr lang="fr-BE" dirty="0" smtClean="0"/>
              <a:t>Pour pouvoir activer une ressource électronique dans Alma, il faut disposer du rôle d’</a:t>
            </a:r>
            <a:r>
              <a:rPr lang="fr-BE" dirty="0" err="1" smtClean="0"/>
              <a:t>Electronic</a:t>
            </a:r>
            <a:r>
              <a:rPr lang="fr-BE" dirty="0" smtClean="0"/>
              <a:t> </a:t>
            </a:r>
            <a:r>
              <a:rPr lang="fr-BE" dirty="0" err="1" smtClean="0"/>
              <a:t>Inventory</a:t>
            </a:r>
            <a:r>
              <a:rPr lang="fr-BE" dirty="0" smtClean="0"/>
              <a:t> </a:t>
            </a:r>
            <a:r>
              <a:rPr lang="fr-BE" dirty="0" err="1" smtClean="0"/>
              <a:t>Operator</a:t>
            </a:r>
            <a:r>
              <a:rPr lang="fr-BE" dirty="0" smtClean="0"/>
              <a:t> (</a:t>
            </a:r>
            <a:r>
              <a:rPr lang="fr-BE" dirty="0" err="1" smtClean="0"/>
              <a:t>Extended</a:t>
            </a:r>
            <a:r>
              <a:rPr lang="fr-BE" dirty="0" smtClean="0"/>
              <a:t>) ou de </a:t>
            </a:r>
            <a:r>
              <a:rPr lang="fr-BE" dirty="0" err="1" smtClean="0"/>
              <a:t>Repository</a:t>
            </a:r>
            <a:r>
              <a:rPr lang="fr-BE" dirty="0" smtClean="0"/>
              <a:t> Manager.</a:t>
            </a:r>
          </a:p>
          <a:p>
            <a:endParaRPr lang="fr-BE" dirty="0" smtClean="0"/>
          </a:p>
          <a:p>
            <a:r>
              <a:rPr lang="fr-BE" dirty="0" smtClean="0"/>
              <a:t>Pour être rendue accessible aux utilisateurs, une ressource électronique (collection ou portfolio) doit avoir été :</a:t>
            </a:r>
          </a:p>
          <a:p>
            <a:pPr marL="171450" indent="-171450">
              <a:buFont typeface="Arial" panose="020B0604020202020204" pitchFamily="34" charset="0"/>
              <a:buChar char="•"/>
            </a:pPr>
            <a:r>
              <a:rPr lang="fr-BE" dirty="0" smtClean="0"/>
              <a:t>activée sur le site/portail du fournisseur/de l’éditeur (hors Alma, contact fournisseur ou interface administrateur) =&gt; la ressource devient disponible à </a:t>
            </a:r>
            <a:r>
              <a:rPr lang="fr-BE" dirty="0" smtClean="0"/>
              <a:t>l’ULiège </a:t>
            </a:r>
            <a:r>
              <a:rPr lang="fr-BE" dirty="0" smtClean="0"/>
              <a:t>(IP) ou via identifiant/mot de passe ;</a:t>
            </a:r>
          </a:p>
          <a:p>
            <a:pPr marL="171450" indent="-171450">
              <a:buFont typeface="Arial" panose="020B0604020202020204" pitchFamily="34" charset="0"/>
              <a:buChar char="•"/>
            </a:pPr>
            <a:r>
              <a:rPr lang="fr-BE" dirty="0" smtClean="0"/>
              <a:t>activée dans Alma =&gt; la ressource devient visible dans Primo, peut être recherchée et trouvée par nos utilisateurs.  Au cours de cette étape, l’accès à la ressource sera vérifié, corrigé éventuellement puis activé.</a:t>
            </a:r>
          </a:p>
          <a:p>
            <a:endParaRPr lang="fr-BE" dirty="0" smtClean="0"/>
          </a:p>
          <a:p>
            <a:r>
              <a:rPr lang="fr-BE" dirty="0" smtClean="0"/>
              <a:t>En cas d’ajout au catalogue d’une ressource gratuite depuis la </a:t>
            </a:r>
            <a:r>
              <a:rPr lang="fr-BE" dirty="0" err="1" smtClean="0"/>
              <a:t>Community</a:t>
            </a:r>
            <a:r>
              <a:rPr lang="fr-BE" dirty="0" smtClean="0"/>
              <a:t> Zone, cette étape d’activation est la seule qui soit nécessaire.</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18003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338167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Pour accéder à ma liste des tâches, deux options : soit via le </a:t>
            </a:r>
            <a:r>
              <a:rPr lang="fr-BE" dirty="0" err="1" smtClean="0"/>
              <a:t>widget</a:t>
            </a:r>
            <a:r>
              <a:rPr lang="fr-BE" dirty="0" smtClean="0"/>
              <a:t> des tâches disponible sur le </a:t>
            </a:r>
            <a:r>
              <a:rPr lang="fr-BE" dirty="0" err="1" smtClean="0"/>
              <a:t>dashboard</a:t>
            </a:r>
            <a:r>
              <a:rPr lang="fr-BE" dirty="0" smtClean="0"/>
              <a:t> soit via l’option « </a:t>
            </a:r>
            <a:r>
              <a:rPr lang="fr-BE" dirty="0" err="1" smtClean="0"/>
              <a:t>tasks</a:t>
            </a:r>
            <a:r>
              <a:rPr lang="fr-BE" dirty="0" smtClean="0"/>
              <a:t> » présente en haut de page.</a:t>
            </a:r>
          </a:p>
          <a:p>
            <a:r>
              <a:rPr lang="fr-BE" dirty="0" smtClean="0"/>
              <a:t>Dans cette liste des tâches se retrouvent les tâches d’activation qui m’ont été assignées mais aussi les tâches assignées à d’autres et celles non-assignées. Ces non-assignées seront vérifiées à intervalles réguliers par les responsables e-</a:t>
            </a:r>
            <a:r>
              <a:rPr lang="fr-BE" dirty="0" err="1" smtClean="0"/>
              <a:t>Resources</a:t>
            </a:r>
            <a:r>
              <a:rPr lang="fr-BE" dirty="0" smtClean="0"/>
              <a:t> DG pour les répartir de manière </a:t>
            </a:r>
            <a:r>
              <a:rPr lang="fr-BE" dirty="0"/>
              <a:t>é</a:t>
            </a:r>
            <a:r>
              <a:rPr lang="fr-BE" dirty="0" smtClean="0"/>
              <a:t>quitable/efficace.</a:t>
            </a:r>
          </a:p>
          <a:p>
            <a:endParaRPr lang="fr-BE" dirty="0" smtClean="0"/>
          </a:p>
          <a:p>
            <a:r>
              <a:rPr lang="fr-BE" dirty="0" smtClean="0"/>
              <a:t>En cliquant sur le lien, s’ouvre la page de traitement où l’on retrouve les 3 onglets d’assignements des tâches, la liste des tâches avec possibilité de sélection et les options (check </a:t>
            </a:r>
            <a:r>
              <a:rPr lang="fr-BE" dirty="0" err="1" smtClean="0"/>
              <a:t>access</a:t>
            </a:r>
            <a:r>
              <a:rPr lang="fr-BE" dirty="0" smtClean="0"/>
              <a:t>, </a:t>
            </a:r>
            <a:r>
              <a:rPr lang="fr-BE" dirty="0" err="1" smtClean="0"/>
              <a:t>acces</a:t>
            </a:r>
            <a:r>
              <a:rPr lang="fr-BE" dirty="0" smtClean="0"/>
              <a:t> </a:t>
            </a:r>
            <a:r>
              <a:rPr lang="fr-BE" dirty="0" err="1" smtClean="0"/>
              <a:t>confirmed</a:t>
            </a:r>
            <a:r>
              <a:rPr lang="fr-BE" dirty="0" smtClean="0"/>
              <a:t>, not </a:t>
            </a:r>
            <a:r>
              <a:rPr lang="fr-BE" dirty="0" err="1" smtClean="0"/>
              <a:t>yet</a:t>
            </a:r>
            <a:r>
              <a:rPr lang="fr-BE" dirty="0" smtClean="0"/>
              <a:t> online). En regard de chaque tâche, se trouvent les autres actions possibles (assigner à quelqu’un d’autre, éditer la ressource…). En cliquant sur </a:t>
            </a:r>
            <a:r>
              <a:rPr lang="fr-BE" dirty="0" err="1" smtClean="0"/>
              <a:t>activate</a:t>
            </a:r>
            <a:r>
              <a:rPr lang="fr-BE" dirty="0" smtClean="0"/>
              <a:t>, on ouvre la page d’activation (activer le package, rendre le service disponible…).</a:t>
            </a:r>
          </a:p>
          <a:p>
            <a:endParaRPr lang="fr-BE" dirty="0">
              <a:solidFill>
                <a:srgbClr val="FF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136684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28914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215519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302666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54150" y="138113"/>
            <a:ext cx="4962525" cy="3722687"/>
          </a:xfrm>
        </p:spPr>
      </p:sp>
      <p:sp>
        <p:nvSpPr>
          <p:cNvPr id="3" name="Espace réservé des commentaires 2"/>
          <p:cNvSpPr>
            <a:spLocks noGrp="1"/>
          </p:cNvSpPr>
          <p:nvPr>
            <p:ph type="body" idx="1"/>
          </p:nvPr>
        </p:nvSpPr>
        <p:spPr/>
        <p:txBody>
          <a:bodyPr>
            <a:normAutofit lnSpcReduction="10000"/>
          </a:bodyPr>
          <a:lstStyle/>
          <a:p>
            <a:r>
              <a:rPr lang="fr-BE" dirty="0" smtClean="0"/>
              <a:t>L’objectif de cette formation est de vous donner les éléments utiles à la gestion au quotidien des ressources électroniques dans Alma.</a:t>
            </a:r>
          </a:p>
          <a:p>
            <a:endParaRPr lang="fr-BE" dirty="0" smtClean="0"/>
          </a:p>
          <a:p>
            <a:r>
              <a:rPr lang="fr-BE" dirty="0" smtClean="0"/>
              <a:t>Vous allez être les premiers relais entre l’utilisateur et la ressource d’une part, et entre les équipes scientifiques du Réseau et Alma d’autre part. Il est donc plus qu’essentiel de bien comprendre l’importance de votre rôle et d’y accorder tout le soin et la rigueur nécessaire car l’impact est important et dépasse l’Institution.</a:t>
            </a:r>
          </a:p>
          <a:p>
            <a:r>
              <a:rPr lang="fr-BE" dirty="0" smtClean="0"/>
              <a:t>Nous faisons ici référence à la communication d’informations à </a:t>
            </a:r>
            <a:r>
              <a:rPr lang="fr-BE" dirty="0" err="1" smtClean="0"/>
              <a:t>ExLibris</a:t>
            </a:r>
            <a:r>
              <a:rPr lang="fr-BE" dirty="0" smtClean="0"/>
              <a:t> qui impacte toute la communauté d’utilisateurs  de </a:t>
            </a:r>
            <a:r>
              <a:rPr lang="fr-BE" dirty="0" smtClean="0">
                <a:solidFill>
                  <a:schemeClr val="tx1">
                    <a:lumMod val="95000"/>
                    <a:lumOff val="5000"/>
                  </a:schemeClr>
                </a:solidFill>
              </a:rPr>
              <a:t>par </a:t>
            </a:r>
            <a:r>
              <a:rPr lang="fr-BE" dirty="0" smtClean="0"/>
              <a:t>le monde.</a:t>
            </a:r>
          </a:p>
          <a:p>
            <a:endParaRPr lang="fr-BE" dirty="0" smtClean="0"/>
          </a:p>
          <a:p>
            <a:r>
              <a:rPr lang="fr-BE" dirty="0" smtClean="0"/>
              <a:t>Après un bref rappel des concepts de base d’Alma, de la terminologie et des icônes utilisées ainsi que de l’importance de la CZ, nous allons avant de passer </a:t>
            </a:r>
            <a:r>
              <a:rPr lang="fr-BE" dirty="0" smtClean="0">
                <a:solidFill>
                  <a:schemeClr val="tx1">
                    <a:lumMod val="95000"/>
                    <a:lumOff val="5000"/>
                  </a:schemeClr>
                </a:solidFill>
              </a:rPr>
              <a:t>à l’activation </a:t>
            </a:r>
            <a:r>
              <a:rPr lang="fr-BE" dirty="0" smtClean="0"/>
              <a:t>à proprement parler des ressources électroniques, dresser un rapide panorama des e-</a:t>
            </a:r>
            <a:r>
              <a:rPr lang="fr-BE" dirty="0" err="1" smtClean="0"/>
              <a:t>Resources</a:t>
            </a:r>
            <a:r>
              <a:rPr lang="fr-BE" dirty="0" smtClean="0"/>
              <a:t> à </a:t>
            </a:r>
            <a:r>
              <a:rPr lang="fr-BE" dirty="0" smtClean="0"/>
              <a:t>l’ULiège </a:t>
            </a:r>
            <a:r>
              <a:rPr lang="fr-BE" dirty="0" smtClean="0"/>
              <a:t>et des sources d’information à votre disposition.</a:t>
            </a:r>
          </a:p>
          <a:p>
            <a:endParaRPr lang="fr-BE" dirty="0" smtClean="0"/>
          </a:p>
          <a:p>
            <a:r>
              <a:rPr lang="fr-BE" dirty="0" smtClean="0"/>
              <a:t>Nous aborderons ensuite :</a:t>
            </a:r>
          </a:p>
          <a:p>
            <a:pPr>
              <a:buFontTx/>
              <a:buChar char="-"/>
            </a:pPr>
            <a:r>
              <a:rPr lang="fr-BE" dirty="0" smtClean="0"/>
              <a:t>la manière dont s’effectuent les mises à jour CZ et comment nous allons les suivre à </a:t>
            </a:r>
            <a:r>
              <a:rPr lang="fr-BE" dirty="0" smtClean="0"/>
              <a:t>l’ULiège</a:t>
            </a:r>
            <a:endParaRPr lang="fr-BE" dirty="0" smtClean="0"/>
          </a:p>
          <a:p>
            <a:pPr>
              <a:buFontTx/>
              <a:buChar char="-"/>
            </a:pPr>
            <a:r>
              <a:rPr lang="fr-BE" dirty="0" smtClean="0"/>
              <a:t> les répercussions du travail sur Alma dans Primo, l’Alma U-</a:t>
            </a:r>
            <a:r>
              <a:rPr lang="fr-BE" dirty="0" err="1" smtClean="0"/>
              <a:t>Resolver</a:t>
            </a:r>
            <a:r>
              <a:rPr lang="fr-BE" dirty="0" smtClean="0"/>
              <a:t>, la configuration des services, l’AZ </a:t>
            </a:r>
            <a:r>
              <a:rPr lang="fr-BE" dirty="0" err="1" smtClean="0"/>
              <a:t>list</a:t>
            </a:r>
            <a:endParaRPr lang="fr-BE" dirty="0" smtClean="0"/>
          </a:p>
          <a:p>
            <a:pPr>
              <a:buFontTx/>
              <a:buChar char="-"/>
            </a:pPr>
            <a:r>
              <a:rPr lang="fr-BE" dirty="0" smtClean="0"/>
              <a:t> la question des sets et en quoi ils peuvent nous être utiles</a:t>
            </a:r>
          </a:p>
          <a:p>
            <a:r>
              <a:rPr lang="fr-BE" dirty="0" smtClean="0"/>
              <a:t>-  Les infos utiles pour l’analyse de vos collections : Les statistiques d’usage et l’</a:t>
            </a:r>
            <a:r>
              <a:rPr lang="fr-BE" dirty="0" err="1" smtClean="0"/>
              <a:t>overlap</a:t>
            </a:r>
            <a:r>
              <a:rPr lang="fr-BE" dirty="0" smtClean="0"/>
              <a:t> </a:t>
            </a:r>
            <a:r>
              <a:rPr lang="fr-BE" dirty="0" err="1" smtClean="0"/>
              <a:t>analysis</a:t>
            </a:r>
            <a:r>
              <a:rPr lang="fr-BE" dirty="0" smtClean="0"/>
              <a:t> (</a:t>
            </a:r>
            <a:r>
              <a:rPr lang="fr-BE" dirty="0" err="1" smtClean="0"/>
              <a:t>Analytics</a:t>
            </a:r>
            <a:r>
              <a:rPr lang="fr-BE" dirty="0" smtClean="0"/>
              <a:t> viendra plus tard)</a:t>
            </a:r>
          </a:p>
          <a:p>
            <a:endParaRPr lang="fr-BE" dirty="0" smtClean="0"/>
          </a:p>
          <a:p>
            <a:r>
              <a:rPr lang="fr-BE" dirty="0" smtClean="0"/>
              <a:t>En conclusion, quelques recommandations et guidelines</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3220533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137124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NERS :  new </a:t>
            </a:r>
            <a:r>
              <a:rPr lang="fr-BE" dirty="0" err="1" smtClean="0"/>
              <a:t>ExLibris</a:t>
            </a:r>
            <a:r>
              <a:rPr lang="fr-BE" dirty="0" smtClean="0"/>
              <a:t> Product </a:t>
            </a:r>
            <a:r>
              <a:rPr lang="fr-BE" dirty="0" err="1" smtClean="0"/>
              <a:t>Enhancement</a:t>
            </a:r>
            <a:r>
              <a:rPr lang="fr-BE" dirty="0" smtClean="0"/>
              <a:t> </a:t>
            </a:r>
            <a:r>
              <a:rPr lang="fr-BE" dirty="0" err="1" smtClean="0"/>
              <a:t>Request</a:t>
            </a:r>
            <a:r>
              <a:rPr lang="fr-BE" dirty="0" smtClean="0"/>
              <a:t> </a:t>
            </a:r>
            <a:r>
              <a:rPr lang="fr-BE" dirty="0" err="1" smtClean="0"/>
              <a:t>Voting</a:t>
            </a:r>
            <a:r>
              <a:rPr lang="fr-BE" dirty="0" smtClean="0"/>
              <a:t> System</a:t>
            </a:r>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73186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None/>
            </a:pPr>
            <a:r>
              <a:rPr lang="fr-BE" dirty="0" smtClean="0"/>
              <a:t>A  partir de ce niveau, si l’on clique sur « </a:t>
            </a:r>
            <a:r>
              <a:rPr lang="fr-BE" b="1" dirty="0" err="1" smtClean="0"/>
              <a:t>edit</a:t>
            </a:r>
            <a:r>
              <a:rPr lang="fr-BE" dirty="0" smtClean="0"/>
              <a:t> », il est possible de :</a:t>
            </a:r>
          </a:p>
          <a:p>
            <a:r>
              <a:rPr lang="fr-BE" dirty="0" smtClean="0"/>
              <a:t>Changer les informations de base de la collection (nom public…)</a:t>
            </a:r>
          </a:p>
          <a:p>
            <a:r>
              <a:rPr lang="fr-BE" dirty="0" smtClean="0"/>
              <a:t>Voir la ligne de commande, ajouter l’information relative à la licence (avec des infos visibles pour l’utilisateur)</a:t>
            </a:r>
          </a:p>
          <a:p>
            <a:r>
              <a:rPr lang="fr-BE" dirty="0" smtClean="0"/>
              <a:t>Lier la collection électronique à une notice bibliographique ou à un lien url pour affichage dans Primo</a:t>
            </a:r>
          </a:p>
          <a:p>
            <a:r>
              <a:rPr lang="fr-BE" dirty="0" smtClean="0"/>
              <a:t>Ajouter des notes, </a:t>
            </a:r>
            <a:r>
              <a:rPr lang="fr-BE" dirty="0" err="1" smtClean="0"/>
              <a:t>accèder</a:t>
            </a:r>
            <a:r>
              <a:rPr lang="fr-BE" dirty="0" smtClean="0"/>
              <a:t> à l’historique des modifications faites au niveau de la collection</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4052897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eaLnBrk="0" fontAlgn="base" hangingPunct="0">
              <a:spcBef>
                <a:spcPct val="30000"/>
              </a:spcBef>
              <a:spcAft>
                <a:spcPct val="0"/>
              </a:spcAft>
              <a:defRPr/>
            </a:pPr>
            <a:r>
              <a:rPr lang="en-GB" dirty="0" smtClean="0"/>
              <a:t>Le </a:t>
            </a:r>
            <a:r>
              <a:rPr lang="en-GB" dirty="0" err="1" smtClean="0"/>
              <a:t>niveau</a:t>
            </a:r>
            <a:r>
              <a:rPr lang="en-GB" dirty="0" smtClean="0"/>
              <a:t> “Service” </a:t>
            </a:r>
            <a:r>
              <a:rPr lang="en-GB" dirty="0" err="1" smtClean="0"/>
              <a:t>est</a:t>
            </a:r>
            <a:r>
              <a:rPr lang="en-GB" dirty="0" smtClean="0"/>
              <a:t> un </a:t>
            </a:r>
            <a:r>
              <a:rPr lang="en-GB" dirty="0" err="1" smtClean="0"/>
              <a:t>niveau</a:t>
            </a:r>
            <a:r>
              <a:rPr lang="en-GB" dirty="0" smtClean="0"/>
              <a:t> </a:t>
            </a:r>
            <a:r>
              <a:rPr lang="en-GB" dirty="0" err="1" smtClean="0"/>
              <a:t>très</a:t>
            </a:r>
            <a:r>
              <a:rPr lang="en-GB" dirty="0" smtClean="0"/>
              <a:t>  important car </a:t>
            </a:r>
            <a:r>
              <a:rPr lang="en-GB" dirty="0" err="1" smtClean="0"/>
              <a:t>il</a:t>
            </a:r>
            <a:r>
              <a:rPr lang="en-GB" dirty="0" smtClean="0"/>
              <a:t> </a:t>
            </a:r>
            <a:r>
              <a:rPr lang="en-GB" dirty="0" err="1" smtClean="0"/>
              <a:t>contient</a:t>
            </a:r>
            <a:r>
              <a:rPr lang="en-GB" dirty="0" smtClean="0"/>
              <a:t>, entre </a:t>
            </a:r>
            <a:r>
              <a:rPr lang="en-GB" dirty="0" err="1" smtClean="0"/>
              <a:t>autres</a:t>
            </a:r>
            <a:r>
              <a:rPr lang="en-GB" dirty="0" smtClean="0"/>
              <a:t>, les </a:t>
            </a:r>
            <a:r>
              <a:rPr lang="en-GB" dirty="0" err="1" smtClean="0"/>
              <a:t>informations</a:t>
            </a:r>
            <a:r>
              <a:rPr lang="en-GB" dirty="0" smtClean="0"/>
              <a:t> de linking (URL) et </a:t>
            </a:r>
            <a:r>
              <a:rPr lang="en-GB" dirty="0" err="1" smtClean="0"/>
              <a:t>d’accès</a:t>
            </a:r>
            <a:r>
              <a:rPr lang="en-GB" dirty="0" smtClean="0"/>
              <a:t> (</a:t>
            </a:r>
            <a:r>
              <a:rPr lang="en-GB" dirty="0" err="1" smtClean="0"/>
              <a:t>authentification</a:t>
            </a:r>
            <a:r>
              <a:rPr lang="en-GB" dirty="0" smtClean="0"/>
              <a:t>, …).  </a:t>
            </a:r>
            <a:r>
              <a:rPr lang="en-GB" dirty="0" err="1" smtClean="0"/>
              <a:t>C’est</a:t>
            </a:r>
            <a:r>
              <a:rPr lang="en-GB" dirty="0" smtClean="0"/>
              <a:t> à </a:t>
            </a:r>
            <a:r>
              <a:rPr lang="en-GB" dirty="0" err="1" smtClean="0"/>
              <a:t>partir</a:t>
            </a:r>
            <a:r>
              <a:rPr lang="en-GB" dirty="0" smtClean="0"/>
              <a:t> de </a:t>
            </a:r>
            <a:r>
              <a:rPr lang="en-GB" dirty="0" err="1" smtClean="0"/>
              <a:t>ce</a:t>
            </a:r>
            <a:r>
              <a:rPr lang="en-GB" dirty="0" smtClean="0"/>
              <a:t> </a:t>
            </a:r>
            <a:r>
              <a:rPr lang="en-GB" dirty="0" err="1" smtClean="0"/>
              <a:t>niveau</a:t>
            </a:r>
            <a:r>
              <a:rPr lang="en-GB" dirty="0" smtClean="0"/>
              <a:t>, </a:t>
            </a:r>
            <a:r>
              <a:rPr lang="en-GB" dirty="0" err="1" smtClean="0"/>
              <a:t>dans</a:t>
            </a:r>
            <a:r>
              <a:rPr lang="en-GB" dirty="0" smtClean="0"/>
              <a:t> </a:t>
            </a:r>
            <a:r>
              <a:rPr lang="en-GB" dirty="0" err="1" smtClean="0"/>
              <a:t>l’onglet</a:t>
            </a:r>
            <a:r>
              <a:rPr lang="en-GB" dirty="0" smtClean="0"/>
              <a:t> “Activation”  </a:t>
            </a:r>
            <a:r>
              <a:rPr lang="en-GB" dirty="0" err="1" smtClean="0"/>
              <a:t>que</a:t>
            </a:r>
            <a:r>
              <a:rPr lang="en-GB" dirty="0" smtClean="0"/>
              <a:t> </a:t>
            </a:r>
            <a:r>
              <a:rPr lang="en-GB" dirty="0" err="1" smtClean="0"/>
              <a:t>l’on</a:t>
            </a:r>
            <a:r>
              <a:rPr lang="en-GB" dirty="0" smtClean="0"/>
              <a:t> </a:t>
            </a:r>
            <a:r>
              <a:rPr lang="en-GB" dirty="0" err="1" smtClean="0"/>
              <a:t>peut</a:t>
            </a:r>
            <a:r>
              <a:rPr lang="en-GB" dirty="0" smtClean="0"/>
              <a:t> </a:t>
            </a:r>
            <a:r>
              <a:rPr lang="en-GB" dirty="0" err="1" smtClean="0"/>
              <a:t>rendre</a:t>
            </a:r>
            <a:r>
              <a:rPr lang="en-GB" dirty="0" smtClean="0"/>
              <a:t> la </a:t>
            </a:r>
            <a:r>
              <a:rPr lang="en-GB" dirty="0" err="1" smtClean="0"/>
              <a:t>ressource</a:t>
            </a:r>
            <a:r>
              <a:rPr lang="en-GB" dirty="0" smtClean="0"/>
              <a:t> </a:t>
            </a:r>
            <a:r>
              <a:rPr lang="en-GB" dirty="0" err="1" smtClean="0"/>
              <a:t>disponible</a:t>
            </a:r>
            <a:r>
              <a:rPr lang="en-GB" dirty="0" smtClean="0"/>
              <a:t> aux </a:t>
            </a:r>
            <a:r>
              <a:rPr lang="en-GB" dirty="0" err="1" smtClean="0"/>
              <a:t>utilisateurs</a:t>
            </a:r>
            <a:r>
              <a:rPr lang="en-GB" dirty="0" smtClean="0"/>
              <a:t>. Il </a:t>
            </a:r>
            <a:r>
              <a:rPr lang="en-GB" dirty="0" err="1" smtClean="0"/>
              <a:t>permet</a:t>
            </a:r>
            <a:r>
              <a:rPr lang="en-GB" dirty="0" smtClean="0"/>
              <a:t> </a:t>
            </a:r>
            <a:r>
              <a:rPr lang="en-GB" dirty="0" err="1" smtClean="0"/>
              <a:t>aussi</a:t>
            </a:r>
            <a:r>
              <a:rPr lang="en-GB" dirty="0" smtClean="0"/>
              <a:t> de </a:t>
            </a:r>
            <a:r>
              <a:rPr lang="en-GB" dirty="0" err="1" smtClean="0"/>
              <a:t>rebondir</a:t>
            </a:r>
            <a:r>
              <a:rPr lang="en-GB" dirty="0" smtClean="0"/>
              <a:t> </a:t>
            </a:r>
            <a:r>
              <a:rPr lang="en-GB" dirty="0" err="1" smtClean="0"/>
              <a:t>vers</a:t>
            </a:r>
            <a:r>
              <a:rPr lang="en-GB" dirty="0" smtClean="0"/>
              <a:t> le </a:t>
            </a:r>
            <a:r>
              <a:rPr lang="en-GB" dirty="0" err="1" smtClean="0"/>
              <a:t>niveau</a:t>
            </a:r>
            <a:r>
              <a:rPr lang="en-GB" dirty="0" smtClean="0"/>
              <a:t> 3 “Portfolio”</a:t>
            </a:r>
          </a:p>
          <a:p>
            <a:pPr eaLnBrk="0" fontAlgn="base" hangingPunct="0">
              <a:spcBef>
                <a:spcPct val="30000"/>
              </a:spcBef>
              <a:spcAft>
                <a:spcPct val="0"/>
              </a:spcAft>
              <a:defRPr/>
            </a:pPr>
            <a:endParaRPr lang="en-GB" dirty="0" smtClean="0"/>
          </a:p>
          <a:p>
            <a:endParaRPr lang="en-US" dirty="0" smtClean="0"/>
          </a:p>
          <a:p>
            <a:r>
              <a:rPr lang="en-US" dirty="0" smtClean="0"/>
              <a:t>[Demo]</a:t>
            </a:r>
            <a:endParaRPr lang="fr-BE" dirty="0" smtClean="0"/>
          </a:p>
          <a:p>
            <a:r>
              <a:rPr lang="fr-BE" dirty="0" smtClean="0"/>
              <a:t>Partir d’une recherche </a:t>
            </a:r>
            <a:r>
              <a:rPr lang="fr-BE" dirty="0" err="1" smtClean="0"/>
              <a:t>sandbox</a:t>
            </a:r>
            <a:r>
              <a:rPr lang="fr-BE" dirty="0" smtClean="0"/>
              <a:t> sur une collection électronique. Ex. : </a:t>
            </a:r>
            <a:r>
              <a:rPr lang="fr-BE" dirty="0" err="1" smtClean="0"/>
              <a:t>Brepols</a:t>
            </a:r>
            <a:r>
              <a:rPr lang="fr-BE" dirty="0" smtClean="0"/>
              <a:t> </a:t>
            </a:r>
            <a:r>
              <a:rPr lang="fr-BE" dirty="0" err="1" smtClean="0"/>
              <a:t>journals</a:t>
            </a:r>
            <a:r>
              <a:rPr lang="fr-BE" dirty="0" smtClean="0"/>
              <a:t>.</a:t>
            </a:r>
          </a:p>
          <a:p>
            <a:endParaRPr lang="fr-BE" dirty="0" smtClean="0"/>
          </a:p>
          <a:p>
            <a:r>
              <a:rPr lang="fr-BE" dirty="0" smtClean="0"/>
              <a:t>1- Editer le service pour ouvrir la page de l’</a:t>
            </a:r>
            <a:r>
              <a:rPr lang="fr-BE" dirty="0" err="1" smtClean="0"/>
              <a:t>Electronic</a:t>
            </a:r>
            <a:r>
              <a:rPr lang="fr-BE" dirty="0" smtClean="0"/>
              <a:t> Service Editor</a:t>
            </a:r>
          </a:p>
          <a:p>
            <a:r>
              <a:rPr lang="fr-BE" dirty="0" smtClean="0"/>
              <a:t>2- Mettre à jour les champs utiles dans les différents onglets</a:t>
            </a:r>
          </a:p>
          <a:p>
            <a:endParaRPr lang="fr-BE" dirty="0" smtClean="0"/>
          </a:p>
          <a:p>
            <a:r>
              <a:rPr lang="fr-BE" dirty="0" smtClean="0"/>
              <a:t>Onglet 1 :</a:t>
            </a:r>
          </a:p>
          <a:p>
            <a:pPr>
              <a:buFontTx/>
              <a:buChar char="-"/>
            </a:pPr>
            <a:r>
              <a:rPr lang="fr-BE" dirty="0" smtClean="0"/>
              <a:t> possibilité d’ajouter des notes internes au staff ou publiques </a:t>
            </a:r>
          </a:p>
          <a:p>
            <a:pPr>
              <a:buFontTx/>
              <a:buChar char="-"/>
            </a:pPr>
            <a:r>
              <a:rPr lang="fr-BE" dirty="0" smtClean="0"/>
              <a:t>- dans la zone authentification : par exemple, l’info vers la page d’accès centralisée (à faire créer côté DG) en cas d’accès via authentification/mot de passe</a:t>
            </a:r>
          </a:p>
          <a:p>
            <a:pPr>
              <a:buFontTx/>
              <a:buChar char="-"/>
            </a:pPr>
            <a:endParaRPr lang="fr-BE" dirty="0" smtClean="0"/>
          </a:p>
          <a:p>
            <a:pPr>
              <a:buFontTx/>
              <a:buChar char="-"/>
            </a:pPr>
            <a:r>
              <a:rPr lang="fr-BE" dirty="0" smtClean="0"/>
              <a:t>Onglet 2 : Activation information</a:t>
            </a:r>
          </a:p>
          <a:p>
            <a:pPr>
              <a:buFontTx/>
              <a:buChar char="-"/>
            </a:pPr>
            <a:r>
              <a:rPr lang="fr-BE" dirty="0" smtClean="0"/>
              <a:t>- possibilité d’activation automatique ou non des nouveaux portfolios</a:t>
            </a:r>
          </a:p>
          <a:p>
            <a:pPr>
              <a:buFontTx/>
              <a:buChar char="-"/>
            </a:pPr>
            <a:endParaRPr lang="fr-BE" dirty="0" smtClean="0"/>
          </a:p>
          <a:p>
            <a:pPr>
              <a:buFontTx/>
              <a:buChar char="-"/>
            </a:pPr>
            <a:r>
              <a:rPr lang="fr-BE" dirty="0" smtClean="0"/>
              <a:t>Onglet 3</a:t>
            </a:r>
          </a:p>
          <a:p>
            <a:pPr eaLnBrk="0" fontAlgn="base" hangingPunct="0">
              <a:spcBef>
                <a:spcPct val="30000"/>
              </a:spcBef>
              <a:spcAft>
                <a:spcPct val="0"/>
              </a:spcAft>
              <a:defRPr/>
            </a:pPr>
            <a:r>
              <a:rPr lang="en-GB" dirty="0" smtClean="0"/>
              <a:t>Via </a:t>
            </a:r>
            <a:r>
              <a:rPr lang="en-GB" dirty="0" err="1" smtClean="0"/>
              <a:t>l’onglet</a:t>
            </a:r>
            <a:r>
              <a:rPr lang="en-GB" dirty="0" smtClean="0"/>
              <a:t> “Linking information”, </a:t>
            </a:r>
            <a:r>
              <a:rPr lang="en-GB" dirty="0" err="1" smtClean="0"/>
              <a:t>plusieurs</a:t>
            </a:r>
            <a:r>
              <a:rPr lang="en-GB" dirty="0" smtClean="0"/>
              <a:t> </a:t>
            </a:r>
            <a:r>
              <a:rPr lang="en-GB" dirty="0" err="1" smtClean="0"/>
              <a:t>choses</a:t>
            </a:r>
            <a:r>
              <a:rPr lang="en-GB" dirty="0" smtClean="0"/>
              <a:t> </a:t>
            </a:r>
            <a:r>
              <a:rPr lang="en-GB" dirty="0" err="1" smtClean="0"/>
              <a:t>importantes</a:t>
            </a:r>
            <a:r>
              <a:rPr lang="en-GB" dirty="0" smtClean="0"/>
              <a:t> à commencer par les parsers. </a:t>
            </a:r>
            <a:r>
              <a:rPr lang="en-GB" dirty="0" err="1" smtClean="0"/>
              <a:t>Ces</a:t>
            </a:r>
            <a:r>
              <a:rPr lang="en-GB" dirty="0" smtClean="0"/>
              <a:t> parsers </a:t>
            </a:r>
            <a:r>
              <a:rPr lang="en-GB" dirty="0" err="1" smtClean="0"/>
              <a:t>sont</a:t>
            </a:r>
            <a:r>
              <a:rPr lang="en-GB" dirty="0" smtClean="0"/>
              <a:t> </a:t>
            </a:r>
            <a:r>
              <a:rPr lang="en-GB" dirty="0" err="1" smtClean="0"/>
              <a:t>utilisés</a:t>
            </a:r>
            <a:r>
              <a:rPr lang="en-GB" dirty="0" smtClean="0"/>
              <a:t> pour </a:t>
            </a:r>
            <a:r>
              <a:rPr lang="en-GB" dirty="0" err="1" smtClean="0"/>
              <a:t>extraire</a:t>
            </a:r>
            <a:r>
              <a:rPr lang="en-GB" dirty="0" smtClean="0"/>
              <a:t> les </a:t>
            </a:r>
            <a:r>
              <a:rPr lang="en-GB" dirty="0" err="1" smtClean="0"/>
              <a:t>métadonnées</a:t>
            </a:r>
            <a:r>
              <a:rPr lang="en-GB" dirty="0" smtClean="0"/>
              <a:t> </a:t>
            </a:r>
            <a:r>
              <a:rPr lang="en-GB" dirty="0" err="1" smtClean="0"/>
              <a:t>dans</a:t>
            </a:r>
            <a:r>
              <a:rPr lang="en-GB" dirty="0" smtClean="0"/>
              <a:t> </a:t>
            </a:r>
            <a:r>
              <a:rPr lang="en-GB" dirty="0" err="1" smtClean="0"/>
              <a:t>l’openURL</a:t>
            </a:r>
            <a:r>
              <a:rPr lang="en-GB" dirty="0" smtClean="0"/>
              <a:t> et </a:t>
            </a:r>
            <a:r>
              <a:rPr lang="en-GB" dirty="0" err="1" smtClean="0"/>
              <a:t>créer</a:t>
            </a:r>
            <a:r>
              <a:rPr lang="en-GB" dirty="0" smtClean="0"/>
              <a:t> </a:t>
            </a:r>
            <a:r>
              <a:rPr lang="en-GB" dirty="0" err="1" smtClean="0"/>
              <a:t>l’url</a:t>
            </a:r>
            <a:r>
              <a:rPr lang="en-GB" dirty="0" smtClean="0"/>
              <a:t> </a:t>
            </a:r>
            <a:r>
              <a:rPr lang="en-GB" dirty="0" err="1" smtClean="0"/>
              <a:t>vers</a:t>
            </a:r>
            <a:r>
              <a:rPr lang="en-GB" dirty="0" smtClean="0"/>
              <a:t> le titre </a:t>
            </a:r>
            <a:r>
              <a:rPr lang="en-GB" dirty="0" err="1" smtClean="0"/>
              <a:t>spécifique</a:t>
            </a:r>
            <a:r>
              <a:rPr lang="en-GB" dirty="0" smtClean="0"/>
              <a:t> </a:t>
            </a:r>
            <a:r>
              <a:rPr lang="en-GB" dirty="0" err="1" smtClean="0"/>
              <a:t>dans</a:t>
            </a:r>
            <a:r>
              <a:rPr lang="en-GB" dirty="0" smtClean="0"/>
              <a:t> la collection </a:t>
            </a:r>
            <a:r>
              <a:rPr lang="en-GB" dirty="0" err="1" smtClean="0"/>
              <a:t>électroniques</a:t>
            </a:r>
            <a:r>
              <a:rPr lang="en-GB" dirty="0" smtClean="0"/>
              <a:t>. Les parsers </a:t>
            </a:r>
            <a:r>
              <a:rPr lang="en-GB" dirty="0" err="1" smtClean="0"/>
              <a:t>parametres</a:t>
            </a:r>
            <a:r>
              <a:rPr lang="en-GB" dirty="0" smtClean="0"/>
              <a:t> </a:t>
            </a:r>
            <a:r>
              <a:rPr lang="en-GB" dirty="0" err="1" smtClean="0"/>
              <a:t>permettent</a:t>
            </a:r>
            <a:r>
              <a:rPr lang="en-GB" dirty="0" smtClean="0"/>
              <a:t> </a:t>
            </a:r>
            <a:r>
              <a:rPr lang="en-GB" dirty="0" err="1" smtClean="0"/>
              <a:t>eux</a:t>
            </a:r>
            <a:r>
              <a:rPr lang="en-GB" dirty="0" smtClean="0"/>
              <a:t> de faire le lien </a:t>
            </a:r>
            <a:r>
              <a:rPr lang="en-GB" dirty="0" err="1" smtClean="0"/>
              <a:t>vers</a:t>
            </a:r>
            <a:r>
              <a:rPr lang="en-GB" dirty="0" smtClean="0"/>
              <a:t> le </a:t>
            </a:r>
            <a:r>
              <a:rPr lang="en-GB" dirty="0" err="1" smtClean="0"/>
              <a:t>fulltext</a:t>
            </a:r>
            <a:r>
              <a:rPr lang="en-GB" dirty="0" smtClean="0"/>
              <a:t>. En </a:t>
            </a:r>
            <a:r>
              <a:rPr lang="en-GB" dirty="0" err="1" smtClean="0"/>
              <a:t>règle</a:t>
            </a:r>
            <a:r>
              <a:rPr lang="en-GB" dirty="0" smtClean="0"/>
              <a:t> </a:t>
            </a:r>
            <a:r>
              <a:rPr lang="en-GB" dirty="0" err="1" smtClean="0"/>
              <a:t>générale</a:t>
            </a:r>
            <a:r>
              <a:rPr lang="en-GB" dirty="0" smtClean="0"/>
              <a:t>, </a:t>
            </a:r>
            <a:r>
              <a:rPr lang="en-GB" dirty="0" err="1" smtClean="0"/>
              <a:t>ces</a:t>
            </a:r>
            <a:r>
              <a:rPr lang="en-GB" dirty="0" smtClean="0"/>
              <a:t> parsers </a:t>
            </a:r>
            <a:r>
              <a:rPr lang="en-GB" dirty="0" err="1" smtClean="0"/>
              <a:t>sont</a:t>
            </a:r>
            <a:r>
              <a:rPr lang="en-GB" dirty="0" smtClean="0"/>
              <a:t> </a:t>
            </a:r>
            <a:r>
              <a:rPr lang="en-GB" dirty="0" err="1" smtClean="0"/>
              <a:t>récupérés</a:t>
            </a:r>
            <a:r>
              <a:rPr lang="en-GB" dirty="0" smtClean="0"/>
              <a:t> de la Community zone. </a:t>
            </a:r>
            <a:r>
              <a:rPr lang="fr-BE" dirty="0" smtClean="0"/>
              <a:t>-- modifier un </a:t>
            </a:r>
            <a:r>
              <a:rPr lang="fr-BE" dirty="0" err="1" smtClean="0"/>
              <a:t>parser</a:t>
            </a:r>
            <a:r>
              <a:rPr lang="fr-BE" dirty="0" smtClean="0"/>
              <a:t> </a:t>
            </a:r>
            <a:r>
              <a:rPr lang="fr-BE" dirty="0" err="1" smtClean="0"/>
              <a:t>parameter</a:t>
            </a:r>
            <a:r>
              <a:rPr lang="fr-BE" dirty="0" smtClean="0"/>
              <a:t> par exemple. Ne pas oublier de demander la correction à EXL</a:t>
            </a:r>
          </a:p>
          <a:p>
            <a:pPr eaLnBrk="0" fontAlgn="base" hangingPunct="0">
              <a:spcBef>
                <a:spcPct val="30000"/>
              </a:spcBef>
              <a:spcAft>
                <a:spcPct val="0"/>
              </a:spcAft>
              <a:defRPr/>
            </a:pPr>
            <a:r>
              <a:rPr lang="fr-BE" dirty="0" smtClean="0"/>
              <a:t>Pour les ressources à ajouter manuellement, le </a:t>
            </a:r>
            <a:r>
              <a:rPr lang="fr-BE" dirty="0" err="1" smtClean="0"/>
              <a:t>parse</a:t>
            </a:r>
            <a:r>
              <a:rPr lang="fr-BE" dirty="0" smtClean="0"/>
              <a:t> </a:t>
            </a:r>
            <a:r>
              <a:rPr lang="fr-BE" dirty="0" err="1" smtClean="0"/>
              <a:t>param</a:t>
            </a:r>
            <a:r>
              <a:rPr lang="fr-BE" dirty="0" smtClean="0"/>
              <a:t> correspond généralement à l’url ou à un numéro de référence du périodique ou de l’ouvrage sur le site éditeur. Ex. </a:t>
            </a:r>
            <a:r>
              <a:rPr lang="fr-BE" dirty="0" err="1" smtClean="0"/>
              <a:t>bkey</a:t>
            </a:r>
            <a:r>
              <a:rPr lang="fr-BE" dirty="0" smtClean="0"/>
              <a:t>=http://www.jurisquare.be/en/book/978-2-8028-0210-5/index.html</a:t>
            </a:r>
          </a:p>
          <a:p>
            <a:pPr eaLnBrk="0" fontAlgn="base" hangingPunct="0">
              <a:spcBef>
                <a:spcPct val="30000"/>
              </a:spcBef>
              <a:spcAft>
                <a:spcPct val="0"/>
              </a:spcAft>
              <a:defRPr/>
            </a:pPr>
            <a:endParaRPr lang="en-GB" dirty="0" smtClean="0"/>
          </a:p>
          <a:p>
            <a:pPr eaLnBrk="0" fontAlgn="base" hangingPunct="0">
              <a:spcBef>
                <a:spcPct val="30000"/>
              </a:spcBef>
              <a:spcAft>
                <a:spcPct val="0"/>
              </a:spcAft>
              <a:defRPr/>
            </a:pPr>
            <a:r>
              <a:rPr lang="en-GB" dirty="0" err="1" smtClean="0"/>
              <a:t>Cocher</a:t>
            </a:r>
            <a:r>
              <a:rPr lang="en-GB" dirty="0" smtClean="0"/>
              <a:t> la case </a:t>
            </a:r>
            <a:r>
              <a:rPr lang="en-GB" dirty="0" err="1" smtClean="0"/>
              <a:t>Crossref</a:t>
            </a:r>
            <a:r>
              <a:rPr lang="en-GB" dirty="0" smtClean="0"/>
              <a:t> </a:t>
            </a:r>
            <a:r>
              <a:rPr lang="en-GB" dirty="0" err="1" smtClean="0"/>
              <a:t>peut</a:t>
            </a:r>
            <a:r>
              <a:rPr lang="en-GB" dirty="0" smtClean="0"/>
              <a:t> se </a:t>
            </a:r>
            <a:r>
              <a:rPr lang="en-GB" dirty="0" err="1" smtClean="0"/>
              <a:t>révéler</a:t>
            </a:r>
            <a:r>
              <a:rPr lang="en-GB" dirty="0" smtClean="0"/>
              <a:t> </a:t>
            </a:r>
            <a:r>
              <a:rPr lang="en-GB" dirty="0" err="1" smtClean="0"/>
              <a:t>nécessaire</a:t>
            </a:r>
            <a:r>
              <a:rPr lang="en-GB" dirty="0" smtClean="0"/>
              <a:t> </a:t>
            </a:r>
            <a:r>
              <a:rPr lang="en-GB" dirty="0" err="1" smtClean="0"/>
              <a:t>si</a:t>
            </a:r>
            <a:r>
              <a:rPr lang="en-GB" dirty="0" smtClean="0"/>
              <a:t> Alma </a:t>
            </a:r>
            <a:r>
              <a:rPr lang="en-GB" dirty="0" err="1" smtClean="0"/>
              <a:t>doit</a:t>
            </a:r>
            <a:r>
              <a:rPr lang="en-GB" dirty="0" smtClean="0"/>
              <a:t> passer par </a:t>
            </a:r>
            <a:r>
              <a:rPr lang="en-GB" dirty="0" err="1" smtClean="0"/>
              <a:t>Crossref</a:t>
            </a:r>
            <a:r>
              <a:rPr lang="en-GB" dirty="0" smtClean="0"/>
              <a:t> pour </a:t>
            </a:r>
            <a:r>
              <a:rPr lang="en-GB" dirty="0" err="1" smtClean="0"/>
              <a:t>obtenir</a:t>
            </a:r>
            <a:r>
              <a:rPr lang="en-GB" dirty="0" smtClean="0"/>
              <a:t> les </a:t>
            </a:r>
            <a:r>
              <a:rPr lang="en-GB" dirty="0" err="1" smtClean="0"/>
              <a:t>infos</a:t>
            </a:r>
            <a:r>
              <a:rPr lang="en-GB" dirty="0" smtClean="0"/>
              <a:t> </a:t>
            </a:r>
            <a:r>
              <a:rPr lang="en-GB" dirty="0" err="1" smtClean="0"/>
              <a:t>utiles</a:t>
            </a:r>
            <a:r>
              <a:rPr lang="en-GB" dirty="0" smtClean="0"/>
              <a:t> </a:t>
            </a:r>
            <a:r>
              <a:rPr lang="en-GB" dirty="0" err="1" smtClean="0"/>
              <a:t>sur</a:t>
            </a:r>
            <a:r>
              <a:rPr lang="en-GB" dirty="0" smtClean="0"/>
              <a:t> un article et </a:t>
            </a:r>
            <a:r>
              <a:rPr lang="en-GB" dirty="0" err="1" smtClean="0"/>
              <a:t>pouvoir</a:t>
            </a:r>
            <a:r>
              <a:rPr lang="en-GB" dirty="0" smtClean="0"/>
              <a:t> </a:t>
            </a:r>
            <a:r>
              <a:rPr lang="en-GB" dirty="0" err="1" smtClean="0"/>
              <a:t>ainsi</a:t>
            </a:r>
            <a:r>
              <a:rPr lang="en-GB" dirty="0" smtClean="0"/>
              <a:t> faire le lien </a:t>
            </a:r>
            <a:r>
              <a:rPr lang="en-GB" dirty="0" err="1" smtClean="0"/>
              <a:t>vers</a:t>
            </a:r>
            <a:r>
              <a:rPr lang="en-GB" dirty="0" smtClean="0"/>
              <a:t> </a:t>
            </a:r>
            <a:r>
              <a:rPr lang="en-GB" dirty="0" err="1" smtClean="0"/>
              <a:t>cet</a:t>
            </a:r>
            <a:r>
              <a:rPr lang="en-GB" dirty="0" smtClean="0"/>
              <a:t> article </a:t>
            </a:r>
            <a:r>
              <a:rPr lang="en-GB" dirty="0" err="1" smtClean="0"/>
              <a:t>dans</a:t>
            </a:r>
            <a:r>
              <a:rPr lang="en-GB" dirty="0" smtClean="0"/>
              <a:t> la </a:t>
            </a:r>
            <a:r>
              <a:rPr lang="en-GB" dirty="0" err="1" smtClean="0"/>
              <a:t>ressource</a:t>
            </a:r>
            <a:r>
              <a:rPr lang="en-GB" dirty="0" smtClean="0"/>
              <a:t> </a:t>
            </a:r>
            <a:r>
              <a:rPr lang="en-GB" dirty="0" err="1" smtClean="0"/>
              <a:t>électronique</a:t>
            </a:r>
            <a:r>
              <a:rPr lang="en-GB" dirty="0" smtClean="0"/>
              <a:t> </a:t>
            </a:r>
            <a:r>
              <a:rPr lang="en-GB" dirty="0" err="1" smtClean="0"/>
              <a:t>concernée</a:t>
            </a:r>
            <a:r>
              <a:rPr lang="en-GB" dirty="0" smtClean="0"/>
              <a:t>.</a:t>
            </a:r>
          </a:p>
          <a:p>
            <a:pPr marL="171450" indent="-171450" eaLnBrk="0" fontAlgn="base" hangingPunct="0">
              <a:spcBef>
                <a:spcPct val="30000"/>
              </a:spcBef>
              <a:spcAft>
                <a:spcPct val="0"/>
              </a:spcAft>
              <a:buClrTx/>
              <a:buSzTx/>
              <a:defRPr/>
            </a:pPr>
            <a:r>
              <a:rPr lang="en-GB" dirty="0" smtClean="0"/>
              <a:t>Le linking level </a:t>
            </a:r>
            <a:r>
              <a:rPr lang="en-GB" dirty="0" err="1" smtClean="0"/>
              <a:t>montre</a:t>
            </a:r>
            <a:r>
              <a:rPr lang="en-GB" dirty="0" smtClean="0"/>
              <a:t> </a:t>
            </a:r>
            <a:r>
              <a:rPr lang="en-GB" dirty="0" err="1" smtClean="0"/>
              <a:t>jusqu’à</a:t>
            </a:r>
            <a:r>
              <a:rPr lang="en-GB" dirty="0" smtClean="0"/>
              <a:t> </a:t>
            </a:r>
            <a:r>
              <a:rPr lang="en-GB" dirty="0" err="1" smtClean="0"/>
              <a:t>quel</a:t>
            </a:r>
            <a:r>
              <a:rPr lang="en-GB" dirty="0" smtClean="0"/>
              <a:t> </a:t>
            </a:r>
            <a:r>
              <a:rPr lang="en-GB" dirty="0" err="1" smtClean="0"/>
              <a:t>niveau</a:t>
            </a:r>
            <a:r>
              <a:rPr lang="en-GB" dirty="0" smtClean="0"/>
              <a:t> le lien </a:t>
            </a:r>
            <a:r>
              <a:rPr lang="en-GB" dirty="0" err="1" smtClean="0"/>
              <a:t>peut</a:t>
            </a:r>
            <a:r>
              <a:rPr lang="en-GB" dirty="0" smtClean="0"/>
              <a:t> se faire, </a:t>
            </a:r>
            <a:r>
              <a:rPr lang="en-GB" dirty="0" err="1" smtClean="0"/>
              <a:t>généralement</a:t>
            </a:r>
            <a:r>
              <a:rPr lang="en-GB" dirty="0" smtClean="0"/>
              <a:t> le </a:t>
            </a:r>
            <a:r>
              <a:rPr lang="en-GB" dirty="0" err="1" smtClean="0"/>
              <a:t>niveau</a:t>
            </a:r>
            <a:r>
              <a:rPr lang="en-GB" dirty="0" smtClean="0"/>
              <a:t> de </a:t>
            </a:r>
            <a:r>
              <a:rPr lang="en-GB" dirty="0" err="1" smtClean="0"/>
              <a:t>l’ouvrage</a:t>
            </a:r>
            <a:r>
              <a:rPr lang="en-GB" dirty="0" smtClean="0"/>
              <a:t> </a:t>
            </a:r>
            <a:r>
              <a:rPr lang="en-GB" dirty="0" err="1" smtClean="0"/>
              <a:t>ou</a:t>
            </a:r>
            <a:r>
              <a:rPr lang="en-GB" dirty="0" smtClean="0"/>
              <a:t> de </a:t>
            </a:r>
            <a:r>
              <a:rPr lang="en-GB" dirty="0" err="1" smtClean="0"/>
              <a:t>l’article</a:t>
            </a:r>
            <a:r>
              <a:rPr lang="en-GB" dirty="0" smtClean="0"/>
              <a:t> </a:t>
            </a:r>
            <a:r>
              <a:rPr lang="en-GB" dirty="0" err="1" smtClean="0"/>
              <a:t>mais</a:t>
            </a:r>
            <a:r>
              <a:rPr lang="en-GB" dirty="0" smtClean="0"/>
              <a:t> </a:t>
            </a:r>
            <a:r>
              <a:rPr lang="en-GB" dirty="0" err="1" smtClean="0"/>
              <a:t>parfois</a:t>
            </a:r>
            <a:r>
              <a:rPr lang="en-GB" dirty="0" smtClean="0"/>
              <a:t> le </a:t>
            </a:r>
            <a:r>
              <a:rPr lang="en-GB" dirty="0" err="1" smtClean="0"/>
              <a:t>seul</a:t>
            </a:r>
            <a:r>
              <a:rPr lang="en-GB" dirty="0" smtClean="0"/>
              <a:t> </a:t>
            </a:r>
            <a:r>
              <a:rPr lang="en-GB" dirty="0" err="1" smtClean="0"/>
              <a:t>niveau</a:t>
            </a:r>
            <a:r>
              <a:rPr lang="en-GB" dirty="0" smtClean="0"/>
              <a:t> possible </a:t>
            </a:r>
            <a:r>
              <a:rPr lang="en-GB" dirty="0" err="1" smtClean="0"/>
              <a:t>est</a:t>
            </a:r>
            <a:r>
              <a:rPr lang="en-GB" dirty="0" smtClean="0"/>
              <a:t> </a:t>
            </a:r>
            <a:r>
              <a:rPr lang="en-GB" dirty="0" err="1" smtClean="0"/>
              <a:t>celui</a:t>
            </a:r>
            <a:r>
              <a:rPr lang="en-GB" dirty="0" smtClean="0"/>
              <a:t> du </a:t>
            </a:r>
            <a:r>
              <a:rPr lang="en-GB" dirty="0" err="1" smtClean="0"/>
              <a:t>périodique</a:t>
            </a:r>
            <a:r>
              <a:rPr lang="en-GB" dirty="0" smtClean="0"/>
              <a:t>, pas de </a:t>
            </a:r>
            <a:r>
              <a:rPr lang="en-GB" dirty="0" err="1" smtClean="0"/>
              <a:t>l’article</a:t>
            </a:r>
            <a:r>
              <a:rPr lang="en-GB" dirty="0" smtClean="0"/>
              <a:t>. </a:t>
            </a:r>
          </a:p>
          <a:p>
            <a:pPr marL="171450" indent="-171450" eaLnBrk="0" fontAlgn="base" hangingPunct="0">
              <a:spcBef>
                <a:spcPct val="30000"/>
              </a:spcBef>
              <a:spcAft>
                <a:spcPct val="0"/>
              </a:spcAft>
              <a:buClrTx/>
              <a:buSzTx/>
              <a:defRPr/>
            </a:pPr>
            <a:r>
              <a:rPr lang="en-GB" dirty="0" smtClean="0"/>
              <a:t>Les linking parameters  </a:t>
            </a:r>
            <a:r>
              <a:rPr lang="en-GB" dirty="0" err="1" smtClean="0"/>
              <a:t>sont</a:t>
            </a:r>
            <a:r>
              <a:rPr lang="en-GB" dirty="0" smtClean="0"/>
              <a:t> les </a:t>
            </a:r>
            <a:r>
              <a:rPr lang="en-GB" dirty="0" err="1" smtClean="0"/>
              <a:t>informations</a:t>
            </a:r>
            <a:r>
              <a:rPr lang="en-GB" dirty="0" smtClean="0"/>
              <a:t> </a:t>
            </a:r>
            <a:r>
              <a:rPr lang="en-GB" dirty="0" err="1" smtClean="0"/>
              <a:t>d’authentification</a:t>
            </a:r>
            <a:r>
              <a:rPr lang="en-GB" dirty="0" smtClean="0"/>
              <a:t> </a:t>
            </a:r>
            <a:r>
              <a:rPr lang="en-GB" dirty="0" err="1" smtClean="0"/>
              <a:t>nécessaires</a:t>
            </a:r>
            <a:r>
              <a:rPr lang="en-GB" dirty="0" smtClean="0"/>
              <a:t> pour se connecter à la </a:t>
            </a:r>
            <a:r>
              <a:rPr lang="en-GB" dirty="0" err="1" smtClean="0"/>
              <a:t>ressource</a:t>
            </a:r>
            <a:r>
              <a:rPr lang="en-GB" dirty="0" smtClean="0"/>
              <a:t> (par </a:t>
            </a:r>
            <a:r>
              <a:rPr lang="en-GB" dirty="0" err="1" smtClean="0"/>
              <a:t>exemple</a:t>
            </a:r>
            <a:r>
              <a:rPr lang="en-GB" dirty="0" smtClean="0"/>
              <a:t> : username/password). </a:t>
            </a:r>
            <a:r>
              <a:rPr lang="en-GB" dirty="0" err="1" smtClean="0"/>
              <a:t>Elles</a:t>
            </a:r>
            <a:r>
              <a:rPr lang="en-GB" dirty="0" smtClean="0"/>
              <a:t> </a:t>
            </a:r>
            <a:r>
              <a:rPr lang="en-GB" dirty="0" err="1" smtClean="0"/>
              <a:t>dépendent</a:t>
            </a:r>
            <a:r>
              <a:rPr lang="en-GB" dirty="0" smtClean="0"/>
              <a:t> du </a:t>
            </a:r>
            <a:r>
              <a:rPr lang="en-GB" dirty="0" err="1" smtClean="0"/>
              <a:t>vendeur</a:t>
            </a:r>
            <a:r>
              <a:rPr lang="en-GB" dirty="0" smtClean="0"/>
              <a:t>.</a:t>
            </a:r>
          </a:p>
          <a:p>
            <a:endParaRPr lang="fr-BE" dirty="0" smtClean="0"/>
          </a:p>
          <a:p>
            <a:pPr>
              <a:buFontTx/>
              <a:buChar char="-"/>
            </a:pPr>
            <a:endParaRPr lang="fr-BE" dirty="0" smtClean="0"/>
          </a:p>
          <a:p>
            <a:endParaRPr lang="fr-BE" dirty="0" smtClean="0"/>
          </a:p>
          <a:p>
            <a:endParaRPr lang="en-US"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2743984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Le niveau du portfolio est accessible, soit via les niveaux précédents (via les Services ou les collections =&gt; Portfolio </a:t>
            </a:r>
            <a:r>
              <a:rPr lang="fr-BE" dirty="0" err="1" smtClean="0"/>
              <a:t>list</a:t>
            </a:r>
            <a:r>
              <a:rPr lang="fr-BE" dirty="0" smtClean="0"/>
              <a:t>), soit directement par une recherche de portfolio dans Alma (puis un clic sur « </a:t>
            </a:r>
            <a:r>
              <a:rPr lang="fr-BE" dirty="0" err="1" smtClean="0"/>
              <a:t>edit</a:t>
            </a:r>
            <a:r>
              <a:rPr lang="fr-BE" dirty="0" smtClean="0"/>
              <a:t> »).</a:t>
            </a:r>
          </a:p>
          <a:p>
            <a:endParaRPr lang="fr-BE" dirty="0" smtClean="0"/>
          </a:p>
          <a:p>
            <a:r>
              <a:rPr lang="fr-BE" dirty="0" smtClean="0"/>
              <a:t>Chaque portfolio peut être activé séparément (</a:t>
            </a:r>
            <a:r>
              <a:rPr lang="fr-BE" dirty="0" err="1" smtClean="0"/>
              <a:t>available</a:t>
            </a:r>
            <a:r>
              <a:rPr lang="fr-BE" dirty="0" smtClean="0"/>
              <a:t>-not </a:t>
            </a:r>
            <a:r>
              <a:rPr lang="fr-BE" dirty="0" err="1" smtClean="0"/>
              <a:t>available</a:t>
            </a:r>
            <a:r>
              <a:rPr lang="fr-BE" dirty="0" smtClean="0"/>
              <a:t>), indépendamment du statut du service. </a:t>
            </a:r>
          </a:p>
          <a:p>
            <a:endParaRPr lang="fr-BE" dirty="0" smtClean="0"/>
          </a:p>
          <a:p>
            <a:r>
              <a:rPr lang="fr-BE" dirty="0" smtClean="0"/>
              <a:t>Le portfolio comprend plusieurs informations importantes également : </a:t>
            </a:r>
          </a:p>
          <a:p>
            <a:pPr marL="171450" indent="-171450">
              <a:buFont typeface="Arial" panose="020B0604020202020204" pitchFamily="34" charset="0"/>
              <a:buChar char="•"/>
            </a:pPr>
            <a:r>
              <a:rPr lang="fr-BE" dirty="0" err="1" smtClean="0"/>
              <a:t>Linking</a:t>
            </a:r>
            <a:r>
              <a:rPr lang="fr-BE" dirty="0" smtClean="0"/>
              <a:t> : informations de </a:t>
            </a:r>
            <a:r>
              <a:rPr lang="fr-BE" dirty="0" err="1" smtClean="0"/>
              <a:t>linking</a:t>
            </a:r>
            <a:r>
              <a:rPr lang="fr-BE" dirty="0" smtClean="0"/>
              <a:t>, comme au niveau du service, mais spécifique au portfolio, cette fois ;</a:t>
            </a:r>
          </a:p>
          <a:p>
            <a:pPr marL="171450" indent="-171450">
              <a:buFont typeface="Arial" panose="020B0604020202020204" pitchFamily="34" charset="0"/>
              <a:buChar char="•"/>
            </a:pPr>
            <a:r>
              <a:rPr lang="fr-BE" dirty="0" err="1" smtClean="0"/>
              <a:t>Coverage</a:t>
            </a:r>
            <a:r>
              <a:rPr lang="fr-BE" dirty="0" smtClean="0"/>
              <a:t> : dates d’accès (début et fin) + embargo éventuel.</a:t>
            </a:r>
          </a:p>
          <a:p>
            <a:pPr marL="171450" indent="-171450">
              <a:buFont typeface="Arial" panose="020B0604020202020204" pitchFamily="34" charset="0"/>
              <a:buChar char="•"/>
            </a:pPr>
            <a:endParaRPr lang="fr-BE" dirty="0" smtClean="0"/>
          </a:p>
          <a:p>
            <a:r>
              <a:rPr lang="en-US" dirty="0" smtClean="0"/>
              <a:t>Pendant </a:t>
            </a:r>
            <a:r>
              <a:rPr lang="en-US" dirty="0" err="1" smtClean="0"/>
              <a:t>l’addition</a:t>
            </a:r>
            <a:r>
              <a:rPr lang="en-US" dirty="0" smtClean="0"/>
              <a:t> d’un service, le </a:t>
            </a:r>
            <a:r>
              <a:rPr lang="en-US" dirty="0" err="1" smtClean="0"/>
              <a:t>système</a:t>
            </a:r>
            <a:r>
              <a:rPr lang="en-US" dirty="0" smtClean="0"/>
              <a:t> </a:t>
            </a:r>
            <a:r>
              <a:rPr lang="en-US" dirty="0" err="1" smtClean="0"/>
              <a:t>utilise</a:t>
            </a:r>
            <a:r>
              <a:rPr lang="en-US" dirty="0" smtClean="0"/>
              <a:t> un “wizard” pour </a:t>
            </a:r>
            <a:r>
              <a:rPr lang="en-US" dirty="0" err="1" smtClean="0"/>
              <a:t>obtenir</a:t>
            </a:r>
            <a:r>
              <a:rPr lang="en-US" dirty="0" smtClean="0"/>
              <a:t> </a:t>
            </a:r>
            <a:r>
              <a:rPr lang="en-US" dirty="0" err="1" smtClean="0"/>
              <a:t>l’information</a:t>
            </a:r>
            <a:r>
              <a:rPr lang="en-US" dirty="0" smtClean="0"/>
              <a:t> </a:t>
            </a:r>
            <a:r>
              <a:rPr lang="en-US" dirty="0" err="1" smtClean="0"/>
              <a:t>pertinente</a:t>
            </a:r>
            <a:r>
              <a:rPr lang="en-US" dirty="0" smtClean="0"/>
              <a:t>. Pour </a:t>
            </a:r>
            <a:r>
              <a:rPr lang="en-US" dirty="0" err="1" smtClean="0"/>
              <a:t>mettre</a:t>
            </a:r>
            <a:r>
              <a:rPr lang="en-US" dirty="0" smtClean="0"/>
              <a:t> à jour </a:t>
            </a:r>
            <a:r>
              <a:rPr lang="en-US" dirty="0" err="1" smtClean="0"/>
              <a:t>l’information</a:t>
            </a:r>
            <a:r>
              <a:rPr lang="en-US" dirty="0" smtClean="0"/>
              <a:t> </a:t>
            </a:r>
            <a:r>
              <a:rPr lang="en-US" dirty="0" err="1" smtClean="0"/>
              <a:t>voulue</a:t>
            </a:r>
            <a:r>
              <a:rPr lang="en-US" dirty="0" smtClean="0"/>
              <a:t>, </a:t>
            </a:r>
            <a:r>
              <a:rPr lang="en-US" dirty="0" err="1" smtClean="0"/>
              <a:t>il</a:t>
            </a:r>
            <a:r>
              <a:rPr lang="en-US" dirty="0" smtClean="0"/>
              <a:t> </a:t>
            </a:r>
            <a:r>
              <a:rPr lang="en-US" dirty="0" err="1" smtClean="0"/>
              <a:t>suffit</a:t>
            </a:r>
            <a:r>
              <a:rPr lang="en-US" dirty="0" smtClean="0"/>
              <a:t> </a:t>
            </a:r>
            <a:r>
              <a:rPr lang="en-US" dirty="0" err="1" smtClean="0"/>
              <a:t>d’utiliser</a:t>
            </a:r>
            <a:r>
              <a:rPr lang="en-US" dirty="0" smtClean="0"/>
              <a:t> </a:t>
            </a:r>
            <a:r>
              <a:rPr lang="en-US" dirty="0" err="1" smtClean="0"/>
              <a:t>l’Electronic</a:t>
            </a:r>
            <a:r>
              <a:rPr lang="en-US" dirty="0" smtClean="0"/>
              <a:t> Service Editor </a:t>
            </a:r>
            <a:r>
              <a:rPr lang="en-US" dirty="0" err="1" smtClean="0"/>
              <a:t>dans</a:t>
            </a:r>
            <a:r>
              <a:rPr lang="en-US" dirty="0" smtClean="0"/>
              <a:t> les </a:t>
            </a:r>
            <a:r>
              <a:rPr lang="en-US" dirty="0" err="1" smtClean="0"/>
              <a:t>onglets</a:t>
            </a:r>
            <a:r>
              <a:rPr lang="en-US" dirty="0" smtClean="0"/>
              <a:t> </a:t>
            </a:r>
            <a:r>
              <a:rPr lang="en-US" dirty="0" err="1" smtClean="0"/>
              <a:t>utiles</a:t>
            </a:r>
            <a:r>
              <a:rPr lang="en-US" dirty="0" smtClean="0"/>
              <a:t>.</a:t>
            </a:r>
          </a:p>
          <a:p>
            <a:r>
              <a:rPr lang="fr-BE" dirty="0" smtClean="0"/>
              <a:t>[</a:t>
            </a:r>
            <a:r>
              <a:rPr lang="fr-BE" dirty="0" err="1" smtClean="0"/>
              <a:t>demo</a:t>
            </a:r>
            <a:r>
              <a:rPr lang="fr-BE" dirty="0" smtClean="0"/>
              <a:t>]</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103811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Tout </a:t>
            </a:r>
            <a:r>
              <a:rPr lang="en-US" dirty="0" err="1" smtClean="0"/>
              <a:t>comme</a:t>
            </a:r>
            <a:r>
              <a:rPr lang="en-US" dirty="0" smtClean="0"/>
              <a:t> </a:t>
            </a:r>
            <a:r>
              <a:rPr lang="en-US" dirty="0" err="1" smtClean="0"/>
              <a:t>l’ajout</a:t>
            </a:r>
            <a:r>
              <a:rPr lang="en-US" dirty="0" smtClean="0"/>
              <a:t> possible </a:t>
            </a:r>
            <a:r>
              <a:rPr lang="en-US" dirty="0" err="1" smtClean="0"/>
              <a:t>d’une</a:t>
            </a:r>
            <a:r>
              <a:rPr lang="en-US" dirty="0" smtClean="0"/>
              <a:t> collection </a:t>
            </a:r>
            <a:r>
              <a:rPr lang="en-US" dirty="0" err="1" smtClean="0"/>
              <a:t>électronique</a:t>
            </a:r>
            <a:r>
              <a:rPr lang="en-US" dirty="0" smtClean="0"/>
              <a:t>, </a:t>
            </a:r>
            <a:r>
              <a:rPr lang="en-US" dirty="0" err="1" smtClean="0"/>
              <a:t>vous</a:t>
            </a:r>
            <a:r>
              <a:rPr lang="en-US" dirty="0" smtClean="0"/>
              <a:t> </a:t>
            </a:r>
            <a:r>
              <a:rPr lang="en-US" dirty="0" err="1" smtClean="0"/>
              <a:t>avez</a:t>
            </a:r>
            <a:r>
              <a:rPr lang="en-US" dirty="0" smtClean="0"/>
              <a:t> </a:t>
            </a:r>
            <a:r>
              <a:rPr lang="en-US" dirty="0" err="1" smtClean="0"/>
              <a:t>aussi</a:t>
            </a:r>
            <a:r>
              <a:rPr lang="en-US" dirty="0" smtClean="0"/>
              <a:t> la </a:t>
            </a:r>
            <a:r>
              <a:rPr lang="en-US" dirty="0" err="1" smtClean="0"/>
              <a:t>possibilité</a:t>
            </a:r>
            <a:r>
              <a:rPr lang="en-US" dirty="0" smtClean="0"/>
              <a:t> </a:t>
            </a:r>
            <a:r>
              <a:rPr lang="en-US" dirty="0" err="1" smtClean="0"/>
              <a:t>d’ajouter</a:t>
            </a:r>
            <a:r>
              <a:rPr lang="en-US" dirty="0" smtClean="0"/>
              <a:t> un portfolio local (</a:t>
            </a:r>
            <a:r>
              <a:rPr lang="en-US" dirty="0" err="1" smtClean="0"/>
              <a:t>dit</a:t>
            </a:r>
            <a:r>
              <a:rPr lang="en-US" dirty="0" smtClean="0"/>
              <a:t> standalone).</a:t>
            </a:r>
          </a:p>
          <a:p>
            <a:endParaRPr lang="en-US" dirty="0" smtClean="0"/>
          </a:p>
          <a:p>
            <a:r>
              <a:rPr lang="en-US" dirty="0" err="1" smtClean="0"/>
              <a:t>Ces</a:t>
            </a:r>
            <a:r>
              <a:rPr lang="en-US" dirty="0" smtClean="0"/>
              <a:t> standalone portfolios </a:t>
            </a:r>
            <a:r>
              <a:rPr lang="en-US" dirty="0" err="1" smtClean="0"/>
              <a:t>sont</a:t>
            </a:r>
            <a:r>
              <a:rPr lang="en-US" dirty="0" smtClean="0"/>
              <a:t> </a:t>
            </a:r>
            <a:r>
              <a:rPr lang="en-US" dirty="0" err="1" smtClean="0"/>
              <a:t>utilisés</a:t>
            </a:r>
            <a:r>
              <a:rPr lang="en-US" dirty="0" smtClean="0"/>
              <a:t> </a:t>
            </a:r>
            <a:r>
              <a:rPr lang="en-US" dirty="0" err="1" smtClean="0"/>
              <a:t>lorsque</a:t>
            </a:r>
            <a:r>
              <a:rPr lang="en-US" dirty="0" smtClean="0"/>
              <a:t> </a:t>
            </a:r>
            <a:r>
              <a:rPr lang="en-US" dirty="0" err="1" smtClean="0"/>
              <a:t>l’on</a:t>
            </a:r>
            <a:r>
              <a:rPr lang="en-US" dirty="0" smtClean="0"/>
              <a:t> </a:t>
            </a:r>
            <a:r>
              <a:rPr lang="en-US" dirty="0" err="1" smtClean="0"/>
              <a:t>souscrit</a:t>
            </a:r>
            <a:r>
              <a:rPr lang="en-US" dirty="0" smtClean="0"/>
              <a:t> à un portfolio </a:t>
            </a:r>
            <a:r>
              <a:rPr lang="en-US" dirty="0" err="1" smtClean="0"/>
              <a:t>uniquement</a:t>
            </a:r>
            <a:r>
              <a:rPr lang="en-US" dirty="0" smtClean="0"/>
              <a:t> (et pas à un package). Il n’ a pas </a:t>
            </a:r>
            <a:r>
              <a:rPr lang="en-US" dirty="0" err="1" smtClean="0"/>
              <a:t>dans</a:t>
            </a:r>
            <a:r>
              <a:rPr lang="en-US" dirty="0" smtClean="0"/>
              <a:t> </a:t>
            </a:r>
            <a:r>
              <a:rPr lang="en-US" dirty="0" err="1" smtClean="0"/>
              <a:t>ce</a:t>
            </a:r>
            <a:r>
              <a:rPr lang="en-US" dirty="0" smtClean="0"/>
              <a:t> </a:t>
            </a:r>
            <a:r>
              <a:rPr lang="en-US" dirty="0" err="1" smtClean="0"/>
              <a:t>cas</a:t>
            </a:r>
            <a:r>
              <a:rPr lang="en-US" dirty="0" smtClean="0"/>
              <a:t> de </a:t>
            </a:r>
            <a:r>
              <a:rPr lang="en-US" dirty="0" err="1" smtClean="0"/>
              <a:t>niveau</a:t>
            </a:r>
            <a:r>
              <a:rPr lang="en-US" dirty="0" smtClean="0"/>
              <a:t> </a:t>
            </a:r>
            <a:r>
              <a:rPr lang="en-US" dirty="0" err="1" smtClean="0"/>
              <a:t>lié</a:t>
            </a:r>
            <a:r>
              <a:rPr lang="en-US" dirty="0" smtClean="0"/>
              <a:t> à la collection </a:t>
            </a:r>
            <a:r>
              <a:rPr lang="en-US" dirty="0" err="1" smtClean="0"/>
              <a:t>électronique</a:t>
            </a:r>
            <a:r>
              <a:rPr lang="en-US" dirty="0" smtClean="0"/>
              <a:t>, </a:t>
            </a:r>
            <a:r>
              <a:rPr lang="en-US" dirty="0" err="1" smtClean="0"/>
              <a:t>juste</a:t>
            </a:r>
            <a:r>
              <a:rPr lang="en-US" dirty="0" smtClean="0"/>
              <a:t> </a:t>
            </a:r>
            <a:r>
              <a:rPr lang="en-US" dirty="0" err="1" smtClean="0"/>
              <a:t>celui</a:t>
            </a:r>
            <a:r>
              <a:rPr lang="en-US" dirty="0" smtClean="0"/>
              <a:t> du portfolio. </a:t>
            </a:r>
          </a:p>
          <a:p>
            <a:endParaRPr lang="en-US" dirty="0" smtClean="0"/>
          </a:p>
          <a:p>
            <a:r>
              <a:rPr lang="en-US" dirty="0" err="1" smtClean="0"/>
              <a:t>Cette</a:t>
            </a:r>
            <a:r>
              <a:rPr lang="en-US" dirty="0" smtClean="0"/>
              <a:t> </a:t>
            </a:r>
            <a:r>
              <a:rPr lang="en-US" dirty="0" err="1" smtClean="0"/>
              <a:t>fonctionnalité</a:t>
            </a:r>
            <a:r>
              <a:rPr lang="en-US" dirty="0" smtClean="0"/>
              <a:t> </a:t>
            </a:r>
            <a:r>
              <a:rPr lang="en-US" dirty="0" err="1" smtClean="0"/>
              <a:t>est</a:t>
            </a:r>
            <a:r>
              <a:rPr lang="en-US" dirty="0" smtClean="0"/>
              <a:t> accessible </a:t>
            </a:r>
            <a:r>
              <a:rPr lang="en-US" dirty="0" err="1" smtClean="0"/>
              <a:t>dans</a:t>
            </a:r>
            <a:r>
              <a:rPr lang="en-US" dirty="0" smtClean="0"/>
              <a:t> la section “Create Inventory” via le lien “Add local portfolio”.</a:t>
            </a:r>
          </a:p>
          <a:p>
            <a:endParaRPr lang="en-US" dirty="0" smtClean="0"/>
          </a:p>
          <a:p>
            <a:r>
              <a:rPr lang="en-US" dirty="0" err="1" smtClean="0"/>
              <a:t>Lorsque</a:t>
            </a:r>
            <a:r>
              <a:rPr lang="en-US" dirty="0" smtClean="0"/>
              <a:t> </a:t>
            </a:r>
            <a:r>
              <a:rPr lang="en-US" dirty="0" err="1" smtClean="0"/>
              <a:t>l’on</a:t>
            </a:r>
            <a:r>
              <a:rPr lang="en-US" dirty="0" smtClean="0"/>
              <a:t> </a:t>
            </a:r>
            <a:r>
              <a:rPr lang="en-US" dirty="0" err="1" smtClean="0"/>
              <a:t>crée</a:t>
            </a:r>
            <a:r>
              <a:rPr lang="en-US" dirty="0" smtClean="0"/>
              <a:t> un portfolio standalone, </a:t>
            </a:r>
            <a:r>
              <a:rPr lang="en-US" dirty="0" err="1" smtClean="0"/>
              <a:t>il</a:t>
            </a:r>
            <a:r>
              <a:rPr lang="en-US" dirty="0" smtClean="0"/>
              <a:t> </a:t>
            </a:r>
            <a:r>
              <a:rPr lang="en-US" dirty="0" err="1" smtClean="0"/>
              <a:t>suffit</a:t>
            </a:r>
            <a:r>
              <a:rPr lang="en-US" dirty="0" smtClean="0"/>
              <a:t> </a:t>
            </a:r>
            <a:r>
              <a:rPr lang="en-US" dirty="0" err="1" smtClean="0"/>
              <a:t>d’indiquer</a:t>
            </a:r>
            <a:r>
              <a:rPr lang="en-US" dirty="0" smtClean="0"/>
              <a:t> </a:t>
            </a:r>
            <a:r>
              <a:rPr lang="en-US" dirty="0" err="1" smtClean="0"/>
              <a:t>l’url</a:t>
            </a:r>
            <a:r>
              <a:rPr lang="en-US" dirty="0" smtClean="0"/>
              <a:t> et </a:t>
            </a:r>
            <a:r>
              <a:rPr lang="en-US" dirty="0" err="1" smtClean="0"/>
              <a:t>toutes</a:t>
            </a:r>
            <a:r>
              <a:rPr lang="en-US" dirty="0" smtClean="0"/>
              <a:t> les </a:t>
            </a:r>
            <a:r>
              <a:rPr lang="en-US" dirty="0" err="1" smtClean="0"/>
              <a:t>informations</a:t>
            </a:r>
            <a:r>
              <a:rPr lang="en-US" dirty="0" smtClean="0"/>
              <a:t> </a:t>
            </a:r>
            <a:r>
              <a:rPr lang="en-US" dirty="0" err="1" smtClean="0"/>
              <a:t>utiles</a:t>
            </a:r>
            <a:r>
              <a:rPr lang="en-US" dirty="0" smtClean="0"/>
              <a:t> de linking </a:t>
            </a:r>
            <a:r>
              <a:rPr lang="en-US" dirty="0" err="1" smtClean="0"/>
              <a:t>puis</a:t>
            </a:r>
            <a:r>
              <a:rPr lang="en-US" dirty="0" smtClean="0"/>
              <a:t> de tester </a:t>
            </a:r>
            <a:r>
              <a:rPr lang="en-US" dirty="0" err="1" smtClean="0"/>
              <a:t>l’accès</a:t>
            </a:r>
            <a:r>
              <a:rPr lang="en-US" dirty="0" smtClean="0"/>
              <a:t> </a:t>
            </a:r>
            <a:r>
              <a:rPr lang="en-US" dirty="0" err="1" smtClean="0"/>
              <a:t>avant</a:t>
            </a:r>
            <a:r>
              <a:rPr lang="en-US" dirty="0" smtClean="0"/>
              <a:t> de le </a:t>
            </a:r>
            <a:r>
              <a:rPr lang="en-US" dirty="0" err="1" smtClean="0"/>
              <a:t>rendre</a:t>
            </a:r>
            <a:r>
              <a:rPr lang="en-US" dirty="0" smtClean="0"/>
              <a:t> </a:t>
            </a:r>
            <a:r>
              <a:rPr lang="en-US" dirty="0" err="1" smtClean="0"/>
              <a:t>disponible</a:t>
            </a:r>
            <a:r>
              <a:rPr lang="en-US" dirty="0" smtClean="0"/>
              <a:t> au public.</a:t>
            </a:r>
          </a:p>
          <a:p>
            <a:endParaRPr lang="en-US" dirty="0" smtClean="0"/>
          </a:p>
          <a:p>
            <a:r>
              <a:rPr lang="en-US" dirty="0" err="1" smtClean="0"/>
              <a:t>Ce</a:t>
            </a:r>
            <a:r>
              <a:rPr lang="en-US" dirty="0" smtClean="0"/>
              <a:t> portfolio </a:t>
            </a:r>
            <a:r>
              <a:rPr lang="en-US" dirty="0" err="1" smtClean="0"/>
              <a:t>peut</a:t>
            </a:r>
            <a:r>
              <a:rPr lang="en-US" dirty="0" smtClean="0"/>
              <a:t> </a:t>
            </a:r>
            <a:r>
              <a:rPr lang="en-US" dirty="0" err="1" smtClean="0"/>
              <a:t>avoir</a:t>
            </a:r>
            <a:r>
              <a:rPr lang="en-US" dirty="0" smtClean="0"/>
              <a:t> </a:t>
            </a:r>
            <a:r>
              <a:rPr lang="en-US" dirty="0" err="1" smtClean="0"/>
              <a:t>été</a:t>
            </a:r>
            <a:r>
              <a:rPr lang="en-US" dirty="0" smtClean="0"/>
              <a:t> </a:t>
            </a:r>
            <a:r>
              <a:rPr lang="en-US" dirty="0" err="1" smtClean="0"/>
              <a:t>créé</a:t>
            </a:r>
            <a:r>
              <a:rPr lang="en-US" dirty="0" smtClean="0"/>
              <a:t> </a:t>
            </a:r>
            <a:r>
              <a:rPr lang="en-US" dirty="0" err="1" smtClean="0"/>
              <a:t>dans</a:t>
            </a:r>
            <a:r>
              <a:rPr lang="en-US" dirty="0" smtClean="0"/>
              <a:t> le cadre des acquisitions et/</a:t>
            </a:r>
            <a:r>
              <a:rPr lang="en-US" dirty="0" err="1" smtClean="0"/>
              <a:t>ou</a:t>
            </a:r>
            <a:r>
              <a:rPr lang="en-US" dirty="0" smtClean="0"/>
              <a:t> ne pas </a:t>
            </a:r>
            <a:r>
              <a:rPr lang="en-US" dirty="0" err="1" smtClean="0"/>
              <a:t>exister</a:t>
            </a:r>
            <a:r>
              <a:rPr lang="en-US" dirty="0" smtClean="0"/>
              <a:t> </a:t>
            </a:r>
            <a:r>
              <a:rPr lang="en-US" dirty="0" err="1" smtClean="0"/>
              <a:t>dans</a:t>
            </a:r>
            <a:r>
              <a:rPr lang="en-US" dirty="0" smtClean="0"/>
              <a:t> la CZ au moment </a:t>
            </a:r>
            <a:r>
              <a:rPr lang="en-US" dirty="0" err="1" smtClean="0"/>
              <a:t>où</a:t>
            </a:r>
            <a:r>
              <a:rPr lang="en-US" dirty="0" smtClean="0"/>
              <a:t> on </a:t>
            </a:r>
            <a:r>
              <a:rPr lang="en-US" dirty="0" err="1" smtClean="0"/>
              <a:t>l’encode</a:t>
            </a:r>
            <a:r>
              <a:rPr lang="en-US" dirty="0" smtClean="0"/>
              <a:t>. Il </a:t>
            </a:r>
            <a:r>
              <a:rPr lang="en-US" dirty="0" err="1" smtClean="0"/>
              <a:t>est</a:t>
            </a:r>
            <a:r>
              <a:rPr lang="en-US" dirty="0" smtClean="0"/>
              <a:t> possible par la suite </a:t>
            </a:r>
            <a:r>
              <a:rPr lang="en-US" dirty="0" err="1" smtClean="0"/>
              <a:t>lors</a:t>
            </a:r>
            <a:r>
              <a:rPr lang="en-US" dirty="0" smtClean="0"/>
              <a:t> de </a:t>
            </a:r>
            <a:r>
              <a:rPr lang="en-US" dirty="0" err="1" smtClean="0"/>
              <a:t>l’ajout</a:t>
            </a:r>
            <a:r>
              <a:rPr lang="en-US" dirty="0" smtClean="0"/>
              <a:t> </a:t>
            </a:r>
            <a:r>
              <a:rPr lang="en-US" dirty="0" err="1" smtClean="0"/>
              <a:t>dans</a:t>
            </a:r>
            <a:r>
              <a:rPr lang="en-US" dirty="0" smtClean="0"/>
              <a:t> la CZ de le </a:t>
            </a:r>
            <a:r>
              <a:rPr lang="en-US" dirty="0" err="1" smtClean="0"/>
              <a:t>relier</a:t>
            </a:r>
            <a:r>
              <a:rPr lang="en-US" dirty="0" smtClean="0"/>
              <a:t> à la CZ avec </a:t>
            </a:r>
            <a:r>
              <a:rPr lang="en-US" dirty="0" err="1" smtClean="0"/>
              <a:t>l’intérêt</a:t>
            </a:r>
            <a:r>
              <a:rPr lang="en-US" dirty="0" smtClean="0"/>
              <a:t> déjà </a:t>
            </a:r>
            <a:r>
              <a:rPr lang="en-US" dirty="0" err="1" smtClean="0"/>
              <a:t>rappelé</a:t>
            </a:r>
            <a:r>
              <a:rPr lang="en-US" dirty="0" smtClean="0"/>
              <a:t> plus </a:t>
            </a:r>
            <a:r>
              <a:rPr lang="en-US" dirty="0" err="1" smtClean="0"/>
              <a:t>tôt</a:t>
            </a:r>
            <a:r>
              <a:rPr lang="en-US" dirty="0" smtClean="0"/>
              <a:t> </a:t>
            </a:r>
            <a:r>
              <a:rPr lang="en-US" dirty="0" err="1" smtClean="0"/>
              <a:t>dans</a:t>
            </a:r>
            <a:r>
              <a:rPr lang="en-US" dirty="0" smtClean="0"/>
              <a:t> la formation de </a:t>
            </a:r>
            <a:r>
              <a:rPr lang="en-US" dirty="0" err="1" smtClean="0"/>
              <a:t>bénéficier</a:t>
            </a:r>
            <a:r>
              <a:rPr lang="en-US" dirty="0" smtClean="0"/>
              <a:t> des </a:t>
            </a:r>
            <a:r>
              <a:rPr lang="en-US" dirty="0" err="1" smtClean="0"/>
              <a:t>mises</a:t>
            </a:r>
            <a:r>
              <a:rPr lang="en-US" dirty="0" smtClean="0"/>
              <a:t> à jour de la CZ et de ne pas </a:t>
            </a:r>
            <a:r>
              <a:rPr lang="en-US" dirty="0" err="1" smtClean="0"/>
              <a:t>avoir</a:t>
            </a:r>
            <a:r>
              <a:rPr lang="en-US" dirty="0" smtClean="0"/>
              <a:t> à </a:t>
            </a:r>
            <a:r>
              <a:rPr lang="en-US" dirty="0" err="1" smtClean="0"/>
              <a:t>gérer</a:t>
            </a:r>
            <a:r>
              <a:rPr lang="en-US" dirty="0" smtClean="0"/>
              <a:t> </a:t>
            </a:r>
            <a:r>
              <a:rPr lang="en-US" dirty="0" err="1" smtClean="0"/>
              <a:t>ce</a:t>
            </a:r>
            <a:r>
              <a:rPr lang="en-US" dirty="0" smtClean="0"/>
              <a:t> portfolio en local.</a:t>
            </a:r>
          </a:p>
          <a:p>
            <a:endParaRPr lang="en-US" dirty="0" smtClean="0"/>
          </a:p>
          <a:p>
            <a:r>
              <a:rPr lang="en-US" dirty="0" smtClean="0"/>
              <a:t>Possible de </a:t>
            </a:r>
            <a:r>
              <a:rPr lang="en-US" dirty="0" err="1" smtClean="0"/>
              <a:t>retrouver</a:t>
            </a:r>
            <a:r>
              <a:rPr lang="en-US" dirty="0" smtClean="0"/>
              <a:t> </a:t>
            </a:r>
            <a:r>
              <a:rPr lang="en-US" dirty="0" err="1" smtClean="0"/>
              <a:t>ces</a:t>
            </a:r>
            <a:r>
              <a:rPr lang="en-US" dirty="0" smtClean="0"/>
              <a:t> standalones portfolio via </a:t>
            </a:r>
            <a:r>
              <a:rPr lang="en-US" dirty="0" err="1" smtClean="0"/>
              <a:t>critère</a:t>
            </a:r>
            <a:r>
              <a:rPr lang="en-US" dirty="0" smtClean="0"/>
              <a:t> de </a:t>
            </a:r>
            <a:r>
              <a:rPr lang="en-US" dirty="0" err="1" smtClean="0"/>
              <a:t>recherche</a:t>
            </a:r>
            <a:r>
              <a:rPr lang="en-US" dirty="0" smtClean="0"/>
              <a:t> </a:t>
            </a:r>
            <a:r>
              <a:rPr lang="en-US" dirty="0" err="1" smtClean="0"/>
              <a:t>spécifique</a:t>
            </a:r>
            <a:r>
              <a:rPr lang="en-US" dirty="0" smtClean="0"/>
              <a:t>. Si on met </a:t>
            </a:r>
            <a:r>
              <a:rPr lang="en-US" dirty="0" err="1" smtClean="0"/>
              <a:t>une</a:t>
            </a:r>
            <a:r>
              <a:rPr lang="en-US" dirty="0" smtClean="0"/>
              <a:t> note interne, </a:t>
            </a:r>
            <a:r>
              <a:rPr lang="en-US" dirty="0" err="1" smtClean="0"/>
              <a:t>elle</a:t>
            </a:r>
            <a:r>
              <a:rPr lang="en-US" dirty="0" smtClean="0"/>
              <a:t> </a:t>
            </a:r>
            <a:r>
              <a:rPr lang="en-US" dirty="0" err="1" smtClean="0"/>
              <a:t>disparaît</a:t>
            </a:r>
            <a:r>
              <a:rPr lang="en-US" dirty="0" smtClean="0"/>
              <a:t> </a:t>
            </a:r>
            <a:r>
              <a:rPr lang="en-US" dirty="0" err="1" smtClean="0"/>
              <a:t>lors</a:t>
            </a:r>
            <a:r>
              <a:rPr lang="en-US" dirty="0" smtClean="0"/>
              <a:t> du lien avec la CZ </a:t>
            </a:r>
            <a:r>
              <a:rPr lang="en-US" dirty="0" err="1" smtClean="0"/>
              <a:t>mais</a:t>
            </a:r>
            <a:r>
              <a:rPr lang="en-US" dirty="0" smtClean="0"/>
              <a:t> via </a:t>
            </a:r>
            <a:r>
              <a:rPr lang="en-US" dirty="0" err="1" smtClean="0"/>
              <a:t>l’onglet</a:t>
            </a:r>
            <a:r>
              <a:rPr lang="en-US" dirty="0" smtClean="0"/>
              <a:t> “</a:t>
            </a:r>
            <a:r>
              <a:rPr lang="en-US" dirty="0" err="1" smtClean="0"/>
              <a:t>Historique</a:t>
            </a:r>
            <a:r>
              <a:rPr lang="en-US" dirty="0" smtClean="0"/>
              <a:t>”, </a:t>
            </a:r>
            <a:r>
              <a:rPr lang="en-US" dirty="0" err="1" smtClean="0"/>
              <a:t>il</a:t>
            </a:r>
            <a:r>
              <a:rPr lang="en-US" dirty="0" smtClean="0"/>
              <a:t> </a:t>
            </a:r>
            <a:r>
              <a:rPr lang="en-US" dirty="0" err="1" smtClean="0"/>
              <a:t>est</a:t>
            </a:r>
            <a:r>
              <a:rPr lang="en-US" dirty="0" smtClean="0"/>
              <a:t> possible de la </a:t>
            </a:r>
            <a:r>
              <a:rPr lang="en-US" dirty="0" err="1" smtClean="0"/>
              <a:t>retrouver</a:t>
            </a:r>
            <a:r>
              <a:rPr lang="en-US" dirty="0" smtClean="0"/>
              <a:t>.</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4697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BE" dirty="0" smtClean="0"/>
              <a:t>[</a:t>
            </a:r>
            <a:r>
              <a:rPr lang="fr-BE" dirty="0" err="1" smtClean="0"/>
              <a:t>Demo</a:t>
            </a:r>
            <a:r>
              <a:rPr lang="fr-BE" dirty="0" smtClean="0"/>
              <a:t>]</a:t>
            </a:r>
          </a:p>
          <a:p>
            <a:endParaRPr lang="fr-BE" dirty="0" smtClean="0"/>
          </a:p>
          <a:p>
            <a:r>
              <a:rPr lang="fr-BE" dirty="0" smtClean="0"/>
              <a:t>Ecran 1 : </a:t>
            </a:r>
            <a:r>
              <a:rPr lang="fr-BE" dirty="0" err="1" smtClean="0"/>
              <a:t>complèter</a:t>
            </a:r>
            <a:r>
              <a:rPr lang="fr-BE" dirty="0" smtClean="0"/>
              <a:t> les informations de base : nom public, type de collection, le service (none concerne les bases de données), la bibliothèque (utile comme donnée administrative de gestion, ne détermine pas qui a accès ou pas à la ressource.</a:t>
            </a:r>
          </a:p>
          <a:p>
            <a:endParaRPr lang="fr-BE" dirty="0" smtClean="0"/>
          </a:p>
          <a:p>
            <a:r>
              <a:rPr lang="fr-BE" dirty="0" smtClean="0"/>
              <a:t>Si le service type « None a été sélectionné, c’est la page de l’</a:t>
            </a:r>
            <a:r>
              <a:rPr lang="fr-BE" dirty="0" err="1" smtClean="0"/>
              <a:t>Electronic</a:t>
            </a:r>
            <a:r>
              <a:rPr lang="fr-BE" dirty="0" smtClean="0"/>
              <a:t> Collection Editor » qui s’ouvre. Si un service type a été sélectionné, la page de l’</a:t>
            </a:r>
            <a:r>
              <a:rPr lang="fr-BE" dirty="0" err="1" smtClean="0"/>
              <a:t>Electronic</a:t>
            </a:r>
            <a:r>
              <a:rPr lang="fr-BE" dirty="0" smtClean="0"/>
              <a:t> Service Editor s’ouvre par défaut.</a:t>
            </a:r>
          </a:p>
          <a:p>
            <a:endParaRPr lang="fr-BE" dirty="0" smtClean="0"/>
          </a:p>
          <a:p>
            <a:r>
              <a:rPr lang="fr-BE" dirty="0" smtClean="0"/>
              <a:t>Ecran 2 : entrez les informations liées à l’activation</a:t>
            </a:r>
          </a:p>
          <a:p>
            <a:pPr>
              <a:buFontTx/>
              <a:buChar char="-"/>
            </a:pPr>
            <a:r>
              <a:rPr lang="fr-BE" dirty="0" smtClean="0"/>
              <a:t>Service activation </a:t>
            </a:r>
            <a:r>
              <a:rPr lang="fr-BE" dirty="0" err="1" smtClean="0"/>
              <a:t>status</a:t>
            </a:r>
            <a:r>
              <a:rPr lang="fr-BE" dirty="0" smtClean="0"/>
              <a:t> : cliquez sur « </a:t>
            </a:r>
            <a:r>
              <a:rPr lang="fr-BE" dirty="0" err="1" smtClean="0"/>
              <a:t>Available</a:t>
            </a:r>
            <a:r>
              <a:rPr lang="fr-BE" dirty="0" smtClean="0"/>
              <a:t> » pour activer le service et sur « not </a:t>
            </a:r>
            <a:r>
              <a:rPr lang="fr-BE" dirty="0" err="1" smtClean="0"/>
              <a:t>available</a:t>
            </a:r>
            <a:r>
              <a:rPr lang="fr-BE" dirty="0" smtClean="0"/>
              <a:t> » si vous ne voulez pas l’activer de suite. Quand un service est « </a:t>
            </a:r>
            <a:r>
              <a:rPr lang="fr-BE" dirty="0" err="1" smtClean="0"/>
              <a:t>unavailable</a:t>
            </a:r>
            <a:r>
              <a:rPr lang="fr-BE" dirty="0" smtClean="0"/>
              <a:t> », les portfolios le sont aussi</a:t>
            </a:r>
          </a:p>
          <a:p>
            <a:pPr>
              <a:buFontTx/>
              <a:buChar char="-"/>
            </a:pPr>
            <a:r>
              <a:rPr lang="fr-BE" dirty="0" smtClean="0"/>
              <a:t> les dates d’activation</a:t>
            </a:r>
          </a:p>
          <a:p>
            <a:pPr>
              <a:buFontTx/>
              <a:buChar char="-"/>
            </a:pPr>
            <a:r>
              <a:rPr lang="fr-BE" dirty="0" smtClean="0"/>
              <a:t> une option importante est le fait de pouvoir activer automatiquement les portfolios associés aux services (important dans le cas des </a:t>
            </a:r>
            <a:r>
              <a:rPr lang="fr-BE" dirty="0" err="1" smtClean="0"/>
              <a:t>agrégateurs</a:t>
            </a:r>
            <a:r>
              <a:rPr lang="fr-BE" dirty="0" smtClean="0"/>
              <a:t>)</a:t>
            </a:r>
          </a:p>
          <a:p>
            <a:pPr>
              <a:buFontTx/>
              <a:buChar char="-"/>
            </a:pPr>
            <a:r>
              <a:rPr lang="fr-BE" dirty="0" smtClean="0"/>
              <a:t>- possibilité de rendre le service temporairement indisponible </a:t>
            </a:r>
          </a:p>
          <a:p>
            <a:pPr>
              <a:buFontTx/>
              <a:buChar char="-"/>
            </a:pPr>
            <a:endParaRPr lang="fr-BE" dirty="0" smtClean="0"/>
          </a:p>
          <a:p>
            <a:pPr>
              <a:buFontTx/>
              <a:buChar char="-"/>
            </a:pPr>
            <a:r>
              <a:rPr lang="fr-BE" dirty="0" smtClean="0"/>
              <a:t>Cliquez sur l’onglet </a:t>
            </a:r>
            <a:r>
              <a:rPr lang="fr-BE" dirty="0" err="1" smtClean="0"/>
              <a:t>linking</a:t>
            </a:r>
            <a:r>
              <a:rPr lang="fr-BE" dirty="0" smtClean="0"/>
              <a:t> information et </a:t>
            </a:r>
            <a:r>
              <a:rPr lang="fr-BE" dirty="0" err="1" smtClean="0"/>
              <a:t>complètez</a:t>
            </a:r>
            <a:r>
              <a:rPr lang="fr-BE" dirty="0" smtClean="0"/>
              <a:t> les infos utiles. Certaines collections exigent des paramètres spécifiques à la bibliothèque (par ex. </a:t>
            </a:r>
            <a:r>
              <a:rPr lang="fr-BE" dirty="0" err="1" smtClean="0"/>
              <a:t>Ovid</a:t>
            </a:r>
            <a:r>
              <a:rPr lang="fr-BE" dirty="0" smtClean="0"/>
              <a:t>). Ceux-ci ont été récupérés de SFX. </a:t>
            </a:r>
          </a:p>
          <a:p>
            <a:r>
              <a:rPr lang="fr-BE" dirty="0" smtClean="0"/>
              <a:t>- Puis sur l’onglet « Portfolios » pour ajouter soit manuellement soit via une liste </a:t>
            </a:r>
            <a:r>
              <a:rPr lang="fr-BE" dirty="0" err="1" smtClean="0"/>
              <a:t>excel</a:t>
            </a:r>
            <a:r>
              <a:rPr lang="fr-BE" dirty="0" smtClean="0"/>
              <a:t> les portfolios utiles.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1535124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2188044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0913" y="787400"/>
            <a:ext cx="4962525" cy="3722688"/>
          </a:xfrm>
        </p:spPr>
      </p:sp>
      <p:sp>
        <p:nvSpPr>
          <p:cNvPr id="3" name="Espace réservé des commentaires 2"/>
          <p:cNvSpPr>
            <a:spLocks noGrp="1"/>
          </p:cNvSpPr>
          <p:nvPr>
            <p:ph type="body" idx="1"/>
          </p:nvPr>
        </p:nvSpPr>
        <p:spPr/>
        <p:txBody>
          <a:bodyPr>
            <a:normAutofit/>
          </a:bodyPr>
          <a:lstStyle/>
          <a:p>
            <a:r>
              <a:rPr lang="fr-BE" dirty="0" smtClean="0"/>
              <a:t>Les mises à jour Alma sont appliquées chaque dimanche (elles suivent les mises à jour SFX).</a:t>
            </a:r>
          </a:p>
          <a:p>
            <a:endParaRPr lang="fr-BE" dirty="0" smtClean="0"/>
          </a:p>
          <a:p>
            <a:r>
              <a:rPr lang="fr-BE" dirty="0" smtClean="0"/>
              <a:t>Les rapports d’exploitation de ces mises à jour sont disponibles via la fonctionnalité « </a:t>
            </a:r>
            <a:r>
              <a:rPr lang="fr-BE" dirty="0" err="1" smtClean="0"/>
              <a:t>Community</a:t>
            </a:r>
            <a:r>
              <a:rPr lang="fr-BE" dirty="0" smtClean="0"/>
              <a:t> Zone Update </a:t>
            </a:r>
            <a:r>
              <a:rPr lang="fr-BE" dirty="0" err="1" smtClean="0"/>
              <a:t>Task</a:t>
            </a:r>
            <a:r>
              <a:rPr lang="fr-BE" dirty="0" smtClean="0"/>
              <a:t> List). Elles listent les changements apportés à la CZ comme par exemple, les changements d’états de collections, les ajouts de nouveaux titres , …</a:t>
            </a:r>
          </a:p>
          <a:p>
            <a:endParaRPr lang="fr-BE" dirty="0" smtClean="0"/>
          </a:p>
          <a:p>
            <a:r>
              <a:rPr lang="fr-BE" dirty="0" smtClean="0"/>
              <a:t>Des mises à jour additionnelles (enrichissements, autorités…) peuvent se passer pendant la semaine afin de prévenir une surcharge du système.</a:t>
            </a:r>
          </a:p>
          <a:p>
            <a:endParaRPr lang="fr-BE" dirty="0" smtClean="0"/>
          </a:p>
          <a:p>
            <a:r>
              <a:rPr lang="fr-BE" dirty="0" smtClean="0"/>
              <a:t>Comme ces rapports sont accessibles uniquement au </a:t>
            </a:r>
            <a:r>
              <a:rPr lang="fr-BE" dirty="0" err="1" smtClean="0"/>
              <a:t>repository</a:t>
            </a:r>
            <a:r>
              <a:rPr lang="fr-BE" dirty="0" smtClean="0"/>
              <a:t> manager, ils feront l’objet dans les premiers temps de vérifications et adaptations utiles dans Alma au niveau de la DG comme c’était le cas pour SFX. Lorsque le pool centralisé sera mis en place, la répartition du travail pourra être répartie sur les différents gestionnaires (procédure à analyser).</a:t>
            </a:r>
          </a:p>
          <a:p>
            <a:endParaRPr lang="fr-BE" dirty="0" smtClean="0"/>
          </a:p>
          <a:p>
            <a:r>
              <a:rPr lang="fr-BE" dirty="0" smtClean="0"/>
              <a:t>Plus d’informations sur ces rapports via la fiche How to sur la BAO</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313952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BE" dirty="0" smtClean="0"/>
              <a:t>Les sets peuvent être utilisés </a:t>
            </a:r>
            <a:r>
              <a:rPr lang="en-US" dirty="0" smtClean="0"/>
              <a:t>pour </a:t>
            </a:r>
            <a:r>
              <a:rPr lang="en-US" dirty="0" err="1" smtClean="0"/>
              <a:t>sauver</a:t>
            </a:r>
            <a:r>
              <a:rPr lang="en-US" dirty="0" smtClean="0"/>
              <a:t> des </a:t>
            </a:r>
            <a:r>
              <a:rPr lang="en-US" dirty="0" err="1" smtClean="0"/>
              <a:t>recherches</a:t>
            </a:r>
            <a:r>
              <a:rPr lang="en-US" dirty="0" smtClean="0"/>
              <a:t>, </a:t>
            </a:r>
            <a:r>
              <a:rPr lang="en-US" dirty="0" err="1" smtClean="0"/>
              <a:t>publier</a:t>
            </a:r>
            <a:r>
              <a:rPr lang="en-US" dirty="0" smtClean="0"/>
              <a:t> des </a:t>
            </a:r>
            <a:r>
              <a:rPr lang="en-US" dirty="0" err="1" smtClean="0"/>
              <a:t>métadonnées</a:t>
            </a:r>
            <a:r>
              <a:rPr lang="en-US" dirty="0" smtClean="0"/>
              <a:t>, lancer des </a:t>
            </a:r>
            <a:r>
              <a:rPr lang="en-US" dirty="0" err="1" smtClean="0"/>
              <a:t>processus</a:t>
            </a:r>
            <a:r>
              <a:rPr lang="en-US" dirty="0" smtClean="0"/>
              <a:t>.</a:t>
            </a:r>
          </a:p>
          <a:p>
            <a:endParaRPr lang="fr-BE" dirty="0" smtClean="0"/>
          </a:p>
          <a:p>
            <a:r>
              <a:rPr lang="fr-BE" b="1" dirty="0" smtClean="0"/>
              <a:t>Pour des infos détaillés sur la création et au management des sets, nous vous renvoyons au </a:t>
            </a:r>
            <a:r>
              <a:rPr lang="fr-BE" b="1" dirty="0" err="1" smtClean="0"/>
              <a:t>powerpoint</a:t>
            </a:r>
            <a:r>
              <a:rPr lang="fr-BE" b="1" dirty="0" smtClean="0"/>
              <a:t> RM2 – Exploiter les résultats de recherche.</a:t>
            </a:r>
          </a:p>
          <a:p>
            <a:endParaRPr lang="fr-BE" dirty="0" smtClean="0"/>
          </a:p>
          <a:p>
            <a:r>
              <a:rPr lang="fr-BE" dirty="0" smtClean="0"/>
              <a:t>Cependant, pour refaire un topo rapide.</a:t>
            </a:r>
          </a:p>
          <a:p>
            <a:r>
              <a:rPr lang="fr-BE" dirty="0" smtClean="0"/>
              <a:t>Alma vous offre la possibilité de créer des sets pour exploiter vos résultats de recherche.  Il y a deux types de sets possibles soit les </a:t>
            </a:r>
            <a:r>
              <a:rPr lang="fr-BE" dirty="0" err="1" smtClean="0"/>
              <a:t>logical</a:t>
            </a:r>
            <a:r>
              <a:rPr lang="fr-BE" dirty="0" smtClean="0"/>
              <a:t> (vous faites une recherche sur un critère précis à partir du </a:t>
            </a:r>
            <a:r>
              <a:rPr lang="fr-BE" dirty="0" err="1" smtClean="0"/>
              <a:t>repository</a:t>
            </a:r>
            <a:r>
              <a:rPr lang="fr-BE" dirty="0" smtClean="0"/>
              <a:t> </a:t>
            </a:r>
            <a:r>
              <a:rPr lang="fr-BE" dirty="0" err="1" smtClean="0"/>
              <a:t>search</a:t>
            </a:r>
            <a:r>
              <a:rPr lang="fr-BE" dirty="0" smtClean="0"/>
              <a:t> et chaque fois que vous repartez du set (Actions &gt; </a:t>
            </a:r>
            <a:r>
              <a:rPr lang="fr-BE" dirty="0" err="1" smtClean="0"/>
              <a:t>Results</a:t>
            </a:r>
            <a:r>
              <a:rPr lang="fr-BE" dirty="0" smtClean="0"/>
              <a:t>), la recherche se relance en dynamique sur le critère initial. L’autre possibilité est l’</a:t>
            </a:r>
            <a:r>
              <a:rPr lang="fr-BE" dirty="0" err="1" smtClean="0"/>
              <a:t>itemized</a:t>
            </a:r>
            <a:r>
              <a:rPr lang="fr-BE" dirty="0" smtClean="0"/>
              <a:t> (liste statique et personnalisée de résultats)</a:t>
            </a:r>
          </a:p>
          <a:p>
            <a:endParaRPr lang="fr-BE" dirty="0" smtClean="0"/>
          </a:p>
          <a:p>
            <a:endParaRPr lang="fr-BE" dirty="0" smtClean="0"/>
          </a:p>
          <a:p>
            <a:endParaRPr lang="fr-BE" dirty="0" smtClean="0"/>
          </a:p>
          <a:p>
            <a:r>
              <a:rPr lang="fr-BE" dirty="0" smtClean="0"/>
              <a:t>Ces sets peuvent être privés ou publics. Il y a aussi une autre option All sets accessible uniquement au </a:t>
            </a:r>
            <a:r>
              <a:rPr lang="fr-BE" dirty="0" err="1" smtClean="0"/>
              <a:t>Repository</a:t>
            </a:r>
            <a:r>
              <a:rPr lang="fr-BE" dirty="0" smtClean="0"/>
              <a:t> Manager qui reprend toutes les </a:t>
            </a:r>
            <a:r>
              <a:rPr lang="fr-BE" dirty="0" err="1" smtClean="0"/>
              <a:t>queries</a:t>
            </a:r>
            <a:r>
              <a:rPr lang="fr-BE" dirty="0" smtClean="0"/>
              <a:t> publiques du système (avec celles créées par d’autres rôles) et les </a:t>
            </a:r>
            <a:r>
              <a:rPr lang="fr-BE" dirty="0" err="1" smtClean="0"/>
              <a:t>queries</a:t>
            </a:r>
            <a:r>
              <a:rPr lang="fr-BE" dirty="0" smtClean="0"/>
              <a:t> personnelles . Ce rôle est aussi requis pour éditer les sets publics.</a:t>
            </a:r>
          </a:p>
          <a:p>
            <a:endParaRPr lang="fr-BE" dirty="0" smtClean="0"/>
          </a:p>
          <a:p>
            <a:r>
              <a:rPr lang="en-US" dirty="0" smtClean="0"/>
              <a:t>Des jobs </a:t>
            </a:r>
            <a:r>
              <a:rPr lang="en-US" dirty="0" err="1" smtClean="0"/>
              <a:t>peuvent</a:t>
            </a:r>
            <a:r>
              <a:rPr lang="en-US" dirty="0" smtClean="0"/>
              <a:t> </a:t>
            </a:r>
            <a:r>
              <a:rPr lang="en-US" dirty="0" err="1" smtClean="0"/>
              <a:t>être</a:t>
            </a:r>
            <a:r>
              <a:rPr lang="en-US" dirty="0" smtClean="0"/>
              <a:t> </a:t>
            </a:r>
            <a:r>
              <a:rPr lang="en-US" dirty="0" err="1" smtClean="0"/>
              <a:t>lancés</a:t>
            </a:r>
            <a:r>
              <a:rPr lang="en-US" dirty="0" smtClean="0"/>
              <a:t> </a:t>
            </a:r>
            <a:r>
              <a:rPr lang="en-US" dirty="0" err="1" smtClean="0"/>
              <a:t>sur</a:t>
            </a:r>
            <a:r>
              <a:rPr lang="en-US" dirty="0" smtClean="0"/>
              <a:t> des sets </a:t>
            </a:r>
            <a:r>
              <a:rPr lang="en-US" dirty="0" err="1" smtClean="0"/>
              <a:t>définis</a:t>
            </a:r>
            <a:r>
              <a:rPr lang="en-US" dirty="0" smtClean="0"/>
              <a:t>. </a:t>
            </a:r>
            <a:r>
              <a:rPr lang="en-US" dirty="0" err="1" smtClean="0"/>
              <a:t>Seuls</a:t>
            </a:r>
            <a:r>
              <a:rPr lang="en-US" dirty="0" smtClean="0"/>
              <a:t> les jobs </a:t>
            </a:r>
            <a:r>
              <a:rPr lang="en-US" dirty="0" err="1" smtClean="0"/>
              <a:t>autorisés</a:t>
            </a:r>
            <a:r>
              <a:rPr lang="en-US" dirty="0" smtClean="0"/>
              <a:t> pour le </a:t>
            </a:r>
            <a:r>
              <a:rPr lang="en-US" dirty="0" err="1" smtClean="0"/>
              <a:t>rôle</a:t>
            </a:r>
            <a:r>
              <a:rPr lang="en-US" dirty="0" smtClean="0"/>
              <a:t> </a:t>
            </a:r>
            <a:r>
              <a:rPr lang="en-US" dirty="0" err="1" smtClean="0"/>
              <a:t>apparaissent</a:t>
            </a:r>
            <a:r>
              <a:rPr lang="en-US" dirty="0" smtClean="0"/>
              <a:t> </a:t>
            </a:r>
            <a:r>
              <a:rPr lang="en-US" dirty="0" err="1" smtClean="0"/>
              <a:t>dans</a:t>
            </a:r>
            <a:r>
              <a:rPr lang="en-US" dirty="0" smtClean="0"/>
              <a:t> la </a:t>
            </a:r>
            <a:r>
              <a:rPr lang="en-US" dirty="0" err="1" smtClean="0"/>
              <a:t>liste</a:t>
            </a:r>
            <a:r>
              <a:rPr lang="en-US" dirty="0" smtClean="0"/>
              <a:t>. </a:t>
            </a:r>
          </a:p>
          <a:p>
            <a:r>
              <a:rPr lang="en-US" dirty="0" smtClean="0"/>
              <a:t>Pour </a:t>
            </a:r>
            <a:r>
              <a:rPr lang="en-US" dirty="0" err="1" smtClean="0"/>
              <a:t>l’electronic</a:t>
            </a:r>
            <a:r>
              <a:rPr lang="en-US" dirty="0" smtClean="0"/>
              <a:t> inventory operator, </a:t>
            </a:r>
            <a:r>
              <a:rPr lang="en-US" dirty="0" err="1" smtClean="0"/>
              <a:t>c’est</a:t>
            </a:r>
            <a:r>
              <a:rPr lang="en-US" dirty="0" smtClean="0"/>
              <a:t> </a:t>
            </a:r>
            <a:r>
              <a:rPr lang="en-US" dirty="0" err="1" smtClean="0"/>
              <a:t>essentiellement</a:t>
            </a:r>
            <a:r>
              <a:rPr lang="en-US" dirty="0" smtClean="0"/>
              <a:t> le job </a:t>
            </a:r>
            <a:r>
              <a:rPr lang="en-US" dirty="0" err="1" smtClean="0"/>
              <a:t>lié</a:t>
            </a:r>
            <a:r>
              <a:rPr lang="en-US" dirty="0" smtClean="0"/>
              <a:t> à la </a:t>
            </a:r>
            <a:r>
              <a:rPr lang="en-US" dirty="0" err="1" smtClean="0"/>
              <a:t>mise</a:t>
            </a:r>
            <a:r>
              <a:rPr lang="en-US" dirty="0" smtClean="0"/>
              <a:t> </a:t>
            </a:r>
            <a:r>
              <a:rPr lang="fr-BE" dirty="0" smtClean="0"/>
              <a:t>à jour de l’information liée au portfolio pour un set précis d’e-portfolio</a:t>
            </a:r>
          </a:p>
          <a:p>
            <a:endParaRPr lang="fr-BE" dirty="0" smtClean="0"/>
          </a:p>
          <a:p>
            <a:r>
              <a:rPr lang="fr-BE" dirty="0" smtClean="0"/>
              <a:t>Exemple : sets de </a:t>
            </a:r>
            <a:r>
              <a:rPr lang="fr-BE" dirty="0" err="1" smtClean="0"/>
              <a:t>standalone</a:t>
            </a:r>
            <a:r>
              <a:rPr lang="fr-BE" dirty="0" smtClean="0"/>
              <a:t>, gratuits, par bibliothèque</a:t>
            </a:r>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194198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a:lnSpc>
                <a:spcPct val="150000"/>
              </a:lnSpc>
              <a:spcBef>
                <a:spcPts val="0"/>
              </a:spcBef>
            </a:pPr>
            <a:r>
              <a:rPr lang="fr-BE" b="1" dirty="0" smtClean="0"/>
              <a:t>Petit rappel des formations RM et Découverte e-</a:t>
            </a:r>
            <a:r>
              <a:rPr lang="fr-BE" b="1" dirty="0" err="1" smtClean="0"/>
              <a:t>Resources</a:t>
            </a:r>
            <a:endParaRPr lang="fr-BE" b="1" dirty="0" smtClean="0"/>
          </a:p>
          <a:p>
            <a:pPr>
              <a:lnSpc>
                <a:spcPct val="150000"/>
              </a:lnSpc>
              <a:spcBef>
                <a:spcPts val="0"/>
              </a:spcBef>
            </a:pPr>
            <a:r>
              <a:rPr lang="fr-BE" dirty="0" smtClean="0"/>
              <a:t>En partant d’un exemple fictif, voici comment se présente l’inventaire électronique</a:t>
            </a:r>
          </a:p>
          <a:p>
            <a:pPr>
              <a:lnSpc>
                <a:spcPct val="150000"/>
              </a:lnSpc>
              <a:spcBef>
                <a:spcPts val="0"/>
              </a:spcBef>
              <a:buFont typeface="Arial" pitchFamily="34" charset="0"/>
              <a:buChar char="•"/>
            </a:pPr>
            <a:r>
              <a:rPr lang="fr-BE" b="1" dirty="0" err="1" smtClean="0"/>
              <a:t>Electronic</a:t>
            </a:r>
            <a:r>
              <a:rPr lang="fr-BE" b="1" dirty="0" smtClean="0"/>
              <a:t> collection </a:t>
            </a:r>
            <a:r>
              <a:rPr lang="fr-BE" dirty="0" smtClean="0"/>
              <a:t>= package ou bases de données</a:t>
            </a:r>
          </a:p>
          <a:p>
            <a:pPr lvl="1">
              <a:lnSpc>
                <a:spcPct val="150000"/>
              </a:lnSpc>
              <a:buFont typeface="Arial" pitchFamily="34" charset="0"/>
              <a:buChar char="•"/>
            </a:pPr>
            <a:r>
              <a:rPr lang="fr-BE" dirty="0" err="1" smtClean="0"/>
              <a:t>Aggregator</a:t>
            </a:r>
            <a:r>
              <a:rPr lang="fr-BE" dirty="0" smtClean="0"/>
              <a:t> package : souscription à tous les titres du package (ex. : )</a:t>
            </a:r>
          </a:p>
          <a:p>
            <a:pPr lvl="1">
              <a:lnSpc>
                <a:spcPct val="150000"/>
              </a:lnSpc>
              <a:buFont typeface="Arial" pitchFamily="34" charset="0"/>
              <a:buChar char="•"/>
            </a:pPr>
            <a:r>
              <a:rPr lang="fr-BE" dirty="0" err="1" smtClean="0"/>
              <a:t>Selective</a:t>
            </a:r>
            <a:r>
              <a:rPr lang="fr-BE" dirty="0" smtClean="0"/>
              <a:t> package : souscription à une partie des titres du package (ex.)</a:t>
            </a:r>
          </a:p>
          <a:p>
            <a:pPr lvl="1">
              <a:lnSpc>
                <a:spcPct val="150000"/>
              </a:lnSpc>
              <a:buFont typeface="Arial" pitchFamily="34" charset="0"/>
              <a:buChar char="•"/>
            </a:pPr>
            <a:r>
              <a:rPr lang="fr-BE" dirty="0" smtClean="0"/>
              <a:t>notons que « </a:t>
            </a:r>
            <a:r>
              <a:rPr lang="fr-BE" dirty="0" err="1" smtClean="0"/>
              <a:t>database</a:t>
            </a:r>
            <a:r>
              <a:rPr lang="fr-BE" dirty="0" smtClean="0"/>
              <a:t> » désigne uniquement les bases de données sans full </a:t>
            </a:r>
            <a:r>
              <a:rPr lang="fr-BE" dirty="0" err="1" smtClean="0"/>
              <a:t>text</a:t>
            </a:r>
            <a:r>
              <a:rPr lang="fr-BE" dirty="0" smtClean="0"/>
              <a:t> qui n’ont pas de service associé. Les bases de données avec FT sont encodées comme des « </a:t>
            </a:r>
            <a:r>
              <a:rPr lang="fr-BE" dirty="0" err="1" smtClean="0"/>
              <a:t>agregator</a:t>
            </a:r>
            <a:r>
              <a:rPr lang="fr-BE" dirty="0" smtClean="0"/>
              <a:t> packages » ou « </a:t>
            </a:r>
            <a:r>
              <a:rPr lang="fr-BE" dirty="0" err="1" smtClean="0"/>
              <a:t>selective</a:t>
            </a:r>
            <a:r>
              <a:rPr lang="fr-BE" dirty="0" smtClean="0"/>
              <a:t> package ». </a:t>
            </a:r>
          </a:p>
          <a:p>
            <a:pPr lvl="1">
              <a:lnSpc>
                <a:spcPct val="150000"/>
              </a:lnSpc>
              <a:buFont typeface="Arial" pitchFamily="34" charset="0"/>
              <a:buChar char="•"/>
            </a:pPr>
            <a:endParaRPr lang="fr-BE" b="1" dirty="0" smtClean="0"/>
          </a:p>
          <a:p>
            <a:pPr>
              <a:lnSpc>
                <a:spcPct val="150000"/>
              </a:lnSpc>
              <a:buFont typeface="Arial" pitchFamily="34" charset="0"/>
              <a:buChar char="•"/>
            </a:pPr>
            <a:r>
              <a:rPr lang="fr-BE" b="1" dirty="0" smtClean="0"/>
              <a:t>Portfolio</a:t>
            </a:r>
            <a:r>
              <a:rPr lang="fr-BE" dirty="0" smtClean="0"/>
              <a:t> : e-journal ou e-book </a:t>
            </a:r>
          </a:p>
          <a:p>
            <a:pPr lvl="1">
              <a:lnSpc>
                <a:spcPct val="150000"/>
              </a:lnSpc>
              <a:buFont typeface="Arial" pitchFamily="34" charset="0"/>
              <a:buChar char="•"/>
            </a:pPr>
            <a:r>
              <a:rPr lang="en-US" dirty="0" err="1" smtClean="0"/>
              <a:t>Eléments</a:t>
            </a:r>
            <a:r>
              <a:rPr lang="en-US" dirty="0" smtClean="0"/>
              <a:t> </a:t>
            </a:r>
            <a:r>
              <a:rPr lang="en-US" dirty="0" err="1" smtClean="0"/>
              <a:t>d’information</a:t>
            </a:r>
            <a:r>
              <a:rPr lang="en-US" dirty="0" smtClean="0"/>
              <a:t> pour un </a:t>
            </a:r>
            <a:r>
              <a:rPr lang="en-US" dirty="0" err="1" smtClean="0"/>
              <a:t>titre</a:t>
            </a:r>
            <a:r>
              <a:rPr lang="en-US" dirty="0" smtClean="0"/>
              <a:t> </a:t>
            </a:r>
            <a:r>
              <a:rPr lang="en-US" dirty="0" err="1" smtClean="0"/>
              <a:t>particulier</a:t>
            </a:r>
            <a:r>
              <a:rPr lang="en-US" dirty="0" smtClean="0"/>
              <a:t> </a:t>
            </a:r>
            <a:r>
              <a:rPr lang="en-US" dirty="0" err="1" smtClean="0"/>
              <a:t>dans</a:t>
            </a:r>
            <a:r>
              <a:rPr lang="en-US" dirty="0" smtClean="0"/>
              <a:t> un package (</a:t>
            </a:r>
            <a:r>
              <a:rPr lang="en-US" dirty="0" err="1" smtClean="0"/>
              <a:t>années</a:t>
            </a:r>
            <a:r>
              <a:rPr lang="en-US" dirty="0" smtClean="0"/>
              <a:t> </a:t>
            </a:r>
            <a:r>
              <a:rPr lang="en-US" dirty="0" err="1" smtClean="0"/>
              <a:t>d’accès</a:t>
            </a:r>
            <a:r>
              <a:rPr lang="en-US" dirty="0" smtClean="0"/>
              <a:t>, services, </a:t>
            </a:r>
            <a:r>
              <a:rPr lang="en-US" dirty="0" err="1" smtClean="0"/>
              <a:t>infos</a:t>
            </a:r>
            <a:r>
              <a:rPr lang="en-US" dirty="0" smtClean="0"/>
              <a:t> de linking, </a:t>
            </a:r>
            <a:r>
              <a:rPr lang="en-US" dirty="0" err="1" smtClean="0"/>
              <a:t>données</a:t>
            </a:r>
            <a:r>
              <a:rPr lang="en-US" dirty="0" smtClean="0"/>
              <a:t> </a:t>
            </a:r>
            <a:r>
              <a:rPr lang="en-US" dirty="0" err="1" smtClean="0"/>
              <a:t>administratives</a:t>
            </a:r>
            <a:r>
              <a:rPr lang="en-US" dirty="0" smtClean="0"/>
              <a:t> </a:t>
            </a:r>
            <a:r>
              <a:rPr lang="en-US" dirty="0" err="1" smtClean="0"/>
              <a:t>d’accès</a:t>
            </a:r>
            <a:r>
              <a:rPr lang="en-US" dirty="0" smtClean="0"/>
              <a:t>)</a:t>
            </a:r>
          </a:p>
          <a:p>
            <a:pPr lvl="1">
              <a:lnSpc>
                <a:spcPct val="150000"/>
              </a:lnSpc>
              <a:buFont typeface="Arial" pitchFamily="34" charset="0"/>
              <a:buChar char="•"/>
            </a:pPr>
            <a:r>
              <a:rPr lang="en-US" dirty="0" err="1" smtClean="0"/>
              <a:t>Peut</a:t>
            </a:r>
            <a:r>
              <a:rPr lang="en-US" dirty="0" smtClean="0"/>
              <a:t> </a:t>
            </a:r>
            <a:r>
              <a:rPr lang="en-US" dirty="0" err="1" smtClean="0"/>
              <a:t>être</a:t>
            </a:r>
            <a:r>
              <a:rPr lang="en-US" dirty="0" smtClean="0"/>
              <a:t> local </a:t>
            </a:r>
            <a:r>
              <a:rPr lang="en-US" dirty="0" err="1" smtClean="0"/>
              <a:t>ou</a:t>
            </a:r>
            <a:r>
              <a:rPr lang="en-US" dirty="0" smtClean="0"/>
              <a:t> global (</a:t>
            </a:r>
            <a:r>
              <a:rPr lang="en-US" dirty="0" err="1" smtClean="0"/>
              <a:t>lié</a:t>
            </a:r>
            <a:r>
              <a:rPr lang="en-US" dirty="0" smtClean="0"/>
              <a:t> à la CZ)</a:t>
            </a:r>
          </a:p>
          <a:p>
            <a:pPr>
              <a:lnSpc>
                <a:spcPct val="150000"/>
              </a:lnSpc>
              <a:spcBef>
                <a:spcPts val="0"/>
              </a:spcBef>
            </a:pPr>
            <a:r>
              <a:rPr lang="fr-BE" b="1" dirty="0" smtClean="0"/>
              <a:t>Service</a:t>
            </a:r>
          </a:p>
          <a:p>
            <a:pPr lvl="1">
              <a:lnSpc>
                <a:spcPct val="150000"/>
              </a:lnSpc>
              <a:buFont typeface="Arial" pitchFamily="34" charset="0"/>
              <a:buChar char="•"/>
            </a:pPr>
            <a:r>
              <a:rPr lang="fr-BE" dirty="0" smtClean="0"/>
              <a:t>Fait référence aux services que la collection électronique offre pour ses portfolios. Dans Alma, service full </a:t>
            </a:r>
            <a:r>
              <a:rPr lang="fr-BE" dirty="0" err="1" smtClean="0"/>
              <a:t>text</a:t>
            </a:r>
            <a:r>
              <a:rPr lang="fr-BE" dirty="0" smtClean="0"/>
              <a:t> ou </a:t>
            </a:r>
            <a:r>
              <a:rPr lang="fr-BE" dirty="0" err="1" smtClean="0"/>
              <a:t>selective</a:t>
            </a:r>
            <a:r>
              <a:rPr lang="fr-BE" dirty="0" smtClean="0"/>
              <a:t> full </a:t>
            </a:r>
            <a:r>
              <a:rPr lang="fr-BE" dirty="0" err="1" smtClean="0"/>
              <a:t>text</a:t>
            </a:r>
            <a:r>
              <a:rPr lang="fr-BE" dirty="0" smtClean="0"/>
              <a:t> (accès à une sélection d’articles). Le service contient essentiellement les données de connexion/</a:t>
            </a:r>
            <a:r>
              <a:rPr lang="fr-BE" dirty="0" err="1" smtClean="0"/>
              <a:t>linking</a:t>
            </a:r>
            <a:r>
              <a:rPr lang="fr-BE" dirty="0" smtClean="0"/>
              <a:t> pour obtenir le lien avec le full </a:t>
            </a:r>
            <a:r>
              <a:rPr lang="fr-BE" dirty="0" err="1" smtClean="0"/>
              <a:t>text</a:t>
            </a:r>
            <a:endParaRPr lang="fr-BE" dirty="0" smtClean="0"/>
          </a:p>
          <a:p>
            <a:endParaRPr lang="en-US" dirty="0" smtClean="0"/>
          </a:p>
          <a:p>
            <a:r>
              <a:rPr lang="en-US" dirty="0" smtClean="0"/>
              <a:t>Le lien </a:t>
            </a:r>
            <a:r>
              <a:rPr lang="en-US" dirty="0" err="1" smtClean="0"/>
              <a:t>peut</a:t>
            </a:r>
            <a:r>
              <a:rPr lang="en-US" dirty="0" smtClean="0"/>
              <a:t> et </a:t>
            </a:r>
            <a:r>
              <a:rPr lang="en-US" dirty="0" err="1" smtClean="0"/>
              <a:t>doit</a:t>
            </a:r>
            <a:r>
              <a:rPr lang="en-US" dirty="0" smtClean="0"/>
              <a:t> </a:t>
            </a:r>
            <a:r>
              <a:rPr lang="en-US" dirty="0" err="1" smtClean="0"/>
              <a:t>être</a:t>
            </a:r>
            <a:r>
              <a:rPr lang="en-US" dirty="0" smtClean="0"/>
              <a:t> fait avec les </a:t>
            </a:r>
            <a:r>
              <a:rPr lang="en-US" dirty="0" err="1" smtClean="0"/>
              <a:t>données</a:t>
            </a:r>
            <a:r>
              <a:rPr lang="en-US" dirty="0" smtClean="0"/>
              <a:t> de la CZ </a:t>
            </a:r>
            <a:r>
              <a:rPr lang="en-US" dirty="0" err="1" smtClean="0"/>
              <a:t>chaque</a:t>
            </a:r>
            <a:r>
              <a:rPr lang="en-US" dirty="0" smtClean="0"/>
              <a:t> </a:t>
            </a:r>
            <a:r>
              <a:rPr lang="en-US" dirty="0" err="1" smtClean="0"/>
              <a:t>fois</a:t>
            </a:r>
            <a:r>
              <a:rPr lang="en-US" dirty="0" smtClean="0"/>
              <a:t> </a:t>
            </a:r>
            <a:r>
              <a:rPr lang="en-US" dirty="0" err="1" smtClean="0"/>
              <a:t>qu’elles</a:t>
            </a:r>
            <a:r>
              <a:rPr lang="en-US" dirty="0" smtClean="0"/>
              <a:t> </a:t>
            </a:r>
            <a:r>
              <a:rPr lang="en-US" dirty="0" err="1" smtClean="0"/>
              <a:t>sont</a:t>
            </a:r>
            <a:r>
              <a:rPr lang="en-US" dirty="0" smtClean="0"/>
              <a:t> </a:t>
            </a:r>
            <a:r>
              <a:rPr lang="en-US" dirty="0" err="1" smtClean="0"/>
              <a:t>suffisantes</a:t>
            </a:r>
            <a:r>
              <a:rPr lang="en-US" dirty="0" smtClean="0"/>
              <a:t>. Pour rappel, </a:t>
            </a:r>
            <a:r>
              <a:rPr lang="en-US" dirty="0" err="1" smtClean="0"/>
              <a:t>lors</a:t>
            </a:r>
            <a:r>
              <a:rPr lang="en-US" dirty="0" smtClean="0"/>
              <a:t> de </a:t>
            </a:r>
            <a:r>
              <a:rPr lang="en-US" dirty="0" err="1" smtClean="0"/>
              <a:t>l’import</a:t>
            </a:r>
            <a:r>
              <a:rPr lang="en-US" dirty="0" smtClean="0"/>
              <a:t> des </a:t>
            </a:r>
            <a:r>
              <a:rPr lang="en-US" dirty="0" err="1" smtClean="0"/>
              <a:t>données</a:t>
            </a:r>
            <a:r>
              <a:rPr lang="en-US" dirty="0" smtClean="0"/>
              <a:t> SFX, </a:t>
            </a:r>
            <a:r>
              <a:rPr lang="en-US" dirty="0" err="1" smtClean="0"/>
              <a:t>ce</a:t>
            </a:r>
            <a:r>
              <a:rPr lang="en-US" dirty="0" smtClean="0"/>
              <a:t> lien a </a:t>
            </a:r>
            <a:r>
              <a:rPr lang="en-US" dirty="0" err="1" smtClean="0"/>
              <a:t>été</a:t>
            </a:r>
            <a:r>
              <a:rPr lang="en-US" dirty="0" smtClean="0"/>
              <a:t> fait </a:t>
            </a:r>
            <a:r>
              <a:rPr lang="en-US" dirty="0" err="1" smtClean="0"/>
              <a:t>automatiquement</a:t>
            </a:r>
            <a:r>
              <a:rPr lang="en-US" dirty="0" smtClean="0"/>
              <a:t> pour </a:t>
            </a:r>
            <a:r>
              <a:rPr lang="en-US" dirty="0" err="1" smtClean="0"/>
              <a:t>tous</a:t>
            </a:r>
            <a:r>
              <a:rPr lang="en-US" dirty="0" smtClean="0"/>
              <a:t> les objects </a:t>
            </a:r>
            <a:r>
              <a:rPr lang="en-US" dirty="0" err="1" smtClean="0"/>
              <a:t>globaux</a:t>
            </a:r>
            <a:r>
              <a:rPr lang="en-US" dirty="0" smtClean="0"/>
              <a:t>. Les notices </a:t>
            </a:r>
            <a:r>
              <a:rPr lang="en-US" dirty="0" err="1" smtClean="0"/>
              <a:t>bibliographiques</a:t>
            </a:r>
            <a:r>
              <a:rPr lang="en-US" dirty="0" smtClean="0"/>
              <a:t> locales et </a:t>
            </a:r>
            <a:r>
              <a:rPr lang="en-US" dirty="0" err="1" smtClean="0"/>
              <a:t>objets</a:t>
            </a:r>
            <a:r>
              <a:rPr lang="en-US" dirty="0" smtClean="0"/>
              <a:t> </a:t>
            </a:r>
            <a:r>
              <a:rPr lang="en-US" dirty="0" err="1" smtClean="0"/>
              <a:t>locaux</a:t>
            </a:r>
            <a:r>
              <a:rPr lang="en-US" dirty="0" smtClean="0"/>
              <a:t> </a:t>
            </a:r>
            <a:r>
              <a:rPr lang="en-US" dirty="0" err="1" smtClean="0"/>
              <a:t>sont</a:t>
            </a:r>
            <a:r>
              <a:rPr lang="en-US" dirty="0" smtClean="0"/>
              <a:t> </a:t>
            </a:r>
            <a:r>
              <a:rPr lang="en-US" dirty="0" err="1" smtClean="0"/>
              <a:t>devenus</a:t>
            </a:r>
            <a:r>
              <a:rPr lang="en-US" dirty="0" smtClean="0"/>
              <a:t> des notices bib </a:t>
            </a:r>
            <a:r>
              <a:rPr lang="en-US" dirty="0" err="1" smtClean="0"/>
              <a:t>managées</a:t>
            </a:r>
            <a:r>
              <a:rPr lang="en-US" dirty="0" smtClean="0"/>
              <a:t> à un </a:t>
            </a:r>
            <a:r>
              <a:rPr lang="en-US" dirty="0" err="1" smtClean="0"/>
              <a:t>niveau</a:t>
            </a:r>
            <a:r>
              <a:rPr lang="en-US" dirty="0" smtClean="0"/>
              <a:t> local</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3086133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BE" dirty="0" smtClean="0"/>
              <a:t>Alma  sert aussi de résolveur de liens et remplace désormais SFX.</a:t>
            </a:r>
          </a:p>
          <a:p>
            <a:r>
              <a:rPr lang="fr-BE" dirty="0" smtClean="0"/>
              <a:t>On parle de Alma U-</a:t>
            </a:r>
            <a:r>
              <a:rPr lang="fr-BE" dirty="0" err="1" smtClean="0"/>
              <a:t>resolver</a:t>
            </a:r>
            <a:r>
              <a:rPr lang="fr-BE" dirty="0" smtClean="0"/>
              <a:t>. </a:t>
            </a:r>
          </a:p>
          <a:p>
            <a:endParaRPr lang="fr-BE" dirty="0" smtClean="0"/>
          </a:p>
          <a:p>
            <a:r>
              <a:rPr lang="fr-BE" dirty="0" smtClean="0"/>
              <a:t>Pour résumer, un résolveur de liens utilise les données de la citation bibliographique pour trouver et faire le lien avec le service électronique ou la ressource à laquelle la bibliothèque et donc l’utilisateur final  a le droit d’accéder (soit via une souscription soit parce que la ressource est gratuit. C’est ce que l’on appelle les services </a:t>
            </a:r>
            <a:r>
              <a:rPr lang="fr-BE" dirty="0" err="1" smtClean="0"/>
              <a:t>context</a:t>
            </a:r>
            <a:r>
              <a:rPr lang="fr-BE" dirty="0" smtClean="0"/>
              <a:t>-sensitive et cela se base sur les standards de la norme </a:t>
            </a:r>
            <a:r>
              <a:rPr lang="fr-BE" dirty="0" err="1" smtClean="0"/>
              <a:t>OpenURL</a:t>
            </a:r>
            <a:r>
              <a:rPr lang="fr-BE" dirty="0" smtClean="0"/>
              <a:t>. Alma </a:t>
            </a:r>
            <a:r>
              <a:rPr lang="fr-BE" dirty="0" err="1" smtClean="0"/>
              <a:t>Uresolver</a:t>
            </a:r>
            <a:r>
              <a:rPr lang="fr-BE" dirty="0" smtClean="0"/>
              <a:t> supporte la norme </a:t>
            </a:r>
            <a:r>
              <a:rPr lang="fr-BE" dirty="0" err="1" smtClean="0"/>
              <a:t>OpenURL</a:t>
            </a:r>
            <a:r>
              <a:rPr lang="fr-BE" dirty="0" smtClean="0"/>
              <a:t> 0.1 et 1.0. </a:t>
            </a:r>
          </a:p>
          <a:p>
            <a:endParaRPr lang="fr-BE" dirty="0" smtClean="0"/>
          </a:p>
          <a:p>
            <a:r>
              <a:rPr lang="fr-BE" dirty="0" smtClean="0"/>
              <a:t>Le schéma ci-dessous est extraite de la vidéo consacrée au </a:t>
            </a:r>
            <a:r>
              <a:rPr lang="fr-BE" dirty="0" err="1" smtClean="0"/>
              <a:t>link</a:t>
            </a:r>
            <a:r>
              <a:rPr lang="fr-BE" dirty="0" smtClean="0"/>
              <a:t> </a:t>
            </a:r>
            <a:r>
              <a:rPr lang="fr-BE" dirty="0" err="1" smtClean="0"/>
              <a:t>resolver</a:t>
            </a:r>
            <a:r>
              <a:rPr lang="fr-BE" dirty="0" smtClean="0"/>
              <a:t> Alma disponible sur le training center d’Ex </a:t>
            </a:r>
            <a:r>
              <a:rPr lang="fr-BE" dirty="0" err="1" smtClean="0"/>
              <a:t>Libris</a:t>
            </a:r>
            <a:r>
              <a:rPr lang="fr-BE" dirty="0" smtClean="0"/>
              <a:t>  : </a:t>
            </a:r>
            <a:r>
              <a:rPr lang="fr-BE" dirty="0" smtClean="0">
                <a:hlinkClick r:id="rId3"/>
              </a:rPr>
              <a:t>http://learn.exlibrisgroup.com/course/view.php?id=226</a:t>
            </a:r>
            <a:endParaRPr lang="fr-BE" dirty="0" smtClean="0"/>
          </a:p>
          <a:p>
            <a:r>
              <a:rPr lang="fr-BE" dirty="0" smtClean="0"/>
              <a:t>Vous pouvez trouver plus d’info sur le </a:t>
            </a:r>
            <a:r>
              <a:rPr lang="fr-BE" dirty="0" err="1" smtClean="0"/>
              <a:t>link</a:t>
            </a:r>
            <a:r>
              <a:rPr lang="fr-BE" dirty="0" smtClean="0"/>
              <a:t> </a:t>
            </a:r>
            <a:r>
              <a:rPr lang="fr-BE" dirty="0" err="1" smtClean="0"/>
              <a:t>resolver</a:t>
            </a:r>
            <a:r>
              <a:rPr lang="fr-BE" dirty="0" smtClean="0"/>
              <a:t> et les services électroniques dans cette  vidéo très claire et complète.</a:t>
            </a:r>
          </a:p>
          <a:p>
            <a:endParaRPr lang="fr-BE" dirty="0" smtClean="0"/>
          </a:p>
          <a:p>
            <a:r>
              <a:rPr lang="fr-BE" dirty="0" smtClean="0"/>
              <a:t>Si la ressource ne s’affiche pas, veiller à vérifier les points suivants :</a:t>
            </a:r>
          </a:p>
          <a:p>
            <a:pPr>
              <a:buFontTx/>
              <a:buChar char="-"/>
            </a:pPr>
            <a:r>
              <a:rPr lang="en-US" dirty="0" err="1" smtClean="0"/>
              <a:t>Que</a:t>
            </a:r>
            <a:r>
              <a:rPr lang="en-US" dirty="0" smtClean="0"/>
              <a:t> la </a:t>
            </a:r>
            <a:r>
              <a:rPr lang="en-US" dirty="0" err="1" smtClean="0"/>
              <a:t>ressource</a:t>
            </a:r>
            <a:r>
              <a:rPr lang="en-US" dirty="0" smtClean="0"/>
              <a:t> </a:t>
            </a:r>
            <a:r>
              <a:rPr lang="en-US" dirty="0" err="1" smtClean="0"/>
              <a:t>soit</a:t>
            </a:r>
            <a:r>
              <a:rPr lang="en-US" dirty="0" smtClean="0"/>
              <a:t> </a:t>
            </a:r>
            <a:r>
              <a:rPr lang="en-US" dirty="0" err="1" smtClean="0"/>
              <a:t>bien</a:t>
            </a:r>
            <a:r>
              <a:rPr lang="en-US" dirty="0" smtClean="0"/>
              <a:t> </a:t>
            </a:r>
            <a:r>
              <a:rPr lang="en-US" dirty="0" err="1" smtClean="0"/>
              <a:t>activée</a:t>
            </a:r>
            <a:r>
              <a:rPr lang="en-US" dirty="0" smtClean="0"/>
              <a:t> </a:t>
            </a:r>
            <a:r>
              <a:rPr lang="en-US" dirty="0" err="1" smtClean="0"/>
              <a:t>dans</a:t>
            </a:r>
            <a:r>
              <a:rPr lang="en-US" dirty="0" smtClean="0"/>
              <a:t> Alma</a:t>
            </a:r>
          </a:p>
          <a:p>
            <a:pPr>
              <a:buFontTx/>
              <a:buChar char="-"/>
            </a:pPr>
            <a:r>
              <a:rPr lang="en-US" dirty="0" err="1" smtClean="0"/>
              <a:t>Vérifier</a:t>
            </a:r>
            <a:r>
              <a:rPr lang="en-US" dirty="0" smtClean="0"/>
              <a:t> le threshold </a:t>
            </a:r>
            <a:r>
              <a:rPr lang="en-US" dirty="0" err="1" smtClean="0"/>
              <a:t>dans</a:t>
            </a:r>
            <a:r>
              <a:rPr lang="en-US" dirty="0" smtClean="0"/>
              <a:t> Alma pour </a:t>
            </a:r>
            <a:r>
              <a:rPr lang="en-US" dirty="0" err="1" smtClean="0"/>
              <a:t>vous</a:t>
            </a:r>
            <a:r>
              <a:rPr lang="en-US" dirty="0" smtClean="0"/>
              <a:t> assurer </a:t>
            </a:r>
            <a:r>
              <a:rPr lang="en-US" dirty="0" err="1" smtClean="0"/>
              <a:t>qu’il</a:t>
            </a:r>
            <a:r>
              <a:rPr lang="en-US" dirty="0" smtClean="0"/>
              <a:t> </a:t>
            </a:r>
            <a:r>
              <a:rPr lang="en-US" dirty="0" err="1" smtClean="0"/>
              <a:t>reflète</a:t>
            </a:r>
            <a:r>
              <a:rPr lang="en-US" dirty="0" smtClean="0"/>
              <a:t> </a:t>
            </a:r>
            <a:r>
              <a:rPr lang="en-US" dirty="0" err="1" smtClean="0"/>
              <a:t>bien</a:t>
            </a:r>
            <a:r>
              <a:rPr lang="en-US" dirty="0" smtClean="0"/>
              <a:t> la </a:t>
            </a:r>
            <a:r>
              <a:rPr lang="en-US" dirty="0" err="1" smtClean="0"/>
              <a:t>bonne</a:t>
            </a:r>
            <a:r>
              <a:rPr lang="en-US" dirty="0" smtClean="0"/>
              <a:t> </a:t>
            </a:r>
            <a:r>
              <a:rPr lang="en-US" dirty="0" err="1" smtClean="0"/>
              <a:t>couverture</a:t>
            </a:r>
            <a:r>
              <a:rPr lang="en-US" dirty="0" smtClean="0"/>
              <a:t> pour </a:t>
            </a:r>
            <a:r>
              <a:rPr lang="en-US" dirty="0" err="1" smtClean="0"/>
              <a:t>ce</a:t>
            </a:r>
            <a:r>
              <a:rPr lang="en-US" dirty="0" smtClean="0"/>
              <a:t> </a:t>
            </a:r>
            <a:r>
              <a:rPr lang="en-US" dirty="0" err="1" smtClean="0"/>
              <a:t>titre</a:t>
            </a:r>
            <a:r>
              <a:rPr lang="en-US" dirty="0" smtClean="0"/>
              <a:t> et </a:t>
            </a:r>
            <a:r>
              <a:rPr lang="en-US" dirty="0" err="1" smtClean="0"/>
              <a:t>que</a:t>
            </a:r>
            <a:r>
              <a:rPr lang="en-US" dirty="0" smtClean="0"/>
              <a:t> les </a:t>
            </a:r>
            <a:r>
              <a:rPr lang="en-US" dirty="0" err="1" smtClean="0"/>
              <a:t>paramètres</a:t>
            </a:r>
            <a:r>
              <a:rPr lang="en-US" dirty="0" smtClean="0"/>
              <a:t> du service (</a:t>
            </a:r>
            <a:r>
              <a:rPr lang="en-US" dirty="0" err="1" smtClean="0"/>
              <a:t>url</a:t>
            </a:r>
            <a:r>
              <a:rPr lang="en-US" dirty="0" smtClean="0"/>
              <a:t>) </a:t>
            </a:r>
            <a:r>
              <a:rPr lang="en-US" dirty="0" err="1" smtClean="0"/>
              <a:t>soient</a:t>
            </a:r>
            <a:r>
              <a:rPr lang="en-US" dirty="0" smtClean="0"/>
              <a:t> </a:t>
            </a:r>
            <a:r>
              <a:rPr lang="en-US" dirty="0" err="1" smtClean="0"/>
              <a:t>toujours</a:t>
            </a:r>
            <a:r>
              <a:rPr lang="en-US" dirty="0" smtClean="0"/>
              <a:t> corrects.</a:t>
            </a:r>
          </a:p>
          <a:p>
            <a:pPr>
              <a:buFontTx/>
              <a:buChar char="-"/>
            </a:pPr>
            <a:r>
              <a:rPr lang="en-US" dirty="0" err="1" smtClean="0"/>
              <a:t>Vérifier</a:t>
            </a:r>
            <a:r>
              <a:rPr lang="en-US" dirty="0" smtClean="0"/>
              <a:t> </a:t>
            </a:r>
            <a:r>
              <a:rPr lang="en-US" dirty="0" err="1" smtClean="0"/>
              <a:t>que</a:t>
            </a:r>
            <a:r>
              <a:rPr lang="en-US" dirty="0" smtClean="0"/>
              <a:t> </a:t>
            </a:r>
            <a:r>
              <a:rPr lang="en-US" dirty="0" err="1" smtClean="0"/>
              <a:t>l’article</a:t>
            </a:r>
            <a:r>
              <a:rPr lang="en-US" dirty="0" smtClean="0"/>
              <a:t> </a:t>
            </a:r>
            <a:r>
              <a:rPr lang="en-US" dirty="0" err="1" smtClean="0"/>
              <a:t>soit</a:t>
            </a:r>
            <a:r>
              <a:rPr lang="en-US" dirty="0" smtClean="0"/>
              <a:t> </a:t>
            </a:r>
            <a:r>
              <a:rPr lang="en-US" dirty="0" err="1" smtClean="0"/>
              <a:t>bien</a:t>
            </a:r>
            <a:r>
              <a:rPr lang="en-US" dirty="0" smtClean="0"/>
              <a:t> encore </a:t>
            </a:r>
            <a:r>
              <a:rPr lang="en-US" dirty="0" err="1" smtClean="0"/>
              <a:t>disponible</a:t>
            </a:r>
            <a:r>
              <a:rPr lang="en-US" dirty="0" smtClean="0"/>
              <a:t> </a:t>
            </a:r>
            <a:r>
              <a:rPr lang="en-US" dirty="0" err="1" smtClean="0"/>
              <a:t>sur</a:t>
            </a:r>
            <a:r>
              <a:rPr lang="en-US" dirty="0" smtClean="0"/>
              <a:t> le site du </a:t>
            </a:r>
            <a:r>
              <a:rPr lang="en-US" dirty="0" err="1" smtClean="0"/>
              <a:t>vendeur</a:t>
            </a:r>
            <a:r>
              <a:rPr lang="en-US" dirty="0" smtClean="0"/>
              <a:t> et </a:t>
            </a:r>
            <a:r>
              <a:rPr lang="en-US" dirty="0" err="1" smtClean="0"/>
              <a:t>demandez</a:t>
            </a:r>
            <a:r>
              <a:rPr lang="en-US" dirty="0" smtClean="0"/>
              <a:t> les </a:t>
            </a:r>
            <a:r>
              <a:rPr lang="en-US" dirty="0" err="1" smtClean="0"/>
              <a:t>changements</a:t>
            </a:r>
            <a:r>
              <a:rPr lang="en-US" dirty="0" smtClean="0"/>
              <a:t> </a:t>
            </a:r>
            <a:r>
              <a:rPr lang="en-US" dirty="0" err="1" smtClean="0"/>
              <a:t>utiles</a:t>
            </a:r>
            <a:r>
              <a:rPr lang="en-US" dirty="0" smtClean="0"/>
              <a:t> au </a:t>
            </a:r>
            <a:r>
              <a:rPr lang="en-US" dirty="0" err="1" smtClean="0"/>
              <a:t>vendeur</a:t>
            </a:r>
            <a:r>
              <a:rPr lang="en-US" dirty="0" smtClean="0"/>
              <a:t>. Si le site </a:t>
            </a:r>
            <a:r>
              <a:rPr lang="en-US" dirty="0" err="1" smtClean="0"/>
              <a:t>est</a:t>
            </a:r>
            <a:r>
              <a:rPr lang="en-US" dirty="0" smtClean="0"/>
              <a:t> </a:t>
            </a:r>
            <a:r>
              <a:rPr lang="en-US" dirty="0" err="1" smtClean="0"/>
              <a:t>temporairement</a:t>
            </a:r>
            <a:r>
              <a:rPr lang="en-US" dirty="0" smtClean="0"/>
              <a:t> </a:t>
            </a:r>
            <a:r>
              <a:rPr lang="en-US" dirty="0" err="1" smtClean="0"/>
              <a:t>indisponible</a:t>
            </a:r>
            <a:r>
              <a:rPr lang="en-US" dirty="0" smtClean="0"/>
              <a:t>, </a:t>
            </a:r>
            <a:r>
              <a:rPr lang="en-US" dirty="0" err="1" smtClean="0"/>
              <a:t>vous</a:t>
            </a:r>
            <a:r>
              <a:rPr lang="en-US" dirty="0" smtClean="0"/>
              <a:t> </a:t>
            </a:r>
            <a:r>
              <a:rPr lang="en-US" dirty="0" err="1" smtClean="0"/>
              <a:t>avez</a:t>
            </a:r>
            <a:r>
              <a:rPr lang="en-US" dirty="0" smtClean="0"/>
              <a:t> </a:t>
            </a:r>
            <a:r>
              <a:rPr lang="en-US" dirty="0" err="1" smtClean="0"/>
              <a:t>l’opportunité</a:t>
            </a:r>
            <a:r>
              <a:rPr lang="en-US" dirty="0" smtClean="0"/>
              <a:t> de le signaler </a:t>
            </a:r>
            <a:r>
              <a:rPr lang="en-US" dirty="0" err="1" smtClean="0"/>
              <a:t>dans</a:t>
            </a:r>
            <a:r>
              <a:rPr lang="en-US" dirty="0" smtClean="0"/>
              <a:t> Alma.</a:t>
            </a:r>
          </a:p>
          <a:p>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2593855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err="1" smtClean="0"/>
              <a:t>Cf</a:t>
            </a:r>
            <a:r>
              <a:rPr lang="fr-BE" dirty="0" smtClean="0"/>
              <a:t> interface primo, affichage de l’onglet « Accès en ligne » pour voir les autres services (autres que </a:t>
            </a:r>
            <a:r>
              <a:rPr lang="fr-BE" dirty="0" err="1" smtClean="0"/>
              <a:t>fulltext</a:t>
            </a:r>
            <a:r>
              <a:rPr lang="fr-BE" dirty="0" smtClean="0"/>
              <a:t>) disponibles.</a:t>
            </a:r>
          </a:p>
          <a:p>
            <a:endParaRPr lang="fr-BE" dirty="0" smtClean="0"/>
          </a:p>
          <a:p>
            <a:r>
              <a:rPr lang="fr-BE" dirty="0" smtClean="0"/>
              <a:t>Il a été décidé en Project Team d’ajouter ces services dans un premier temps dans le </a:t>
            </a:r>
            <a:r>
              <a:rPr lang="fr-BE" dirty="0" err="1" smtClean="0"/>
              <a:t>view</a:t>
            </a:r>
            <a:r>
              <a:rPr lang="fr-BE" dirty="0" smtClean="0"/>
              <a:t> </a:t>
            </a:r>
            <a:r>
              <a:rPr lang="fr-BE" dirty="0" err="1" smtClean="0"/>
              <a:t>it</a:t>
            </a:r>
            <a:r>
              <a:rPr lang="fr-BE" dirty="0" smtClean="0"/>
              <a:t> et certains dans le plus d’info (via Primo) en raison de limitations de configurations. En effet, nous aurions souhaité </a:t>
            </a:r>
            <a:r>
              <a:rPr lang="fr-BE" dirty="0" err="1" smtClean="0"/>
              <a:t>metttre</a:t>
            </a:r>
            <a:r>
              <a:rPr lang="fr-BE" dirty="0" smtClean="0"/>
              <a:t> uniquement dans le </a:t>
            </a:r>
            <a:r>
              <a:rPr lang="fr-BE" dirty="0" err="1" smtClean="0"/>
              <a:t>View</a:t>
            </a:r>
            <a:r>
              <a:rPr lang="fr-BE" dirty="0" smtClean="0"/>
              <a:t> It les liens relatifs à l’accès à la ressource et dans plus d’infos, les autres liens. Mais cela n’a pas été possible (pas possible d’affiner de manière aussi poussée que dans Alma).</a:t>
            </a:r>
          </a:p>
          <a:p>
            <a:endParaRPr lang="fr-BE" dirty="0" smtClean="0"/>
          </a:p>
          <a:p>
            <a:r>
              <a:rPr lang="fr-BE" dirty="0" smtClean="0"/>
              <a:t>Des améliorations sont aussi dans le tube côté Alma comme le regroupement de services similaires (des contournements ont été mis en place côté </a:t>
            </a:r>
            <a:r>
              <a:rPr lang="fr-BE" dirty="0" smtClean="0"/>
              <a:t>ULiège </a:t>
            </a:r>
            <a:r>
              <a:rPr lang="fr-BE" dirty="0" smtClean="0"/>
              <a:t>pour le moment).</a:t>
            </a:r>
          </a:p>
          <a:p>
            <a:endParaRPr lang="fr-BE" dirty="0" smtClean="0"/>
          </a:p>
          <a:p>
            <a:r>
              <a:rPr lang="fr-BE" dirty="0" smtClean="0"/>
              <a:t>En ce qui concerne le local feedback, nous l’avons couplé avec le formulaire </a:t>
            </a:r>
            <a:r>
              <a:rPr lang="fr-BE" dirty="0" err="1" smtClean="0"/>
              <a:t>libnet</a:t>
            </a:r>
            <a:r>
              <a:rPr lang="fr-BE" dirty="0" smtClean="0"/>
              <a:t> et un système de gestion de ticket (OS ticket).</a:t>
            </a:r>
          </a:p>
          <a:p>
            <a:r>
              <a:rPr lang="fr-BE" dirty="0" smtClean="0"/>
              <a:t>Lorsqu’un utilisateur signale un souci d’accès à une ressource électronique, un ticket est créé dans OS ticket. Le gestionnaire reçoit un email et via OS ticket, peut y répondre. L’intérêt de ce système est surtout de conserver une trace des contacts avec l’utilisateur mais aussi de pouvoir fournir des mails formatés pour les réponses. Ce système complète l’offre d’aide fournie à l’utilisateur qui va prochainement être mise en place avec le système </a:t>
            </a:r>
            <a:r>
              <a:rPr lang="fr-BE" dirty="0" err="1" smtClean="0"/>
              <a:t>Ask</a:t>
            </a:r>
            <a:r>
              <a:rPr lang="fr-BE" dirty="0" smtClean="0"/>
              <a:t> a </a:t>
            </a:r>
            <a:r>
              <a:rPr lang="fr-BE" dirty="0" err="1" smtClean="0"/>
              <a:t>Librarian</a:t>
            </a:r>
            <a:r>
              <a:rPr lang="fr-BE" dirty="0" smtClean="0"/>
              <a:t>. </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157162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Activation du service « </a:t>
            </a:r>
            <a:r>
              <a:rPr lang="fr-BE" dirty="0" err="1" smtClean="0"/>
              <a:t>Related</a:t>
            </a:r>
            <a:r>
              <a:rPr lang="fr-BE" dirty="0" smtClean="0"/>
              <a:t> records » (filiations)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33</a:t>
            </a:fld>
            <a:endParaRPr lang="fr-BE"/>
          </a:p>
        </p:txBody>
      </p:sp>
    </p:spTree>
    <p:extLst>
      <p:ext uri="{BB962C8B-B14F-4D97-AF65-F5344CB8AC3E}">
        <p14:creationId xmlns:p14="http://schemas.microsoft.com/office/powerpoint/2010/main" val="4289913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dirty="0" smtClean="0"/>
              <a:t>La plupart des fournisseurs de ressources électroniques fournissent (via leur plateforme</a:t>
            </a:r>
            <a:r>
              <a:rPr lang="fr-BE" baseline="0" dirty="0" smtClean="0"/>
              <a:t> d’administration) </a:t>
            </a:r>
            <a:r>
              <a:rPr lang="fr-BE" dirty="0" smtClean="0"/>
              <a:t>des rapports</a:t>
            </a:r>
            <a:r>
              <a:rPr lang="fr-BE" baseline="0" dirty="0" smtClean="0"/>
              <a:t> COUNTER, le standard de référence, en particulier les rapports JR1 (journaux: nombre de demandes de téléchargement FT, et DB1: </a:t>
            </a:r>
            <a:r>
              <a:rPr lang="fr-BE" baseline="0" dirty="0" err="1" smtClean="0"/>
              <a:t>databases</a:t>
            </a:r>
            <a:r>
              <a:rPr lang="fr-BE" baseline="0" dirty="0" smtClean="0"/>
              <a:t>: nombre de recherches et sessions, et, depuis la version 4 de la norme, JR5 – nombre de demandes de téléchargement FT par année de publication - très utile pour les décisions de renouvellement) MAIS il reste des exceptions, en particulier pour des ressources spécifiques telles les ressources juridiques. En outre les rapports COUNTER ne couvrent pas toujours toute la finesse d’analyse possible et certains éditeurs fournissent une série d’autres rapports statistiques (ex: SciFinder, </a:t>
            </a:r>
            <a:r>
              <a:rPr lang="fr-BE" baseline="0" dirty="0" err="1" smtClean="0"/>
              <a:t>Scopus</a:t>
            </a:r>
            <a:r>
              <a:rPr lang="fr-BE" baseline="0" dirty="0" smtClean="0"/>
              <a:t>…) (consultations par session, détail des services utilisés…).</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fr-BE" baseline="0" dirty="0" smtClean="0"/>
              <a:t>Dans Alma, il est possible de traiter et d’utiliser les statistiques COUNTER via Alma </a:t>
            </a:r>
            <a:r>
              <a:rPr lang="fr-BE" baseline="0" dirty="0" err="1" smtClean="0"/>
              <a:t>Analytics</a:t>
            </a:r>
            <a:r>
              <a:rPr lang="fr-BE" baseline="0" dirty="0" smtClean="0"/>
              <a:t>, une fois que celles-ci (sous la forme de fichiers </a:t>
            </a:r>
            <a:r>
              <a:rPr lang="fr-BE" baseline="0" dirty="0" err="1" smtClean="0"/>
              <a:t>xls</a:t>
            </a:r>
            <a:r>
              <a:rPr lang="fr-BE" baseline="0" dirty="0" smtClean="0"/>
              <a:t> / csv) sont importées dans </a:t>
            </a:r>
            <a:r>
              <a:rPr lang="fr-BE" baseline="0" dirty="0" err="1" smtClean="0"/>
              <a:t>Ustat</a:t>
            </a:r>
            <a:r>
              <a:rPr lang="fr-BE" baseline="0" dirty="0" smtClean="0"/>
              <a:t>. Toutefois, </a:t>
            </a:r>
            <a:r>
              <a:rPr lang="fr-BE" baseline="0" dirty="0" err="1" smtClean="0"/>
              <a:t>Ustat</a:t>
            </a:r>
            <a:r>
              <a:rPr lang="fr-BE" baseline="0" dirty="0" smtClean="0"/>
              <a:t> n’accepte que les rapports COUNTER principaux (JR1 et DB1), à l’exclusion de certains rapports qu’il peut être intéressant d’analyser également (en particulier JR5). Ces rapports, de même que les rapports non COUNTER peuvent être recueillis et analysés par ailleurs (sous format </a:t>
            </a:r>
            <a:r>
              <a:rPr lang="fr-BE" baseline="0" dirty="0" err="1" smtClean="0"/>
              <a:t>xls</a:t>
            </a:r>
            <a:r>
              <a:rPr lang="fr-BE" baseline="0" dirty="0" smtClean="0"/>
              <a:t> par exemple). Des fichiers </a:t>
            </a:r>
            <a:r>
              <a:rPr lang="fr-BE" baseline="0" dirty="0" err="1" smtClean="0"/>
              <a:t>xls</a:t>
            </a:r>
            <a:r>
              <a:rPr lang="fr-BE" baseline="0" dirty="0" smtClean="0"/>
              <a:t> modèles d’analyse peuvent être utilisés. Le Pool de gestionnaires e-ressources pourrait intervenir pour le téléchargement des fichiers COUNTER dans USTAT, et pour le téléchargement des autres fichiers </a:t>
            </a:r>
            <a:r>
              <a:rPr lang="fr-BE" baseline="0" dirty="0" err="1" smtClean="0"/>
              <a:t>xls</a:t>
            </a:r>
            <a:r>
              <a:rPr lang="fr-BE" baseline="0" dirty="0" smtClean="0"/>
              <a:t> utiles. Le Groupe de travail </a:t>
            </a:r>
            <a:r>
              <a:rPr lang="fr-BE" baseline="0" dirty="0" err="1" smtClean="0"/>
              <a:t>Analytics</a:t>
            </a:r>
            <a:r>
              <a:rPr lang="fr-BE" baseline="0" dirty="0" smtClean="0"/>
              <a:t> pourrait intervenir pour la création des modèles </a:t>
            </a:r>
            <a:r>
              <a:rPr lang="fr-BE" baseline="0" dirty="0" err="1" smtClean="0"/>
              <a:t>excel</a:t>
            </a:r>
            <a:r>
              <a:rPr lang="fr-BE" baseline="0" dirty="0" smtClean="0"/>
              <a:t> à utiliser pour mettre à disposition les statistiques utiles non disponibles via Alma </a:t>
            </a:r>
            <a:r>
              <a:rPr lang="fr-BE" baseline="0" dirty="0" err="1" smtClean="0"/>
              <a:t>Analytics</a:t>
            </a:r>
            <a:r>
              <a:rPr lang="fr-BE" baseline="0" dirty="0" smtClean="0"/>
              <a:t> (Hypothèses de travail, non approuvées par la Project Team ni par les groupes concernés).</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fr-BE" baseline="0" dirty="0" smtClean="0"/>
              <a:t>Ressources:</a:t>
            </a:r>
          </a:p>
          <a:p>
            <a:r>
              <a:rPr lang="fr-BE" dirty="0" smtClean="0"/>
              <a:t>COUNTER:</a:t>
            </a:r>
            <a:r>
              <a:rPr lang="fr-BE" baseline="0" dirty="0" smtClean="0"/>
              <a:t> </a:t>
            </a:r>
            <a:r>
              <a:rPr lang="fr-BE" baseline="0" dirty="0" err="1" smtClean="0"/>
              <a:t>Counting</a:t>
            </a:r>
            <a:r>
              <a:rPr lang="fr-BE" baseline="0" dirty="0" smtClean="0"/>
              <a:t> Online Usage of </a:t>
            </a:r>
            <a:r>
              <a:rPr lang="fr-BE" baseline="0" dirty="0" err="1" smtClean="0"/>
              <a:t>NeTworked</a:t>
            </a:r>
            <a:r>
              <a:rPr lang="fr-BE" baseline="0" dirty="0" smtClean="0"/>
              <a:t> </a:t>
            </a:r>
            <a:r>
              <a:rPr lang="fr-BE" baseline="0" dirty="0" err="1" smtClean="0"/>
              <a:t>Electronic</a:t>
            </a:r>
            <a:r>
              <a:rPr lang="fr-BE" baseline="0" dirty="0" smtClean="0"/>
              <a:t> </a:t>
            </a:r>
            <a:r>
              <a:rPr lang="fr-BE" baseline="0" dirty="0" err="1" smtClean="0"/>
              <a:t>Resources</a:t>
            </a:r>
            <a:r>
              <a:rPr lang="fr-BE" baseline="0" dirty="0" smtClean="0"/>
              <a:t> = norme définissant la manière de comptabiliser les statistiques d’usage et leur format de mise à disposition. http://www.projectcounter.org </a:t>
            </a:r>
          </a:p>
          <a:p>
            <a:r>
              <a:rPr lang="fr-BE" baseline="0" dirty="0" smtClean="0"/>
              <a:t>SUSHI: </a:t>
            </a:r>
            <a:r>
              <a:rPr lang="fr-BE" baseline="0" dirty="0" err="1" smtClean="0"/>
              <a:t>Standardized</a:t>
            </a:r>
            <a:r>
              <a:rPr lang="fr-BE" baseline="0" dirty="0" smtClean="0"/>
              <a:t> Usage </a:t>
            </a:r>
            <a:r>
              <a:rPr lang="fr-BE" baseline="0" dirty="0" err="1" smtClean="0"/>
              <a:t>Statistics</a:t>
            </a:r>
            <a:r>
              <a:rPr lang="fr-BE" baseline="0" dirty="0" smtClean="0"/>
              <a:t> </a:t>
            </a:r>
            <a:r>
              <a:rPr lang="fr-BE" baseline="0" dirty="0" err="1" smtClean="0"/>
              <a:t>Harvesting</a:t>
            </a:r>
            <a:r>
              <a:rPr lang="fr-BE" baseline="0" dirty="0" smtClean="0"/>
              <a:t> Initiative = protocole de moissonnage des statistiques de ressources électroniques.</a:t>
            </a:r>
          </a:p>
          <a:p>
            <a:pPr marL="0" marR="0" lvl="2" indent="0" algn="l" defTabSz="914400" rtl="0" eaLnBrk="1" fontAlgn="auto" latinLnBrk="0" hangingPunct="1">
              <a:lnSpc>
                <a:spcPct val="100000"/>
              </a:lnSpc>
              <a:spcBef>
                <a:spcPts val="0"/>
              </a:spcBef>
              <a:spcAft>
                <a:spcPts val="0"/>
              </a:spcAft>
              <a:buClrTx/>
              <a:buSzTx/>
              <a:buFontTx/>
              <a:buNone/>
              <a:tabLst/>
              <a:defRPr/>
            </a:pPr>
            <a:r>
              <a:rPr lang="fr-BE" dirty="0" smtClean="0"/>
              <a:t>Tips et définitions: </a:t>
            </a:r>
            <a:r>
              <a:rPr lang="fr-BE" dirty="0" smtClean="0">
                <a:hlinkClick r:id="rId3"/>
              </a:rPr>
              <a:t>http://www.usus.org.uk/</a:t>
            </a:r>
            <a:endParaRPr lang="fr-BE"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848707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SUSHI</a:t>
            </a:r>
            <a:r>
              <a:rPr lang="fr-BE" baseline="0" dirty="0" smtClean="0"/>
              <a:t> serveur </a:t>
            </a:r>
            <a:r>
              <a:rPr lang="fr-BE" baseline="0" dirty="0" err="1" smtClean="0"/>
              <a:t>registry</a:t>
            </a:r>
            <a:r>
              <a:rPr lang="fr-BE" baseline="0" dirty="0" smtClean="0"/>
              <a:t> (http://www.niso.org/workrooms/sushi/registry_server/) liste les fournisseurs compatibles SUSHI. Seule une partie de ceux-ci sont compatibles avec </a:t>
            </a:r>
            <a:r>
              <a:rPr lang="fr-BE" baseline="0" dirty="0" err="1" smtClean="0"/>
              <a:t>Ustat</a:t>
            </a:r>
            <a:r>
              <a:rPr lang="fr-BE" baseline="0" dirty="0" smtClean="0"/>
              <a:t>. La liste des fournisseurs compatibles SUSHI dans </a:t>
            </a:r>
            <a:r>
              <a:rPr lang="fr-BE" baseline="0" dirty="0" err="1" smtClean="0"/>
              <a:t>Ustat</a:t>
            </a:r>
            <a:r>
              <a:rPr lang="fr-BE" baseline="0" dirty="0" smtClean="0"/>
              <a:t> se trouve dans le Manuel </a:t>
            </a:r>
            <a:r>
              <a:rPr lang="fr-BE" baseline="0" dirty="0" err="1" smtClean="0"/>
              <a:t>Ustat</a:t>
            </a:r>
            <a:r>
              <a:rPr lang="fr-BE" baseline="0" dirty="0" smtClean="0"/>
              <a:t> (</a:t>
            </a:r>
            <a:r>
              <a:rPr lang="fr-BE" baseline="0" dirty="0" err="1" smtClean="0"/>
              <a:t>ExLibris</a:t>
            </a:r>
            <a:r>
              <a:rPr lang="fr-BE" baseline="0" dirty="0" smtClean="0"/>
              <a:t> Customer Center &gt; Documentation center).</a:t>
            </a:r>
          </a:p>
          <a:p>
            <a:endParaRPr lang="fr-BE" baseline="0" dirty="0" smtClean="0"/>
          </a:p>
          <a:p>
            <a:r>
              <a:rPr lang="fr-BE" baseline="0" dirty="0" err="1" smtClean="0"/>
              <a:t>Demo</a:t>
            </a:r>
            <a:r>
              <a:rPr lang="fr-BE" baseline="0" dirty="0" smtClean="0"/>
              <a:t>: ex. fichier COUNTER &gt; télécharger dans </a:t>
            </a:r>
            <a:r>
              <a:rPr lang="fr-BE" baseline="0" dirty="0" err="1" smtClean="0"/>
              <a:t>Ustat</a:t>
            </a:r>
            <a:r>
              <a:rPr lang="fr-BE" baseline="0" dirty="0" smtClean="0"/>
              <a:t>. Puis interface comptes SUSHI.</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35</a:t>
            </a:fld>
            <a:endParaRPr lang="fr-BE"/>
          </a:p>
        </p:txBody>
      </p:sp>
    </p:spTree>
    <p:extLst>
      <p:ext uri="{BB962C8B-B14F-4D97-AF65-F5344CB8AC3E}">
        <p14:creationId xmlns:p14="http://schemas.microsoft.com/office/powerpoint/2010/main" val="2090146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err="1" smtClean="0"/>
              <a:t>Overlap</a:t>
            </a:r>
            <a:r>
              <a:rPr lang="fr-BE" dirty="0" smtClean="0"/>
              <a:t> </a:t>
            </a:r>
            <a:r>
              <a:rPr lang="fr-BE" dirty="0" err="1" smtClean="0"/>
              <a:t>analysis</a:t>
            </a:r>
            <a:r>
              <a:rPr lang="fr-BE" dirty="0" smtClean="0"/>
              <a:t>.</a:t>
            </a:r>
          </a:p>
          <a:p>
            <a:endParaRPr lang="fr-BE" dirty="0" smtClean="0"/>
          </a:p>
          <a:p>
            <a:r>
              <a:rPr lang="fr-BE" dirty="0" smtClean="0"/>
              <a:t>Il s’agit d’une fonctionnalité Alma récente (ajoutée en décembre 2014). </a:t>
            </a:r>
          </a:p>
          <a:p>
            <a:endParaRPr lang="fr-BE" dirty="0" smtClean="0"/>
          </a:p>
          <a:p>
            <a:r>
              <a:rPr lang="fr-BE" dirty="0" smtClean="0"/>
              <a:t>[</a:t>
            </a:r>
            <a:r>
              <a:rPr lang="fr-BE" dirty="0" err="1" smtClean="0"/>
              <a:t>demo</a:t>
            </a:r>
            <a:r>
              <a:rPr lang="fr-BE" dirty="0" smtClean="0"/>
              <a:t>] + une fiche détaillant le fonctionnement complet a été déposé sur la </a:t>
            </a:r>
            <a:r>
              <a:rPr lang="fr-BE" dirty="0" err="1" smtClean="0"/>
              <a:t>bao</a:t>
            </a:r>
            <a:r>
              <a:rPr lang="fr-BE" dirty="0" smtClean="0"/>
              <a:t> – rubrique Alma – How to</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1925785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1149598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Préparez-vous au mieux à la certification  :</a:t>
            </a:r>
          </a:p>
          <a:p>
            <a:r>
              <a:rPr lang="fr-BE" dirty="0" smtClean="0"/>
              <a:t>- En relisant non seulement ce </a:t>
            </a:r>
            <a:r>
              <a:rPr lang="fr-BE" dirty="0" err="1" smtClean="0"/>
              <a:t>powerpoint</a:t>
            </a:r>
            <a:r>
              <a:rPr lang="fr-BE" dirty="0" smtClean="0"/>
              <a:t> mais aussi les supports RM liés aux concepts de base, à la recherche et à l’exploitation des résultats de recherche ainsi que les fiches How-to déposées sur la </a:t>
            </a:r>
            <a:r>
              <a:rPr lang="fr-BE" dirty="0" err="1" smtClean="0"/>
              <a:t>bao</a:t>
            </a:r>
            <a:endParaRPr lang="fr-BE" dirty="0" smtClean="0"/>
          </a:p>
          <a:p>
            <a:pPr>
              <a:buFontTx/>
              <a:buChar char="-"/>
            </a:pPr>
            <a:endParaRPr lang="fr-BE" dirty="0" smtClean="0"/>
          </a:p>
          <a:p>
            <a:r>
              <a:rPr lang="fr-BE" dirty="0" smtClean="0"/>
              <a:t>- familiarisez-vous avec votre nouvel environnement de travail dans la </a:t>
            </a:r>
            <a:r>
              <a:rPr lang="fr-BE" dirty="0" err="1" smtClean="0"/>
              <a:t>sandbox</a:t>
            </a:r>
            <a:r>
              <a:rPr lang="fr-BE" dirty="0" smtClean="0"/>
              <a:t> Alma à l’aide de l’identifiant fictif suivant (</a:t>
            </a:r>
            <a:r>
              <a:rPr lang="fr-BE" dirty="0" err="1" smtClean="0"/>
              <a:t>Electronic</a:t>
            </a:r>
            <a:r>
              <a:rPr lang="fr-BE" dirty="0" smtClean="0"/>
              <a:t>/Electronic123) – Attention, pour rappel, la </a:t>
            </a:r>
            <a:r>
              <a:rPr lang="fr-BE" dirty="0" err="1" smtClean="0"/>
              <a:t>sandbox</a:t>
            </a:r>
            <a:r>
              <a:rPr lang="fr-BE" dirty="0" smtClean="0"/>
              <a:t> offre un échantillon d’e-</a:t>
            </a:r>
            <a:r>
              <a:rPr lang="fr-BE" dirty="0" err="1" smtClean="0"/>
              <a:t>Resources</a:t>
            </a:r>
            <a:r>
              <a:rPr lang="fr-BE" dirty="0" smtClean="0"/>
              <a:t> (ne correspond pas à nos abonnements réels).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1788769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1181736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40</a:t>
            </a:fld>
            <a:endParaRPr lang="fr-BE"/>
          </a:p>
        </p:txBody>
      </p:sp>
    </p:spTree>
    <p:extLst>
      <p:ext uri="{BB962C8B-B14F-4D97-AF65-F5344CB8AC3E}">
        <p14:creationId xmlns:p14="http://schemas.microsoft.com/office/powerpoint/2010/main" val="227602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sz="1100" dirty="0" smtClean="0"/>
              <a:t>La </a:t>
            </a:r>
            <a:r>
              <a:rPr lang="fr-BE" sz="1100" dirty="0" err="1" smtClean="0"/>
              <a:t>Community</a:t>
            </a:r>
            <a:r>
              <a:rPr lang="fr-BE" sz="1100" dirty="0" smtClean="0"/>
              <a:t> Zone est donc une zone partagée, accessible à tous les utilisateurs Alma et gérée par Ex </a:t>
            </a:r>
            <a:r>
              <a:rPr lang="fr-BE" sz="1100" dirty="0" err="1" smtClean="0"/>
              <a:t>Libris</a:t>
            </a:r>
            <a:endParaRPr lang="fr-BE" sz="1100" dirty="0" smtClean="0"/>
          </a:p>
          <a:p>
            <a:endParaRPr lang="fr-BE" sz="1100" dirty="0" smtClean="0"/>
          </a:p>
          <a:p>
            <a:pPr>
              <a:buFont typeface="Arial" pitchFamily="34" charset="0"/>
              <a:buChar char="•"/>
            </a:pPr>
            <a:r>
              <a:rPr lang="fr-BE" sz="1100" dirty="0" smtClean="0"/>
              <a:t>« Réservoir » commun de données bibliographiques et administratives sur les </a:t>
            </a:r>
            <a:r>
              <a:rPr lang="fr-BE" sz="1100" dirty="0" err="1" smtClean="0"/>
              <a:t>eJournaux</a:t>
            </a:r>
            <a:r>
              <a:rPr lang="fr-BE" sz="1100" dirty="0" smtClean="0"/>
              <a:t> et </a:t>
            </a:r>
            <a:r>
              <a:rPr lang="fr-BE" sz="1100" dirty="0" err="1" smtClean="0"/>
              <a:t>eBooks</a:t>
            </a:r>
            <a:r>
              <a:rPr lang="fr-BE" sz="1100" dirty="0" smtClean="0"/>
              <a:t> (et autorités)</a:t>
            </a:r>
          </a:p>
          <a:p>
            <a:pPr>
              <a:buFont typeface="Arial" pitchFamily="34" charset="0"/>
              <a:buChar char="•"/>
            </a:pPr>
            <a:endParaRPr lang="fr-BE" sz="1100" dirty="0" smtClean="0"/>
          </a:p>
          <a:p>
            <a:pPr>
              <a:buFont typeface="Arial" pitchFamily="34" charset="0"/>
              <a:buChar char="•"/>
            </a:pPr>
            <a:r>
              <a:rPr lang="fr-BE" sz="1100" dirty="0" smtClean="0"/>
              <a:t>Permet de trouver, sélectionner et acquérir/activer des ressources électroniques, sans devoir les créer localement.</a:t>
            </a:r>
          </a:p>
          <a:p>
            <a:pPr>
              <a:buFont typeface="Arial" pitchFamily="34" charset="0"/>
              <a:buChar char="•"/>
            </a:pPr>
            <a:endParaRPr lang="fr-BE" sz="1100" dirty="0" smtClean="0"/>
          </a:p>
          <a:p>
            <a:pPr>
              <a:buFont typeface="Arial" pitchFamily="34" charset="0"/>
              <a:buChar char="•"/>
            </a:pPr>
            <a:r>
              <a:rPr lang="fr-BE" sz="1100" dirty="0" smtClean="0"/>
              <a:t>Mises à jour gérées par Ex </a:t>
            </a:r>
            <a:r>
              <a:rPr lang="fr-BE" sz="1100" dirty="0" err="1" smtClean="0"/>
              <a:t>Libris</a:t>
            </a:r>
            <a:r>
              <a:rPr lang="fr-BE" sz="1100" dirty="0" smtClean="0"/>
              <a:t>.</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117259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Les </a:t>
            </a:r>
            <a:r>
              <a:rPr lang="en-US" dirty="0" err="1" smtClean="0"/>
              <a:t>icônes</a:t>
            </a:r>
            <a:r>
              <a:rPr lang="en-US" dirty="0" smtClean="0"/>
              <a:t> </a:t>
            </a:r>
            <a:r>
              <a:rPr lang="en-US" dirty="0" err="1" smtClean="0"/>
              <a:t>associées</a:t>
            </a:r>
            <a:r>
              <a:rPr lang="en-US" dirty="0" smtClean="0"/>
              <a:t> aux </a:t>
            </a:r>
            <a:r>
              <a:rPr lang="en-US" dirty="0" err="1" smtClean="0"/>
              <a:t>ressources</a:t>
            </a:r>
            <a:r>
              <a:rPr lang="en-US" dirty="0" smtClean="0"/>
              <a:t> </a:t>
            </a:r>
            <a:r>
              <a:rPr lang="en-US" dirty="0" err="1" smtClean="0"/>
              <a:t>électroniques</a:t>
            </a:r>
            <a:r>
              <a:rPr lang="en-US" dirty="0" smtClean="0"/>
              <a:t> </a:t>
            </a:r>
            <a:r>
              <a:rPr lang="en-US" dirty="0" err="1" smtClean="0"/>
              <a:t>dans</a:t>
            </a:r>
            <a:r>
              <a:rPr lang="en-US" dirty="0" smtClean="0"/>
              <a:t> Alma </a:t>
            </a:r>
            <a:r>
              <a:rPr lang="en-US" dirty="0" err="1" smtClean="0"/>
              <a:t>sont</a:t>
            </a:r>
            <a:r>
              <a:rPr lang="en-US" dirty="0" smtClean="0"/>
              <a:t> des </a:t>
            </a:r>
            <a:r>
              <a:rPr lang="en-US" dirty="0" err="1" smtClean="0"/>
              <a:t>éléments</a:t>
            </a:r>
            <a:r>
              <a:rPr lang="en-US" dirty="0" smtClean="0"/>
              <a:t> </a:t>
            </a:r>
            <a:r>
              <a:rPr lang="en-US" dirty="0" err="1" smtClean="0"/>
              <a:t>d’information</a:t>
            </a:r>
            <a:r>
              <a:rPr lang="en-US" dirty="0" smtClean="0"/>
              <a:t> </a:t>
            </a:r>
            <a:r>
              <a:rPr lang="en-US" dirty="0" err="1" smtClean="0"/>
              <a:t>importants</a:t>
            </a:r>
            <a:r>
              <a:rPr lang="en-US" dirty="0" smtClean="0"/>
              <a:t>.</a:t>
            </a:r>
          </a:p>
          <a:p>
            <a:endParaRPr lang="en-US" dirty="0" smtClean="0"/>
          </a:p>
          <a:p>
            <a:r>
              <a:rPr lang="en-US" dirty="0" err="1" smtClean="0"/>
              <a:t>L’icône</a:t>
            </a:r>
            <a:r>
              <a:rPr lang="en-US" dirty="0" smtClean="0"/>
              <a:t> “</a:t>
            </a:r>
            <a:r>
              <a:rPr lang="en-US" dirty="0" err="1" smtClean="0"/>
              <a:t>personnage</a:t>
            </a:r>
            <a:r>
              <a:rPr lang="en-US" dirty="0" smtClean="0"/>
              <a:t>” </a:t>
            </a:r>
            <a:r>
              <a:rPr lang="en-US" dirty="0" err="1" smtClean="0"/>
              <a:t>affichée</a:t>
            </a:r>
            <a:r>
              <a:rPr lang="en-US" dirty="0" smtClean="0"/>
              <a:t> </a:t>
            </a:r>
            <a:r>
              <a:rPr lang="en-US" dirty="0" err="1" smtClean="0"/>
              <a:t>dans</a:t>
            </a:r>
            <a:r>
              <a:rPr lang="en-US" dirty="0" smtClean="0"/>
              <a:t> </a:t>
            </a:r>
            <a:r>
              <a:rPr lang="en-US" dirty="0" err="1" smtClean="0"/>
              <a:t>l’IZ</a:t>
            </a:r>
            <a:r>
              <a:rPr lang="en-US" dirty="0" smtClean="0"/>
              <a:t> </a:t>
            </a:r>
            <a:r>
              <a:rPr lang="en-US" dirty="0" err="1" smtClean="0"/>
              <a:t>indique</a:t>
            </a:r>
            <a:r>
              <a:rPr lang="en-US" dirty="0" smtClean="0"/>
              <a:t> </a:t>
            </a:r>
            <a:r>
              <a:rPr lang="en-US" dirty="0" err="1" smtClean="0"/>
              <a:t>que</a:t>
            </a:r>
            <a:r>
              <a:rPr lang="en-US" dirty="0" smtClean="0"/>
              <a:t> la </a:t>
            </a:r>
            <a:r>
              <a:rPr lang="en-US" dirty="0" err="1" smtClean="0"/>
              <a:t>ressource</a:t>
            </a:r>
            <a:r>
              <a:rPr lang="en-US" dirty="0" smtClean="0"/>
              <a:t> </a:t>
            </a:r>
            <a:r>
              <a:rPr lang="en-US" dirty="0" err="1" smtClean="0"/>
              <a:t>électronique</a:t>
            </a:r>
            <a:r>
              <a:rPr lang="en-US" dirty="0" smtClean="0"/>
              <a:t> a </a:t>
            </a:r>
            <a:r>
              <a:rPr lang="en-US" dirty="0" err="1" smtClean="0"/>
              <a:t>été</a:t>
            </a:r>
            <a:r>
              <a:rPr lang="en-US" dirty="0" smtClean="0"/>
              <a:t> reprise et </a:t>
            </a:r>
            <a:r>
              <a:rPr lang="en-US" dirty="0" err="1" smtClean="0"/>
              <a:t>liée</a:t>
            </a:r>
            <a:r>
              <a:rPr lang="en-US" dirty="0" smtClean="0"/>
              <a:t> avec la CZ. </a:t>
            </a:r>
            <a:r>
              <a:rPr lang="en-US" dirty="0" err="1" smtClean="0"/>
              <a:t>Cela</a:t>
            </a:r>
            <a:r>
              <a:rPr lang="en-US" dirty="0" smtClean="0"/>
              <a:t> </a:t>
            </a:r>
            <a:r>
              <a:rPr lang="en-US" dirty="0" err="1" smtClean="0"/>
              <a:t>signifie</a:t>
            </a:r>
            <a:r>
              <a:rPr lang="en-US" dirty="0" smtClean="0"/>
              <a:t> </a:t>
            </a:r>
            <a:r>
              <a:rPr lang="en-US" dirty="0" err="1" smtClean="0"/>
              <a:t>que</a:t>
            </a:r>
            <a:r>
              <a:rPr lang="en-US" dirty="0" smtClean="0"/>
              <a:t> la </a:t>
            </a:r>
            <a:r>
              <a:rPr lang="en-US" dirty="0" err="1" smtClean="0"/>
              <a:t>mise</a:t>
            </a:r>
            <a:r>
              <a:rPr lang="en-US" dirty="0" smtClean="0"/>
              <a:t> à jour de la </a:t>
            </a:r>
            <a:r>
              <a:rPr lang="en-US" dirty="0" err="1" smtClean="0"/>
              <a:t>ressource</a:t>
            </a:r>
            <a:r>
              <a:rPr lang="en-US" dirty="0" smtClean="0"/>
              <a:t> </a:t>
            </a:r>
            <a:r>
              <a:rPr lang="en-US" dirty="0" err="1" smtClean="0"/>
              <a:t>dans</a:t>
            </a:r>
            <a:r>
              <a:rPr lang="en-US" dirty="0" smtClean="0"/>
              <a:t> la CZ sera </a:t>
            </a:r>
            <a:r>
              <a:rPr lang="en-US" dirty="0" err="1" smtClean="0"/>
              <a:t>aussi</a:t>
            </a:r>
            <a:r>
              <a:rPr lang="en-US" dirty="0" smtClean="0"/>
              <a:t> </a:t>
            </a:r>
            <a:r>
              <a:rPr lang="en-US" dirty="0" err="1" smtClean="0"/>
              <a:t>appliquée</a:t>
            </a:r>
            <a:r>
              <a:rPr lang="en-US" dirty="0" smtClean="0"/>
              <a:t> à la </a:t>
            </a:r>
            <a:r>
              <a:rPr lang="en-US" dirty="0" err="1" smtClean="0"/>
              <a:t>ressource</a:t>
            </a:r>
            <a:r>
              <a:rPr lang="en-US" dirty="0" smtClean="0"/>
              <a:t> </a:t>
            </a:r>
            <a:r>
              <a:rPr lang="en-US" dirty="0" err="1" smtClean="0"/>
              <a:t>dans</a:t>
            </a:r>
            <a:r>
              <a:rPr lang="en-US" dirty="0" smtClean="0"/>
              <a:t> </a:t>
            </a:r>
            <a:r>
              <a:rPr lang="en-US" dirty="0" err="1" smtClean="0"/>
              <a:t>l’IZ</a:t>
            </a:r>
            <a:r>
              <a:rPr lang="en-US" dirty="0" smtClean="0"/>
              <a:t>.</a:t>
            </a:r>
          </a:p>
          <a:p>
            <a:endParaRPr lang="en-US" dirty="0" smtClean="0"/>
          </a:p>
          <a:p>
            <a:r>
              <a:rPr lang="en-US" dirty="0" err="1" smtClean="0"/>
              <a:t>L’icône</a:t>
            </a:r>
            <a:r>
              <a:rPr lang="en-US" dirty="0" smtClean="0"/>
              <a:t> “Temple” </a:t>
            </a:r>
            <a:r>
              <a:rPr lang="fr-BE" dirty="0" smtClean="0"/>
              <a:t>gris : dans l’onglet « </a:t>
            </a:r>
            <a:r>
              <a:rPr lang="fr-BE" dirty="0" err="1" smtClean="0"/>
              <a:t>Community</a:t>
            </a:r>
            <a:r>
              <a:rPr lang="fr-BE" dirty="0" smtClean="0"/>
              <a:t> », désigne les ressources de la </a:t>
            </a:r>
            <a:r>
              <a:rPr lang="fr-BE" dirty="0" err="1" smtClean="0"/>
              <a:t>Community</a:t>
            </a:r>
            <a:r>
              <a:rPr lang="fr-BE" dirty="0" smtClean="0"/>
              <a:t> Zone qui ont déjà été liées à l’inventaire local.</a:t>
            </a:r>
            <a:endParaRPr lang="en-US" dirty="0" smtClean="0"/>
          </a:p>
          <a:p>
            <a:endParaRPr lang="fr-BE" dirty="0" smtClean="0"/>
          </a:p>
          <a:p>
            <a:r>
              <a:rPr lang="fr-BE" dirty="0" smtClean="0"/>
              <a:t>Le « Temple »  bleu dans l’IZ  : ressource présente à </a:t>
            </a:r>
            <a:r>
              <a:rPr lang="fr-BE" dirty="0" smtClean="0"/>
              <a:t>l’ULiège, </a:t>
            </a:r>
            <a:r>
              <a:rPr lang="fr-BE" dirty="0" smtClean="0"/>
              <a:t>créée localement. A mettre à jour localement aussi.</a:t>
            </a:r>
          </a:p>
          <a:p>
            <a:endParaRPr lang="fr-BE" dirty="0" smtClean="0"/>
          </a:p>
          <a:p>
            <a:r>
              <a:rPr lang="fr-BE" dirty="0" smtClean="0"/>
              <a:t>Dans tous les cas, lorsque l’icône est grisée, cela signifie qu’une ressource n’est pas (encore ou plus) activée. Attention : une notice liée à la CZ n’est pas nécessairement activée. Le « lien » ne concerne que les métadonnées descriptives. L’activation permet l’accès, depuis Alma, à la ressource (via les liens </a:t>
            </a:r>
            <a:r>
              <a:rPr lang="fr-BE" dirty="0" err="1" smtClean="0"/>
              <a:t>View</a:t>
            </a:r>
            <a:r>
              <a:rPr lang="fr-BE" dirty="0" smtClean="0"/>
              <a:t> It ou Test </a:t>
            </a:r>
            <a:r>
              <a:rPr lang="fr-BE" dirty="0" err="1" smtClean="0"/>
              <a:t>access</a:t>
            </a:r>
            <a:r>
              <a:rPr lang="fr-BE" dirty="0" smtClean="0"/>
              <a:t>). </a:t>
            </a:r>
          </a:p>
          <a:p>
            <a:endParaRPr lang="en-US" dirty="0" smtClean="0"/>
          </a:p>
          <a:p>
            <a:r>
              <a:rPr lang="en-US" dirty="0" smtClean="0"/>
              <a:t>Et </a:t>
            </a:r>
            <a:r>
              <a:rPr lang="en-US" dirty="0" err="1" smtClean="0"/>
              <a:t>enfin</a:t>
            </a:r>
            <a:r>
              <a:rPr lang="en-US" dirty="0" smtClean="0"/>
              <a:t>, </a:t>
            </a:r>
            <a:r>
              <a:rPr lang="en-US" dirty="0" err="1" smtClean="0"/>
              <a:t>lorsque</a:t>
            </a:r>
            <a:r>
              <a:rPr lang="en-US" dirty="0" smtClean="0"/>
              <a:t> </a:t>
            </a:r>
            <a:r>
              <a:rPr lang="en-US" dirty="0" err="1" smtClean="0"/>
              <a:t>vous</a:t>
            </a:r>
            <a:r>
              <a:rPr lang="en-US" dirty="0" smtClean="0"/>
              <a:t> </a:t>
            </a:r>
            <a:r>
              <a:rPr lang="en-US" dirty="0" err="1" smtClean="0"/>
              <a:t>visualisez</a:t>
            </a:r>
            <a:r>
              <a:rPr lang="en-US" dirty="0" smtClean="0"/>
              <a:t> </a:t>
            </a:r>
            <a:r>
              <a:rPr lang="en-US" dirty="0" err="1" smtClean="0"/>
              <a:t>une</a:t>
            </a:r>
            <a:r>
              <a:rPr lang="en-US" dirty="0" smtClean="0"/>
              <a:t> notice </a:t>
            </a:r>
            <a:r>
              <a:rPr lang="en-US" dirty="0" err="1" smtClean="0"/>
              <a:t>dans</a:t>
            </a:r>
            <a:r>
              <a:rPr lang="en-US" dirty="0" smtClean="0"/>
              <a:t> </a:t>
            </a:r>
            <a:r>
              <a:rPr lang="en-US" dirty="0" err="1" smtClean="0"/>
              <a:t>l’IZ</a:t>
            </a:r>
            <a:r>
              <a:rPr lang="en-US" dirty="0" smtClean="0"/>
              <a:t> et </a:t>
            </a:r>
            <a:r>
              <a:rPr lang="en-US" dirty="0" err="1" smtClean="0"/>
              <a:t>que</a:t>
            </a:r>
            <a:r>
              <a:rPr lang="en-US" dirty="0" smtClean="0"/>
              <a:t> </a:t>
            </a:r>
            <a:r>
              <a:rPr lang="en-US" dirty="0" err="1" smtClean="0"/>
              <a:t>vous</a:t>
            </a:r>
            <a:r>
              <a:rPr lang="en-US" dirty="0" smtClean="0"/>
              <a:t> </a:t>
            </a:r>
            <a:r>
              <a:rPr lang="en-US" dirty="0" err="1" smtClean="0"/>
              <a:t>cliquez</a:t>
            </a:r>
            <a:r>
              <a:rPr lang="en-US" dirty="0" smtClean="0"/>
              <a:t> </a:t>
            </a:r>
            <a:r>
              <a:rPr lang="en-US" dirty="0" err="1" smtClean="0"/>
              <a:t>sur</a:t>
            </a:r>
            <a:r>
              <a:rPr lang="en-US" dirty="0" smtClean="0"/>
              <a:t> </a:t>
            </a:r>
            <a:r>
              <a:rPr lang="en-US" dirty="0" err="1" smtClean="0"/>
              <a:t>l’icône</a:t>
            </a:r>
            <a:r>
              <a:rPr lang="en-US" dirty="0" smtClean="0"/>
              <a:t>, </a:t>
            </a:r>
            <a:r>
              <a:rPr lang="en-US" dirty="0" err="1" smtClean="0"/>
              <a:t>vous</a:t>
            </a:r>
            <a:r>
              <a:rPr lang="en-US" dirty="0" smtClean="0"/>
              <a:t> </a:t>
            </a:r>
            <a:r>
              <a:rPr lang="en-US" dirty="0" err="1" smtClean="0"/>
              <a:t>êtes</a:t>
            </a:r>
            <a:r>
              <a:rPr lang="en-US" dirty="0" smtClean="0"/>
              <a:t> </a:t>
            </a:r>
            <a:r>
              <a:rPr lang="en-US" dirty="0" err="1" smtClean="0"/>
              <a:t>amené</a:t>
            </a:r>
            <a:r>
              <a:rPr lang="en-US" dirty="0" smtClean="0"/>
              <a:t> </a:t>
            </a:r>
            <a:r>
              <a:rPr lang="en-US" dirty="0" err="1" smtClean="0"/>
              <a:t>sur</a:t>
            </a:r>
            <a:r>
              <a:rPr lang="en-US" dirty="0" smtClean="0"/>
              <a:t> la </a:t>
            </a:r>
            <a:r>
              <a:rPr lang="en-US" dirty="0" err="1" smtClean="0"/>
              <a:t>ressource</a:t>
            </a:r>
            <a:r>
              <a:rPr lang="en-US" dirty="0" smtClean="0"/>
              <a:t> </a:t>
            </a:r>
            <a:r>
              <a:rPr lang="en-US" dirty="0" err="1" smtClean="0"/>
              <a:t>dans</a:t>
            </a:r>
            <a:r>
              <a:rPr lang="en-US" dirty="0" smtClean="0"/>
              <a:t> la CZ et </a:t>
            </a:r>
            <a:r>
              <a:rPr lang="en-US" dirty="0" err="1" smtClean="0"/>
              <a:t>inversément</a:t>
            </a:r>
            <a:r>
              <a:rPr lang="en-US" dirty="0" smtClean="0"/>
              <a:t>.</a:t>
            </a:r>
          </a:p>
          <a:p>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349870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La CZ </a:t>
            </a:r>
            <a:r>
              <a:rPr lang="en-US" dirty="0" err="1" smtClean="0"/>
              <a:t>est</a:t>
            </a:r>
            <a:r>
              <a:rPr lang="en-US" dirty="0" smtClean="0"/>
              <a:t> </a:t>
            </a:r>
            <a:r>
              <a:rPr lang="en-US" dirty="0" err="1" smtClean="0"/>
              <a:t>maintenue</a:t>
            </a:r>
            <a:r>
              <a:rPr lang="en-US" dirty="0" smtClean="0"/>
              <a:t> à jour par Ex </a:t>
            </a:r>
            <a:r>
              <a:rPr lang="en-US" dirty="0" err="1" smtClean="0"/>
              <a:t>Libris</a:t>
            </a:r>
            <a:r>
              <a:rPr lang="en-US" dirty="0" smtClean="0"/>
              <a:t>. </a:t>
            </a:r>
            <a:r>
              <a:rPr lang="en-US" dirty="0" err="1" smtClean="0"/>
              <a:t>Chaque</a:t>
            </a:r>
            <a:r>
              <a:rPr lang="en-US" dirty="0" smtClean="0"/>
              <a:t> </a:t>
            </a:r>
            <a:r>
              <a:rPr lang="en-US" dirty="0" err="1" smtClean="0"/>
              <a:t>fois</a:t>
            </a:r>
            <a:r>
              <a:rPr lang="en-US" dirty="0" smtClean="0"/>
              <a:t> </a:t>
            </a:r>
            <a:r>
              <a:rPr lang="en-US" dirty="0" err="1" smtClean="0"/>
              <a:t>qu’une</a:t>
            </a:r>
            <a:r>
              <a:rPr lang="en-US" dirty="0" smtClean="0"/>
              <a:t> </a:t>
            </a:r>
            <a:r>
              <a:rPr lang="en-US" dirty="0" err="1" smtClean="0"/>
              <a:t>mise</a:t>
            </a:r>
            <a:r>
              <a:rPr lang="en-US" dirty="0" smtClean="0"/>
              <a:t> à jour </a:t>
            </a:r>
            <a:r>
              <a:rPr lang="en-US" dirty="0" err="1" smtClean="0"/>
              <a:t>est</a:t>
            </a:r>
            <a:r>
              <a:rPr lang="en-US" dirty="0" smtClean="0"/>
              <a:t> </a:t>
            </a:r>
            <a:r>
              <a:rPr lang="en-US" dirty="0" err="1" smtClean="0"/>
              <a:t>effectuée</a:t>
            </a:r>
            <a:r>
              <a:rPr lang="en-US" dirty="0" smtClean="0"/>
              <a:t> </a:t>
            </a:r>
            <a:r>
              <a:rPr lang="en-US" dirty="0" err="1" smtClean="0"/>
              <a:t>dans</a:t>
            </a:r>
            <a:r>
              <a:rPr lang="en-US" dirty="0" smtClean="0"/>
              <a:t> la CZ, </a:t>
            </a:r>
            <a:r>
              <a:rPr lang="en-US" dirty="0" err="1" smtClean="0"/>
              <a:t>elle</a:t>
            </a:r>
            <a:r>
              <a:rPr lang="en-US" dirty="0" smtClean="0"/>
              <a:t> </a:t>
            </a:r>
            <a:r>
              <a:rPr lang="en-US" dirty="0" err="1" smtClean="0"/>
              <a:t>est</a:t>
            </a:r>
            <a:r>
              <a:rPr lang="en-US" dirty="0" smtClean="0"/>
              <a:t> </a:t>
            </a:r>
            <a:r>
              <a:rPr lang="en-US" dirty="0" err="1" smtClean="0"/>
              <a:t>répercutée</a:t>
            </a:r>
            <a:r>
              <a:rPr lang="en-US" dirty="0" smtClean="0"/>
              <a:t> </a:t>
            </a:r>
            <a:r>
              <a:rPr lang="en-US" dirty="0" err="1" smtClean="0"/>
              <a:t>dans</a:t>
            </a:r>
            <a:r>
              <a:rPr lang="en-US" dirty="0" smtClean="0"/>
              <a:t> </a:t>
            </a:r>
            <a:r>
              <a:rPr lang="en-US" dirty="0" err="1" smtClean="0"/>
              <a:t>l’IZ</a:t>
            </a:r>
            <a:r>
              <a:rPr lang="en-US" dirty="0" smtClean="0"/>
              <a:t>.</a:t>
            </a:r>
          </a:p>
          <a:p>
            <a:endParaRPr lang="en-US" dirty="0" smtClean="0"/>
          </a:p>
          <a:p>
            <a:r>
              <a:rPr lang="en-US" dirty="0" smtClean="0"/>
              <a:t>Gain  en temps et </a:t>
            </a:r>
            <a:r>
              <a:rPr lang="en-US" dirty="0" err="1" smtClean="0"/>
              <a:t>en</a:t>
            </a:r>
            <a:r>
              <a:rPr lang="en-US" dirty="0" smtClean="0"/>
              <a:t> </a:t>
            </a:r>
            <a:r>
              <a:rPr lang="en-US" dirty="0" err="1" smtClean="0"/>
              <a:t>efficacité</a:t>
            </a:r>
            <a:r>
              <a:rPr lang="en-US" dirty="0" smtClean="0"/>
              <a:t> </a:t>
            </a:r>
            <a:r>
              <a:rPr lang="en-US" dirty="0" err="1" smtClean="0"/>
              <a:t>notamment</a:t>
            </a:r>
            <a:r>
              <a:rPr lang="en-US" dirty="0" smtClean="0"/>
              <a:t> pour des collections </a:t>
            </a:r>
            <a:r>
              <a:rPr lang="en-US" dirty="0" err="1" smtClean="0"/>
              <a:t>importantes</a:t>
            </a:r>
            <a:r>
              <a:rPr lang="en-US" dirty="0"/>
              <a:t> </a:t>
            </a:r>
            <a:r>
              <a:rPr lang="en-US" dirty="0" err="1" smtClean="0"/>
              <a:t>soumises</a:t>
            </a:r>
            <a:r>
              <a:rPr lang="en-US" dirty="0" smtClean="0"/>
              <a:t> à des </a:t>
            </a:r>
            <a:r>
              <a:rPr lang="en-US" dirty="0" err="1" smtClean="0"/>
              <a:t>changements</a:t>
            </a:r>
            <a:r>
              <a:rPr lang="en-US" dirty="0" smtClean="0"/>
              <a:t> </a:t>
            </a:r>
            <a:r>
              <a:rPr lang="en-US" dirty="0" err="1" smtClean="0"/>
              <a:t>fréquents</a:t>
            </a:r>
            <a:r>
              <a:rPr lang="en-US" dirty="0" smtClean="0"/>
              <a:t> :</a:t>
            </a:r>
          </a:p>
          <a:p>
            <a:pPr>
              <a:buFont typeface="Arial" pitchFamily="34" charset="0"/>
              <a:buChar char="•"/>
            </a:pPr>
            <a:r>
              <a:rPr lang="en-US" dirty="0" smtClean="0"/>
              <a:t>Packages de type “</a:t>
            </a:r>
            <a:r>
              <a:rPr lang="en-US" dirty="0" err="1" smtClean="0"/>
              <a:t>agrégateurs</a:t>
            </a:r>
            <a:r>
              <a:rPr lang="en-US" dirty="0" smtClean="0"/>
              <a:t>” : </a:t>
            </a:r>
            <a:r>
              <a:rPr lang="en-US" dirty="0" err="1" smtClean="0"/>
              <a:t>ajouts</a:t>
            </a:r>
            <a:r>
              <a:rPr lang="en-US" dirty="0" smtClean="0"/>
              <a:t> et suppressions </a:t>
            </a:r>
            <a:r>
              <a:rPr lang="en-US" dirty="0" err="1" smtClean="0"/>
              <a:t>automatiques</a:t>
            </a:r>
            <a:r>
              <a:rPr lang="en-US" dirty="0" smtClean="0"/>
              <a:t> de portfolios</a:t>
            </a:r>
          </a:p>
          <a:p>
            <a:pPr>
              <a:buFont typeface="Arial" pitchFamily="34" charset="0"/>
              <a:buChar char="•"/>
            </a:pPr>
            <a:r>
              <a:rPr lang="en-US" dirty="0" smtClean="0"/>
              <a:t>Packages </a:t>
            </a:r>
            <a:r>
              <a:rPr lang="en-US" dirty="0" err="1" smtClean="0"/>
              <a:t>sélectifs</a:t>
            </a:r>
            <a:r>
              <a:rPr lang="en-US" dirty="0" smtClean="0"/>
              <a:t> : </a:t>
            </a:r>
            <a:r>
              <a:rPr lang="en-US" dirty="0" err="1" smtClean="0"/>
              <a:t>commande</a:t>
            </a:r>
            <a:r>
              <a:rPr lang="en-US" dirty="0" smtClean="0"/>
              <a:t> et activation </a:t>
            </a:r>
            <a:r>
              <a:rPr lang="en-US" dirty="0" err="1" smtClean="0"/>
              <a:t>facilités</a:t>
            </a:r>
            <a:r>
              <a:rPr lang="en-US" dirty="0" smtClean="0"/>
              <a:t> à </a:t>
            </a:r>
            <a:r>
              <a:rPr lang="en-US" dirty="0" err="1" smtClean="0"/>
              <a:t>partir</a:t>
            </a:r>
            <a:r>
              <a:rPr lang="en-US" dirty="0" smtClean="0"/>
              <a:t> de la CZ</a:t>
            </a:r>
          </a:p>
          <a:p>
            <a:pPr>
              <a:buFont typeface="Arial" pitchFamily="34" charset="0"/>
              <a:buChar char="•"/>
            </a:pPr>
            <a:r>
              <a:rPr lang="en-US" dirty="0" smtClean="0"/>
              <a:t>Mises à jour </a:t>
            </a:r>
            <a:r>
              <a:rPr lang="en-US" dirty="0" err="1" smtClean="0"/>
              <a:t>automatiques</a:t>
            </a:r>
            <a:r>
              <a:rPr lang="en-US" dirty="0" smtClean="0"/>
              <a:t> </a:t>
            </a:r>
            <a:r>
              <a:rPr lang="en-US" dirty="0" err="1" smtClean="0"/>
              <a:t>d’url</a:t>
            </a:r>
            <a:endParaRPr lang="en-US" dirty="0" smtClean="0"/>
          </a:p>
          <a:p>
            <a:endParaRPr lang="en-US" dirty="0" smtClean="0"/>
          </a:p>
          <a:p>
            <a:pPr>
              <a:buFontTx/>
              <a:buChar char="-"/>
            </a:pPr>
            <a:r>
              <a:rPr lang="en-US" dirty="0" err="1" smtClean="0"/>
              <a:t>Bénéficie</a:t>
            </a:r>
            <a:r>
              <a:rPr lang="en-US" dirty="0" smtClean="0"/>
              <a:t> </a:t>
            </a:r>
            <a:r>
              <a:rPr lang="en-US" dirty="0" err="1" smtClean="0"/>
              <a:t>automatiquement</a:t>
            </a:r>
            <a:r>
              <a:rPr lang="en-US" dirty="0" smtClean="0"/>
              <a:t> des </a:t>
            </a:r>
            <a:r>
              <a:rPr lang="en-US" dirty="0" err="1" smtClean="0"/>
              <a:t>enrichissements</a:t>
            </a:r>
            <a:r>
              <a:rPr lang="en-US" dirty="0" smtClean="0"/>
              <a:t> </a:t>
            </a:r>
            <a:r>
              <a:rPr lang="en-US" dirty="0" err="1" smtClean="0"/>
              <a:t>apportés</a:t>
            </a:r>
            <a:r>
              <a:rPr lang="en-US" dirty="0" smtClean="0"/>
              <a:t> aux notices</a:t>
            </a:r>
          </a:p>
          <a:p>
            <a:r>
              <a:rPr lang="en-US" dirty="0" smtClean="0"/>
              <a:t>- Rapports de release </a:t>
            </a:r>
            <a:r>
              <a:rPr lang="en-US" dirty="0" err="1" smtClean="0"/>
              <a:t>hebdomadaires</a:t>
            </a:r>
            <a:endParaRPr lang="en-US" dirty="0" smtClean="0"/>
          </a:p>
          <a:p>
            <a:endParaRPr lang="en-US" dirty="0" smtClean="0"/>
          </a:p>
          <a:p>
            <a:r>
              <a:rPr lang="fr-BE" dirty="0" smtClean="0"/>
              <a:t>Quelques limitations :</a:t>
            </a:r>
          </a:p>
          <a:p>
            <a:pPr>
              <a:buFontTx/>
              <a:buChar char="-"/>
            </a:pPr>
            <a:r>
              <a:rPr lang="fr-BE" dirty="0" smtClean="0"/>
              <a:t>Délai pour l’ajout de nouveaux titres par rapport à leur publication</a:t>
            </a:r>
          </a:p>
          <a:p>
            <a:pPr>
              <a:buFontTx/>
              <a:buChar char="-"/>
            </a:pPr>
            <a:r>
              <a:rPr lang="fr-BE" dirty="0" smtClean="0"/>
              <a:t>Toutes les collections ne sont pas dans la CZ</a:t>
            </a:r>
          </a:p>
          <a:p>
            <a:pPr>
              <a:buFontTx/>
              <a:buChar char="-"/>
            </a:pPr>
            <a:r>
              <a:rPr lang="fr-BE" dirty="0" smtClean="0"/>
              <a:t>Qualité des métadonnées peut varier</a:t>
            </a:r>
          </a:p>
          <a:p>
            <a:endParaRPr lang="en-US" dirty="0" smtClean="0"/>
          </a:p>
          <a:p>
            <a:r>
              <a:rPr lang="en-US" dirty="0" err="1" smtClean="0"/>
              <a:t>Dans</a:t>
            </a:r>
            <a:r>
              <a:rPr lang="en-US" dirty="0" smtClean="0"/>
              <a:t> </a:t>
            </a:r>
            <a:r>
              <a:rPr lang="en-US" dirty="0" err="1" smtClean="0"/>
              <a:t>certains</a:t>
            </a:r>
            <a:r>
              <a:rPr lang="en-US" dirty="0" smtClean="0"/>
              <a:t> </a:t>
            </a:r>
            <a:r>
              <a:rPr lang="en-US" dirty="0" err="1" smtClean="0"/>
              <a:t>cas</a:t>
            </a:r>
            <a:r>
              <a:rPr lang="en-US" dirty="0" smtClean="0"/>
              <a:t>, le </a:t>
            </a:r>
            <a:r>
              <a:rPr lang="en-US" dirty="0" err="1" smtClean="0"/>
              <a:t>choix</a:t>
            </a:r>
            <a:r>
              <a:rPr lang="en-US" dirty="0" smtClean="0"/>
              <a:t> </a:t>
            </a:r>
            <a:r>
              <a:rPr lang="en-US" dirty="0" err="1" smtClean="0"/>
              <a:t>peut</a:t>
            </a:r>
            <a:r>
              <a:rPr lang="en-US" dirty="0" smtClean="0"/>
              <a:t> </a:t>
            </a:r>
            <a:r>
              <a:rPr lang="en-US" dirty="0" err="1" smtClean="0"/>
              <a:t>être</a:t>
            </a:r>
            <a:r>
              <a:rPr lang="en-US" dirty="0" smtClean="0"/>
              <a:t> fait de ne pas </a:t>
            </a:r>
            <a:r>
              <a:rPr lang="en-US" dirty="0" err="1" smtClean="0"/>
              <a:t>relier</a:t>
            </a:r>
            <a:r>
              <a:rPr lang="en-US" dirty="0" smtClean="0"/>
              <a:t> à la CZ. Le </a:t>
            </a:r>
            <a:r>
              <a:rPr lang="en-US" dirty="0" err="1" smtClean="0"/>
              <a:t>désavantage</a:t>
            </a:r>
            <a:r>
              <a:rPr lang="en-US" dirty="0" smtClean="0"/>
              <a:t> </a:t>
            </a:r>
            <a:r>
              <a:rPr lang="en-US" dirty="0" err="1" smtClean="0"/>
              <a:t>étant</a:t>
            </a:r>
            <a:r>
              <a:rPr lang="en-US" dirty="0" smtClean="0"/>
              <a:t> </a:t>
            </a:r>
            <a:r>
              <a:rPr lang="en-US" dirty="0" err="1" smtClean="0"/>
              <a:t>que</a:t>
            </a:r>
            <a:r>
              <a:rPr lang="en-US" dirty="0" smtClean="0"/>
              <a:t> le </a:t>
            </a:r>
            <a:r>
              <a:rPr lang="en-US" dirty="0" err="1" smtClean="0"/>
              <a:t>suivi</a:t>
            </a:r>
            <a:r>
              <a:rPr lang="en-US" dirty="0" smtClean="0"/>
              <a:t> de </a:t>
            </a:r>
            <a:r>
              <a:rPr lang="en-US" dirty="0" err="1" smtClean="0"/>
              <a:t>cette</a:t>
            </a:r>
            <a:r>
              <a:rPr lang="en-US" dirty="0" smtClean="0"/>
              <a:t> </a:t>
            </a:r>
            <a:r>
              <a:rPr lang="en-US" dirty="0" err="1" smtClean="0"/>
              <a:t>ressource</a:t>
            </a:r>
            <a:r>
              <a:rPr lang="en-US" dirty="0" smtClean="0"/>
              <a:t> </a:t>
            </a:r>
            <a:r>
              <a:rPr lang="en-US" dirty="0" err="1" smtClean="0"/>
              <a:t>est</a:t>
            </a:r>
            <a:r>
              <a:rPr lang="en-US" dirty="0" smtClean="0"/>
              <a:t> à faire à un </a:t>
            </a:r>
            <a:r>
              <a:rPr lang="en-US" dirty="0" err="1" smtClean="0"/>
              <a:t>niveau</a:t>
            </a:r>
            <a:r>
              <a:rPr lang="en-US" dirty="0" smtClean="0"/>
              <a:t> local, </a:t>
            </a:r>
            <a:r>
              <a:rPr lang="en-US" dirty="0" err="1" smtClean="0"/>
              <a:t>donc</a:t>
            </a:r>
            <a:r>
              <a:rPr lang="en-US" dirty="0" smtClean="0"/>
              <a:t> plus </a:t>
            </a:r>
            <a:r>
              <a:rPr lang="en-US" dirty="0" err="1" smtClean="0"/>
              <a:t>lourd</a:t>
            </a:r>
            <a:r>
              <a:rPr lang="en-US" dirty="0" smtClean="0"/>
              <a:t>. A </a:t>
            </a:r>
            <a:r>
              <a:rPr lang="en-US" dirty="0" err="1" smtClean="0"/>
              <a:t>l’ULiège</a:t>
            </a:r>
            <a:r>
              <a:rPr lang="en-US" dirty="0" smtClean="0"/>
              <a:t>, </a:t>
            </a:r>
            <a:r>
              <a:rPr lang="en-US" dirty="0" smtClean="0"/>
              <a:t>13 packages </a:t>
            </a:r>
            <a:r>
              <a:rPr lang="en-US" dirty="0" err="1" smtClean="0"/>
              <a:t>locaux</a:t>
            </a:r>
            <a:r>
              <a:rPr lang="en-US" dirty="0" smtClean="0"/>
              <a:t> </a:t>
            </a:r>
            <a:r>
              <a:rPr lang="en-US" dirty="0" err="1" smtClean="0"/>
              <a:t>sont</a:t>
            </a:r>
            <a:r>
              <a:rPr lang="en-US" dirty="0" smtClean="0"/>
              <a:t> </a:t>
            </a:r>
            <a:r>
              <a:rPr lang="en-US" dirty="0" err="1" smtClean="0"/>
              <a:t>actuellement</a:t>
            </a:r>
            <a:r>
              <a:rPr lang="en-US" dirty="0" smtClean="0"/>
              <a:t> </a:t>
            </a:r>
            <a:r>
              <a:rPr lang="en-US" dirty="0" err="1" smtClean="0"/>
              <a:t>dans</a:t>
            </a:r>
            <a:r>
              <a:rPr lang="en-US" dirty="0" smtClean="0"/>
              <a:t> </a:t>
            </a:r>
            <a:r>
              <a:rPr lang="en-US" dirty="0" err="1" smtClean="0"/>
              <a:t>l’IZ</a:t>
            </a:r>
            <a:r>
              <a:rPr lang="en-US" dirty="0" smtClean="0"/>
              <a:t>. Il </a:t>
            </a:r>
            <a:r>
              <a:rPr lang="en-US" dirty="0" err="1" smtClean="0"/>
              <a:t>s’agit</a:t>
            </a:r>
            <a:r>
              <a:rPr lang="en-US" dirty="0" smtClean="0"/>
              <a:t> de </a:t>
            </a:r>
            <a:r>
              <a:rPr lang="en-US" dirty="0" err="1" smtClean="0"/>
              <a:t>ressources</a:t>
            </a:r>
            <a:r>
              <a:rPr lang="en-US" dirty="0" smtClean="0"/>
              <a:t> non </a:t>
            </a:r>
            <a:r>
              <a:rPr lang="en-US" dirty="0" err="1" smtClean="0"/>
              <a:t>présentes</a:t>
            </a:r>
            <a:r>
              <a:rPr lang="en-US" dirty="0" smtClean="0"/>
              <a:t> </a:t>
            </a:r>
            <a:r>
              <a:rPr lang="en-US" dirty="0" err="1" smtClean="0"/>
              <a:t>dans</a:t>
            </a:r>
            <a:r>
              <a:rPr lang="en-US" dirty="0" smtClean="0"/>
              <a:t> la base de </a:t>
            </a:r>
            <a:r>
              <a:rPr lang="en-US" dirty="0" err="1" smtClean="0"/>
              <a:t>connaissances</a:t>
            </a:r>
            <a:r>
              <a:rPr lang="en-US" dirty="0" smtClean="0"/>
              <a:t> </a:t>
            </a:r>
            <a:r>
              <a:rPr lang="en-US" dirty="0" err="1" smtClean="0"/>
              <a:t>globale</a:t>
            </a:r>
            <a:r>
              <a:rPr lang="en-US" dirty="0" smtClean="0"/>
              <a:t> </a:t>
            </a:r>
            <a:r>
              <a:rPr lang="en-US" dirty="0" err="1" smtClean="0"/>
              <a:t>comme</a:t>
            </a:r>
            <a:r>
              <a:rPr lang="en-US" dirty="0" smtClean="0"/>
              <a:t> </a:t>
            </a:r>
            <a:r>
              <a:rPr lang="en-US" dirty="0" err="1" smtClean="0"/>
              <a:t>certaines</a:t>
            </a:r>
            <a:r>
              <a:rPr lang="en-US" dirty="0" smtClean="0"/>
              <a:t> </a:t>
            </a:r>
            <a:r>
              <a:rPr lang="en-US" dirty="0" err="1" smtClean="0"/>
              <a:t>ressources</a:t>
            </a:r>
            <a:r>
              <a:rPr lang="en-US" dirty="0" smtClean="0"/>
              <a:t> </a:t>
            </a:r>
            <a:r>
              <a:rPr lang="en-US" dirty="0" err="1" smtClean="0"/>
              <a:t>juridiques</a:t>
            </a:r>
            <a:r>
              <a:rPr lang="en-US" dirty="0" smtClean="0"/>
              <a:t> </a:t>
            </a:r>
            <a:r>
              <a:rPr lang="en-US" dirty="0" err="1" smtClean="0"/>
              <a:t>francophones</a:t>
            </a:r>
            <a:r>
              <a:rPr lang="en-US" dirty="0" smtClean="0"/>
              <a:t>. Pour les </a:t>
            </a:r>
            <a:r>
              <a:rPr lang="en-US" dirty="0" err="1" smtClean="0"/>
              <a:t>retrouver</a:t>
            </a:r>
            <a:r>
              <a:rPr lang="en-US" dirty="0" smtClean="0"/>
              <a:t> en </a:t>
            </a:r>
            <a:r>
              <a:rPr lang="en-US" dirty="0" err="1" smtClean="0"/>
              <a:t>recherche</a:t>
            </a:r>
            <a:r>
              <a:rPr lang="en-US" dirty="0" smtClean="0"/>
              <a:t> : Electronic Collections where Electronic Collection (Internal Description contains keywords "local").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409006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Parlons maintenant des niveaux dans Alma. A quoi ils correspondent, les informations contenues à chacun de ces niveaux et leurs implications.</a:t>
            </a:r>
          </a:p>
          <a:p>
            <a:endParaRPr lang="fr-BE" dirty="0" smtClean="0"/>
          </a:p>
          <a:p>
            <a:r>
              <a:rPr lang="fr-BE" dirty="0" smtClean="0"/>
              <a:t>Si l’on recherche dans Alma une collection électronique, cela nous amène au niveau de la collection électronique.</a:t>
            </a:r>
          </a:p>
          <a:p>
            <a:endParaRPr lang="fr-BE" dirty="0" smtClean="0"/>
          </a:p>
          <a:p>
            <a:r>
              <a:rPr lang="fr-BE" dirty="0" smtClean="0"/>
              <a:t>[</a:t>
            </a:r>
            <a:r>
              <a:rPr lang="fr-BE" dirty="0" err="1" smtClean="0"/>
              <a:t>demo</a:t>
            </a:r>
            <a:r>
              <a:rPr lang="fr-BE" dirty="0" smtClean="0"/>
              <a:t> : présentation des différents onglets et rebonds vers portfolio </a:t>
            </a:r>
            <a:r>
              <a:rPr lang="fr-BE" dirty="0" err="1" smtClean="0"/>
              <a:t>list</a:t>
            </a:r>
            <a:r>
              <a:rPr lang="fr-BE" dirty="0" smtClean="0"/>
              <a:t> et </a:t>
            </a:r>
            <a:r>
              <a:rPr lang="fr-BE" dirty="0" err="1" smtClean="0"/>
              <a:t>level</a:t>
            </a:r>
            <a:r>
              <a:rPr lang="fr-BE" dirty="0" smtClean="0"/>
              <a:t> service. Faire de même pour les deux autres niveaux]</a:t>
            </a:r>
          </a:p>
          <a:p>
            <a:endParaRPr lang="fr-BE" dirty="0" smtClean="0"/>
          </a:p>
          <a:p>
            <a:pPr eaLnBrk="0" fontAlgn="base" hangingPunct="0">
              <a:spcBef>
                <a:spcPct val="30000"/>
              </a:spcBef>
              <a:spcAft>
                <a:spcPct val="0"/>
              </a:spcAft>
              <a:defRPr/>
            </a:pPr>
            <a:r>
              <a:rPr lang="en-GB" dirty="0" smtClean="0"/>
              <a:t>Le </a:t>
            </a:r>
            <a:r>
              <a:rPr lang="en-GB" dirty="0" err="1" smtClean="0"/>
              <a:t>niveau</a:t>
            </a:r>
            <a:r>
              <a:rPr lang="en-GB" dirty="0" smtClean="0"/>
              <a:t> “Service” </a:t>
            </a:r>
            <a:r>
              <a:rPr lang="en-GB" dirty="0" err="1" smtClean="0"/>
              <a:t>est</a:t>
            </a:r>
            <a:r>
              <a:rPr lang="en-GB" dirty="0" smtClean="0"/>
              <a:t> un </a:t>
            </a:r>
            <a:r>
              <a:rPr lang="en-GB" dirty="0" err="1" smtClean="0"/>
              <a:t>niveau</a:t>
            </a:r>
            <a:r>
              <a:rPr lang="en-GB" dirty="0" smtClean="0"/>
              <a:t> </a:t>
            </a:r>
            <a:r>
              <a:rPr lang="en-GB" dirty="0" err="1" smtClean="0"/>
              <a:t>très</a:t>
            </a:r>
            <a:r>
              <a:rPr lang="en-GB" dirty="0" smtClean="0"/>
              <a:t>  important car </a:t>
            </a:r>
            <a:r>
              <a:rPr lang="en-GB" dirty="0" err="1" smtClean="0"/>
              <a:t>il</a:t>
            </a:r>
            <a:r>
              <a:rPr lang="en-GB" dirty="0" smtClean="0"/>
              <a:t> </a:t>
            </a:r>
            <a:r>
              <a:rPr lang="en-GB" dirty="0" err="1" smtClean="0"/>
              <a:t>contient</a:t>
            </a:r>
            <a:r>
              <a:rPr lang="en-GB" dirty="0" smtClean="0"/>
              <a:t>, entre </a:t>
            </a:r>
            <a:r>
              <a:rPr lang="en-GB" dirty="0" err="1" smtClean="0"/>
              <a:t>autres</a:t>
            </a:r>
            <a:r>
              <a:rPr lang="en-GB" dirty="0" smtClean="0"/>
              <a:t>, les </a:t>
            </a:r>
            <a:r>
              <a:rPr lang="en-GB" dirty="0" err="1" smtClean="0"/>
              <a:t>informations</a:t>
            </a:r>
            <a:r>
              <a:rPr lang="en-GB" dirty="0" smtClean="0"/>
              <a:t> de linking (URL) et </a:t>
            </a:r>
            <a:r>
              <a:rPr lang="en-GB" dirty="0" err="1" smtClean="0"/>
              <a:t>d’accès</a:t>
            </a:r>
            <a:r>
              <a:rPr lang="en-GB" dirty="0" smtClean="0"/>
              <a:t> (</a:t>
            </a:r>
            <a:r>
              <a:rPr lang="en-GB" dirty="0" err="1" smtClean="0"/>
              <a:t>authentification</a:t>
            </a:r>
            <a:r>
              <a:rPr lang="en-GB" dirty="0" smtClean="0"/>
              <a:t>, …).  </a:t>
            </a:r>
            <a:r>
              <a:rPr lang="en-GB" dirty="0" err="1" smtClean="0"/>
              <a:t>C’est</a:t>
            </a:r>
            <a:r>
              <a:rPr lang="en-GB" dirty="0" smtClean="0"/>
              <a:t> à </a:t>
            </a:r>
            <a:r>
              <a:rPr lang="en-GB" dirty="0" err="1" smtClean="0"/>
              <a:t>partir</a:t>
            </a:r>
            <a:r>
              <a:rPr lang="en-GB" dirty="0" smtClean="0"/>
              <a:t> de </a:t>
            </a:r>
            <a:r>
              <a:rPr lang="en-GB" dirty="0" err="1" smtClean="0"/>
              <a:t>ce</a:t>
            </a:r>
            <a:r>
              <a:rPr lang="en-GB" dirty="0" smtClean="0"/>
              <a:t> </a:t>
            </a:r>
            <a:r>
              <a:rPr lang="en-GB" dirty="0" err="1" smtClean="0"/>
              <a:t>niveau</a:t>
            </a:r>
            <a:r>
              <a:rPr lang="en-GB" dirty="0" smtClean="0"/>
              <a:t>, </a:t>
            </a:r>
            <a:r>
              <a:rPr lang="en-GB" dirty="0" err="1" smtClean="0"/>
              <a:t>dans</a:t>
            </a:r>
            <a:r>
              <a:rPr lang="en-GB" dirty="0" smtClean="0"/>
              <a:t> </a:t>
            </a:r>
            <a:r>
              <a:rPr lang="en-GB" dirty="0" err="1" smtClean="0"/>
              <a:t>l’onglet</a:t>
            </a:r>
            <a:r>
              <a:rPr lang="en-GB" dirty="0" smtClean="0"/>
              <a:t> “Activation”  </a:t>
            </a:r>
            <a:r>
              <a:rPr lang="en-GB" dirty="0" err="1" smtClean="0"/>
              <a:t>que</a:t>
            </a:r>
            <a:r>
              <a:rPr lang="en-GB" dirty="0" smtClean="0"/>
              <a:t> </a:t>
            </a:r>
            <a:r>
              <a:rPr lang="en-GB" dirty="0" err="1" smtClean="0"/>
              <a:t>l’on</a:t>
            </a:r>
            <a:r>
              <a:rPr lang="en-GB" dirty="0" smtClean="0"/>
              <a:t> </a:t>
            </a:r>
            <a:r>
              <a:rPr lang="en-GB" dirty="0" err="1" smtClean="0"/>
              <a:t>peut</a:t>
            </a:r>
            <a:r>
              <a:rPr lang="en-GB" dirty="0" smtClean="0"/>
              <a:t> </a:t>
            </a:r>
            <a:r>
              <a:rPr lang="en-GB" dirty="0" err="1" smtClean="0"/>
              <a:t>rendre</a:t>
            </a:r>
            <a:r>
              <a:rPr lang="en-GB" dirty="0" smtClean="0"/>
              <a:t> la </a:t>
            </a:r>
            <a:r>
              <a:rPr lang="en-GB" dirty="0" err="1" smtClean="0"/>
              <a:t>ressource</a:t>
            </a:r>
            <a:r>
              <a:rPr lang="en-GB" dirty="0" smtClean="0"/>
              <a:t> </a:t>
            </a:r>
            <a:r>
              <a:rPr lang="en-GB" dirty="0" err="1" smtClean="0"/>
              <a:t>disponible</a:t>
            </a:r>
            <a:r>
              <a:rPr lang="en-GB" dirty="0" smtClean="0"/>
              <a:t> aux </a:t>
            </a:r>
            <a:r>
              <a:rPr lang="en-GB" dirty="0" err="1" smtClean="0"/>
              <a:t>utilisateurs</a:t>
            </a:r>
            <a:r>
              <a:rPr lang="en-GB" dirty="0" smtClean="0"/>
              <a:t>.</a:t>
            </a:r>
          </a:p>
          <a:p>
            <a:pPr eaLnBrk="0" fontAlgn="base" hangingPunct="0">
              <a:spcBef>
                <a:spcPct val="30000"/>
              </a:spcBef>
              <a:spcAft>
                <a:spcPct val="0"/>
              </a:spcAft>
              <a:defRPr/>
            </a:pPr>
            <a:r>
              <a:rPr lang="en-GB" dirty="0" smtClean="0"/>
              <a:t>Il </a:t>
            </a:r>
            <a:r>
              <a:rPr lang="en-GB" dirty="0" err="1" smtClean="0"/>
              <a:t>permet</a:t>
            </a:r>
            <a:r>
              <a:rPr lang="en-GB" dirty="0" smtClean="0"/>
              <a:t> </a:t>
            </a:r>
            <a:r>
              <a:rPr lang="en-GB" dirty="0" err="1" smtClean="0"/>
              <a:t>aussi</a:t>
            </a:r>
            <a:r>
              <a:rPr lang="en-GB" dirty="0" smtClean="0"/>
              <a:t> de </a:t>
            </a:r>
            <a:r>
              <a:rPr lang="en-GB" dirty="0" err="1" smtClean="0"/>
              <a:t>rebondir</a:t>
            </a:r>
            <a:r>
              <a:rPr lang="en-GB" dirty="0" smtClean="0"/>
              <a:t> </a:t>
            </a:r>
            <a:r>
              <a:rPr lang="en-GB" dirty="0" err="1" smtClean="0"/>
              <a:t>vers</a:t>
            </a:r>
            <a:r>
              <a:rPr lang="en-GB" dirty="0" smtClean="0"/>
              <a:t> le </a:t>
            </a:r>
            <a:r>
              <a:rPr lang="en-GB" dirty="0" err="1" smtClean="0"/>
              <a:t>niveau</a:t>
            </a:r>
            <a:r>
              <a:rPr lang="en-GB" dirty="0" smtClean="0"/>
              <a:t> 3 “Portfolio”</a:t>
            </a:r>
            <a:endParaRPr lang="fr-BE" dirty="0" smtClean="0"/>
          </a:p>
          <a:p>
            <a:endParaRPr lang="fr-BE" dirty="0" smtClean="0"/>
          </a:p>
          <a:p>
            <a:r>
              <a:rPr lang="fr-BE" dirty="0" smtClean="0"/>
              <a:t>L’édition de ces différents niveaux et leur modification seront présentées dans la section suivante de la présentation : « How To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177530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Le niveau du portfolio est accessible, soit via les niveaux précédents (via les Services ou les collections =&gt; Portfolio </a:t>
            </a:r>
            <a:r>
              <a:rPr lang="fr-BE" dirty="0" err="1" smtClean="0"/>
              <a:t>list</a:t>
            </a:r>
            <a:r>
              <a:rPr lang="fr-BE" dirty="0" smtClean="0"/>
              <a:t>), soit directement par une recherche de portfolio dans Alma (puis un clic sur « </a:t>
            </a:r>
            <a:r>
              <a:rPr lang="fr-BE" dirty="0" err="1" smtClean="0"/>
              <a:t>edit</a:t>
            </a:r>
            <a:r>
              <a:rPr lang="fr-BE" dirty="0" smtClean="0"/>
              <a:t> »).</a:t>
            </a:r>
          </a:p>
          <a:p>
            <a:endParaRPr lang="fr-BE" dirty="0" smtClean="0"/>
          </a:p>
          <a:p>
            <a:r>
              <a:rPr lang="fr-BE" dirty="0" smtClean="0"/>
              <a:t>Le portfolio comprend plusieurs informations importantes également : </a:t>
            </a:r>
          </a:p>
          <a:p>
            <a:pPr marL="171450" indent="-171450">
              <a:buFont typeface="Arial" panose="020B0604020202020204" pitchFamily="34" charset="0"/>
              <a:buChar char="•"/>
            </a:pPr>
            <a:r>
              <a:rPr lang="fr-BE" dirty="0" err="1" smtClean="0"/>
              <a:t>Linking</a:t>
            </a:r>
            <a:r>
              <a:rPr lang="fr-BE" dirty="0" smtClean="0"/>
              <a:t> : informations de </a:t>
            </a:r>
            <a:r>
              <a:rPr lang="fr-BE" dirty="0" err="1" smtClean="0"/>
              <a:t>linking</a:t>
            </a:r>
            <a:r>
              <a:rPr lang="fr-BE" dirty="0" smtClean="0"/>
              <a:t>, comme au niveau du service, mais spécifique au portfolio, cette fois ;</a:t>
            </a:r>
          </a:p>
          <a:p>
            <a:pPr marL="171450" indent="-171450">
              <a:buFont typeface="Arial" panose="020B0604020202020204" pitchFamily="34" charset="0"/>
              <a:buChar char="•"/>
            </a:pPr>
            <a:r>
              <a:rPr lang="fr-BE" dirty="0" err="1" smtClean="0"/>
              <a:t>Coverage</a:t>
            </a:r>
            <a:r>
              <a:rPr lang="fr-BE" dirty="0" smtClean="0"/>
              <a:t> : dates d’accès (début et fin) + embargo éventuel.</a:t>
            </a:r>
          </a:p>
          <a:p>
            <a:pPr eaLnBrk="0" fontAlgn="base" hangingPunct="0">
              <a:spcBef>
                <a:spcPct val="30000"/>
              </a:spcBef>
              <a:spcAft>
                <a:spcPct val="0"/>
              </a:spcAft>
              <a:defRPr/>
            </a:pPr>
            <a:endParaRPr lang="en-GB" dirty="0" smtClean="0"/>
          </a:p>
          <a:p>
            <a:pPr eaLnBrk="0" fontAlgn="base" hangingPunct="0">
              <a:spcBef>
                <a:spcPct val="30000"/>
              </a:spcBef>
              <a:spcAft>
                <a:spcPct val="0"/>
              </a:spcAft>
              <a:defRPr/>
            </a:pPr>
            <a:endParaRPr lang="en-GB" dirty="0" smtClean="0"/>
          </a:p>
          <a:p>
            <a:pPr eaLnBrk="0" fontAlgn="base" hangingPunct="0">
              <a:spcBef>
                <a:spcPct val="30000"/>
              </a:spcBef>
              <a:spcAft>
                <a:spcPct val="0"/>
              </a:spcAft>
              <a:defRPr/>
            </a:pPr>
            <a:endParaRPr lang="en-GB"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361919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Autoactive</a:t>
            </a:r>
            <a:r>
              <a:rPr lang="fr-BE" dirty="0" smtClean="0"/>
              <a:t>: permet de bénéficier des mises à jour automatiques de la CZ (contenu, </a:t>
            </a:r>
            <a:r>
              <a:rPr lang="fr-BE" dirty="0" err="1" smtClean="0"/>
              <a:t>coverage</a:t>
            </a:r>
            <a:r>
              <a:rPr lang="fr-BE" dirty="0" smtClean="0"/>
              <a:t>)</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3165887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063"/>
            <a:ext cx="2383085" cy="89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rgbClr val="00707F"/>
              </a:buClr>
              <a:buSzPct val="120000"/>
              <a:defRPr/>
            </a:lvl2pPr>
            <a:lvl3pPr>
              <a:buClr>
                <a:schemeClr val="accent1"/>
              </a:buClr>
              <a:buSzPct val="120000"/>
              <a:defRPr/>
            </a:lvl3pPr>
            <a:lvl4pPr>
              <a:buClr>
                <a:srgbClr val="00707F"/>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chemeClr val="bg1"/>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rgbClr val="00707F"/>
              </a:buClr>
              <a:buSzPct val="120000"/>
              <a:defRPr sz="2000"/>
            </a:lvl2pPr>
            <a:lvl3pPr>
              <a:buClr>
                <a:schemeClr val="accent1"/>
              </a:buClr>
              <a:buSzPct val="120000"/>
              <a:defRPr sz="1800"/>
            </a:lvl3pPr>
            <a:lvl4pPr>
              <a:buClr>
                <a:srgbClr val="00707F"/>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chemeClr val="bg1"/>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rgbClr val="0070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rgbClr val="00707F"/>
              </a:buClr>
              <a:buSzPct val="120000"/>
              <a:defRPr sz="2000"/>
            </a:lvl2pPr>
            <a:lvl3pPr>
              <a:buClr>
                <a:schemeClr val="accent1"/>
              </a:buClr>
              <a:buSzPct val="120000"/>
              <a:defRPr sz="1800"/>
            </a:lvl3pPr>
            <a:lvl4pPr>
              <a:buClr>
                <a:srgbClr val="00707F"/>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rgbClr val="0070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chemeClr val="bg1"/>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chemeClr val="bg1"/>
                </a:solidFill>
              </a:defRPr>
            </a:lvl1p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5F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chemeClr val="bg1"/>
                </a:solidFill>
              </a:defRPr>
            </a:lvl1pPr>
          </a:lstStyle>
          <a:p>
            <a:endParaRPr lang="en-US" dirty="0"/>
          </a:p>
        </p:txBody>
      </p:sp>
      <p:pic>
        <p:nvPicPr>
          <p:cNvPr id="3075"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3050" y="6406392"/>
            <a:ext cx="971642" cy="45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rgbClr val="00707F"/>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rgbClr val="00707F"/>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rgbClr val="00707F"/>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http://sandbox-eu.alma.exlibrisgroup.com/institution/32ULG_INS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alma-eresources@lists.ulg.ac.b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BE" dirty="0" smtClean="0">
                <a:latin typeface="Source Sans Pro" panose="020B0503030403020204" pitchFamily="34" charset="0"/>
                <a:ea typeface="Source Sans Pro" panose="020B0503030403020204" pitchFamily="34" charset="0"/>
              </a:rPr>
              <a:t>Septembre 2018</a:t>
            </a:r>
            <a:endParaRPr lang="fr-BE" dirty="0">
              <a:latin typeface="Source Sans Pro" panose="020B0503030403020204" pitchFamily="34" charset="0"/>
              <a:ea typeface="Source Sans Pro" panose="020B0503030403020204" pitchFamily="34" charset="0"/>
            </a:endParaRPr>
          </a:p>
        </p:txBody>
      </p:sp>
      <p:sp>
        <p:nvSpPr>
          <p:cNvPr id="3" name="Titre 2"/>
          <p:cNvSpPr>
            <a:spLocks noGrp="1"/>
          </p:cNvSpPr>
          <p:nvPr>
            <p:ph type="title"/>
          </p:nvPr>
        </p:nvSpPr>
        <p:spPr/>
        <p:txBody>
          <a:bodyPr/>
          <a:lstStyle/>
          <a:p>
            <a:r>
              <a:rPr lang="fr-BE" dirty="0">
                <a:latin typeface="Source Sans Pro" panose="020B0503030403020204" pitchFamily="34" charset="0"/>
                <a:ea typeface="Source Sans Pro" panose="020B0503030403020204" pitchFamily="34" charset="0"/>
              </a:rPr>
              <a:t/>
            </a:r>
            <a:br>
              <a:rPr lang="fr-BE" dirty="0">
                <a:latin typeface="Source Sans Pro" panose="020B0503030403020204" pitchFamily="34" charset="0"/>
                <a:ea typeface="Source Sans Pro" panose="020B0503030403020204" pitchFamily="34" charset="0"/>
              </a:rPr>
            </a:br>
            <a:r>
              <a:rPr lang="fr-BE" dirty="0">
                <a:latin typeface="Source Sans Pro" panose="020B0503030403020204" pitchFamily="34" charset="0"/>
                <a:ea typeface="Source Sans Pro" panose="020B0503030403020204" pitchFamily="34" charset="0"/>
              </a:rPr>
              <a:t>La gestion des </a:t>
            </a:r>
            <a:r>
              <a:rPr lang="fr-BE" dirty="0" err="1">
                <a:latin typeface="Source Sans Pro" panose="020B0503030403020204" pitchFamily="34" charset="0"/>
                <a:ea typeface="Source Sans Pro" panose="020B0503030403020204" pitchFamily="34" charset="0"/>
              </a:rPr>
              <a:t>eResources</a:t>
            </a:r>
            <a:r>
              <a:rPr lang="fr-BE" dirty="0">
                <a:latin typeface="Source Sans Pro" panose="020B0503030403020204" pitchFamily="34" charset="0"/>
                <a:ea typeface="Source Sans Pro" panose="020B0503030403020204" pitchFamily="34" charset="0"/>
              </a:rPr>
              <a:t> au quotidien</a:t>
            </a:r>
            <a:endParaRPr lang="fr-BE"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8039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Panorama des e-ressources </a:t>
            </a:r>
            <a:r>
              <a:rPr lang="fr-BE" dirty="0" smtClean="0">
                <a:latin typeface="Source Sans Pro" panose="020B0503030403020204" pitchFamily="34" charset="0"/>
                <a:ea typeface="Source Sans Pro" panose="020B0503030403020204" pitchFamily="34" charset="0"/>
              </a:rPr>
              <a:t>ULiège</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1403648" y="1196752"/>
            <a:ext cx="6840760" cy="5204048"/>
          </a:xfrm>
        </p:spPr>
        <p:txBody>
          <a:bodyPr>
            <a:normAutofit fontScale="92500" lnSpcReduction="10000"/>
          </a:bodyPr>
          <a:lstStyle/>
          <a:p>
            <a:r>
              <a:rPr lang="fr-BE" dirty="0">
                <a:latin typeface="Source Sans Pro" panose="020B0503030403020204" pitchFamily="34" charset="0"/>
                <a:ea typeface="Source Sans Pro" panose="020B0503030403020204" pitchFamily="34" charset="0"/>
              </a:rPr>
              <a:t>des </a:t>
            </a:r>
            <a:r>
              <a:rPr lang="fr-BE" dirty="0" smtClean="0">
                <a:latin typeface="Source Sans Pro" panose="020B0503030403020204" pitchFamily="34" charset="0"/>
                <a:ea typeface="Source Sans Pro" panose="020B0503030403020204" pitchFamily="34" charset="0"/>
              </a:rPr>
              <a:t>dizaines </a:t>
            </a:r>
            <a:r>
              <a:rPr lang="fr-BE" dirty="0">
                <a:latin typeface="Source Sans Pro" panose="020B0503030403020204" pitchFamily="34" charset="0"/>
                <a:ea typeface="Source Sans Pro" panose="020B0503030403020204" pitchFamily="34" charset="0"/>
              </a:rPr>
              <a:t>de milliers de ressources: </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e-books</a:t>
            </a:r>
            <a:r>
              <a:rPr lang="fr-BE" dirty="0">
                <a:latin typeface="Source Sans Pro" panose="020B0503030403020204" pitchFamily="34" charset="0"/>
                <a:ea typeface="Source Sans Pro" panose="020B0503030403020204" pitchFamily="34" charset="0"/>
              </a:rPr>
              <a:t>, e-journaux, </a:t>
            </a:r>
            <a:r>
              <a:rPr lang="fr-BE" dirty="0" err="1" smtClean="0">
                <a:latin typeface="Source Sans Pro" panose="020B0503030403020204" pitchFamily="34" charset="0"/>
                <a:ea typeface="Source Sans Pro" panose="020B0503030403020204" pitchFamily="34" charset="0"/>
              </a:rPr>
              <a:t>databases</a:t>
            </a:r>
            <a:endParaRPr lang="fr-BE" dirty="0" smtClean="0">
              <a:latin typeface="Source Sans Pro" panose="020B0503030403020204" pitchFamily="34" charset="0"/>
              <a:ea typeface="Source Sans Pro" panose="020B0503030403020204" pitchFamily="34" charset="0"/>
            </a:endParaRPr>
          </a:p>
          <a:p>
            <a:pPr lvl="1">
              <a:spcBef>
                <a:spcPts val="1200"/>
              </a:spcBef>
            </a:pPr>
            <a:r>
              <a:rPr lang="fr-BE" dirty="0" smtClean="0">
                <a:latin typeface="Source Sans Pro" panose="020B0503030403020204" pitchFamily="34" charset="0"/>
                <a:ea typeface="Source Sans Pro" panose="020B0503030403020204" pitchFamily="34" charset="0"/>
              </a:rPr>
              <a:t>Souscrites (payantes):</a:t>
            </a:r>
          </a:p>
          <a:p>
            <a:pPr lvl="2">
              <a:spcBef>
                <a:spcPts val="1200"/>
              </a:spcBef>
            </a:pPr>
            <a:r>
              <a:rPr lang="fr-BE" dirty="0" smtClean="0">
                <a:latin typeface="Source Sans Pro" panose="020B0503030403020204" pitchFamily="34" charset="0"/>
                <a:ea typeface="Source Sans Pro" panose="020B0503030403020204" pitchFamily="34" charset="0"/>
              </a:rPr>
              <a:t>Portfolios </a:t>
            </a:r>
            <a:r>
              <a:rPr lang="fr-BE" dirty="0" err="1" smtClean="0">
                <a:latin typeface="Source Sans Pro" panose="020B0503030403020204" pitchFamily="34" charset="0"/>
                <a:ea typeface="Source Sans Pro" panose="020B0503030403020204" pitchFamily="34" charset="0"/>
              </a:rPr>
              <a:t>standalone</a:t>
            </a:r>
            <a:r>
              <a:rPr lang="fr-BE" dirty="0" smtClean="0">
                <a:latin typeface="Source Sans Pro" panose="020B0503030403020204" pitchFamily="34" charset="0"/>
                <a:ea typeface="Source Sans Pro" panose="020B0503030403020204" pitchFamily="34" charset="0"/>
              </a:rPr>
              <a:t> (journaux ou e-books): </a:t>
            </a:r>
          </a:p>
          <a:p>
            <a:pPr lvl="3"/>
            <a:r>
              <a:rPr lang="fr-BE" dirty="0" smtClean="0">
                <a:latin typeface="Source Sans Pro" panose="020B0503030403020204" pitchFamily="34" charset="0"/>
                <a:ea typeface="Source Sans Pro" panose="020B0503030403020204" pitchFamily="34" charset="0"/>
              </a:rPr>
              <a:t>majorité des acquisitions via </a:t>
            </a:r>
            <a:r>
              <a:rPr lang="fr-BE" dirty="0" err="1" smtClean="0">
                <a:latin typeface="Source Sans Pro" panose="020B0503030403020204" pitchFamily="34" charset="0"/>
                <a:ea typeface="Source Sans Pro" panose="020B0503030403020204" pitchFamily="34" charset="0"/>
              </a:rPr>
              <a:t>Ebsco</a:t>
            </a:r>
            <a:endParaRPr lang="fr-BE" dirty="0" smtClean="0">
              <a:latin typeface="Source Sans Pro" panose="020B0503030403020204" pitchFamily="34" charset="0"/>
              <a:ea typeface="Source Sans Pro" panose="020B0503030403020204" pitchFamily="34" charset="0"/>
            </a:endParaRPr>
          </a:p>
          <a:p>
            <a:pPr lvl="3"/>
            <a:r>
              <a:rPr lang="fr-BE" dirty="0" smtClean="0">
                <a:latin typeface="Source Sans Pro" panose="020B0503030403020204" pitchFamily="34" charset="0"/>
                <a:ea typeface="Source Sans Pro" panose="020B0503030403020204" pitchFamily="34" charset="0"/>
              </a:rPr>
              <a:t>E-books achetés via agrégateur </a:t>
            </a:r>
          </a:p>
          <a:p>
            <a:pPr lvl="2">
              <a:spcBef>
                <a:spcPts val="1200"/>
              </a:spcBef>
            </a:pPr>
            <a:r>
              <a:rPr lang="fr-BE" dirty="0" smtClean="0">
                <a:latin typeface="Source Sans Pro" panose="020B0503030403020204" pitchFamily="34" charset="0"/>
                <a:ea typeface="Source Sans Pro" panose="020B0503030403020204" pitchFamily="34" charset="0"/>
              </a:rPr>
              <a:t>Bouquets (journaux ou e-books):</a:t>
            </a:r>
          </a:p>
          <a:p>
            <a:pPr lvl="3"/>
            <a:r>
              <a:rPr lang="fr-BE" dirty="0" smtClean="0">
                <a:latin typeface="Source Sans Pro" panose="020B0503030403020204" pitchFamily="34" charset="0"/>
                <a:ea typeface="Source Sans Pro" panose="020B0503030403020204" pitchFamily="34" charset="0"/>
              </a:rPr>
              <a:t>« Titres groupés » en collections existantes: </a:t>
            </a:r>
          </a:p>
          <a:p>
            <a:pPr lvl="4"/>
            <a:r>
              <a:rPr lang="fr-BE" dirty="0" smtClean="0">
                <a:latin typeface="Source Sans Pro" panose="020B0503030403020204" pitchFamily="34" charset="0"/>
                <a:ea typeface="Source Sans Pro" panose="020B0503030403020204" pitchFamily="34" charset="0"/>
              </a:rPr>
              <a:t>ex: Springer e-</a:t>
            </a:r>
            <a:r>
              <a:rPr lang="fr-BE" dirty="0" err="1" smtClean="0">
                <a:latin typeface="Source Sans Pro" panose="020B0503030403020204" pitchFamily="34" charset="0"/>
                <a:ea typeface="Source Sans Pro" panose="020B0503030403020204" pitchFamily="34" charset="0"/>
              </a:rPr>
              <a:t>journals</a:t>
            </a:r>
            <a:r>
              <a:rPr lang="fr-BE" dirty="0" smtClean="0">
                <a:latin typeface="Source Sans Pro" panose="020B0503030403020204" pitchFamily="34" charset="0"/>
                <a:ea typeface="Source Sans Pro" panose="020B0503030403020204" pitchFamily="34" charset="0"/>
              </a:rPr>
              <a:t>, Springer e-books, APS all, </a:t>
            </a:r>
            <a:r>
              <a:rPr lang="fr-BE" dirty="0" err="1" smtClean="0">
                <a:latin typeface="Source Sans Pro" panose="020B0503030403020204" pitchFamily="34" charset="0"/>
                <a:ea typeface="Source Sans Pro" panose="020B0503030403020204" pitchFamily="34" charset="0"/>
              </a:rPr>
              <a:t>Annual</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Reviews</a:t>
            </a:r>
            <a:r>
              <a:rPr lang="fr-BE" dirty="0" smtClean="0">
                <a:latin typeface="Source Sans Pro" panose="020B0503030403020204" pitchFamily="34" charset="0"/>
                <a:ea typeface="Source Sans Pro" panose="020B0503030403020204" pitchFamily="34" charset="0"/>
              </a:rPr>
              <a:t>…</a:t>
            </a:r>
          </a:p>
          <a:p>
            <a:pPr lvl="4"/>
            <a:r>
              <a:rPr lang="fr-BE" dirty="0" smtClean="0">
                <a:latin typeface="Source Sans Pro" panose="020B0503030403020204" pitchFamily="34" charset="0"/>
                <a:ea typeface="Source Sans Pro" panose="020B0503030403020204" pitchFamily="34" charset="0"/>
              </a:rPr>
              <a:t>Ex: Elsevier e-books EBS (avec achat pérenne d’une part des titres)</a:t>
            </a:r>
          </a:p>
          <a:p>
            <a:pPr lvl="3"/>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big</a:t>
            </a:r>
            <a:r>
              <a:rPr lang="fr-BE" dirty="0" smtClean="0">
                <a:latin typeface="Source Sans Pro" panose="020B0503030403020204" pitchFamily="34" charset="0"/>
                <a:ea typeface="Source Sans Pro" panose="020B0503030403020204" pitchFamily="34" charset="0"/>
              </a:rPr>
              <a:t> deals » basés sur collections historiques à maintenir: </a:t>
            </a:r>
          </a:p>
          <a:p>
            <a:pPr lvl="4"/>
            <a:r>
              <a:rPr lang="fr-BE" dirty="0" smtClean="0">
                <a:latin typeface="Source Sans Pro" panose="020B0503030403020204" pitchFamily="34" charset="0"/>
                <a:ea typeface="Source Sans Pro" panose="020B0503030403020204" pitchFamily="34" charset="0"/>
              </a:rPr>
              <a:t>ex: Elsevier ScienceDirect </a:t>
            </a:r>
            <a:r>
              <a:rPr lang="fr-BE" dirty="0" err="1" smtClean="0">
                <a:latin typeface="Source Sans Pro" panose="020B0503030403020204" pitchFamily="34" charset="0"/>
                <a:ea typeface="Source Sans Pro" panose="020B0503030403020204" pitchFamily="34" charset="0"/>
              </a:rPr>
              <a:t>journals</a:t>
            </a:r>
            <a:r>
              <a:rPr lang="fr-BE" dirty="0" smtClean="0">
                <a:latin typeface="Source Sans Pro" panose="020B0503030403020204" pitchFamily="34" charset="0"/>
                <a:ea typeface="Source Sans Pro" panose="020B0503030403020204" pitchFamily="34" charset="0"/>
              </a:rPr>
              <a:t>, Wiley </a:t>
            </a:r>
            <a:r>
              <a:rPr lang="fr-BE" dirty="0" err="1" smtClean="0">
                <a:latin typeface="Source Sans Pro" panose="020B0503030403020204" pitchFamily="34" charset="0"/>
                <a:ea typeface="Source Sans Pro" panose="020B0503030403020204" pitchFamily="34" charset="0"/>
              </a:rPr>
              <a:t>journals</a:t>
            </a:r>
            <a:endParaRPr lang="fr-BE" dirty="0" smtClean="0">
              <a:latin typeface="Source Sans Pro" panose="020B0503030403020204" pitchFamily="34" charset="0"/>
              <a:ea typeface="Source Sans Pro" panose="020B0503030403020204" pitchFamily="34" charset="0"/>
            </a:endParaRPr>
          </a:p>
          <a:p>
            <a:pPr lvl="4"/>
            <a:r>
              <a:rPr lang="fr-BE" dirty="0" smtClean="0">
                <a:latin typeface="Source Sans Pro" panose="020B0503030403020204" pitchFamily="34" charset="0"/>
                <a:ea typeface="Source Sans Pro" panose="020B0503030403020204" pitchFamily="34" charset="0"/>
              </a:rPr>
              <a:t>SAGE Premier (maintien des abonnements historiques titre à titre)</a:t>
            </a:r>
            <a:endParaRPr lang="fr-BE" dirty="0">
              <a:latin typeface="Source Sans Pro" panose="020B0503030403020204" pitchFamily="34" charset="0"/>
              <a:ea typeface="Source Sans Pro" panose="020B0503030403020204" pitchFamily="34" charset="0"/>
            </a:endParaRPr>
          </a:p>
          <a:p>
            <a:pPr lvl="3"/>
            <a:r>
              <a:rPr lang="fr-BE" dirty="0" err="1" smtClean="0">
                <a:latin typeface="Source Sans Pro" panose="020B0503030403020204" pitchFamily="34" charset="0"/>
                <a:ea typeface="Source Sans Pro" panose="020B0503030403020204" pitchFamily="34" charset="0"/>
              </a:rPr>
              <a:t>Databases</a:t>
            </a:r>
            <a:r>
              <a:rPr lang="fr-BE" dirty="0" smtClean="0">
                <a:latin typeface="Source Sans Pro" panose="020B0503030403020204" pitchFamily="34" charset="0"/>
                <a:ea typeface="Source Sans Pro" panose="020B0503030403020204" pitchFamily="34" charset="0"/>
              </a:rPr>
              <a:t> Full </a:t>
            </a:r>
            <a:r>
              <a:rPr lang="fr-BE" dirty="0" err="1" smtClean="0">
                <a:latin typeface="Source Sans Pro" panose="020B0503030403020204" pitchFamily="34" charset="0"/>
                <a:ea typeface="Source Sans Pro" panose="020B0503030403020204" pitchFamily="34" charset="0"/>
              </a:rPr>
              <a:t>Text</a:t>
            </a:r>
            <a:endParaRPr lang="fr-BE" dirty="0" smtClean="0">
              <a:latin typeface="Source Sans Pro" panose="020B0503030403020204" pitchFamily="34" charset="0"/>
              <a:ea typeface="Source Sans Pro" panose="020B0503030403020204" pitchFamily="34" charset="0"/>
            </a:endParaRPr>
          </a:p>
          <a:p>
            <a:pPr lvl="4"/>
            <a:r>
              <a:rPr lang="fr-BE" dirty="0" smtClean="0">
                <a:latin typeface="Source Sans Pro" panose="020B0503030403020204" pitchFamily="34" charset="0"/>
                <a:ea typeface="Source Sans Pro" panose="020B0503030403020204" pitchFamily="34" charset="0"/>
              </a:rPr>
              <a:t>Ex: </a:t>
            </a:r>
            <a:r>
              <a:rPr lang="fr-BE" dirty="0" err="1" smtClean="0">
                <a:latin typeface="Source Sans Pro" panose="020B0503030403020204" pitchFamily="34" charset="0"/>
                <a:ea typeface="Source Sans Pro" panose="020B0503030403020204" pitchFamily="34" charset="0"/>
              </a:rPr>
              <a:t>PressBanking</a:t>
            </a:r>
            <a:r>
              <a:rPr lang="fr-BE" dirty="0" smtClean="0">
                <a:latin typeface="Source Sans Pro" panose="020B0503030403020204" pitchFamily="34" charset="0"/>
                <a:ea typeface="Source Sans Pro" panose="020B0503030403020204" pitchFamily="34" charset="0"/>
              </a:rPr>
              <a:t>, Techniques de l’Ingénieur, </a:t>
            </a:r>
            <a:r>
              <a:rPr lang="fr-BE" dirty="0" err="1" smtClean="0">
                <a:latin typeface="Source Sans Pro" panose="020B0503030403020204" pitchFamily="34" charset="0"/>
                <a:ea typeface="Source Sans Pro" panose="020B0503030403020204" pitchFamily="34" charset="0"/>
              </a:rPr>
              <a:t>Strada</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Lex</a:t>
            </a:r>
            <a:endParaRPr lang="fr-BE" dirty="0" smtClean="0">
              <a:latin typeface="Source Sans Pro" panose="020B0503030403020204" pitchFamily="34" charset="0"/>
              <a:ea typeface="Source Sans Pro" panose="020B0503030403020204" pitchFamily="34" charset="0"/>
            </a:endParaRPr>
          </a:p>
          <a:p>
            <a:pPr lvl="3"/>
            <a:r>
              <a:rPr lang="fr-BE" dirty="0" err="1" smtClean="0">
                <a:latin typeface="Source Sans Pro" panose="020B0503030403020204" pitchFamily="34" charset="0"/>
                <a:ea typeface="Source Sans Pro" panose="020B0503030403020204" pitchFamily="34" charset="0"/>
              </a:rPr>
              <a:t>Databases</a:t>
            </a:r>
            <a:r>
              <a:rPr lang="fr-BE" dirty="0" smtClean="0">
                <a:latin typeface="Source Sans Pro" panose="020B0503030403020204" pitchFamily="34" charset="0"/>
                <a:ea typeface="Source Sans Pro" panose="020B0503030403020204" pitchFamily="34" charset="0"/>
              </a:rPr>
              <a:t> sans Full-</a:t>
            </a:r>
            <a:r>
              <a:rPr lang="fr-BE" dirty="0" err="1" smtClean="0">
                <a:latin typeface="Source Sans Pro" panose="020B0503030403020204" pitchFamily="34" charset="0"/>
                <a:ea typeface="Source Sans Pro" panose="020B0503030403020204" pitchFamily="34" charset="0"/>
              </a:rPr>
              <a:t>text</a:t>
            </a:r>
            <a:r>
              <a:rPr lang="fr-BE" dirty="0" smtClean="0">
                <a:latin typeface="Source Sans Pro" panose="020B0503030403020204" pitchFamily="34" charset="0"/>
                <a:ea typeface="Source Sans Pro" panose="020B0503030403020204" pitchFamily="34" charset="0"/>
              </a:rPr>
              <a:t>: </a:t>
            </a:r>
          </a:p>
          <a:p>
            <a:pPr lvl="4"/>
            <a:r>
              <a:rPr lang="fr-BE" dirty="0" smtClean="0">
                <a:latin typeface="Source Sans Pro" panose="020B0503030403020204" pitchFamily="34" charset="0"/>
                <a:ea typeface="Source Sans Pro" panose="020B0503030403020204" pitchFamily="34" charset="0"/>
              </a:rPr>
              <a:t>Ex: </a:t>
            </a:r>
            <a:r>
              <a:rPr lang="fr-BE" dirty="0" err="1" smtClean="0">
                <a:latin typeface="Source Sans Pro" panose="020B0503030403020204" pitchFamily="34" charset="0"/>
                <a:ea typeface="Source Sans Pro" panose="020B0503030403020204" pitchFamily="34" charset="0"/>
              </a:rPr>
              <a:t>Scopus</a:t>
            </a:r>
            <a:r>
              <a:rPr lang="fr-BE" dirty="0" smtClean="0">
                <a:latin typeface="Source Sans Pro" panose="020B0503030403020204" pitchFamily="34" charset="0"/>
                <a:ea typeface="Source Sans Pro" panose="020B0503030403020204" pitchFamily="34" charset="0"/>
              </a:rPr>
              <a:t>, SciFinder</a:t>
            </a:r>
          </a:p>
          <a:p>
            <a:pPr lvl="1">
              <a:spcBef>
                <a:spcPts val="1200"/>
              </a:spcBef>
            </a:pPr>
            <a:r>
              <a:rPr lang="fr-BE" dirty="0" smtClean="0">
                <a:latin typeface="Source Sans Pro" panose="020B0503030403020204" pitchFamily="34" charset="0"/>
                <a:ea typeface="Source Sans Pro" panose="020B0503030403020204" pitchFamily="34" charset="0"/>
              </a:rPr>
              <a:t>Gratuites (et activées):</a:t>
            </a:r>
          </a:p>
          <a:p>
            <a:pPr lvl="2"/>
            <a:r>
              <a:rPr lang="fr-BE" dirty="0" smtClean="0">
                <a:latin typeface="Source Sans Pro" panose="020B0503030403020204" pitchFamily="34" charset="0"/>
                <a:ea typeface="Source Sans Pro" panose="020B0503030403020204" pitchFamily="34" charset="0"/>
              </a:rPr>
              <a:t>Ex: Persée, DOAJ (bouquets d’e-journaux), Project Euclid </a:t>
            </a:r>
            <a:r>
              <a:rPr lang="fr-BE" dirty="0" err="1" smtClean="0">
                <a:latin typeface="Source Sans Pro" panose="020B0503030403020204" pitchFamily="34" charset="0"/>
                <a:ea typeface="Source Sans Pro" panose="020B0503030403020204" pitchFamily="34" charset="0"/>
              </a:rPr>
              <a:t>Monographs</a:t>
            </a:r>
            <a:r>
              <a:rPr lang="fr-BE" dirty="0" smtClean="0">
                <a:latin typeface="Source Sans Pro" panose="020B0503030403020204" pitchFamily="34" charset="0"/>
                <a:ea typeface="Source Sans Pro" panose="020B0503030403020204" pitchFamily="34" charset="0"/>
              </a:rPr>
              <a:t> (e-books</a:t>
            </a:r>
            <a:r>
              <a:rPr lang="fr-BE" dirty="0" smtClean="0">
                <a:latin typeface="Source Sans Pro" panose="020B0503030403020204" pitchFamily="34" charset="0"/>
                <a:ea typeface="Source Sans Pro" panose="020B0503030403020204" pitchFamily="34" charset="0"/>
              </a:rPr>
              <a:t>)</a:t>
            </a: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5" name="Rectangle à coins arrondis 4"/>
          <p:cNvSpPr/>
          <p:nvPr/>
        </p:nvSpPr>
        <p:spPr>
          <a:xfrm>
            <a:off x="402344" y="4365105"/>
            <a:ext cx="1812414" cy="504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dirty="0">
                <a:solidFill>
                  <a:schemeClr val="tx1"/>
                </a:solidFill>
                <a:latin typeface="Source Sans Pro" panose="020B0503030403020204" pitchFamily="34" charset="0"/>
                <a:ea typeface="Source Sans Pro" panose="020B0503030403020204" pitchFamily="34" charset="0"/>
              </a:rPr>
              <a:t>1 </a:t>
            </a:r>
            <a:r>
              <a:rPr lang="fr-BE" sz="1100" dirty="0" smtClean="0">
                <a:solidFill>
                  <a:schemeClr val="tx1"/>
                </a:solidFill>
                <a:latin typeface="Source Sans Pro" panose="020B0503030403020204" pitchFamily="34" charset="0"/>
                <a:ea typeface="Source Sans Pro" panose="020B0503030403020204" pitchFamily="34" charset="0"/>
              </a:rPr>
              <a:t>activation par collection  </a:t>
            </a:r>
            <a:r>
              <a:rPr lang="fr-BE" sz="1100" b="1" dirty="0" err="1" smtClean="0">
                <a:solidFill>
                  <a:schemeClr val="tx1"/>
                </a:solidFill>
                <a:latin typeface="Source Sans Pro" panose="020B0503030403020204" pitchFamily="34" charset="0"/>
                <a:ea typeface="Source Sans Pro" panose="020B0503030403020204" pitchFamily="34" charset="0"/>
              </a:rPr>
              <a:t>autoactive</a:t>
            </a:r>
            <a:endParaRPr lang="fr-BE" sz="1100" b="1" dirty="0">
              <a:solidFill>
                <a:schemeClr val="tx1"/>
              </a:solidFill>
              <a:latin typeface="Source Sans Pro" panose="020B0503030403020204" pitchFamily="34" charset="0"/>
              <a:ea typeface="Source Sans Pro" panose="020B0503030403020204" pitchFamily="34" charset="0"/>
            </a:endParaRPr>
          </a:p>
        </p:txBody>
      </p:sp>
      <p:sp>
        <p:nvSpPr>
          <p:cNvPr id="6" name="Rectangle à coins arrondis 5"/>
          <p:cNvSpPr/>
          <p:nvPr/>
        </p:nvSpPr>
        <p:spPr>
          <a:xfrm>
            <a:off x="376514" y="2924945"/>
            <a:ext cx="1819222" cy="576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latin typeface="Source Sans Pro" panose="020B0503030403020204" pitchFamily="34" charset="0"/>
                <a:ea typeface="Source Sans Pro" panose="020B0503030403020204" pitchFamily="34" charset="0"/>
              </a:rPr>
              <a:t>1 </a:t>
            </a:r>
            <a:r>
              <a:rPr lang="fr-BE" sz="1200" dirty="0" smtClean="0">
                <a:solidFill>
                  <a:schemeClr val="tx1"/>
                </a:solidFill>
                <a:latin typeface="Source Sans Pro" panose="020B0503030403020204" pitchFamily="34" charset="0"/>
                <a:ea typeface="Source Sans Pro" panose="020B0503030403020204" pitchFamily="34" charset="0"/>
              </a:rPr>
              <a:t>activation par collection CZ </a:t>
            </a:r>
            <a:r>
              <a:rPr lang="fr-BE" sz="1200" b="1" dirty="0" err="1" smtClean="0">
                <a:solidFill>
                  <a:schemeClr val="tx1"/>
                </a:solidFill>
                <a:latin typeface="Source Sans Pro" panose="020B0503030403020204" pitchFamily="34" charset="0"/>
                <a:ea typeface="Source Sans Pro" panose="020B0503030403020204" pitchFamily="34" charset="0"/>
              </a:rPr>
              <a:t>autoactive</a:t>
            </a:r>
            <a:r>
              <a:rPr lang="fr-BE" sz="1200" b="1" dirty="0" smtClean="0">
                <a:solidFill>
                  <a:schemeClr val="tx1"/>
                </a:solidFill>
                <a:latin typeface="Source Sans Pro" panose="020B0503030403020204" pitchFamily="34" charset="0"/>
                <a:ea typeface="Source Sans Pro" panose="020B0503030403020204" pitchFamily="34" charset="0"/>
              </a:rPr>
              <a:t> ou non</a:t>
            </a:r>
            <a:endParaRPr lang="fr-BE" sz="1200" b="1" dirty="0">
              <a:solidFill>
                <a:schemeClr val="tx1"/>
              </a:solidFill>
              <a:latin typeface="Source Sans Pro" panose="020B0503030403020204" pitchFamily="34" charset="0"/>
              <a:ea typeface="Source Sans Pro" panose="020B0503030403020204" pitchFamily="34" charset="0"/>
            </a:endParaRPr>
          </a:p>
        </p:txBody>
      </p:sp>
      <p:grpSp>
        <p:nvGrpSpPr>
          <p:cNvPr id="7" name="Groupe 6"/>
          <p:cNvGrpSpPr/>
          <p:nvPr/>
        </p:nvGrpSpPr>
        <p:grpSpPr>
          <a:xfrm>
            <a:off x="489773" y="2204864"/>
            <a:ext cx="1719275" cy="648072"/>
            <a:chOff x="2664293" y="2880312"/>
            <a:chExt cx="1231613" cy="1875380"/>
          </a:xfrm>
        </p:grpSpPr>
        <p:sp>
          <p:nvSpPr>
            <p:cNvPr id="8" name="Rectangle à coins arrondis 7"/>
            <p:cNvSpPr/>
            <p:nvPr/>
          </p:nvSpPr>
          <p:spPr>
            <a:xfrm>
              <a:off x="2664293" y="2880312"/>
              <a:ext cx="1231613" cy="18753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2700366" y="2916385"/>
              <a:ext cx="1159467" cy="180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BE" sz="1200" kern="1200" dirty="0" smtClean="0">
                  <a:solidFill>
                    <a:schemeClr val="tx1"/>
                  </a:solidFill>
                  <a:latin typeface="Source Sans Pro" panose="020B0503030403020204" pitchFamily="34" charset="0"/>
                  <a:ea typeface="Source Sans Pro" panose="020B0503030403020204" pitchFamily="34" charset="0"/>
                  <a:sym typeface="Wingdings" panose="05000000000000000000" pitchFamily="2" charset="2"/>
                </a:rPr>
                <a:t>1  activation par portfolio </a:t>
              </a:r>
            </a:p>
          </p:txBody>
        </p:sp>
      </p:grpSp>
      <p:cxnSp>
        <p:nvCxnSpPr>
          <p:cNvPr id="11" name="Connecteur droit avec flèche 10"/>
          <p:cNvCxnSpPr>
            <a:stCxn id="8" idx="3"/>
          </p:cNvCxnSpPr>
          <p:nvPr/>
        </p:nvCxnSpPr>
        <p:spPr>
          <a:xfrm flipV="1">
            <a:off x="2209048" y="2492896"/>
            <a:ext cx="109794"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6" idx="3"/>
          </p:cNvCxnSpPr>
          <p:nvPr/>
        </p:nvCxnSpPr>
        <p:spPr>
          <a:xfrm>
            <a:off x="2195736" y="3212977"/>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e 15"/>
          <p:cNvGrpSpPr/>
          <p:nvPr/>
        </p:nvGrpSpPr>
        <p:grpSpPr>
          <a:xfrm>
            <a:off x="107504" y="3501009"/>
            <a:ext cx="2107254" cy="792087"/>
            <a:chOff x="1368155" y="2880312"/>
            <a:chExt cx="1231613" cy="1875380"/>
          </a:xfrm>
        </p:grpSpPr>
        <p:sp>
          <p:nvSpPr>
            <p:cNvPr id="17" name="Rectangle à coins arrondis 16"/>
            <p:cNvSpPr/>
            <p:nvPr/>
          </p:nvSpPr>
          <p:spPr>
            <a:xfrm>
              <a:off x="1368155" y="2880312"/>
              <a:ext cx="1231613" cy="18753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17"/>
            <p:cNvSpPr/>
            <p:nvPr/>
          </p:nvSpPr>
          <p:spPr>
            <a:xfrm>
              <a:off x="1404228" y="2916385"/>
              <a:ext cx="1159467" cy="180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BE" sz="1200" kern="1200" dirty="0" smtClean="0">
                  <a:solidFill>
                    <a:schemeClr val="tx1"/>
                  </a:solidFill>
                  <a:latin typeface="Source Sans Pro" panose="020B0503030403020204" pitchFamily="34" charset="0"/>
                  <a:ea typeface="Source Sans Pro" panose="020B0503030403020204" pitchFamily="34" charset="0"/>
                </a:rPr>
                <a:t>1 activation collection </a:t>
              </a:r>
              <a:r>
                <a:rPr lang="fr-BE" sz="1200" kern="1200" dirty="0" smtClean="0">
                  <a:solidFill>
                    <a:schemeClr val="tx1"/>
                  </a:solidFill>
                  <a:latin typeface="Source Sans Pro" panose="020B0503030403020204" pitchFamily="34" charset="0"/>
                  <a:ea typeface="Source Sans Pro" panose="020B0503030403020204" pitchFamily="34" charset="0"/>
                </a:rPr>
                <a:t>CZ </a:t>
              </a:r>
              <a:r>
                <a:rPr lang="fr-BE" sz="1200" b="1" kern="1200" dirty="0" smtClean="0">
                  <a:solidFill>
                    <a:schemeClr val="tx1"/>
                  </a:solidFill>
                  <a:latin typeface="Source Sans Pro" panose="020B0503030403020204" pitchFamily="34" charset="0"/>
                  <a:ea typeface="Source Sans Pro" panose="020B0503030403020204" pitchFamily="34" charset="0"/>
                </a:rPr>
                <a:t>non </a:t>
              </a:r>
              <a:r>
                <a:rPr lang="fr-BE" sz="1200" b="1" kern="1200" dirty="0" err="1" smtClean="0">
                  <a:solidFill>
                    <a:schemeClr val="tx1"/>
                  </a:solidFill>
                  <a:latin typeface="Source Sans Pro" panose="020B0503030403020204" pitchFamily="34" charset="0"/>
                  <a:ea typeface="Source Sans Pro" panose="020B0503030403020204" pitchFamily="34" charset="0"/>
                </a:rPr>
                <a:t>autoactive</a:t>
              </a:r>
              <a:endParaRPr lang="fr-BE" sz="1200" kern="1200" dirty="0" smtClean="0">
                <a:solidFill>
                  <a:schemeClr val="tx1"/>
                </a:solidFill>
                <a:latin typeface="Source Sans Pro" panose="020B0503030403020204" pitchFamily="34" charset="0"/>
                <a:ea typeface="Source Sans Pro" panose="020B0503030403020204" pitchFamily="34" charset="0"/>
              </a:endParaRPr>
            </a:p>
            <a:p>
              <a:pPr lvl="0" algn="ctr" defTabSz="533400" rtl="0">
                <a:lnSpc>
                  <a:spcPct val="90000"/>
                </a:lnSpc>
                <a:spcBef>
                  <a:spcPct val="0"/>
                </a:spcBef>
                <a:spcAft>
                  <a:spcPct val="35000"/>
                </a:spcAft>
              </a:pPr>
              <a:r>
                <a:rPr lang="fr-BE" sz="1200" kern="1200" dirty="0" smtClean="0">
                  <a:solidFill>
                    <a:schemeClr val="tx1"/>
                  </a:solidFill>
                  <a:latin typeface="Source Sans Pro" panose="020B0503030403020204" pitchFamily="34" charset="0"/>
                  <a:ea typeface="Source Sans Pro" panose="020B0503030403020204" pitchFamily="34" charset="0"/>
                </a:rPr>
                <a:t>+ 1 activation collection CZ </a:t>
              </a:r>
              <a:r>
                <a:rPr lang="fr-BE" sz="1200" b="1" kern="1200" dirty="0" smtClean="0">
                  <a:solidFill>
                    <a:schemeClr val="tx1"/>
                  </a:solidFill>
                  <a:latin typeface="Source Sans Pro" panose="020B0503030403020204" pitchFamily="34" charset="0"/>
                  <a:ea typeface="Source Sans Pro" panose="020B0503030403020204" pitchFamily="34" charset="0"/>
                </a:rPr>
                <a:t>(</a:t>
              </a:r>
              <a:r>
                <a:rPr lang="fr-BE" sz="1200" b="1" kern="1200" dirty="0" err="1" smtClean="0">
                  <a:solidFill>
                    <a:schemeClr val="tx1"/>
                  </a:solidFill>
                  <a:latin typeface="Source Sans Pro" panose="020B0503030403020204" pitchFamily="34" charset="0"/>
                  <a:ea typeface="Source Sans Pro" panose="020B0503030403020204" pitchFamily="34" charset="0"/>
                </a:rPr>
                <a:t>autoactive</a:t>
              </a:r>
              <a:r>
                <a:rPr lang="fr-BE" sz="1200" b="1" kern="1200" dirty="0" smtClean="0">
                  <a:solidFill>
                    <a:schemeClr val="tx1"/>
                  </a:solidFill>
                  <a:latin typeface="Source Sans Pro" panose="020B0503030403020204" pitchFamily="34" charset="0"/>
                  <a:ea typeface="Source Sans Pro" panose="020B0503030403020204" pitchFamily="34" charset="0"/>
                </a:rPr>
                <a:t>)</a:t>
              </a:r>
              <a:endParaRPr lang="fr-BE" sz="1200" b="1" kern="1200" dirty="0">
                <a:solidFill>
                  <a:schemeClr val="tx1"/>
                </a:solidFill>
                <a:latin typeface="Source Sans Pro" panose="020B0503030403020204" pitchFamily="34" charset="0"/>
                <a:ea typeface="Source Sans Pro" panose="020B0503030403020204" pitchFamily="34" charset="0"/>
              </a:endParaRPr>
            </a:p>
          </p:txBody>
        </p:sp>
      </p:grpSp>
      <p:cxnSp>
        <p:nvCxnSpPr>
          <p:cNvPr id="19" name="Connecteur droit avec flèche 18"/>
          <p:cNvCxnSpPr>
            <a:stCxn id="17" idx="3"/>
          </p:cNvCxnSpPr>
          <p:nvPr/>
        </p:nvCxnSpPr>
        <p:spPr>
          <a:xfrm>
            <a:off x="2214758" y="3897053"/>
            <a:ext cx="269010" cy="108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2214758" y="4653137"/>
            <a:ext cx="26901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411124" y="5013176"/>
            <a:ext cx="1812414" cy="2880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dirty="0">
                <a:solidFill>
                  <a:schemeClr val="tx1"/>
                </a:solidFill>
                <a:latin typeface="Source Sans Pro" panose="020B0503030403020204" pitchFamily="34" charset="0"/>
                <a:ea typeface="Source Sans Pro" panose="020B0503030403020204" pitchFamily="34" charset="0"/>
              </a:rPr>
              <a:t>1 </a:t>
            </a:r>
            <a:r>
              <a:rPr lang="fr-BE" sz="1100" dirty="0" smtClean="0">
                <a:solidFill>
                  <a:schemeClr val="tx1"/>
                </a:solidFill>
                <a:latin typeface="Source Sans Pro" panose="020B0503030403020204" pitchFamily="34" charset="0"/>
                <a:ea typeface="Source Sans Pro" panose="020B0503030403020204" pitchFamily="34" charset="0"/>
              </a:rPr>
              <a:t>activation par collection </a:t>
            </a:r>
            <a:endParaRPr lang="fr-BE" sz="1100" dirty="0">
              <a:solidFill>
                <a:schemeClr val="tx1"/>
              </a:solidFill>
              <a:latin typeface="Source Sans Pro" panose="020B0503030403020204" pitchFamily="34" charset="0"/>
              <a:ea typeface="Source Sans Pro" panose="020B0503030403020204" pitchFamily="34" charset="0"/>
            </a:endParaRPr>
          </a:p>
        </p:txBody>
      </p:sp>
      <p:cxnSp>
        <p:nvCxnSpPr>
          <p:cNvPr id="34" name="Connecteur droit avec flèche 33"/>
          <p:cNvCxnSpPr/>
          <p:nvPr/>
        </p:nvCxnSpPr>
        <p:spPr>
          <a:xfrm>
            <a:off x="2223538" y="5157192"/>
            <a:ext cx="260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à coins arrondis 36"/>
          <p:cNvSpPr/>
          <p:nvPr/>
        </p:nvSpPr>
        <p:spPr>
          <a:xfrm>
            <a:off x="251521" y="5805264"/>
            <a:ext cx="1819584"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solidFill>
                  <a:schemeClr val="tx1"/>
                </a:solidFill>
                <a:latin typeface="Source Sans Pro" panose="020B0503030403020204" pitchFamily="34" charset="0"/>
                <a:ea typeface="Source Sans Pro" panose="020B0503030403020204" pitchFamily="34" charset="0"/>
              </a:rPr>
              <a:t>Toujours </a:t>
            </a:r>
            <a:r>
              <a:rPr lang="fr-BE" sz="1200" b="1" dirty="0" err="1" smtClean="0">
                <a:solidFill>
                  <a:schemeClr val="tx1"/>
                </a:solidFill>
                <a:latin typeface="Source Sans Pro" panose="020B0503030403020204" pitchFamily="34" charset="0"/>
                <a:ea typeface="Source Sans Pro" panose="020B0503030403020204" pitchFamily="34" charset="0"/>
              </a:rPr>
              <a:t>autoactive</a:t>
            </a:r>
            <a:r>
              <a:rPr lang="fr-BE" sz="1200" b="1" dirty="0" smtClean="0">
                <a:solidFill>
                  <a:schemeClr val="tx1"/>
                </a:solidFill>
                <a:latin typeface="Source Sans Pro" panose="020B0503030403020204" pitchFamily="34" charset="0"/>
                <a:ea typeface="Source Sans Pro" panose="020B0503030403020204" pitchFamily="34" charset="0"/>
              </a:rPr>
              <a:t> CZ</a:t>
            </a:r>
            <a:endParaRPr lang="fr-BE" sz="1200" b="1" dirty="0">
              <a:solidFill>
                <a:schemeClr val="tx1"/>
              </a:solidFill>
              <a:latin typeface="Source Sans Pro" panose="020B0503030403020204" pitchFamily="34" charset="0"/>
              <a:ea typeface="Source Sans Pro" panose="020B0503030403020204" pitchFamily="34" charset="0"/>
            </a:endParaRPr>
          </a:p>
        </p:txBody>
      </p:sp>
      <p:cxnSp>
        <p:nvCxnSpPr>
          <p:cNvPr id="39" name="Connecteur droit avec flèche 38"/>
          <p:cNvCxnSpPr/>
          <p:nvPr/>
        </p:nvCxnSpPr>
        <p:spPr>
          <a:xfrm>
            <a:off x="2059327" y="6093296"/>
            <a:ext cx="260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418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Management e-</a:t>
            </a:r>
            <a:r>
              <a:rPr lang="fr-BE" sz="2200" dirty="0" err="1" smtClean="0">
                <a:solidFill>
                  <a:schemeClr val="tx1"/>
                </a:solidFill>
                <a:latin typeface="Source Sans Pro" panose="020B0503030403020204" pitchFamily="34" charset="0"/>
                <a:ea typeface="Source Sans Pro" panose="020B0503030403020204" pitchFamily="34" charset="0"/>
              </a:rPr>
              <a:t>Resources</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solidFill>
                  <a:srgbClr val="002060"/>
                </a:solidFill>
                <a:latin typeface="Source Sans Pro" panose="020B0503030403020204" pitchFamily="34" charset="0"/>
                <a:ea typeface="Source Sans Pro" panose="020B0503030403020204" pitchFamily="34" charset="0"/>
              </a:rPr>
              <a:t>Types d’accès</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b="1" dirty="0" smtClean="0">
                <a:latin typeface="Source Sans Pro" panose="020B0503030403020204" pitchFamily="34" charset="0"/>
                <a:ea typeface="Source Sans Pro" panose="020B0503030403020204" pitchFamily="34" charset="0"/>
              </a:rPr>
              <a:t>Souscriptions</a:t>
            </a:r>
          </a:p>
          <a:p>
            <a:pPr lvl="1"/>
            <a:r>
              <a:rPr lang="fr-BE" dirty="0" smtClean="0">
                <a:latin typeface="Source Sans Pro" panose="020B0503030403020204" pitchFamily="34" charset="0"/>
                <a:ea typeface="Source Sans Pro" panose="020B0503030403020204" pitchFamily="34" charset="0"/>
              </a:rPr>
              <a:t>Majorité des ressources : accès géré côté éditeur sur base de l’adresse IP</a:t>
            </a:r>
          </a:p>
          <a:p>
            <a:pPr lvl="1"/>
            <a:r>
              <a:rPr lang="fr-BE" dirty="0" smtClean="0">
                <a:latin typeface="Source Sans Pro" panose="020B0503030403020204" pitchFamily="34" charset="0"/>
                <a:ea typeface="Source Sans Pro" panose="020B0503030403020204" pitchFamily="34" charset="0"/>
              </a:rPr>
              <a:t>Une vingtaine de titres accessibles via authentification (identifiant/mot de passe) </a:t>
            </a:r>
          </a:p>
          <a:p>
            <a:pPr lvl="2"/>
            <a:r>
              <a:rPr lang="fr-BE" dirty="0" smtClean="0">
                <a:latin typeface="Source Sans Pro" panose="020B0503030403020204" pitchFamily="34" charset="0"/>
                <a:ea typeface="Source Sans Pro" panose="020B0503030403020204" pitchFamily="34" charset="0"/>
              </a:rPr>
              <a:t>A limiter autant que possible</a:t>
            </a:r>
          </a:p>
          <a:p>
            <a:pPr lvl="2"/>
            <a:r>
              <a:rPr lang="fr-BE" dirty="0" smtClean="0">
                <a:latin typeface="Source Sans Pro" panose="020B0503030403020204" pitchFamily="34" charset="0"/>
                <a:ea typeface="Source Sans Pro" panose="020B0503030403020204" pitchFamily="34" charset="0"/>
              </a:rPr>
              <a:t>Pages centralisées à faire créer côté manager</a:t>
            </a:r>
          </a:p>
          <a:p>
            <a:pPr lvl="2"/>
            <a:r>
              <a:rPr lang="fr-BE" dirty="0" smtClean="0">
                <a:latin typeface="Source Sans Pro" panose="020B0503030403020204" pitchFamily="34" charset="0"/>
                <a:ea typeface="Source Sans Pro" panose="020B0503030403020204" pitchFamily="34" charset="0"/>
              </a:rPr>
              <a:t>Lien à ajouter dans  « Authentification note »</a:t>
            </a:r>
          </a:p>
          <a:p>
            <a:pPr lvl="1"/>
            <a:r>
              <a:rPr lang="fr-BE" dirty="0" smtClean="0">
                <a:latin typeface="Source Sans Pro" panose="020B0503030403020204" pitchFamily="34" charset="0"/>
                <a:ea typeface="Source Sans Pro" panose="020B0503030403020204" pitchFamily="34" charset="0"/>
              </a:rPr>
              <a:t>Fonctionnalité configuration Groupe (pas utilisée </a:t>
            </a:r>
            <a:r>
              <a:rPr lang="fr-BE" dirty="0" smtClean="0">
                <a:latin typeface="Source Sans Pro" panose="020B0503030403020204" pitchFamily="34" charset="0"/>
                <a:ea typeface="Source Sans Pro" panose="020B0503030403020204" pitchFamily="34" charset="0"/>
              </a:rPr>
              <a:t>ULiège)</a:t>
            </a:r>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1288530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Management e-</a:t>
            </a:r>
            <a:r>
              <a:rPr lang="fr-BE" sz="2200" dirty="0" err="1" smtClean="0">
                <a:solidFill>
                  <a:schemeClr val="tx1"/>
                </a:solidFill>
                <a:latin typeface="Source Sans Pro" panose="020B0503030403020204" pitchFamily="34" charset="0"/>
                <a:ea typeface="Source Sans Pro" panose="020B0503030403020204" pitchFamily="34" charset="0"/>
              </a:rPr>
              <a:t>Resources</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solidFill>
                  <a:srgbClr val="002060"/>
                </a:solidFill>
                <a:latin typeface="Source Sans Pro" panose="020B0503030403020204" pitchFamily="34" charset="0"/>
                <a:ea typeface="Source Sans Pro" panose="020B0503030403020204" pitchFamily="34" charset="0"/>
              </a:rPr>
              <a:t>Types d’accès</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r>
              <a:rPr lang="en-US" b="1" dirty="0" smtClean="0">
                <a:latin typeface="Source Sans Pro" panose="020B0503030403020204" pitchFamily="34" charset="0"/>
                <a:ea typeface="Source Sans Pro" panose="020B0503030403020204" pitchFamily="34" charset="0"/>
              </a:rPr>
              <a:t>E-Resources </a:t>
            </a:r>
            <a:r>
              <a:rPr lang="en-US" b="1" dirty="0" err="1" smtClean="0">
                <a:latin typeface="Source Sans Pro" panose="020B0503030403020204" pitchFamily="34" charset="0"/>
                <a:ea typeface="Source Sans Pro" panose="020B0503030403020204" pitchFamily="34" charset="0"/>
              </a:rPr>
              <a:t>gratuites</a:t>
            </a:r>
            <a:endParaRPr lang="en-US" b="1" dirty="0" smtClean="0">
              <a:latin typeface="Source Sans Pro" panose="020B0503030403020204" pitchFamily="34" charset="0"/>
              <a:ea typeface="Source Sans Pro" panose="020B0503030403020204" pitchFamily="34" charset="0"/>
            </a:endParaRPr>
          </a:p>
          <a:p>
            <a:endParaRPr lang="en-US" b="1" dirty="0" smtClean="0">
              <a:latin typeface="Source Sans Pro" panose="020B0503030403020204" pitchFamily="34" charset="0"/>
              <a:ea typeface="Source Sans Pro" panose="020B0503030403020204" pitchFamily="34" charset="0"/>
            </a:endParaRPr>
          </a:p>
          <a:p>
            <a:endParaRPr lang="en-US" b="1"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r>
              <a:rPr lang="en-US" dirty="0" smtClean="0">
                <a:latin typeface="Source Sans Pro" panose="020B0503030403020204" pitchFamily="34" charset="0"/>
                <a:ea typeface="Source Sans Pro" panose="020B0503030403020204" pitchFamily="34" charset="0"/>
              </a:rPr>
              <a:t>e-Resources </a:t>
            </a:r>
            <a:r>
              <a:rPr lang="en-US" dirty="0" err="1" smtClean="0">
                <a:latin typeface="Source Sans Pro" panose="020B0503030403020204" pitchFamily="34" charset="0"/>
                <a:ea typeface="Source Sans Pro" panose="020B0503030403020204" pitchFamily="34" charset="0"/>
              </a:rPr>
              <a:t>généralement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activées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dans</a:t>
            </a:r>
            <a:r>
              <a:rPr lang="en-US" dirty="0" smtClean="0">
                <a:latin typeface="Source Sans Pro" panose="020B0503030403020204" pitchFamily="34" charset="0"/>
                <a:ea typeface="Source Sans Pro" panose="020B0503030403020204" pitchFamily="34" charset="0"/>
              </a:rPr>
              <a:t> le cadre des </a:t>
            </a:r>
            <a:r>
              <a:rPr lang="en-US" dirty="0" err="1" smtClean="0">
                <a:latin typeface="Source Sans Pro" panose="020B0503030403020204" pitchFamily="34" charset="0"/>
                <a:ea typeface="Source Sans Pro" panose="020B0503030403020204" pitchFamily="34" charset="0"/>
              </a:rPr>
              <a:t>mises</a:t>
            </a:r>
            <a:r>
              <a:rPr lang="en-US" dirty="0" smtClean="0">
                <a:latin typeface="Source Sans Pro" panose="020B0503030403020204" pitchFamily="34" charset="0"/>
                <a:ea typeface="Source Sans Pro" panose="020B0503030403020204" pitchFamily="34" charset="0"/>
              </a:rPr>
              <a:t> à jour de la CZ – 121 </a:t>
            </a:r>
            <a:r>
              <a:rPr lang="en-US" dirty="0" err="1" smtClean="0">
                <a:latin typeface="Source Sans Pro" panose="020B0503030403020204" pitchFamily="34" charset="0"/>
                <a:ea typeface="Source Sans Pro" panose="020B0503030403020204" pitchFamily="34" charset="0"/>
              </a:rPr>
              <a:t>activées</a:t>
            </a:r>
            <a:endParaRPr lang="en-US" dirty="0" smtClean="0">
              <a:latin typeface="Source Sans Pro" panose="020B0503030403020204" pitchFamily="34" charset="0"/>
              <a:ea typeface="Source Sans Pro" panose="020B0503030403020204" pitchFamily="34" charset="0"/>
            </a:endParaRPr>
          </a:p>
          <a:p>
            <a:pPr lvl="1"/>
            <a:r>
              <a:rPr lang="en-US" dirty="0" err="1" smtClean="0">
                <a:latin typeface="Source Sans Pro" panose="020B0503030403020204" pitchFamily="34" charset="0"/>
                <a:ea typeface="Source Sans Pro" panose="020B0503030403020204" pitchFamily="34" charset="0"/>
              </a:rPr>
              <a:t>Agrégateurs</a:t>
            </a:r>
            <a:r>
              <a:rPr lang="en-US" dirty="0" smtClean="0">
                <a:latin typeface="Source Sans Pro" panose="020B0503030403020204" pitchFamily="34" charset="0"/>
                <a:ea typeface="Source Sans Pro" panose="020B0503030403020204" pitchFamily="34" charset="0"/>
              </a:rPr>
              <a:t> par </a:t>
            </a:r>
            <a:r>
              <a:rPr lang="en-US" dirty="0" err="1" smtClean="0">
                <a:latin typeface="Source Sans Pro" panose="020B0503030403020204" pitchFamily="34" charset="0"/>
                <a:ea typeface="Source Sans Pro" panose="020B0503030403020204" pitchFamily="34" charset="0"/>
              </a:rPr>
              <a:t>défaut</a:t>
            </a:r>
            <a:r>
              <a:rPr lang="en-US" dirty="0" smtClean="0">
                <a:latin typeface="Source Sans Pro" panose="020B0503030403020204" pitchFamily="34" charset="0"/>
                <a:ea typeface="Source Sans Pro" panose="020B0503030403020204" pitchFamily="34" charset="0"/>
              </a:rPr>
              <a:t>  - service </a:t>
            </a:r>
            <a:r>
              <a:rPr lang="en-US" dirty="0" err="1" smtClean="0">
                <a:latin typeface="Source Sans Pro" panose="020B0503030403020204" pitchFamily="34" charset="0"/>
                <a:ea typeface="Source Sans Pro" panose="020B0503030403020204" pitchFamily="34" charset="0"/>
              </a:rPr>
              <a:t>autoactive</a:t>
            </a:r>
            <a:r>
              <a:rPr lang="en-US" dirty="0" smtClean="0">
                <a:latin typeface="Source Sans Pro" panose="020B0503030403020204" pitchFamily="34" charset="0"/>
                <a:ea typeface="Source Sans Pro" panose="020B0503030403020204" pitchFamily="34" charset="0"/>
              </a:rPr>
              <a:t> (attention, 2 exceptions </a:t>
            </a:r>
            <a:r>
              <a:rPr lang="en-US" dirty="0" err="1" smtClean="0">
                <a:latin typeface="Source Sans Pro" panose="020B0503030403020204" pitchFamily="34" charset="0"/>
                <a:ea typeface="Source Sans Pro" panose="020B0503030403020204" pitchFamily="34" charset="0"/>
              </a:rPr>
              <a:t>principales</a:t>
            </a:r>
            <a:r>
              <a:rPr lang="en-US" dirty="0" smtClean="0">
                <a:latin typeface="Source Sans Pro" panose="020B0503030403020204" pitchFamily="34" charset="0"/>
                <a:ea typeface="Source Sans Pro" panose="020B0503030403020204" pitchFamily="34" charset="0"/>
              </a:rPr>
              <a:t>)</a:t>
            </a:r>
          </a:p>
          <a:p>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pPr lvl="1"/>
            <a:endParaRPr lang="en-US"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5" name="Image 4"/>
          <p:cNvPicPr>
            <a:picLocks noChangeAspect="1"/>
          </p:cNvPicPr>
          <p:nvPr/>
        </p:nvPicPr>
        <p:blipFill>
          <a:blip r:embed="rId3"/>
          <a:stretch>
            <a:fillRect/>
          </a:stretch>
        </p:blipFill>
        <p:spPr>
          <a:xfrm>
            <a:off x="467544" y="1916832"/>
            <a:ext cx="5856177" cy="2955375"/>
          </a:xfrm>
          <a:prstGeom prst="rect">
            <a:avLst/>
          </a:prstGeom>
        </p:spPr>
      </p:pic>
    </p:spTree>
    <p:extLst>
      <p:ext uri="{BB962C8B-B14F-4D97-AF65-F5344CB8AC3E}">
        <p14:creationId xmlns:p14="http://schemas.microsoft.com/office/powerpoint/2010/main" val="98813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Sources d’information pour la gestion au quotidien des e-</a:t>
            </a:r>
            <a:r>
              <a:rPr lang="fr-BE" dirty="0" err="1" smtClean="0">
                <a:latin typeface="Source Sans Pro" panose="020B0503030403020204" pitchFamily="34" charset="0"/>
                <a:ea typeface="Source Sans Pro" panose="020B0503030403020204" pitchFamily="34" charset="0"/>
              </a:rPr>
              <a:t>Resources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251520" y="1772816"/>
            <a:ext cx="7992888" cy="4627984"/>
          </a:xfrm>
        </p:spPr>
        <p:txBody>
          <a:bodyPr>
            <a:normAutofit/>
          </a:bodyPr>
          <a:lstStyle/>
          <a:p>
            <a:r>
              <a:rPr lang="fr-BE" dirty="0" smtClean="0">
                <a:latin typeface="Source Sans Pro" panose="020B0503030403020204" pitchFamily="34" charset="0"/>
                <a:ea typeface="Source Sans Pro" panose="020B0503030403020204" pitchFamily="34" charset="0"/>
              </a:rPr>
              <a:t>Dans </a:t>
            </a:r>
            <a:r>
              <a:rPr lang="fr-BE" dirty="0" smtClean="0">
                <a:latin typeface="Source Sans Pro" panose="020B0503030403020204" pitchFamily="34" charset="0"/>
                <a:ea typeface="Source Sans Pro" panose="020B0503030403020204" pitchFamily="34" charset="0"/>
              </a:rPr>
              <a:t>Alma</a:t>
            </a:r>
          </a:p>
          <a:p>
            <a:pPr lvl="1"/>
            <a:r>
              <a:rPr lang="fr-BE" dirty="0" smtClean="0">
                <a:latin typeface="Source Sans Pro" panose="020B0503030403020204" pitchFamily="34" charset="0"/>
                <a:ea typeface="Source Sans Pro" panose="020B0503030403020204" pitchFamily="34" charset="0"/>
              </a:rPr>
              <a:t>Tâches d’activation (créées lors des commandes ou manuellement lors du </a:t>
            </a:r>
            <a:r>
              <a:rPr lang="fr-BE" dirty="0" err="1" smtClean="0">
                <a:latin typeface="Source Sans Pro" panose="020B0503030403020204" pitchFamily="34" charset="0"/>
                <a:ea typeface="Source Sans Pro" panose="020B0503030403020204" pitchFamily="34" charset="0"/>
              </a:rPr>
              <a:t>linking</a:t>
            </a:r>
            <a:r>
              <a:rPr lang="fr-BE" dirty="0" smtClean="0">
                <a:latin typeface="Source Sans Pro" panose="020B0503030403020204" pitchFamily="34" charset="0"/>
                <a:ea typeface="Source Sans Pro" panose="020B0503030403020204" pitchFamily="34" charset="0"/>
              </a:rPr>
              <a:t> des titres gratuits)</a:t>
            </a:r>
          </a:p>
          <a:p>
            <a:pPr lvl="1"/>
            <a:r>
              <a:rPr lang="fr-BE" dirty="0">
                <a:latin typeface="Source Sans Pro" panose="020B0503030403020204" pitchFamily="34" charset="0"/>
                <a:ea typeface="Source Sans Pro" panose="020B0503030403020204" pitchFamily="34" charset="0"/>
              </a:rPr>
              <a:t>Les mises à jour </a:t>
            </a:r>
            <a:r>
              <a:rPr lang="fr-BE" dirty="0" smtClean="0">
                <a:latin typeface="Source Sans Pro" panose="020B0503030403020204" pitchFamily="34" charset="0"/>
                <a:ea typeface="Source Sans Pro" panose="020B0503030403020204" pitchFamily="34" charset="0"/>
              </a:rPr>
              <a:t>CZ</a:t>
            </a:r>
          </a:p>
          <a:p>
            <a:r>
              <a:rPr lang="fr-BE" dirty="0" smtClean="0">
                <a:latin typeface="Source Sans Pro" panose="020B0503030403020204" pitchFamily="34" charset="0"/>
                <a:ea typeface="Source Sans Pro" panose="020B0503030403020204" pitchFamily="34" charset="0"/>
              </a:rPr>
              <a:t>Hors Alma</a:t>
            </a:r>
          </a:p>
          <a:p>
            <a:pPr lvl="1"/>
            <a:r>
              <a:rPr lang="fr-BE" dirty="0" smtClean="0">
                <a:latin typeface="Source Sans Pro" panose="020B0503030403020204" pitchFamily="34" charset="0"/>
                <a:ea typeface="Source Sans Pro" panose="020B0503030403020204" pitchFamily="34" charset="0"/>
              </a:rPr>
              <a:t>Les informations fournisseurs (</a:t>
            </a:r>
            <a:r>
              <a:rPr lang="fr-BE" dirty="0" err="1" smtClean="0">
                <a:latin typeface="Source Sans Pro" panose="020B0503030403020204" pitchFamily="34" charset="0"/>
                <a:ea typeface="Source Sans Pro" panose="020B0503030403020204" pitchFamily="34" charset="0"/>
              </a:rPr>
              <a:t>Ebsconet</a:t>
            </a:r>
            <a:r>
              <a:rPr lang="fr-BE" dirty="0" smtClean="0">
                <a:latin typeface="Source Sans Pro" panose="020B0503030403020204" pitchFamily="34" charset="0"/>
                <a:ea typeface="Source Sans Pro" panose="020B0503030403020204" pitchFamily="34" charset="0"/>
              </a:rPr>
              <a:t>, éditeurs) : listes de titres, numéros </a:t>
            </a:r>
            <a:r>
              <a:rPr lang="fr-BE" dirty="0">
                <a:latin typeface="Source Sans Pro" panose="020B0503030403020204" pitchFamily="34" charset="0"/>
                <a:ea typeface="Source Sans Pro" panose="020B0503030403020204" pitchFamily="34" charset="0"/>
              </a:rPr>
              <a:t>d’abonnés, ouvertures </a:t>
            </a:r>
            <a:r>
              <a:rPr lang="fr-BE" dirty="0" smtClean="0">
                <a:latin typeface="Source Sans Pro" panose="020B0503030403020204" pitchFamily="34" charset="0"/>
                <a:ea typeface="Source Sans Pro" panose="020B0503030403020204" pitchFamily="34" charset="0"/>
              </a:rPr>
              <a:t>d’accès…disponibles: </a:t>
            </a:r>
          </a:p>
          <a:p>
            <a:pPr lvl="2"/>
            <a:r>
              <a:rPr lang="fr-BE" dirty="0" smtClean="0">
                <a:latin typeface="Source Sans Pro" panose="020B0503030403020204" pitchFamily="34" charset="0"/>
                <a:ea typeface="Source Sans Pro" panose="020B0503030403020204" pitchFamily="34" charset="0"/>
              </a:rPr>
              <a:t>sur la plateforme de gestion administrative de l’éditeur</a:t>
            </a:r>
          </a:p>
          <a:p>
            <a:pPr lvl="2"/>
            <a:r>
              <a:rPr lang="fr-BE" dirty="0" smtClean="0">
                <a:latin typeface="Source Sans Pro" panose="020B0503030403020204" pitchFamily="34" charset="0"/>
                <a:ea typeface="Source Sans Pro" panose="020B0503030403020204" pitchFamily="34" charset="0"/>
              </a:rPr>
              <a:t>Via la </a:t>
            </a:r>
            <a:r>
              <a:rPr lang="fr-BE" dirty="0" err="1" smtClean="0">
                <a:latin typeface="Source Sans Pro" panose="020B0503030403020204" pitchFamily="34" charset="0"/>
                <a:ea typeface="Source Sans Pro" panose="020B0503030403020204" pitchFamily="34" charset="0"/>
              </a:rPr>
              <a:t>bao</a:t>
            </a:r>
            <a:r>
              <a:rPr lang="fr-BE" dirty="0" smtClean="0">
                <a:latin typeface="Source Sans Pro" panose="020B0503030403020204" pitchFamily="34" charset="0"/>
                <a:ea typeface="Source Sans Pro" panose="020B0503030403020204" pitchFamily="34" charset="0"/>
              </a:rPr>
              <a:t> ou autre communication interne au réseau (par ex. listes des titres)</a:t>
            </a:r>
          </a:p>
          <a:p>
            <a:pPr lvl="2"/>
            <a:r>
              <a:rPr lang="fr-BE" dirty="0" smtClean="0">
                <a:latin typeface="Source Sans Pro" panose="020B0503030403020204" pitchFamily="34" charset="0"/>
                <a:ea typeface="Source Sans Pro" panose="020B0503030403020204" pitchFamily="34" charset="0"/>
              </a:rPr>
              <a:t>Via alerte mail : ex: alertes titres entrants, sortants….</a:t>
            </a: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2312619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a:solidFill>
                  <a:schemeClr val="tx1"/>
                </a:solidFill>
                <a:latin typeface="Source Sans Pro" panose="020B0503030403020204" pitchFamily="34" charset="0"/>
                <a:ea typeface="Source Sans Pro" panose="020B0503030403020204" pitchFamily="34" charset="0"/>
              </a:rPr>
              <a:t>How to</a:t>
            </a:r>
            <a:r>
              <a:rPr lang="fr-BE" dirty="0">
                <a:latin typeface="Source Sans Pro" panose="020B0503030403020204" pitchFamily="34" charset="0"/>
                <a:ea typeface="Source Sans Pro" panose="020B0503030403020204" pitchFamily="34" charset="0"/>
              </a:rPr>
              <a:t/>
            </a:r>
            <a:br>
              <a:rPr lang="fr-BE" dirty="0">
                <a:latin typeface="Source Sans Pro" panose="020B0503030403020204" pitchFamily="34" charset="0"/>
                <a:ea typeface="Source Sans Pro" panose="020B0503030403020204" pitchFamily="34" charset="0"/>
              </a:rPr>
            </a:br>
            <a:r>
              <a:rPr lang="fr-BE" dirty="0">
                <a:latin typeface="Source Sans Pro" panose="020B0503030403020204" pitchFamily="34" charset="0"/>
                <a:ea typeface="Source Sans Pro" panose="020B0503030403020204" pitchFamily="34" charset="0"/>
              </a:rPr>
              <a:t>Activer une e-Collection</a:t>
            </a:r>
          </a:p>
        </p:txBody>
      </p:sp>
      <p:sp>
        <p:nvSpPr>
          <p:cNvPr id="3" name="Espace réservé du contenu 2"/>
          <p:cNvSpPr>
            <a:spLocks noGrp="1"/>
          </p:cNvSpPr>
          <p:nvPr>
            <p:ph idx="1"/>
          </p:nvPr>
        </p:nvSpPr>
        <p:spPr>
          <a:xfrm>
            <a:off x="251520" y="1268760"/>
            <a:ext cx="7992888" cy="5132040"/>
          </a:xfrm>
        </p:spPr>
        <p:txBody>
          <a:bodyPr>
            <a:normAutofit/>
          </a:bodyPr>
          <a:lstStyle/>
          <a:p>
            <a:pPr>
              <a:buNone/>
            </a:pPr>
            <a:r>
              <a:rPr lang="fr-BE" sz="2800" dirty="0" smtClean="0">
                <a:solidFill>
                  <a:schemeClr val="tx2"/>
                </a:solidFill>
                <a:latin typeface="Source Sans Pro" panose="020B0503030403020204" pitchFamily="34" charset="0"/>
                <a:ea typeface="Source Sans Pro" panose="020B0503030403020204" pitchFamily="34" charset="0"/>
              </a:rPr>
              <a:t>Workflow : </a:t>
            </a:r>
            <a:endParaRPr lang="fr-BE" sz="2800" dirty="0" smtClean="0">
              <a:latin typeface="Source Sans Pro" panose="020B0503030403020204" pitchFamily="34" charset="0"/>
              <a:ea typeface="Source Sans Pro" panose="020B0503030403020204" pitchFamily="34" charset="0"/>
            </a:endParaRPr>
          </a:p>
          <a:p>
            <a:r>
              <a:rPr lang="fr-BE" dirty="0" smtClean="0">
                <a:solidFill>
                  <a:schemeClr val="tx2"/>
                </a:solidFill>
                <a:latin typeface="Source Sans Pro" panose="020B0503030403020204" pitchFamily="34" charset="0"/>
                <a:ea typeface="Source Sans Pro" panose="020B0503030403020204" pitchFamily="34" charset="0"/>
              </a:rPr>
              <a:t>Ressources gratuites et vérifications : activation manuelle </a:t>
            </a:r>
            <a:r>
              <a:rPr lang="fr-BE" sz="1800" dirty="0" smtClean="0">
                <a:solidFill>
                  <a:schemeClr val="tx2"/>
                </a:solidFill>
                <a:latin typeface="Source Sans Pro" panose="020B0503030403020204" pitchFamily="34" charset="0"/>
                <a:ea typeface="Source Sans Pro" panose="020B0503030403020204" pitchFamily="34" charset="0"/>
              </a:rPr>
              <a:t>(</a:t>
            </a:r>
            <a:r>
              <a:rPr lang="fr-BE" sz="1800" dirty="0" err="1" smtClean="0">
                <a:solidFill>
                  <a:schemeClr val="tx2"/>
                </a:solidFill>
                <a:latin typeface="Source Sans Pro" panose="020B0503030403020204" pitchFamily="34" charset="0"/>
                <a:ea typeface="Source Sans Pro" panose="020B0503030403020204" pitchFamily="34" charset="0"/>
              </a:rPr>
              <a:t>create</a:t>
            </a:r>
            <a:r>
              <a:rPr lang="fr-BE" sz="1800" dirty="0" smtClean="0">
                <a:solidFill>
                  <a:schemeClr val="tx2"/>
                </a:solidFill>
                <a:latin typeface="Source Sans Pro" panose="020B0503030403020204" pitchFamily="34" charset="0"/>
                <a:ea typeface="Source Sans Pro" panose="020B0503030403020204" pitchFamily="34" charset="0"/>
              </a:rPr>
              <a:t> e-activation </a:t>
            </a:r>
            <a:r>
              <a:rPr lang="fr-BE" sz="1800" dirty="0" err="1" smtClean="0">
                <a:solidFill>
                  <a:schemeClr val="tx2"/>
                </a:solidFill>
                <a:latin typeface="Source Sans Pro" panose="020B0503030403020204" pitchFamily="34" charset="0"/>
                <a:ea typeface="Source Sans Pro" panose="020B0503030403020204" pitchFamily="34" charset="0"/>
              </a:rPr>
              <a:t>task</a:t>
            </a:r>
            <a:r>
              <a:rPr lang="fr-BE" sz="1800" dirty="0" smtClean="0">
                <a:solidFill>
                  <a:schemeClr val="tx2"/>
                </a:solidFill>
                <a:latin typeface="Source Sans Pro" panose="020B0503030403020204" pitchFamily="34" charset="0"/>
                <a:ea typeface="Source Sans Pro" panose="020B0503030403020204" pitchFamily="34" charset="0"/>
              </a:rPr>
              <a:t>)</a:t>
            </a:r>
          </a:p>
          <a:p>
            <a:r>
              <a:rPr lang="fr-BE" dirty="0" smtClean="0">
                <a:solidFill>
                  <a:schemeClr val="tx2"/>
                </a:solidFill>
                <a:latin typeface="Source Sans Pro" panose="020B0503030403020204" pitchFamily="34" charset="0"/>
                <a:ea typeface="Source Sans Pro" panose="020B0503030403020204" pitchFamily="34" charset="0"/>
              </a:rPr>
              <a:t>Commandes e-</a:t>
            </a:r>
            <a:r>
              <a:rPr lang="fr-BE" dirty="0" err="1" smtClean="0">
                <a:solidFill>
                  <a:schemeClr val="tx2"/>
                </a:solidFill>
                <a:latin typeface="Source Sans Pro" panose="020B0503030403020204" pitchFamily="34" charset="0"/>
                <a:ea typeface="Source Sans Pro" panose="020B0503030403020204" pitchFamily="34" charset="0"/>
              </a:rPr>
              <a:t>resources</a:t>
            </a:r>
            <a:r>
              <a:rPr lang="fr-BE" dirty="0" smtClean="0">
                <a:solidFill>
                  <a:schemeClr val="tx2"/>
                </a:solidFill>
                <a:latin typeface="Source Sans Pro" panose="020B0503030403020204" pitchFamily="34" charset="0"/>
                <a:ea typeface="Source Sans Pro" panose="020B0503030403020204" pitchFamily="34" charset="0"/>
              </a:rPr>
              <a:t> : rôle Acquisitions dans Alma, activation automatique</a:t>
            </a:r>
          </a:p>
          <a:p>
            <a:endParaRPr lang="fr-BE" dirty="0" smtClean="0">
              <a:solidFill>
                <a:schemeClr val="tx2"/>
              </a:solidFill>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pPr marL="114300" indent="0">
              <a:buNone/>
            </a:pPr>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a:p>
            <a:pPr marL="114300" indent="0">
              <a:buNone/>
            </a:pPr>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graphicFrame>
        <p:nvGraphicFramePr>
          <p:cNvPr id="5" name="Diagramme 4"/>
          <p:cNvGraphicFramePr/>
          <p:nvPr>
            <p:extLst>
              <p:ext uri="{D42A27DB-BD31-4B8C-83A1-F6EECF244321}">
                <p14:modId xmlns:p14="http://schemas.microsoft.com/office/powerpoint/2010/main" val="829741683"/>
              </p:ext>
            </p:extLst>
          </p:nvPr>
        </p:nvGraphicFramePr>
        <p:xfrm>
          <a:off x="1187624" y="26369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arenthèse fermante 6"/>
          <p:cNvSpPr/>
          <p:nvPr/>
        </p:nvSpPr>
        <p:spPr>
          <a:xfrm rot="5400000">
            <a:off x="3473878" y="3122966"/>
            <a:ext cx="324036" cy="4896544"/>
          </a:xfrm>
          <a:prstGeom prst="rightBracket">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8" name="ZoneTexte 7"/>
          <p:cNvSpPr txBox="1"/>
          <p:nvPr/>
        </p:nvSpPr>
        <p:spPr>
          <a:xfrm>
            <a:off x="3059832" y="5764227"/>
            <a:ext cx="1440160" cy="307777"/>
          </a:xfrm>
          <a:prstGeom prst="rect">
            <a:avLst/>
          </a:prstGeom>
          <a:noFill/>
        </p:spPr>
        <p:txBody>
          <a:bodyPr wrap="square" rtlCol="0">
            <a:spAutoFit/>
          </a:bodyPr>
          <a:lstStyle/>
          <a:p>
            <a:r>
              <a:rPr lang="fr-BE" sz="1400" b="1" dirty="0" smtClean="0">
                <a:solidFill>
                  <a:schemeClr val="tx2"/>
                </a:solidFill>
                <a:latin typeface="Source Sans Pro" panose="020B0503030403020204" pitchFamily="34" charset="0"/>
                <a:ea typeface="Source Sans Pro" panose="020B0503030403020204" pitchFamily="34" charset="0"/>
              </a:rPr>
              <a:t>Acquisitions</a:t>
            </a:r>
            <a:endParaRPr lang="fr-BE" sz="1400" b="1" dirty="0">
              <a:solidFill>
                <a:schemeClr val="tx2"/>
              </a:solidFill>
              <a:latin typeface="Source Sans Pro" panose="020B0503030403020204" pitchFamily="34" charset="0"/>
              <a:ea typeface="Source Sans Pro" panose="020B0503030403020204" pitchFamily="34" charset="0"/>
            </a:endParaRPr>
          </a:p>
        </p:txBody>
      </p:sp>
      <p:sp>
        <p:nvSpPr>
          <p:cNvPr id="9" name="Parenthèse fermante 8"/>
          <p:cNvSpPr/>
          <p:nvPr/>
        </p:nvSpPr>
        <p:spPr>
          <a:xfrm rot="5400000">
            <a:off x="6570222" y="5005507"/>
            <a:ext cx="324036" cy="1152128"/>
          </a:xfrm>
          <a:prstGeom prst="rightBracket">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0" name="ZoneTexte 9"/>
          <p:cNvSpPr txBox="1"/>
          <p:nvPr/>
        </p:nvSpPr>
        <p:spPr>
          <a:xfrm>
            <a:off x="6171380" y="5733256"/>
            <a:ext cx="1568971" cy="523220"/>
          </a:xfrm>
          <a:prstGeom prst="rect">
            <a:avLst/>
          </a:prstGeom>
          <a:noFill/>
        </p:spPr>
        <p:txBody>
          <a:bodyPr wrap="square" rtlCol="0">
            <a:spAutoFit/>
          </a:bodyPr>
          <a:lstStyle/>
          <a:p>
            <a:r>
              <a:rPr lang="fr-BE" sz="1400" b="1" dirty="0" smtClean="0">
                <a:solidFill>
                  <a:schemeClr val="tx2"/>
                </a:solidFill>
                <a:latin typeface="Source Sans Pro" panose="020B0503030403020204" pitchFamily="34" charset="0"/>
                <a:ea typeface="Source Sans Pro" panose="020B0503030403020204" pitchFamily="34" charset="0"/>
              </a:rPr>
              <a:t>Gestionnaires e-</a:t>
            </a:r>
            <a:r>
              <a:rPr lang="fr-BE" sz="1400" b="1" dirty="0" err="1" smtClean="0">
                <a:solidFill>
                  <a:schemeClr val="tx2"/>
                </a:solidFill>
                <a:latin typeface="Source Sans Pro" panose="020B0503030403020204" pitchFamily="34" charset="0"/>
                <a:ea typeface="Source Sans Pro" panose="020B0503030403020204" pitchFamily="34" charset="0"/>
              </a:rPr>
              <a:t>Resources</a:t>
            </a:r>
            <a:endParaRPr lang="fr-BE" sz="1400" b="1" dirty="0">
              <a:solidFill>
                <a:schemeClr val="tx2"/>
              </a:solidFill>
              <a:latin typeface="Source Sans Pro" panose="020B0503030403020204" pitchFamily="34" charset="0"/>
              <a:ea typeface="Source Sans Pro" panose="020B0503030403020204" pitchFamily="34" charset="0"/>
            </a:endParaRPr>
          </a:p>
        </p:txBody>
      </p:sp>
      <p:sp>
        <p:nvSpPr>
          <p:cNvPr id="11" name="Demi-tour 10"/>
          <p:cNvSpPr/>
          <p:nvPr/>
        </p:nvSpPr>
        <p:spPr>
          <a:xfrm>
            <a:off x="4355976" y="3429000"/>
            <a:ext cx="2160240" cy="432048"/>
          </a:xfrm>
          <a:prstGeom prst="uturn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2" name="ZoneTexte 11"/>
          <p:cNvSpPr txBox="1"/>
          <p:nvPr/>
        </p:nvSpPr>
        <p:spPr>
          <a:xfrm>
            <a:off x="4427984" y="2833772"/>
            <a:ext cx="2088231" cy="523220"/>
          </a:xfrm>
          <a:prstGeom prst="rect">
            <a:avLst/>
          </a:prstGeom>
          <a:noFill/>
        </p:spPr>
        <p:txBody>
          <a:bodyPr wrap="square" rtlCol="0">
            <a:spAutoFit/>
          </a:bodyPr>
          <a:lstStyle/>
          <a:p>
            <a:r>
              <a:rPr lang="fr-BE" sz="1400" b="1" dirty="0" smtClean="0">
                <a:solidFill>
                  <a:schemeClr val="tx2"/>
                </a:solidFill>
                <a:latin typeface="Source Sans Pro" panose="020B0503030403020204" pitchFamily="34" charset="0"/>
                <a:ea typeface="Source Sans Pro" panose="020B0503030403020204" pitchFamily="34" charset="0"/>
              </a:rPr>
              <a:t>Création automatique d’une e-activation </a:t>
            </a:r>
            <a:r>
              <a:rPr lang="fr-BE" sz="1400" b="1" dirty="0" err="1" smtClean="0">
                <a:solidFill>
                  <a:schemeClr val="tx2"/>
                </a:solidFill>
                <a:latin typeface="Source Sans Pro" panose="020B0503030403020204" pitchFamily="34" charset="0"/>
                <a:ea typeface="Source Sans Pro" panose="020B0503030403020204" pitchFamily="34" charset="0"/>
              </a:rPr>
              <a:t>task</a:t>
            </a:r>
            <a:endParaRPr lang="fr-BE" sz="1400" b="1" dirty="0">
              <a:solidFill>
                <a:schemeClr val="tx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06208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Activer une e-Collection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pPr>
              <a:buNone/>
            </a:pPr>
            <a:r>
              <a:rPr lang="fr-BE" sz="2800" dirty="0" smtClean="0">
                <a:solidFill>
                  <a:schemeClr val="tx2"/>
                </a:solidFill>
                <a:latin typeface="Source Sans Pro" panose="020B0503030403020204" pitchFamily="34" charset="0"/>
                <a:ea typeface="Source Sans Pro" panose="020B0503030403020204" pitchFamily="34" charset="0"/>
              </a:rPr>
              <a:t>Préalables :</a:t>
            </a:r>
          </a:p>
          <a:p>
            <a:r>
              <a:rPr lang="fr-BE" dirty="0" smtClean="0">
                <a:solidFill>
                  <a:schemeClr val="tx2"/>
                </a:solidFill>
                <a:latin typeface="Source Sans Pro" panose="020B0503030403020204" pitchFamily="34" charset="0"/>
                <a:ea typeface="Source Sans Pro" panose="020B0503030403020204" pitchFamily="34" charset="0"/>
              </a:rPr>
              <a:t>Rôle ALMA: </a:t>
            </a:r>
            <a:r>
              <a:rPr lang="fr-BE" dirty="0" err="1" smtClean="0">
                <a:solidFill>
                  <a:schemeClr val="tx2"/>
                </a:solidFill>
                <a:latin typeface="Source Sans Pro" panose="020B0503030403020204" pitchFamily="34" charset="0"/>
                <a:ea typeface="Source Sans Pro" panose="020B0503030403020204" pitchFamily="34" charset="0"/>
              </a:rPr>
              <a:t>Electronic</a:t>
            </a:r>
            <a:r>
              <a:rPr lang="fr-BE" dirty="0" smtClean="0">
                <a:solidFill>
                  <a:schemeClr val="tx2"/>
                </a:solidFill>
                <a:latin typeface="Source Sans Pro" panose="020B0503030403020204" pitchFamily="34" charset="0"/>
                <a:ea typeface="Source Sans Pro" panose="020B0503030403020204" pitchFamily="34" charset="0"/>
              </a:rPr>
              <a:t> </a:t>
            </a:r>
            <a:r>
              <a:rPr lang="fr-BE" dirty="0" err="1" smtClean="0">
                <a:solidFill>
                  <a:schemeClr val="tx2"/>
                </a:solidFill>
                <a:latin typeface="Source Sans Pro" panose="020B0503030403020204" pitchFamily="34" charset="0"/>
                <a:ea typeface="Source Sans Pro" panose="020B0503030403020204" pitchFamily="34" charset="0"/>
              </a:rPr>
              <a:t>Inventory</a:t>
            </a:r>
            <a:r>
              <a:rPr lang="fr-BE" dirty="0" smtClean="0">
                <a:solidFill>
                  <a:schemeClr val="tx2"/>
                </a:solidFill>
                <a:latin typeface="Source Sans Pro" panose="020B0503030403020204" pitchFamily="34" charset="0"/>
                <a:ea typeface="Source Sans Pro" panose="020B0503030403020204" pitchFamily="34" charset="0"/>
              </a:rPr>
              <a:t> </a:t>
            </a:r>
            <a:r>
              <a:rPr lang="fr-BE" dirty="0" err="1" smtClean="0">
                <a:solidFill>
                  <a:schemeClr val="tx2"/>
                </a:solidFill>
                <a:latin typeface="Source Sans Pro" panose="020B0503030403020204" pitchFamily="34" charset="0"/>
                <a:ea typeface="Source Sans Pro" panose="020B0503030403020204" pitchFamily="34" charset="0"/>
              </a:rPr>
              <a:t>Operator</a:t>
            </a:r>
            <a:r>
              <a:rPr lang="fr-BE" dirty="0" smtClean="0">
                <a:solidFill>
                  <a:schemeClr val="tx2"/>
                </a:solidFill>
                <a:latin typeface="Source Sans Pro" panose="020B0503030403020204" pitchFamily="34" charset="0"/>
                <a:ea typeface="Source Sans Pro" panose="020B0503030403020204" pitchFamily="34" charset="0"/>
              </a:rPr>
              <a:t> (et </a:t>
            </a:r>
            <a:r>
              <a:rPr lang="fr-BE" dirty="0" err="1" smtClean="0">
                <a:solidFill>
                  <a:schemeClr val="tx2"/>
                </a:solidFill>
                <a:latin typeface="Source Sans Pro" panose="020B0503030403020204" pitchFamily="34" charset="0"/>
                <a:ea typeface="Source Sans Pro" panose="020B0503030403020204" pitchFamily="34" charset="0"/>
              </a:rPr>
              <a:t>Extended</a:t>
            </a:r>
            <a:r>
              <a:rPr lang="fr-BE" dirty="0" smtClean="0">
                <a:solidFill>
                  <a:schemeClr val="tx2"/>
                </a:solidFill>
                <a:latin typeface="Source Sans Pro" panose="020B0503030403020204" pitchFamily="34" charset="0"/>
                <a:ea typeface="Source Sans Pro" panose="020B0503030403020204" pitchFamily="34" charset="0"/>
              </a:rPr>
              <a:t>) ou </a:t>
            </a:r>
            <a:r>
              <a:rPr lang="fr-BE" dirty="0" err="1" smtClean="0">
                <a:solidFill>
                  <a:schemeClr val="tx2"/>
                </a:solidFill>
                <a:latin typeface="Source Sans Pro" panose="020B0503030403020204" pitchFamily="34" charset="0"/>
                <a:ea typeface="Source Sans Pro" panose="020B0503030403020204" pitchFamily="34" charset="0"/>
              </a:rPr>
              <a:t>Repository</a:t>
            </a:r>
            <a:r>
              <a:rPr lang="fr-BE" dirty="0" smtClean="0">
                <a:solidFill>
                  <a:schemeClr val="tx2"/>
                </a:solidFill>
                <a:latin typeface="Source Sans Pro" panose="020B0503030403020204" pitchFamily="34" charset="0"/>
                <a:ea typeface="Source Sans Pro" panose="020B0503030403020204" pitchFamily="34" charset="0"/>
              </a:rPr>
              <a:t> Manager</a:t>
            </a:r>
          </a:p>
          <a:p>
            <a:r>
              <a:rPr lang="fr-BE" dirty="0" smtClean="0">
                <a:solidFill>
                  <a:schemeClr val="tx2"/>
                </a:solidFill>
                <a:latin typeface="Source Sans Pro" panose="020B0503030403020204" pitchFamily="34" charset="0"/>
                <a:ea typeface="Source Sans Pro" panose="020B0503030403020204" pitchFamily="34" charset="0"/>
              </a:rPr>
              <a:t>Pour être rendue accessible aux utilisateurs, une ressource électronique (collection ou portfolio) doit avoir été: </a:t>
            </a:r>
          </a:p>
          <a:p>
            <a:pPr lvl="1"/>
            <a:r>
              <a:rPr lang="fr-BE" dirty="0" smtClean="0">
                <a:solidFill>
                  <a:schemeClr val="tx2"/>
                </a:solidFill>
                <a:latin typeface="Source Sans Pro" panose="020B0503030403020204" pitchFamily="34" charset="0"/>
                <a:ea typeface="Source Sans Pro" panose="020B0503030403020204" pitchFamily="34" charset="0"/>
              </a:rPr>
              <a:t>activée auprès du fournisseur/de l’éditeur (hors Alma).</a:t>
            </a:r>
          </a:p>
          <a:p>
            <a:pPr lvl="1"/>
            <a:r>
              <a:rPr lang="fr-BE" dirty="0" smtClean="0">
                <a:solidFill>
                  <a:schemeClr val="tx2"/>
                </a:solidFill>
                <a:latin typeface="Source Sans Pro" panose="020B0503030403020204" pitchFamily="34" charset="0"/>
                <a:ea typeface="Source Sans Pro" panose="020B0503030403020204" pitchFamily="34" charset="0"/>
              </a:rPr>
              <a:t>activée dans Alma (=&gt; publiée dans Primo).</a:t>
            </a:r>
          </a:p>
          <a:p>
            <a:pPr lvl="1"/>
            <a:endParaRPr lang="fr-BE" dirty="0" smtClean="0">
              <a:solidFill>
                <a:schemeClr val="tx2"/>
              </a:solidFill>
              <a:latin typeface="Source Sans Pro" panose="020B0503030403020204" pitchFamily="34" charset="0"/>
              <a:ea typeface="Source Sans Pro" panose="020B0503030403020204" pitchFamily="34" charset="0"/>
            </a:endParaRPr>
          </a:p>
          <a:p>
            <a:r>
              <a:rPr lang="fr-BE" dirty="0" smtClean="0">
                <a:solidFill>
                  <a:schemeClr val="tx2"/>
                </a:solidFill>
                <a:latin typeface="Source Sans Pro" panose="020B0503030403020204" pitchFamily="34" charset="0"/>
                <a:ea typeface="Source Sans Pro" panose="020B0503030403020204" pitchFamily="34" charset="0"/>
              </a:rPr>
              <a:t>Ressources gratuites: à activer seulement (pas d’étape de commande).</a:t>
            </a: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107498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Activer une e-Collection : les étapes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pPr marL="571500" indent="-457200">
              <a:buFont typeface="+mj-lt"/>
              <a:buAutoNum type="arabicPeriod"/>
            </a:pPr>
            <a:r>
              <a:rPr lang="fr-BE" sz="2800" dirty="0" smtClean="0">
                <a:solidFill>
                  <a:schemeClr val="tx2"/>
                </a:solidFill>
                <a:latin typeface="Source Sans Pro" panose="020B0503030403020204" pitchFamily="34" charset="0"/>
                <a:ea typeface="Source Sans Pro" panose="020B0503030403020204" pitchFamily="34" charset="0"/>
              </a:rPr>
              <a:t>Rechercher la ressource à activer dans Alma:</a:t>
            </a:r>
          </a:p>
          <a:p>
            <a:pPr marL="114300" indent="0">
              <a:buNone/>
            </a:pPr>
            <a:endParaRPr lang="fr-BE" sz="2800" dirty="0" smtClean="0">
              <a:solidFill>
                <a:schemeClr val="tx2"/>
              </a:solidFill>
              <a:latin typeface="Source Sans Pro" panose="020B0503030403020204" pitchFamily="34" charset="0"/>
              <a:ea typeface="Source Sans Pro" panose="020B0503030403020204" pitchFamily="34" charset="0"/>
            </a:endParaRPr>
          </a:p>
          <a:p>
            <a:pPr lvl="2"/>
            <a:r>
              <a:rPr lang="fr-BE" sz="2000" dirty="0" smtClean="0">
                <a:solidFill>
                  <a:schemeClr val="tx2"/>
                </a:solidFill>
                <a:latin typeface="Source Sans Pro" panose="020B0503030403020204" pitchFamily="34" charset="0"/>
                <a:ea typeface="Source Sans Pro" panose="020B0503030403020204" pitchFamily="34" charset="0"/>
              </a:rPr>
              <a:t>Ressource gratuite : retrouver cette dernière dans la </a:t>
            </a:r>
            <a:r>
              <a:rPr lang="fr-BE" sz="2000" dirty="0" err="1" smtClean="0">
                <a:solidFill>
                  <a:schemeClr val="tx2"/>
                </a:solidFill>
                <a:latin typeface="Source Sans Pro" panose="020B0503030403020204" pitchFamily="34" charset="0"/>
                <a:ea typeface="Source Sans Pro" panose="020B0503030403020204" pitchFamily="34" charset="0"/>
              </a:rPr>
              <a:t>Community</a:t>
            </a:r>
            <a:r>
              <a:rPr lang="fr-BE" sz="2000" dirty="0" smtClean="0">
                <a:solidFill>
                  <a:schemeClr val="tx2"/>
                </a:solidFill>
                <a:latin typeface="Source Sans Pro" panose="020B0503030403020204" pitchFamily="34" charset="0"/>
                <a:ea typeface="Source Sans Pro" panose="020B0503030403020204" pitchFamily="34" charset="0"/>
              </a:rPr>
              <a:t> Zone, puis cliquer sur le lien « </a:t>
            </a:r>
            <a:r>
              <a:rPr lang="fr-BE" sz="2000" dirty="0" err="1" smtClean="0">
                <a:solidFill>
                  <a:schemeClr val="tx2"/>
                </a:solidFill>
                <a:latin typeface="Source Sans Pro" panose="020B0503030403020204" pitchFamily="34" charset="0"/>
                <a:ea typeface="Source Sans Pro" panose="020B0503030403020204" pitchFamily="34" charset="0"/>
              </a:rPr>
              <a:t>Activate</a:t>
            </a:r>
            <a:r>
              <a:rPr lang="fr-BE" sz="2000" dirty="0" smtClean="0">
                <a:solidFill>
                  <a:schemeClr val="tx2"/>
                </a:solidFill>
                <a:latin typeface="Source Sans Pro" panose="020B0503030403020204" pitchFamily="34" charset="0"/>
                <a:ea typeface="Source Sans Pro" panose="020B0503030403020204" pitchFamily="34" charset="0"/>
              </a:rPr>
              <a:t> ».</a:t>
            </a:r>
          </a:p>
          <a:p>
            <a:pPr marL="777240" lvl="2" indent="0">
              <a:buNone/>
            </a:pPr>
            <a:endParaRPr lang="fr-BE" sz="2000" dirty="0" smtClean="0">
              <a:solidFill>
                <a:schemeClr val="tx2"/>
              </a:solidFill>
              <a:latin typeface="Source Sans Pro" panose="020B0503030403020204" pitchFamily="34" charset="0"/>
              <a:ea typeface="Source Sans Pro" panose="020B0503030403020204" pitchFamily="34" charset="0"/>
            </a:endParaRPr>
          </a:p>
          <a:p>
            <a:pPr lvl="2"/>
            <a:r>
              <a:rPr lang="fr-BE" sz="2000" dirty="0" smtClean="0">
                <a:solidFill>
                  <a:schemeClr val="tx2"/>
                </a:solidFill>
                <a:latin typeface="Source Sans Pro" panose="020B0503030403020204" pitchFamily="34" charset="0"/>
                <a:ea typeface="Source Sans Pro" panose="020B0503030403020204" pitchFamily="34" charset="0"/>
              </a:rPr>
              <a:t>Ressource payante, commandée au préalable: l’opérateur retrouvera la ressource via la liste des tâches ou via le menu Alma &gt; Resource management &gt; Manage Inventory &gt; Manage </a:t>
            </a:r>
            <a:r>
              <a:rPr lang="fr-BE" sz="2000" dirty="0" err="1" smtClean="0">
                <a:solidFill>
                  <a:schemeClr val="tx2"/>
                </a:solidFill>
                <a:latin typeface="Source Sans Pro" panose="020B0503030403020204" pitchFamily="34" charset="0"/>
                <a:ea typeface="Source Sans Pro" panose="020B0503030403020204" pitchFamily="34" charset="0"/>
              </a:rPr>
              <a:t>Electronic</a:t>
            </a:r>
            <a:r>
              <a:rPr lang="fr-BE" sz="2000" dirty="0" smtClean="0">
                <a:solidFill>
                  <a:schemeClr val="tx2"/>
                </a:solidFill>
                <a:latin typeface="Source Sans Pro" panose="020B0503030403020204" pitchFamily="34" charset="0"/>
                <a:ea typeface="Source Sans Pro" panose="020B0503030403020204" pitchFamily="34" charset="0"/>
              </a:rPr>
              <a:t> Resource Activation.</a:t>
            </a: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11328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488832" cy="1143000"/>
          </a:xfrm>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Accéder aux options d’activation des e-</a:t>
            </a:r>
            <a:r>
              <a:rPr lang="fr-BE" dirty="0" err="1" smtClean="0">
                <a:latin typeface="Source Sans Pro" panose="020B0503030403020204" pitchFamily="34" charset="0"/>
                <a:ea typeface="Source Sans Pro" panose="020B0503030403020204" pitchFamily="34" charset="0"/>
              </a:rPr>
              <a:t>resources</a:t>
            </a: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7" name="Espace réservé du contenu 2"/>
          <p:cNvSpPr txBox="1">
            <a:spLocks/>
          </p:cNvSpPr>
          <p:nvPr/>
        </p:nvSpPr>
        <p:spPr>
          <a:xfrm>
            <a:off x="251520" y="2060848"/>
            <a:ext cx="7992888" cy="433995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BE" sz="3200" dirty="0" err="1" smtClean="0">
                <a:solidFill>
                  <a:schemeClr val="tx2"/>
                </a:solidFill>
                <a:latin typeface="Source Sans Pro" panose="020B0503030403020204" pitchFamily="34" charset="0"/>
                <a:ea typeface="Source Sans Pro" panose="020B0503030403020204" pitchFamily="34" charset="0"/>
              </a:rPr>
              <a:t>Tasklist</a:t>
            </a:r>
            <a:r>
              <a:rPr lang="fr-BE" sz="3200" dirty="0" smtClean="0">
                <a:solidFill>
                  <a:schemeClr val="tx2"/>
                </a:solidFill>
                <a:latin typeface="Source Sans Pro" panose="020B0503030403020204" pitchFamily="34" charset="0"/>
                <a:ea typeface="Source Sans Pro" panose="020B0503030403020204" pitchFamily="34" charset="0"/>
              </a:rPr>
              <a:t> </a:t>
            </a:r>
            <a:r>
              <a:rPr lang="fr-BE" sz="3200" dirty="0" smtClean="0">
                <a:solidFill>
                  <a:schemeClr val="tx2"/>
                </a:solidFill>
                <a:latin typeface="Source Sans Pro" panose="020B0503030403020204" pitchFamily="34" charset="0"/>
                <a:ea typeface="Source Sans Pro" panose="020B0503030403020204" pitchFamily="34" charset="0"/>
              </a:rPr>
              <a:t>:				Menu Alma :</a:t>
            </a:r>
          </a:p>
        </p:txBody>
      </p:sp>
      <p:pic>
        <p:nvPicPr>
          <p:cNvPr id="5" name="Image 4"/>
          <p:cNvPicPr>
            <a:picLocks noChangeAspect="1"/>
          </p:cNvPicPr>
          <p:nvPr/>
        </p:nvPicPr>
        <p:blipFill>
          <a:blip r:embed="rId3"/>
          <a:stretch>
            <a:fillRect/>
          </a:stretch>
        </p:blipFill>
        <p:spPr>
          <a:xfrm>
            <a:off x="251520" y="2729953"/>
            <a:ext cx="4312979" cy="720080"/>
          </a:xfrm>
          <a:prstGeom prst="rect">
            <a:avLst/>
          </a:prstGeom>
        </p:spPr>
      </p:pic>
      <p:pic>
        <p:nvPicPr>
          <p:cNvPr id="6" name="Image 5"/>
          <p:cNvPicPr>
            <a:picLocks noChangeAspect="1"/>
          </p:cNvPicPr>
          <p:nvPr/>
        </p:nvPicPr>
        <p:blipFill rotWithShape="1">
          <a:blip r:embed="rId4"/>
          <a:srcRect l="25588" t="10806" r="53150" b="23395"/>
          <a:stretch/>
        </p:blipFill>
        <p:spPr>
          <a:xfrm>
            <a:off x="5148064" y="2729953"/>
            <a:ext cx="1944216" cy="3384376"/>
          </a:xfrm>
          <a:prstGeom prst="rect">
            <a:avLst/>
          </a:prstGeom>
        </p:spPr>
      </p:pic>
      <p:sp>
        <p:nvSpPr>
          <p:cNvPr id="8" name="Rectangle 7"/>
          <p:cNvSpPr/>
          <p:nvPr/>
        </p:nvSpPr>
        <p:spPr>
          <a:xfrm>
            <a:off x="5053173" y="4122812"/>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82030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49165" y="2193826"/>
            <a:ext cx="8397597" cy="2054850"/>
          </a:xfrm>
          <a:prstGeom prst="rect">
            <a:avLst/>
          </a:prstGeom>
        </p:spPr>
      </p:pic>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Activer une e-Collection : les étapes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pPr marL="114300" indent="0">
              <a:buNone/>
            </a:pPr>
            <a:r>
              <a:rPr lang="fr-BE" sz="2000" dirty="0" smtClean="0">
                <a:solidFill>
                  <a:schemeClr val="tx2"/>
                </a:solidFill>
                <a:latin typeface="Source Sans Pro" panose="020B0503030403020204" pitchFamily="34" charset="0"/>
                <a:ea typeface="Source Sans Pro" panose="020B0503030403020204" pitchFamily="34" charset="0"/>
              </a:rPr>
              <a:t>Manage </a:t>
            </a:r>
            <a:r>
              <a:rPr lang="fr-BE" sz="2000" dirty="0" err="1" smtClean="0">
                <a:solidFill>
                  <a:schemeClr val="tx2"/>
                </a:solidFill>
                <a:latin typeface="Source Sans Pro" panose="020B0503030403020204" pitchFamily="34" charset="0"/>
                <a:ea typeface="Source Sans Pro" panose="020B0503030403020204" pitchFamily="34" charset="0"/>
              </a:rPr>
              <a:t>Electronic</a:t>
            </a:r>
            <a:r>
              <a:rPr lang="fr-BE" sz="2000" dirty="0" smtClean="0">
                <a:solidFill>
                  <a:schemeClr val="tx2"/>
                </a:solidFill>
                <a:latin typeface="Source Sans Pro" panose="020B0503030403020204" pitchFamily="34" charset="0"/>
                <a:ea typeface="Source Sans Pro" panose="020B0503030403020204" pitchFamily="34" charset="0"/>
              </a:rPr>
              <a:t> Resource Activation</a:t>
            </a:r>
            <a:r>
              <a:rPr lang="fr-BE" dirty="0" smtClean="0">
                <a:solidFill>
                  <a:schemeClr val="tx2"/>
                </a:solidFill>
                <a:latin typeface="Source Sans Pro" panose="020B0503030403020204" pitchFamily="34" charset="0"/>
                <a:ea typeface="Source Sans Pro" panose="020B0503030403020204" pitchFamily="34" charset="0"/>
              </a:rPr>
              <a:t> : </a:t>
            </a:r>
          </a:p>
          <a:p>
            <a:pPr marL="114300" indent="0">
              <a:buNone/>
            </a:pPr>
            <a:endParaRPr lang="fr-BE" sz="2000" dirty="0" smtClean="0">
              <a:solidFill>
                <a:schemeClr val="tx2"/>
              </a:solidFill>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5" name="Rectangle 4"/>
          <p:cNvSpPr/>
          <p:nvPr/>
        </p:nvSpPr>
        <p:spPr>
          <a:xfrm>
            <a:off x="233583" y="2621940"/>
            <a:ext cx="2970265" cy="375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899592" y="4437112"/>
            <a:ext cx="7226771" cy="1477328"/>
          </a:xfrm>
          <a:prstGeom prst="rect">
            <a:avLst/>
          </a:prstGeom>
          <a:noFill/>
        </p:spPr>
        <p:txBody>
          <a:bodyPr wrap="square" rtlCol="0">
            <a:spAutoFit/>
          </a:bodyPr>
          <a:lstStyle/>
          <a:p>
            <a:pPr marL="285750" indent="-285750">
              <a:buFont typeface="Arial" panose="020B0604020202020204" pitchFamily="34" charset="0"/>
              <a:buChar char="•"/>
            </a:pPr>
            <a:r>
              <a:rPr lang="fr-BE" dirty="0" err="1" smtClean="0">
                <a:solidFill>
                  <a:schemeClr val="tx2"/>
                </a:solidFill>
                <a:latin typeface="Source Sans Pro" panose="020B0503030403020204" pitchFamily="34" charset="0"/>
                <a:ea typeface="Source Sans Pro" panose="020B0503030403020204" pitchFamily="34" charset="0"/>
              </a:rPr>
              <a:t>Assigned</a:t>
            </a:r>
            <a:r>
              <a:rPr lang="fr-BE" dirty="0" smtClean="0">
                <a:solidFill>
                  <a:schemeClr val="tx2"/>
                </a:solidFill>
                <a:latin typeface="Source Sans Pro" panose="020B0503030403020204" pitchFamily="34" charset="0"/>
                <a:ea typeface="Source Sans Pro" panose="020B0503030403020204" pitchFamily="34" charset="0"/>
              </a:rPr>
              <a:t> to me : tâches qui me sont attribuées ;</a:t>
            </a:r>
          </a:p>
          <a:p>
            <a:pPr marL="285750" indent="-285750">
              <a:buFont typeface="Arial" panose="020B0604020202020204" pitchFamily="34" charset="0"/>
              <a:buChar char="•"/>
            </a:pPr>
            <a:r>
              <a:rPr lang="fr-BE" dirty="0" err="1" smtClean="0">
                <a:solidFill>
                  <a:schemeClr val="tx2"/>
                </a:solidFill>
                <a:latin typeface="Source Sans Pro" panose="020B0503030403020204" pitchFamily="34" charset="0"/>
                <a:ea typeface="Source Sans Pro" panose="020B0503030403020204" pitchFamily="34" charset="0"/>
              </a:rPr>
              <a:t>Assigned</a:t>
            </a:r>
            <a:r>
              <a:rPr lang="fr-BE" dirty="0" smtClean="0">
                <a:solidFill>
                  <a:schemeClr val="tx2"/>
                </a:solidFill>
                <a:latin typeface="Source Sans Pro" panose="020B0503030403020204" pitchFamily="34" charset="0"/>
                <a:ea typeface="Source Sans Pro" panose="020B0503030403020204" pitchFamily="34" charset="0"/>
              </a:rPr>
              <a:t> to </a:t>
            </a:r>
            <a:r>
              <a:rPr lang="fr-BE" dirty="0" err="1" smtClean="0">
                <a:solidFill>
                  <a:schemeClr val="tx2"/>
                </a:solidFill>
                <a:latin typeface="Source Sans Pro" panose="020B0503030403020204" pitchFamily="34" charset="0"/>
                <a:ea typeface="Source Sans Pro" panose="020B0503030403020204" pitchFamily="34" charset="0"/>
              </a:rPr>
              <a:t>others</a:t>
            </a:r>
            <a:r>
              <a:rPr lang="fr-BE" dirty="0" smtClean="0">
                <a:solidFill>
                  <a:schemeClr val="tx2"/>
                </a:solidFill>
                <a:latin typeface="Source Sans Pro" panose="020B0503030403020204" pitchFamily="34" charset="0"/>
                <a:ea typeface="Source Sans Pro" panose="020B0503030403020204" pitchFamily="34" charset="0"/>
              </a:rPr>
              <a:t> : tâches attribuées à d’autres ;</a:t>
            </a:r>
          </a:p>
          <a:p>
            <a:pPr marL="285750" indent="-285750">
              <a:buFont typeface="Arial" panose="020B0604020202020204" pitchFamily="34" charset="0"/>
              <a:buChar char="•"/>
            </a:pPr>
            <a:r>
              <a:rPr lang="fr-BE" dirty="0" err="1" smtClean="0">
                <a:solidFill>
                  <a:schemeClr val="tx2"/>
                </a:solidFill>
                <a:latin typeface="Source Sans Pro" panose="020B0503030403020204" pitchFamily="34" charset="0"/>
                <a:ea typeface="Source Sans Pro" panose="020B0503030403020204" pitchFamily="34" charset="0"/>
              </a:rPr>
              <a:t>Unassigned</a:t>
            </a:r>
            <a:r>
              <a:rPr lang="fr-BE" dirty="0" smtClean="0">
                <a:solidFill>
                  <a:schemeClr val="tx2"/>
                </a:solidFill>
                <a:latin typeface="Source Sans Pro" panose="020B0503030403020204" pitchFamily="34" charset="0"/>
                <a:ea typeface="Source Sans Pro" panose="020B0503030403020204" pitchFamily="34" charset="0"/>
              </a:rPr>
              <a:t> : tâches non attribuées. Si je prends la main sur l’une de ces tâches, elle passe dans la catégorie « </a:t>
            </a:r>
            <a:r>
              <a:rPr lang="fr-BE" dirty="0" err="1" smtClean="0">
                <a:solidFill>
                  <a:schemeClr val="tx2"/>
                </a:solidFill>
                <a:latin typeface="Source Sans Pro" panose="020B0503030403020204" pitchFamily="34" charset="0"/>
                <a:ea typeface="Source Sans Pro" panose="020B0503030403020204" pitchFamily="34" charset="0"/>
              </a:rPr>
              <a:t>Assigned</a:t>
            </a:r>
            <a:r>
              <a:rPr lang="fr-BE" dirty="0" smtClean="0">
                <a:solidFill>
                  <a:schemeClr val="tx2"/>
                </a:solidFill>
                <a:latin typeface="Source Sans Pro" panose="020B0503030403020204" pitchFamily="34" charset="0"/>
                <a:ea typeface="Source Sans Pro" panose="020B0503030403020204" pitchFamily="34" charset="0"/>
              </a:rPr>
              <a:t> to me » </a:t>
            </a:r>
          </a:p>
          <a:p>
            <a:r>
              <a:rPr lang="fr-BE" dirty="0">
                <a:solidFill>
                  <a:schemeClr val="tx2"/>
                </a:solidFill>
                <a:latin typeface="Source Sans Pro" panose="020B0503030403020204" pitchFamily="34" charset="0"/>
                <a:ea typeface="Source Sans Pro" panose="020B0503030403020204" pitchFamily="34" charset="0"/>
              </a:rPr>
              <a:t>	</a:t>
            </a:r>
            <a:r>
              <a:rPr lang="fr-BE" dirty="0" smtClean="0">
                <a:solidFill>
                  <a:schemeClr val="tx2"/>
                </a:solidFill>
                <a:latin typeface="Source Sans Pro" panose="020B0503030403020204" pitchFamily="34" charset="0"/>
                <a:ea typeface="Source Sans Pro" panose="020B0503030403020204" pitchFamily="34" charset="0"/>
              </a:rPr>
              <a:t>=&gt; évite de travailler simultanément aux mêmes ressources.</a:t>
            </a:r>
            <a:endParaRPr lang="fr-BE" dirty="0">
              <a:solidFill>
                <a:schemeClr val="tx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50532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Activer une e-Collection : les étapes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251520" y="1412776"/>
            <a:ext cx="7704856" cy="4988024"/>
          </a:xfrm>
        </p:spPr>
        <p:txBody>
          <a:bodyPr>
            <a:normAutofit/>
          </a:bodyPr>
          <a:lstStyle/>
          <a:p>
            <a:pPr marL="571500" indent="-457200">
              <a:buFont typeface="+mj-lt"/>
              <a:buAutoNum type="arabicPeriod" startAt="2"/>
            </a:pPr>
            <a:r>
              <a:rPr lang="fr-BE" sz="2800" dirty="0" smtClean="0">
                <a:solidFill>
                  <a:schemeClr val="tx2"/>
                </a:solidFill>
                <a:latin typeface="Source Sans Pro" panose="020B0503030403020204" pitchFamily="34" charset="0"/>
                <a:ea typeface="Source Sans Pro" panose="020B0503030403020204" pitchFamily="34" charset="0"/>
              </a:rPr>
              <a:t>Tester </a:t>
            </a:r>
            <a:r>
              <a:rPr lang="fr-BE" sz="2800" dirty="0" smtClean="0">
                <a:solidFill>
                  <a:schemeClr val="tx2"/>
                </a:solidFill>
                <a:latin typeface="Source Sans Pro" panose="020B0503030403020204" pitchFamily="34" charset="0"/>
                <a:ea typeface="Source Sans Pro" panose="020B0503030403020204" pitchFamily="34" charset="0"/>
              </a:rPr>
              <a:t>l’accès à la ressource :</a:t>
            </a:r>
          </a:p>
          <a:p>
            <a:pPr marL="114300" indent="0">
              <a:buNone/>
            </a:pPr>
            <a:endParaRPr lang="fr-BE" dirty="0" smtClean="0">
              <a:solidFill>
                <a:schemeClr val="tx2"/>
              </a:solidFill>
              <a:latin typeface="Source Sans Pro" panose="020B0503030403020204" pitchFamily="34" charset="0"/>
              <a:ea typeface="Source Sans Pro" panose="020B0503030403020204" pitchFamily="34" charset="0"/>
            </a:endParaRPr>
          </a:p>
          <a:p>
            <a:pPr marL="114300" indent="0">
              <a:buNone/>
            </a:pPr>
            <a:r>
              <a:rPr lang="fr-BE" dirty="0" smtClean="0">
                <a:solidFill>
                  <a:schemeClr val="tx2"/>
                </a:solidFill>
                <a:latin typeface="Source Sans Pro" panose="020B0503030403020204" pitchFamily="34" charset="0"/>
                <a:ea typeface="Source Sans Pro" panose="020B0503030403020204" pitchFamily="34" charset="0"/>
              </a:rPr>
              <a:t>A effectuer </a:t>
            </a:r>
            <a:r>
              <a:rPr lang="fr-BE" u="sng" dirty="0" smtClean="0">
                <a:solidFill>
                  <a:schemeClr val="tx2"/>
                </a:solidFill>
                <a:latin typeface="Source Sans Pro" panose="020B0503030403020204" pitchFamily="34" charset="0"/>
                <a:ea typeface="Source Sans Pro" panose="020B0503030403020204" pitchFamily="34" charset="0"/>
              </a:rPr>
              <a:t>avant</a:t>
            </a:r>
            <a:r>
              <a:rPr lang="fr-BE" dirty="0" smtClean="0">
                <a:solidFill>
                  <a:schemeClr val="tx2"/>
                </a:solidFill>
                <a:latin typeface="Source Sans Pro" panose="020B0503030403020204" pitchFamily="34" charset="0"/>
                <a:ea typeface="Source Sans Pro" panose="020B0503030403020204" pitchFamily="34" charset="0"/>
              </a:rPr>
              <a:t> l’activation.</a:t>
            </a:r>
          </a:p>
          <a:p>
            <a:r>
              <a:rPr lang="fr-BE" dirty="0" smtClean="0">
                <a:solidFill>
                  <a:schemeClr val="tx2"/>
                </a:solidFill>
                <a:latin typeface="Source Sans Pro" panose="020B0503030403020204" pitchFamily="34" charset="0"/>
                <a:ea typeface="Source Sans Pro" panose="020B0503030403020204" pitchFamily="34" charset="0"/>
              </a:rPr>
              <a:t>Action &gt; Test Access</a:t>
            </a:r>
            <a:r>
              <a:rPr lang="fr-BE" dirty="0">
                <a:solidFill>
                  <a:schemeClr val="tx2"/>
                </a:solidFill>
                <a:latin typeface="Source Sans Pro" panose="020B0503030403020204" pitchFamily="34" charset="0"/>
                <a:ea typeface="Source Sans Pro" panose="020B0503030403020204" pitchFamily="34" charset="0"/>
              </a:rPr>
              <a:t> </a:t>
            </a:r>
            <a:r>
              <a:rPr lang="fr-BE" dirty="0" smtClean="0">
                <a:solidFill>
                  <a:schemeClr val="tx2"/>
                </a:solidFill>
                <a:latin typeface="Source Sans Pro" panose="020B0503030403020204" pitchFamily="34" charset="0"/>
                <a:ea typeface="Source Sans Pro" panose="020B0503030403020204" pitchFamily="34" charset="0"/>
              </a:rPr>
              <a:t>(page d’accès direct à la ressource)</a:t>
            </a: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6" name="Rectangle 5"/>
          <p:cNvSpPr/>
          <p:nvPr/>
        </p:nvSpPr>
        <p:spPr>
          <a:xfrm>
            <a:off x="6096322" y="4849345"/>
            <a:ext cx="1440160" cy="303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rotWithShape="1">
          <a:blip r:embed="rId3"/>
          <a:srcRect l="9838" t="24800" r="10625" b="12201"/>
          <a:stretch/>
        </p:blipFill>
        <p:spPr>
          <a:xfrm>
            <a:off x="611560" y="3068960"/>
            <a:ext cx="7272808" cy="3240360"/>
          </a:xfrm>
          <a:prstGeom prst="rect">
            <a:avLst/>
          </a:prstGeom>
        </p:spPr>
      </p:pic>
      <p:sp>
        <p:nvSpPr>
          <p:cNvPr id="9" name="Rectangle 8"/>
          <p:cNvSpPr/>
          <p:nvPr/>
        </p:nvSpPr>
        <p:spPr>
          <a:xfrm>
            <a:off x="6732241" y="5517231"/>
            <a:ext cx="936104"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4777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smtClean="0">
                <a:latin typeface="Source Sans Pro" panose="020B0503030403020204" pitchFamily="34" charset="0"/>
                <a:ea typeface="Source Sans Pro" panose="020B0503030403020204" pitchFamily="34" charset="0"/>
              </a:rPr>
              <a:t>On the road to </a:t>
            </a:r>
            <a:r>
              <a:rPr lang="fr-BE" sz="2400" dirty="0" err="1" smtClean="0">
                <a:latin typeface="Source Sans Pro" panose="020B0503030403020204" pitchFamily="34" charset="0"/>
                <a:ea typeface="Source Sans Pro" panose="020B0503030403020204" pitchFamily="34" charset="0"/>
              </a:rPr>
              <a:t>become</a:t>
            </a:r>
            <a:r>
              <a:rPr lang="fr-BE" sz="2400" dirty="0" smtClean="0">
                <a:latin typeface="Source Sans Pro" panose="020B0503030403020204" pitchFamily="34" charset="0"/>
                <a:ea typeface="Source Sans Pro" panose="020B0503030403020204" pitchFamily="34" charset="0"/>
              </a:rPr>
              <a:t> an …</a:t>
            </a:r>
            <a:r>
              <a:rPr lang="fr-BE" sz="2800" dirty="0" smtClean="0">
                <a:latin typeface="Source Sans Pro" panose="020B0503030403020204" pitchFamily="34" charset="0"/>
                <a:ea typeface="Source Sans Pro" panose="020B0503030403020204" pitchFamily="34" charset="0"/>
              </a:rPr>
              <a:t/>
            </a:r>
            <a:br>
              <a:rPr lang="fr-BE" sz="2800" dirty="0" smtClean="0">
                <a:latin typeface="Source Sans Pro" panose="020B0503030403020204" pitchFamily="34" charset="0"/>
                <a:ea typeface="Source Sans Pro" panose="020B0503030403020204" pitchFamily="34" charset="0"/>
              </a:rPr>
            </a:br>
            <a:r>
              <a:rPr lang="fr-BE" sz="2800" dirty="0" smtClean="0">
                <a:latin typeface="Source Sans Pro" panose="020B0503030403020204" pitchFamily="34" charset="0"/>
                <a:ea typeface="Source Sans Pro" panose="020B0503030403020204" pitchFamily="34" charset="0"/>
              </a:rPr>
              <a:t>Alma </a:t>
            </a:r>
            <a:r>
              <a:rPr lang="fr-BE" sz="2800" dirty="0" err="1" smtClean="0">
                <a:latin typeface="Source Sans Pro" panose="020B0503030403020204" pitchFamily="34" charset="0"/>
                <a:ea typeface="Source Sans Pro" panose="020B0503030403020204" pitchFamily="34" charset="0"/>
              </a:rPr>
              <a:t>electronic</a:t>
            </a:r>
            <a:r>
              <a:rPr lang="fr-BE" sz="2800" dirty="0" smtClean="0">
                <a:latin typeface="Source Sans Pro" panose="020B0503030403020204" pitchFamily="34" charset="0"/>
                <a:ea typeface="Source Sans Pro" panose="020B0503030403020204" pitchFamily="34" charset="0"/>
              </a:rPr>
              <a:t> </a:t>
            </a:r>
            <a:r>
              <a:rPr lang="fr-BE" sz="2800" dirty="0" err="1" smtClean="0">
                <a:latin typeface="Source Sans Pro" panose="020B0503030403020204" pitchFamily="34" charset="0"/>
                <a:ea typeface="Source Sans Pro" panose="020B0503030403020204" pitchFamily="34" charset="0"/>
              </a:rPr>
              <a:t>inventory</a:t>
            </a:r>
            <a:r>
              <a:rPr lang="fr-BE" sz="2800" dirty="0" smtClean="0">
                <a:latin typeface="Source Sans Pro" panose="020B0503030403020204" pitchFamily="34" charset="0"/>
                <a:ea typeface="Source Sans Pro" panose="020B0503030403020204" pitchFamily="34" charset="0"/>
              </a:rPr>
              <a:t> </a:t>
            </a:r>
            <a:r>
              <a:rPr lang="fr-BE" sz="2800" dirty="0" err="1" smtClean="0">
                <a:latin typeface="Source Sans Pro" panose="020B0503030403020204" pitchFamily="34" charset="0"/>
                <a:ea typeface="Source Sans Pro" panose="020B0503030403020204" pitchFamily="34" charset="0"/>
              </a:rPr>
              <a:t>operator</a:t>
            </a:r>
            <a:endParaRPr lang="fr-BE" sz="2800" dirty="0" smtClean="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pPr lvl="0">
              <a:buNone/>
            </a:pPr>
            <a:r>
              <a:rPr lang="fr-BE" sz="2400" dirty="0" smtClean="0">
                <a:latin typeface="Source Sans Pro" panose="020B0503030403020204" pitchFamily="34" charset="0"/>
                <a:ea typeface="Source Sans Pro" panose="020B0503030403020204" pitchFamily="34" charset="0"/>
              </a:rPr>
              <a:t/>
            </a:r>
            <a:br>
              <a:rPr lang="fr-BE" sz="2400" dirty="0" smtClean="0">
                <a:latin typeface="Source Sans Pro" panose="020B0503030403020204" pitchFamily="34" charset="0"/>
                <a:ea typeface="Source Sans Pro" panose="020B0503030403020204" pitchFamily="34" charset="0"/>
              </a:rPr>
            </a:br>
            <a:r>
              <a:rPr lang="fr-BE" sz="2400" dirty="0" smtClean="0">
                <a:latin typeface="Source Sans Pro" panose="020B0503030403020204" pitchFamily="34" charset="0"/>
                <a:ea typeface="Source Sans Pro" panose="020B0503030403020204" pitchFamily="34" charset="0"/>
              </a:rPr>
              <a:t>Formation </a:t>
            </a:r>
            <a:r>
              <a:rPr lang="fr-BE" sz="2400" dirty="0" err="1" smtClean="0">
                <a:latin typeface="Source Sans Pro" panose="020B0503030403020204" pitchFamily="34" charset="0"/>
                <a:ea typeface="Source Sans Pro" panose="020B0503030403020204" pitchFamily="34" charset="0"/>
              </a:rPr>
              <a:t>certifiante</a:t>
            </a:r>
            <a:r>
              <a:rPr lang="fr-BE" sz="2400" dirty="0" smtClean="0">
                <a:latin typeface="Source Sans Pro" panose="020B0503030403020204" pitchFamily="34" charset="0"/>
                <a:ea typeface="Source Sans Pro" panose="020B0503030403020204" pitchFamily="34" charset="0"/>
              </a:rPr>
              <a:t> liée au dossier d’évaluation </a:t>
            </a:r>
            <a:r>
              <a:rPr lang="fr-BE" sz="2400" dirty="0" smtClean="0">
                <a:latin typeface="Source Sans Pro" panose="020B0503030403020204" pitchFamily="34" charset="0"/>
                <a:ea typeface="Source Sans Pro" panose="020B0503030403020204" pitchFamily="34" charset="0"/>
              </a:rPr>
              <a:t>ULiège</a:t>
            </a:r>
            <a:endParaRPr lang="fr-BE" sz="2400" dirty="0" smtClean="0">
              <a:latin typeface="Source Sans Pro" panose="020B0503030403020204" pitchFamily="34" charset="0"/>
              <a:ea typeface="Source Sans Pro" panose="020B0503030403020204" pitchFamily="34" charset="0"/>
            </a:endParaRPr>
          </a:p>
          <a:p>
            <a:pPr lvl="1">
              <a:buNone/>
            </a:pPr>
            <a:r>
              <a:rPr lang="fr-BE" sz="2400" dirty="0" smtClean="0">
                <a:latin typeface="Source Sans Pro" panose="020B0503030403020204" pitchFamily="34" charset="0"/>
                <a:ea typeface="Source Sans Pro" panose="020B0503030403020204" pitchFamily="34" charset="0"/>
              </a:rPr>
              <a:t>		</a:t>
            </a:r>
            <a:r>
              <a:rPr lang="fr-BE" sz="2400" dirty="0" smtClean="0">
                <a:latin typeface="Source Sans Pro" panose="020B0503030403020204" pitchFamily="34" charset="0"/>
                <a:ea typeface="Source Sans Pro" panose="020B0503030403020204" pitchFamily="34" charset="0"/>
              </a:rPr>
              <a:t>	</a:t>
            </a:r>
            <a:endParaRPr lang="fr-BE" sz="2400" dirty="0" smtClean="0">
              <a:latin typeface="Source Sans Pro" panose="020B0503030403020204" pitchFamily="34" charset="0"/>
              <a:ea typeface="Source Sans Pro" panose="020B0503030403020204" pitchFamily="34" charset="0"/>
            </a:endParaRPr>
          </a:p>
          <a:p>
            <a:pPr lvl="1">
              <a:buNone/>
            </a:pPr>
            <a:r>
              <a:rPr lang="fr-BE" sz="2000" dirty="0" smtClean="0">
                <a:latin typeface="Source Sans Pro" panose="020B0503030403020204" pitchFamily="34" charset="0"/>
                <a:ea typeface="Source Sans Pro" panose="020B0503030403020204" pitchFamily="34" charset="0"/>
              </a:rPr>
              <a:t>	destinée aux futurs gestionnaires du pool centralisé e-</a:t>
            </a:r>
            <a:r>
              <a:rPr lang="fr-BE" sz="2000" dirty="0" err="1" smtClean="0">
                <a:latin typeface="Source Sans Pro" panose="020B0503030403020204" pitchFamily="34" charset="0"/>
                <a:ea typeface="Source Sans Pro" panose="020B0503030403020204" pitchFamily="34" charset="0"/>
              </a:rPr>
              <a:t>Resources</a:t>
            </a:r>
            <a:endParaRPr lang="fr-BE" sz="2000" dirty="0" smtClean="0">
              <a:latin typeface="Source Sans Pro" panose="020B0503030403020204" pitchFamily="34" charset="0"/>
              <a:ea typeface="Source Sans Pro" panose="020B0503030403020204" pitchFamily="34" charset="0"/>
            </a:endParaRPr>
          </a:p>
          <a:p>
            <a:pPr lvl="1">
              <a:buNone/>
            </a:pPr>
            <a:endParaRPr lang="fr-BE" dirty="0" smtClean="0">
              <a:latin typeface="Source Sans Pro" panose="020B0503030403020204" pitchFamily="34" charset="0"/>
              <a:ea typeface="Source Sans Pro" panose="020B0503030403020204" pitchFamily="34" charset="0"/>
            </a:endParaRPr>
          </a:p>
          <a:p>
            <a:pPr lvl="1">
              <a:buNone/>
            </a:pPr>
            <a:r>
              <a:rPr lang="fr-BE" dirty="0" smtClean="0">
                <a:latin typeface="Source Sans Pro" panose="020B0503030403020204" pitchFamily="34" charset="0"/>
                <a:ea typeface="Source Sans Pro" panose="020B0503030403020204" pitchFamily="34" charset="0"/>
              </a:rPr>
              <a:t>	pour le </a:t>
            </a:r>
            <a:r>
              <a:rPr lang="fr-BE" sz="2000" dirty="0" smtClean="0">
                <a:latin typeface="Source Sans Pro" panose="020B0503030403020204" pitchFamily="34" charset="0"/>
                <a:ea typeface="Source Sans Pro" panose="020B0503030403020204" pitchFamily="34" charset="0"/>
              </a:rPr>
              <a:t>management au quotidien des ressources électroniques (hors acquisitions/trials/licences) : responsabilité </a:t>
            </a:r>
            <a:r>
              <a:rPr lang="fr-BE" sz="2000" u="sng" dirty="0" smtClean="0">
                <a:latin typeface="Source Sans Pro" panose="020B0503030403020204" pitchFamily="34" charset="0"/>
                <a:ea typeface="Source Sans Pro" panose="020B0503030403020204" pitchFamily="34" charset="0"/>
              </a:rPr>
              <a:t>disciplinaire et </a:t>
            </a:r>
            <a:r>
              <a:rPr lang="fr-BE" sz="2000" u="sng" dirty="0" smtClean="0">
                <a:latin typeface="Source Sans Pro" panose="020B0503030403020204" pitchFamily="34" charset="0"/>
                <a:ea typeface="Source Sans Pro" panose="020B0503030403020204" pitchFamily="34" charset="0"/>
              </a:rPr>
              <a:t>institutionnelle</a:t>
            </a:r>
            <a:endParaRPr lang="fr-BE" sz="2000" u="sng" dirty="0" smtClean="0">
              <a:latin typeface="Source Sans Pro" panose="020B0503030403020204" pitchFamily="34" charset="0"/>
              <a:ea typeface="Source Sans Pro" panose="020B0503030403020204" pitchFamily="34" charset="0"/>
            </a:endParaRPr>
          </a:p>
        </p:txBody>
      </p:sp>
      <p:sp>
        <p:nvSpPr>
          <p:cNvPr id="5" name="Espace réservé du pied de page 4"/>
          <p:cNvSpPr>
            <a:spLocks noGrp="1"/>
          </p:cNvSpPr>
          <p:nvPr>
            <p:ph type="ftr" sz="quarter" idx="3"/>
          </p:nvPr>
        </p:nvSpPr>
        <p:spPr/>
        <p:txBody>
          <a:bodyPr/>
          <a:lstStyle/>
          <a:p>
            <a:r>
              <a:rPr lang="fr-BE" dirty="0" smtClean="0">
                <a:latin typeface="Source Sans Pro" panose="020B0503030403020204" pitchFamily="34" charset="0"/>
                <a:ea typeface="Source Sans Pro" panose="020B0503030403020204" pitchFamily="34" charset="0"/>
              </a:rPr>
              <a:t>Alma @ </a:t>
            </a:r>
            <a:r>
              <a:rPr lang="fr-BE" dirty="0" smtClean="0">
                <a:latin typeface="Source Sans Pro" panose="020B0503030403020204" pitchFamily="34" charset="0"/>
                <a:ea typeface="Source Sans Pro" panose="020B0503030403020204" pitchFamily="34" charset="0"/>
              </a:rPr>
              <a:t>ULiège </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eResources</a:t>
            </a:r>
            <a:r>
              <a:rPr lang="fr-BE" dirty="0" smtClean="0">
                <a:latin typeface="Source Sans Pro" panose="020B0503030403020204" pitchFamily="34" charset="0"/>
                <a:ea typeface="Source Sans Pro" panose="020B0503030403020204" pitchFamily="34" charset="0"/>
              </a:rPr>
              <a:t> - Formation </a:t>
            </a:r>
            <a:r>
              <a:rPr lang="fr-BE" dirty="0" err="1" smtClean="0">
                <a:latin typeface="Source Sans Pro" panose="020B0503030403020204" pitchFamily="34" charset="0"/>
                <a:ea typeface="Source Sans Pro" panose="020B0503030403020204" pitchFamily="34" charset="0"/>
              </a:rPr>
              <a:t>certifiante</a:t>
            </a:r>
            <a:r>
              <a:rPr lang="fr-BE" dirty="0" smtClean="0">
                <a:latin typeface="Source Sans Pro" panose="020B0503030403020204" pitchFamily="34" charset="0"/>
                <a:ea typeface="Source Sans Pro" panose="020B0503030403020204" pitchFamily="34" charset="0"/>
              </a:rPr>
              <a:t> n°1</a:t>
            </a:r>
            <a:endParaRPr lang="en-US" dirty="0">
              <a:latin typeface="Source Sans Pro" panose="020B0503030403020204" pitchFamily="34" charset="0"/>
              <a:ea typeface="Source Sans Pro" panose="020B0503030403020204" pitchFamily="34" charset="0"/>
            </a:endParaRPr>
          </a:p>
        </p:txBody>
      </p:sp>
      <p:sp>
        <p:nvSpPr>
          <p:cNvPr id="10" name="ZoneTexte 9"/>
          <p:cNvSpPr txBox="1"/>
          <p:nvPr/>
        </p:nvSpPr>
        <p:spPr>
          <a:xfrm>
            <a:off x="5004048" y="6309320"/>
            <a:ext cx="3096344" cy="430887"/>
          </a:xfrm>
          <a:prstGeom prst="rect">
            <a:avLst/>
          </a:prstGeom>
          <a:noFill/>
        </p:spPr>
        <p:txBody>
          <a:bodyPr wrap="square" rtlCol="0">
            <a:spAutoFit/>
          </a:bodyPr>
          <a:lstStyle/>
          <a:p>
            <a:endParaRPr lang="fr-BE" sz="1100" i="1" dirty="0" smtClean="0"/>
          </a:p>
          <a:p>
            <a:r>
              <a:rPr lang="fr-BE" sz="1100" i="1" dirty="0" smtClean="0"/>
              <a:t>Source : http://apsds.org/?page_id=2883</a:t>
            </a:r>
            <a:endParaRPr lang="fr-BE" sz="1100" i="1" dirty="0"/>
          </a:p>
        </p:txBody>
      </p:sp>
      <p:pic>
        <p:nvPicPr>
          <p:cNvPr id="7" name="Image 6" descr="people.jpg"/>
          <p:cNvPicPr>
            <a:picLocks noChangeAspect="1"/>
          </p:cNvPicPr>
          <p:nvPr/>
        </p:nvPicPr>
        <p:blipFill>
          <a:blip r:embed="rId3" cstate="print"/>
          <a:stretch>
            <a:fillRect/>
          </a:stretch>
        </p:blipFill>
        <p:spPr>
          <a:xfrm>
            <a:off x="431600" y="2632448"/>
            <a:ext cx="360000" cy="360000"/>
          </a:xfrm>
          <a:prstGeom prst="rect">
            <a:avLst/>
          </a:prstGeom>
        </p:spPr>
      </p:pic>
      <p:pic>
        <p:nvPicPr>
          <p:cNvPr id="9" name="Image 8" descr="arrow.png"/>
          <p:cNvPicPr>
            <a:picLocks noChangeAspect="1"/>
          </p:cNvPicPr>
          <p:nvPr/>
        </p:nvPicPr>
        <p:blipFill>
          <a:blip r:embed="rId4" cstate="print"/>
          <a:stretch>
            <a:fillRect/>
          </a:stretch>
        </p:blipFill>
        <p:spPr>
          <a:xfrm>
            <a:off x="464075" y="3429000"/>
            <a:ext cx="360000" cy="360000"/>
          </a:xfrm>
          <a:prstGeom prst="rect">
            <a:avLst/>
          </a:prstGeom>
        </p:spPr>
      </p:pic>
      <p:pic>
        <p:nvPicPr>
          <p:cNvPr id="11" name="Image 10" descr="030217_bibliothecus.gif"/>
          <p:cNvPicPr>
            <a:picLocks noChangeAspect="1"/>
          </p:cNvPicPr>
          <p:nvPr/>
        </p:nvPicPr>
        <p:blipFill>
          <a:blip r:embed="rId5" cstate="print"/>
          <a:stretch>
            <a:fillRect/>
          </a:stretch>
        </p:blipFill>
        <p:spPr>
          <a:xfrm>
            <a:off x="4199353" y="4257328"/>
            <a:ext cx="3685015" cy="2124000"/>
          </a:xfrm>
          <a:prstGeom prst="rect">
            <a:avLst/>
          </a:prstGeom>
        </p:spPr>
      </p:pic>
    </p:spTree>
    <p:extLst>
      <p:ext uri="{BB962C8B-B14F-4D97-AF65-F5344CB8AC3E}">
        <p14:creationId xmlns:p14="http://schemas.microsoft.com/office/powerpoint/2010/main" val="341754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Activer une e-Collection : les étapes</a:t>
            </a: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3" name="Espace réservé du contenu 2"/>
          <p:cNvSpPr>
            <a:spLocks noGrp="1"/>
          </p:cNvSpPr>
          <p:nvPr>
            <p:ph idx="1"/>
          </p:nvPr>
        </p:nvSpPr>
        <p:spPr>
          <a:xfrm>
            <a:off x="251520" y="1412776"/>
            <a:ext cx="7992888" cy="4988024"/>
          </a:xfrm>
        </p:spPr>
        <p:txBody>
          <a:bodyPr>
            <a:normAutofit/>
          </a:bodyPr>
          <a:lstStyle/>
          <a:p>
            <a:pPr marL="114300" indent="0">
              <a:buNone/>
            </a:pPr>
            <a:endParaRPr lang="fr-BE" dirty="0" smtClean="0">
              <a:solidFill>
                <a:schemeClr val="tx2"/>
              </a:solidFill>
              <a:latin typeface="Source Sans Pro" panose="020B0503030403020204" pitchFamily="34" charset="0"/>
              <a:ea typeface="Source Sans Pro" panose="020B0503030403020204" pitchFamily="34" charset="0"/>
            </a:endParaRPr>
          </a:p>
          <a:p>
            <a:pPr marL="628650" indent="-514350">
              <a:buFont typeface="+mj-lt"/>
              <a:buAutoNum type="arabicPeriod" startAt="3"/>
            </a:pPr>
            <a:r>
              <a:rPr lang="fr-BE" sz="2800" dirty="0" smtClean="0">
                <a:solidFill>
                  <a:schemeClr val="tx2"/>
                </a:solidFill>
                <a:latin typeface="Source Sans Pro" panose="020B0503030403020204" pitchFamily="34" charset="0"/>
                <a:ea typeface="Source Sans Pro" panose="020B0503030403020204" pitchFamily="34" charset="0"/>
              </a:rPr>
              <a:t>Activer la ressource :</a:t>
            </a:r>
          </a:p>
          <a:p>
            <a:r>
              <a:rPr lang="fr-BE" dirty="0" smtClean="0">
                <a:solidFill>
                  <a:schemeClr val="tx2"/>
                </a:solidFill>
                <a:latin typeface="Source Sans Pro" panose="020B0503030403020204" pitchFamily="34" charset="0"/>
                <a:ea typeface="Source Sans Pro" panose="020B0503030403020204" pitchFamily="34" charset="0"/>
              </a:rPr>
              <a:t>Pour les nouvelles ressources, sous </a:t>
            </a:r>
            <a:r>
              <a:rPr lang="fr-BE" dirty="0">
                <a:solidFill>
                  <a:schemeClr val="tx2"/>
                </a:solidFill>
                <a:latin typeface="Source Sans Pro" panose="020B0503030403020204" pitchFamily="34" charset="0"/>
                <a:ea typeface="Source Sans Pro" panose="020B0503030403020204" pitchFamily="34" charset="0"/>
              </a:rPr>
              <a:t>le bouton « Actions » à côté de la ressource à activer, cliquer ensuite sur « </a:t>
            </a:r>
            <a:r>
              <a:rPr lang="fr-BE" dirty="0" err="1">
                <a:solidFill>
                  <a:schemeClr val="tx2"/>
                </a:solidFill>
                <a:latin typeface="Source Sans Pro" panose="020B0503030403020204" pitchFamily="34" charset="0"/>
                <a:ea typeface="Source Sans Pro" panose="020B0503030403020204" pitchFamily="34" charset="0"/>
              </a:rPr>
              <a:t>Activate</a:t>
            </a:r>
            <a:r>
              <a:rPr lang="fr-BE" dirty="0">
                <a:solidFill>
                  <a:schemeClr val="tx2"/>
                </a:solidFill>
                <a:latin typeface="Source Sans Pro" panose="020B0503030403020204" pitchFamily="34" charset="0"/>
                <a:ea typeface="Source Sans Pro" panose="020B0503030403020204" pitchFamily="34" charset="0"/>
              </a:rPr>
              <a:t> ».</a:t>
            </a:r>
          </a:p>
        </p:txBody>
      </p:sp>
      <p:pic>
        <p:nvPicPr>
          <p:cNvPr id="5" name="Image 4"/>
          <p:cNvPicPr>
            <a:picLocks noChangeAspect="1"/>
          </p:cNvPicPr>
          <p:nvPr/>
        </p:nvPicPr>
        <p:blipFill rotWithShape="1">
          <a:blip r:embed="rId3"/>
          <a:srcRect l="11413" t="40200" r="12987" b="17801"/>
          <a:stretch/>
        </p:blipFill>
        <p:spPr>
          <a:xfrm>
            <a:off x="683568" y="3102451"/>
            <a:ext cx="6912768" cy="2160240"/>
          </a:xfrm>
          <a:prstGeom prst="rect">
            <a:avLst/>
          </a:prstGeom>
        </p:spPr>
      </p:pic>
      <p:sp>
        <p:nvSpPr>
          <p:cNvPr id="8" name="Rectangle 7"/>
          <p:cNvSpPr/>
          <p:nvPr/>
        </p:nvSpPr>
        <p:spPr>
          <a:xfrm>
            <a:off x="6588224" y="4221089"/>
            <a:ext cx="936104" cy="216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77457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Activation des e-</a:t>
            </a:r>
            <a:r>
              <a:rPr lang="fr-BE" dirty="0" err="1" smtClean="0">
                <a:latin typeface="Source Sans Pro" panose="020B0503030403020204" pitchFamily="34" charset="0"/>
                <a:ea typeface="Source Sans Pro" panose="020B0503030403020204" pitchFamily="34" charset="0"/>
              </a:rPr>
              <a:t>Resources</a:t>
            </a:r>
            <a:r>
              <a:rPr lang="fr-BE" dirty="0" smtClean="0">
                <a:latin typeface="Source Sans Pro" panose="020B0503030403020204" pitchFamily="34" charset="0"/>
                <a:ea typeface="Source Sans Pro" panose="020B0503030403020204" pitchFamily="34" charset="0"/>
              </a:rPr>
              <a:t> : règles d’or</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lnSpcReduction="10000"/>
          </a:bodyPr>
          <a:lstStyle/>
          <a:p>
            <a:pPr marL="571500" indent="-457200"/>
            <a:r>
              <a:rPr lang="fr-BE" dirty="0" smtClean="0">
                <a:latin typeface="Source Sans Pro" panose="020B0503030403020204" pitchFamily="34" charset="0"/>
                <a:ea typeface="Source Sans Pro" panose="020B0503030403020204" pitchFamily="34" charset="0"/>
              </a:rPr>
              <a:t>Vérifier </a:t>
            </a:r>
            <a:r>
              <a:rPr lang="fr-BE" b="1" dirty="0" smtClean="0">
                <a:latin typeface="Source Sans Pro" panose="020B0503030403020204" pitchFamily="34" charset="0"/>
                <a:ea typeface="Source Sans Pro" panose="020B0503030403020204" pitchFamily="34" charset="0"/>
              </a:rPr>
              <a:t>au moins une fois par an </a:t>
            </a:r>
            <a:r>
              <a:rPr lang="fr-BE" dirty="0" smtClean="0">
                <a:latin typeface="Source Sans Pro" panose="020B0503030403020204" pitchFamily="34" charset="0"/>
                <a:ea typeface="Source Sans Pro" panose="020B0503030403020204" pitchFamily="34" charset="0"/>
              </a:rPr>
              <a:t>les souscriptions et mettre en place les méthodes de suivi utiles avec les éditeurs (alertes…) ou en suivant les rapports hebdomadaires CZ + suivi des accès temporaires</a:t>
            </a: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r>
              <a:rPr lang="fr-BE" dirty="0" smtClean="0">
                <a:latin typeface="Source Sans Pro" panose="020B0503030403020204" pitchFamily="34" charset="0"/>
                <a:ea typeface="Source Sans Pro" panose="020B0503030403020204" pitchFamily="34" charset="0"/>
              </a:rPr>
              <a:t>Assurez-vous de sélectionner la </a:t>
            </a:r>
            <a:r>
              <a:rPr lang="fr-BE" b="1" dirty="0" smtClean="0">
                <a:latin typeface="Source Sans Pro" panose="020B0503030403020204" pitchFamily="34" charset="0"/>
                <a:ea typeface="Source Sans Pro" panose="020B0503030403020204" pitchFamily="34" charset="0"/>
              </a:rPr>
              <a:t>collection électronique correcte</a:t>
            </a:r>
            <a:r>
              <a:rPr lang="fr-BE" u="sng" dirty="0" smtClean="0">
                <a:latin typeface="Source Sans Pro" panose="020B0503030403020204" pitchFamily="34" charset="0"/>
                <a:ea typeface="Source Sans Pro" panose="020B0503030403020204" pitchFamily="34" charset="0"/>
              </a:rPr>
              <a:t> </a:t>
            </a:r>
            <a:r>
              <a:rPr lang="fr-BE" dirty="0" smtClean="0">
                <a:latin typeface="Source Sans Pro" panose="020B0503030403020204" pitchFamily="34" charset="0"/>
                <a:ea typeface="Source Sans Pro" panose="020B0503030403020204" pitchFamily="34" charset="0"/>
              </a:rPr>
              <a:t>correspondant à l’abonnement souscrit (attention à ne pas confondre accès gratuit et payant!)</a:t>
            </a: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r>
              <a:rPr lang="fr-BE" dirty="0" smtClean="0">
                <a:latin typeface="Source Sans Pro" panose="020B0503030403020204" pitchFamily="34" charset="0"/>
                <a:ea typeface="Source Sans Pro" panose="020B0503030403020204" pitchFamily="34" charset="0"/>
              </a:rPr>
              <a:t>Vérifiez les </a:t>
            </a:r>
            <a:r>
              <a:rPr lang="fr-BE" b="1" dirty="0" smtClean="0">
                <a:latin typeface="Source Sans Pro" panose="020B0503030403020204" pitchFamily="34" charset="0"/>
                <a:ea typeface="Source Sans Pro" panose="020B0503030403020204" pitchFamily="34" charset="0"/>
              </a:rPr>
              <a:t>informations encodées </a:t>
            </a:r>
            <a:r>
              <a:rPr lang="fr-BE" dirty="0" smtClean="0">
                <a:latin typeface="Source Sans Pro" panose="020B0503030403020204" pitchFamily="34" charset="0"/>
                <a:ea typeface="Source Sans Pro" panose="020B0503030403020204" pitchFamily="34" charset="0"/>
              </a:rPr>
              <a:t>(accès, couverture, authentification…) via Alma et dans Primo</a:t>
            </a: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r>
              <a:rPr lang="fr-BE" dirty="0" smtClean="0">
                <a:latin typeface="Source Sans Pro" panose="020B0503030403020204" pitchFamily="34" charset="0"/>
                <a:ea typeface="Source Sans Pro" panose="020B0503030403020204" pitchFamily="34" charset="0"/>
              </a:rPr>
              <a:t>Ne </a:t>
            </a:r>
            <a:r>
              <a:rPr lang="fr-BE" b="1" dirty="0" smtClean="0">
                <a:latin typeface="Source Sans Pro" panose="020B0503030403020204" pitchFamily="34" charset="0"/>
                <a:ea typeface="Source Sans Pro" panose="020B0503030403020204" pitchFamily="34" charset="0"/>
              </a:rPr>
              <a:t>multipliez pas les accès </a:t>
            </a:r>
            <a:r>
              <a:rPr lang="fr-BE" dirty="0" smtClean="0">
                <a:latin typeface="Source Sans Pro" panose="020B0503030403020204" pitchFamily="34" charset="0"/>
                <a:ea typeface="Source Sans Pro" panose="020B0503030403020204" pitchFamily="34" charset="0"/>
              </a:rPr>
              <a:t>si pas d’offre de couverture supplémentaire (éviter les accès à vérifier et alléger le menu de la service primo page</a:t>
            </a:r>
            <a:r>
              <a:rPr lang="fr-BE" dirty="0" smtClean="0">
                <a:latin typeface="Source Sans Pro" panose="020B0503030403020204" pitchFamily="34" charset="0"/>
                <a:ea typeface="Source Sans Pro" panose="020B0503030403020204" pitchFamily="34" charset="0"/>
              </a:rPr>
              <a:t>)</a:t>
            </a:r>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2422353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Activation des e-</a:t>
            </a:r>
            <a:r>
              <a:rPr lang="fr-BE" dirty="0" err="1" smtClean="0">
                <a:latin typeface="Source Sans Pro" panose="020B0503030403020204" pitchFamily="34" charset="0"/>
                <a:ea typeface="Source Sans Pro" panose="020B0503030403020204" pitchFamily="34" charset="0"/>
              </a:rPr>
              <a:t>Resources</a:t>
            </a:r>
            <a:r>
              <a:rPr lang="fr-BE" dirty="0" smtClean="0">
                <a:latin typeface="Source Sans Pro" panose="020B0503030403020204" pitchFamily="34" charset="0"/>
                <a:ea typeface="Source Sans Pro" panose="020B0503030403020204" pitchFamily="34" charset="0"/>
              </a:rPr>
              <a:t> : règles d’or</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fontScale="92500" lnSpcReduction="20000"/>
          </a:bodyPr>
          <a:lstStyle/>
          <a:p>
            <a:pPr marL="571500" indent="-457200">
              <a:buFont typeface="+mj-lt"/>
              <a:buAutoNum type="arabicPeriod"/>
            </a:pPr>
            <a:endParaRPr lang="fr-BE" dirty="0" smtClean="0">
              <a:latin typeface="Source Sans Pro" panose="020B0503030403020204" pitchFamily="34" charset="0"/>
              <a:ea typeface="Source Sans Pro" panose="020B0503030403020204" pitchFamily="34" charset="0"/>
            </a:endParaRPr>
          </a:p>
          <a:p>
            <a:pPr marL="571500" indent="-457200"/>
            <a:r>
              <a:rPr lang="fr-BE" dirty="0" smtClean="0">
                <a:latin typeface="Source Sans Pro" panose="020B0503030403020204" pitchFamily="34" charset="0"/>
                <a:ea typeface="Source Sans Pro" panose="020B0503030403020204" pitchFamily="34" charset="0"/>
              </a:rPr>
              <a:t>Evitez autant que possible </a:t>
            </a:r>
            <a:r>
              <a:rPr lang="fr-BE" b="1" dirty="0" smtClean="0">
                <a:latin typeface="Source Sans Pro" panose="020B0503030403020204" pitchFamily="34" charset="0"/>
                <a:ea typeface="Source Sans Pro" panose="020B0503030403020204" pitchFamily="34" charset="0"/>
              </a:rPr>
              <a:t>l’authentification par identifiant/mot de passe </a:t>
            </a:r>
            <a:r>
              <a:rPr lang="fr-BE" dirty="0" smtClean="0">
                <a:latin typeface="Source Sans Pro" panose="020B0503030403020204" pitchFamily="34" charset="0"/>
                <a:ea typeface="Source Sans Pro" panose="020B0503030403020204" pitchFamily="34" charset="0"/>
              </a:rPr>
              <a:t>(montrer à l’éditeur l’intérêt de l’identification sur base de l’adresse IP) . Création de la page d’authentification centralisée à demander aux managers</a:t>
            </a: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r>
              <a:rPr lang="fr-BE" b="1" dirty="0" smtClean="0">
                <a:latin typeface="Source Sans Pro" panose="020B0503030403020204" pitchFamily="34" charset="0"/>
                <a:ea typeface="Source Sans Pro" panose="020B0503030403020204" pitchFamily="34" charset="0"/>
              </a:rPr>
              <a:t>Packages locaux </a:t>
            </a:r>
            <a:r>
              <a:rPr lang="fr-BE" dirty="0" smtClean="0">
                <a:latin typeface="Source Sans Pro" panose="020B0503030403020204" pitchFamily="34" charset="0"/>
                <a:ea typeface="Source Sans Pro" panose="020B0503030403020204" pitchFamily="34" charset="0"/>
              </a:rPr>
              <a:t>: à ne créer qu’en cas de stricte nécessité (pour faciliter le traitement local, ressource inexistante  dans la CKB) et essayer autant que possible de la faire ajouter dans la CKB (via NERS) </a:t>
            </a: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r>
              <a:rPr lang="fr-BE" dirty="0" smtClean="0">
                <a:latin typeface="Source Sans Pro" panose="020B0503030403020204" pitchFamily="34" charset="0"/>
                <a:ea typeface="Source Sans Pro" panose="020B0503030403020204" pitchFamily="34" charset="0"/>
              </a:rPr>
              <a:t>Ressources gratuites </a:t>
            </a:r>
            <a:r>
              <a:rPr lang="fr-BE" b="1" dirty="0" smtClean="0">
                <a:latin typeface="Source Sans Pro" panose="020B0503030403020204" pitchFamily="34" charset="0"/>
                <a:ea typeface="Source Sans Pro" panose="020B0503030403020204" pitchFamily="34" charset="0"/>
              </a:rPr>
              <a:t>: privilégier la qualité et pas la quantité </a:t>
            </a:r>
            <a:r>
              <a:rPr lang="fr-BE" dirty="0" smtClean="0">
                <a:latin typeface="Source Sans Pro" panose="020B0503030403020204" pitchFamily="34" charset="0"/>
                <a:ea typeface="Source Sans Pro" panose="020B0503030403020204" pitchFamily="34" charset="0"/>
              </a:rPr>
              <a:t>(sélectionner les documents scientifiques et éviter l’activation de ressources de type </a:t>
            </a:r>
            <a:r>
              <a:rPr lang="fr-BE" dirty="0" err="1" smtClean="0">
                <a:latin typeface="Source Sans Pro" panose="020B0503030403020204" pitchFamily="34" charset="0"/>
                <a:ea typeface="Source Sans Pro" panose="020B0503030403020204" pitchFamily="34" charset="0"/>
              </a:rPr>
              <a:t>newspaper</a:t>
            </a:r>
            <a:r>
              <a:rPr lang="fr-BE" dirty="0" smtClean="0">
                <a:latin typeface="Source Sans Pro" panose="020B0503030403020204" pitchFamily="34" charset="0"/>
                <a:ea typeface="Source Sans Pro" panose="020B0503030403020204" pitchFamily="34" charset="0"/>
              </a:rPr>
              <a:t>…)</a:t>
            </a: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r>
              <a:rPr lang="fr-BE" dirty="0" smtClean="0">
                <a:latin typeface="Source Sans Pro" panose="020B0503030403020204" pitchFamily="34" charset="0"/>
                <a:ea typeface="Source Sans Pro" panose="020B0503030403020204" pitchFamily="34" charset="0"/>
              </a:rPr>
              <a:t>Contribuez à l’amélioration des données CKB chaque fois que possible (</a:t>
            </a:r>
            <a:r>
              <a:rPr lang="fr-BE" dirty="0" err="1" smtClean="0">
                <a:latin typeface="Source Sans Pro" panose="020B0503030403020204" pitchFamily="34" charset="0"/>
                <a:ea typeface="Source Sans Pro" panose="020B0503030403020204" pitchFamily="34" charset="0"/>
              </a:rPr>
              <a:t>send</a:t>
            </a:r>
            <a:r>
              <a:rPr lang="fr-BE" dirty="0" smtClean="0">
                <a:latin typeface="Source Sans Pro" panose="020B0503030403020204" pitchFamily="34" charset="0"/>
                <a:ea typeface="Source Sans Pro" panose="020B0503030403020204" pitchFamily="34" charset="0"/>
              </a:rPr>
              <a:t> to Ex </a:t>
            </a:r>
            <a:r>
              <a:rPr lang="fr-BE" dirty="0" err="1" smtClean="0">
                <a:latin typeface="Source Sans Pro" panose="020B0503030403020204" pitchFamily="34" charset="0"/>
                <a:ea typeface="Source Sans Pro" panose="020B0503030403020204" pitchFamily="34" charset="0"/>
              </a:rPr>
              <a:t>Libris</a:t>
            </a:r>
            <a:r>
              <a:rPr lang="fr-BE" dirty="0" smtClean="0">
                <a:latin typeface="Source Sans Pro" panose="020B0503030403020204" pitchFamily="34" charset="0"/>
                <a:ea typeface="Source Sans Pro" panose="020B0503030403020204" pitchFamily="34" charset="0"/>
              </a:rPr>
              <a:t>) en évitant la création de doublons et avec des infos vérifiées (impact international)</a:t>
            </a:r>
          </a:p>
          <a:p>
            <a:pPr marL="571500" indent="-457200">
              <a:buNone/>
            </a:pPr>
            <a:r>
              <a:rPr lang="fr-BE" dirty="0" smtClean="0">
                <a:latin typeface="Source Sans Pro" panose="020B0503030403020204" pitchFamily="34" charset="0"/>
                <a:ea typeface="Source Sans Pro" panose="020B0503030403020204" pitchFamily="34" charset="0"/>
              </a:rPr>
              <a:t>  </a:t>
            </a:r>
          </a:p>
          <a:p>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2410259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Modifier une collection</a:t>
            </a: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6" name="Image 5" descr="demo.jpeg"/>
          <p:cNvPicPr>
            <a:picLocks noChangeAspect="1"/>
          </p:cNvPicPr>
          <p:nvPr/>
        </p:nvPicPr>
        <p:blipFill>
          <a:blip r:embed="rId3" cstate="print"/>
          <a:stretch>
            <a:fillRect/>
          </a:stretch>
        </p:blipFill>
        <p:spPr>
          <a:xfrm>
            <a:off x="3779912" y="5589240"/>
            <a:ext cx="762000" cy="762000"/>
          </a:xfrm>
          <a:prstGeom prst="rect">
            <a:avLst/>
          </a:prstGeom>
        </p:spPr>
      </p:pic>
      <p:pic>
        <p:nvPicPr>
          <p:cNvPr id="7" name="Image 6"/>
          <p:cNvPicPr>
            <a:picLocks noChangeAspect="1"/>
          </p:cNvPicPr>
          <p:nvPr/>
        </p:nvPicPr>
        <p:blipFill>
          <a:blip r:embed="rId4"/>
          <a:stretch>
            <a:fillRect/>
          </a:stretch>
        </p:blipFill>
        <p:spPr>
          <a:xfrm>
            <a:off x="425101" y="1484784"/>
            <a:ext cx="7471621" cy="3339849"/>
          </a:xfrm>
          <a:prstGeom prst="rect">
            <a:avLst/>
          </a:prstGeom>
        </p:spPr>
      </p:pic>
    </p:spTree>
    <p:extLst>
      <p:ext uri="{BB962C8B-B14F-4D97-AF65-F5344CB8AC3E}">
        <p14:creationId xmlns:p14="http://schemas.microsoft.com/office/powerpoint/2010/main" val="3812396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Modifier un service</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pPr>
              <a:buNone/>
            </a:pPr>
            <a:r>
              <a:rPr lang="fr-BE" dirty="0" smtClean="0">
                <a:latin typeface="Source Sans Pro" panose="020B0503030403020204" pitchFamily="34" charset="0"/>
                <a:ea typeface="Source Sans Pro" panose="020B0503030403020204" pitchFamily="34" charset="0"/>
              </a:rPr>
              <a:t>Via </a:t>
            </a:r>
            <a:r>
              <a:rPr lang="fr-BE" dirty="0" err="1" smtClean="0">
                <a:latin typeface="Source Sans Pro" panose="020B0503030403020204" pitchFamily="34" charset="0"/>
                <a:ea typeface="Source Sans Pro" panose="020B0503030403020204" pitchFamily="34" charset="0"/>
              </a:rPr>
              <a:t>Electronic</a:t>
            </a:r>
            <a:r>
              <a:rPr lang="fr-BE" dirty="0" smtClean="0">
                <a:latin typeface="Source Sans Pro" panose="020B0503030403020204" pitchFamily="34" charset="0"/>
                <a:ea typeface="Source Sans Pro" panose="020B0503030403020204" pitchFamily="34" charset="0"/>
              </a:rPr>
              <a:t> Service Editor</a:t>
            </a:r>
          </a:p>
          <a:p>
            <a:pPr>
              <a:buNone/>
            </a:pPr>
            <a:r>
              <a:rPr lang="fr-BE" dirty="0" smtClean="0">
                <a:latin typeface="Source Sans Pro" panose="020B0503030403020204" pitchFamily="34" charset="0"/>
                <a:ea typeface="Source Sans Pro" panose="020B0503030403020204" pitchFamily="34" charset="0"/>
              </a:rPr>
              <a:t> </a:t>
            </a:r>
          </a:p>
          <a:p>
            <a:pPr>
              <a:buNone/>
            </a:pPr>
            <a:endParaRPr lang="fr-BE"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7" name="Image 6" descr="demo.jpeg"/>
          <p:cNvPicPr>
            <a:picLocks noChangeAspect="1"/>
          </p:cNvPicPr>
          <p:nvPr/>
        </p:nvPicPr>
        <p:blipFill>
          <a:blip r:embed="rId3" cstate="print"/>
          <a:stretch>
            <a:fillRect/>
          </a:stretch>
        </p:blipFill>
        <p:spPr>
          <a:xfrm>
            <a:off x="3779912" y="5589240"/>
            <a:ext cx="762000" cy="762000"/>
          </a:xfrm>
          <a:prstGeom prst="rect">
            <a:avLst/>
          </a:prstGeom>
        </p:spPr>
      </p:pic>
      <p:sp>
        <p:nvSpPr>
          <p:cNvPr id="8" name="ZoneTexte 7"/>
          <p:cNvSpPr txBox="1"/>
          <p:nvPr/>
        </p:nvSpPr>
        <p:spPr>
          <a:xfrm>
            <a:off x="416496" y="4801016"/>
            <a:ext cx="7488832" cy="923330"/>
          </a:xfrm>
          <a:prstGeom prst="rect">
            <a:avLst/>
          </a:prstGeom>
          <a:noFill/>
        </p:spPr>
        <p:txBody>
          <a:bodyPr wrap="square" rtlCol="0">
            <a:spAutoFit/>
          </a:bodyPr>
          <a:lstStyle/>
          <a:p>
            <a:r>
              <a:rPr lang="en-GB" dirty="0" smtClean="0">
                <a:latin typeface="Source Sans Pro" panose="020B0503030403020204" pitchFamily="34" charset="0"/>
                <a:ea typeface="Source Sans Pro" panose="020B0503030403020204" pitchFamily="34" charset="0"/>
              </a:rPr>
              <a:t>Le </a:t>
            </a:r>
            <a:r>
              <a:rPr lang="en-GB" dirty="0" err="1" smtClean="0">
                <a:latin typeface="Source Sans Pro" panose="020B0503030403020204" pitchFamily="34" charset="0"/>
                <a:ea typeface="Source Sans Pro" panose="020B0503030403020204" pitchFamily="34" charset="0"/>
              </a:rPr>
              <a:t>niveau</a:t>
            </a:r>
            <a:r>
              <a:rPr lang="en-GB" dirty="0" smtClean="0">
                <a:latin typeface="Source Sans Pro" panose="020B0503030403020204" pitchFamily="34" charset="0"/>
                <a:ea typeface="Source Sans Pro" panose="020B0503030403020204" pitchFamily="34" charset="0"/>
              </a:rPr>
              <a:t> “Service” </a:t>
            </a:r>
            <a:r>
              <a:rPr lang="en-GB" dirty="0" err="1" smtClean="0">
                <a:latin typeface="Source Sans Pro" panose="020B0503030403020204" pitchFamily="34" charset="0"/>
                <a:ea typeface="Source Sans Pro" panose="020B0503030403020204" pitchFamily="34" charset="0"/>
              </a:rPr>
              <a:t>est</a:t>
            </a:r>
            <a:r>
              <a:rPr lang="en-GB" dirty="0" smtClean="0">
                <a:latin typeface="Source Sans Pro" panose="020B0503030403020204" pitchFamily="34" charset="0"/>
                <a:ea typeface="Source Sans Pro" panose="020B0503030403020204" pitchFamily="34" charset="0"/>
              </a:rPr>
              <a:t> un </a:t>
            </a:r>
            <a:r>
              <a:rPr lang="en-GB" dirty="0" err="1" smtClean="0">
                <a:latin typeface="Source Sans Pro" panose="020B0503030403020204" pitchFamily="34" charset="0"/>
                <a:ea typeface="Source Sans Pro" panose="020B0503030403020204" pitchFamily="34" charset="0"/>
              </a:rPr>
              <a:t>niveau</a:t>
            </a:r>
            <a:r>
              <a:rPr lang="en-GB" dirty="0" smtClean="0">
                <a:latin typeface="Source Sans Pro" panose="020B0503030403020204" pitchFamily="34" charset="0"/>
                <a:ea typeface="Source Sans Pro" panose="020B0503030403020204" pitchFamily="34" charset="0"/>
              </a:rPr>
              <a:t> </a:t>
            </a:r>
            <a:r>
              <a:rPr lang="en-GB" dirty="0" err="1" smtClean="0">
                <a:latin typeface="Source Sans Pro" panose="020B0503030403020204" pitchFamily="34" charset="0"/>
                <a:ea typeface="Source Sans Pro" panose="020B0503030403020204" pitchFamily="34" charset="0"/>
              </a:rPr>
              <a:t>très</a:t>
            </a:r>
            <a:r>
              <a:rPr lang="en-GB" dirty="0" smtClean="0">
                <a:latin typeface="Source Sans Pro" panose="020B0503030403020204" pitchFamily="34" charset="0"/>
                <a:ea typeface="Source Sans Pro" panose="020B0503030403020204" pitchFamily="34" charset="0"/>
              </a:rPr>
              <a:t> </a:t>
            </a:r>
          </a:p>
          <a:p>
            <a:r>
              <a:rPr lang="en-GB" dirty="0" smtClean="0">
                <a:latin typeface="Source Sans Pro" panose="020B0503030403020204" pitchFamily="34" charset="0"/>
                <a:ea typeface="Source Sans Pro" panose="020B0503030403020204" pitchFamily="34" charset="0"/>
              </a:rPr>
              <a:t> important car </a:t>
            </a:r>
            <a:r>
              <a:rPr lang="en-GB" dirty="0" err="1" smtClean="0">
                <a:latin typeface="Source Sans Pro" panose="020B0503030403020204" pitchFamily="34" charset="0"/>
                <a:ea typeface="Source Sans Pro" panose="020B0503030403020204" pitchFamily="34" charset="0"/>
              </a:rPr>
              <a:t>il</a:t>
            </a:r>
            <a:r>
              <a:rPr lang="en-GB" dirty="0" smtClean="0">
                <a:latin typeface="Source Sans Pro" panose="020B0503030403020204" pitchFamily="34" charset="0"/>
                <a:ea typeface="Source Sans Pro" panose="020B0503030403020204" pitchFamily="34" charset="0"/>
              </a:rPr>
              <a:t> </a:t>
            </a:r>
            <a:r>
              <a:rPr lang="en-GB" dirty="0" err="1" smtClean="0">
                <a:latin typeface="Source Sans Pro" panose="020B0503030403020204" pitchFamily="34" charset="0"/>
                <a:ea typeface="Source Sans Pro" panose="020B0503030403020204" pitchFamily="34" charset="0"/>
              </a:rPr>
              <a:t>contient</a:t>
            </a:r>
            <a:r>
              <a:rPr lang="en-GB" dirty="0" smtClean="0">
                <a:latin typeface="Source Sans Pro" panose="020B0503030403020204" pitchFamily="34" charset="0"/>
                <a:ea typeface="Source Sans Pro" panose="020B0503030403020204" pitchFamily="34" charset="0"/>
              </a:rPr>
              <a:t>, entre </a:t>
            </a:r>
            <a:r>
              <a:rPr lang="en-GB" dirty="0" err="1" smtClean="0">
                <a:latin typeface="Source Sans Pro" panose="020B0503030403020204" pitchFamily="34" charset="0"/>
                <a:ea typeface="Source Sans Pro" panose="020B0503030403020204" pitchFamily="34" charset="0"/>
              </a:rPr>
              <a:t>autres</a:t>
            </a:r>
            <a:r>
              <a:rPr lang="en-GB" dirty="0" smtClean="0">
                <a:latin typeface="Source Sans Pro" panose="020B0503030403020204" pitchFamily="34" charset="0"/>
                <a:ea typeface="Source Sans Pro" panose="020B0503030403020204" pitchFamily="34" charset="0"/>
              </a:rPr>
              <a:t>, les </a:t>
            </a:r>
            <a:r>
              <a:rPr lang="en-GB" dirty="0" err="1" smtClean="0">
                <a:latin typeface="Source Sans Pro" panose="020B0503030403020204" pitchFamily="34" charset="0"/>
                <a:ea typeface="Source Sans Pro" panose="020B0503030403020204" pitchFamily="34" charset="0"/>
              </a:rPr>
              <a:t>informations</a:t>
            </a:r>
            <a:r>
              <a:rPr lang="en-GB" dirty="0" smtClean="0">
                <a:latin typeface="Source Sans Pro" panose="020B0503030403020204" pitchFamily="34" charset="0"/>
                <a:ea typeface="Source Sans Pro" panose="020B0503030403020204" pitchFamily="34" charset="0"/>
              </a:rPr>
              <a:t> de linking (URL) et </a:t>
            </a:r>
            <a:r>
              <a:rPr lang="en-GB" dirty="0" err="1" smtClean="0">
                <a:latin typeface="Source Sans Pro" panose="020B0503030403020204" pitchFamily="34" charset="0"/>
                <a:ea typeface="Source Sans Pro" panose="020B0503030403020204" pitchFamily="34" charset="0"/>
              </a:rPr>
              <a:t>d’accès</a:t>
            </a:r>
            <a:r>
              <a:rPr lang="en-GB" dirty="0" smtClean="0">
                <a:latin typeface="Source Sans Pro" panose="020B0503030403020204" pitchFamily="34" charset="0"/>
                <a:ea typeface="Source Sans Pro" panose="020B0503030403020204" pitchFamily="34" charset="0"/>
              </a:rPr>
              <a:t> (</a:t>
            </a:r>
            <a:r>
              <a:rPr lang="en-GB" dirty="0" err="1" smtClean="0">
                <a:latin typeface="Source Sans Pro" panose="020B0503030403020204" pitchFamily="34" charset="0"/>
                <a:ea typeface="Source Sans Pro" panose="020B0503030403020204" pitchFamily="34" charset="0"/>
              </a:rPr>
              <a:t>authentification</a:t>
            </a:r>
            <a:r>
              <a:rPr lang="en-GB" dirty="0" smtClean="0">
                <a:latin typeface="Source Sans Pro" panose="020B0503030403020204" pitchFamily="34" charset="0"/>
                <a:ea typeface="Source Sans Pro" panose="020B0503030403020204" pitchFamily="34" charset="0"/>
              </a:rPr>
              <a:t>, </a:t>
            </a:r>
            <a:r>
              <a:rPr lang="en-GB" dirty="0" smtClean="0">
                <a:latin typeface="Source Sans Pro" panose="020B0503030403020204" pitchFamily="34" charset="0"/>
                <a:ea typeface="Source Sans Pro" panose="020B0503030403020204" pitchFamily="34" charset="0"/>
              </a:rPr>
              <a:t>…).</a:t>
            </a:r>
            <a:endParaRPr lang="fr-BE" dirty="0">
              <a:latin typeface="Source Sans Pro" panose="020B0503030403020204" pitchFamily="34" charset="0"/>
              <a:ea typeface="Source Sans Pro" panose="020B0503030403020204" pitchFamily="34" charset="0"/>
            </a:endParaRPr>
          </a:p>
        </p:txBody>
      </p:sp>
      <p:pic>
        <p:nvPicPr>
          <p:cNvPr id="5" name="Image 4"/>
          <p:cNvPicPr>
            <a:picLocks noChangeAspect="1"/>
          </p:cNvPicPr>
          <p:nvPr/>
        </p:nvPicPr>
        <p:blipFill>
          <a:blip r:embed="rId4"/>
          <a:stretch>
            <a:fillRect/>
          </a:stretch>
        </p:blipFill>
        <p:spPr>
          <a:xfrm>
            <a:off x="182724" y="1849344"/>
            <a:ext cx="7956376" cy="2870536"/>
          </a:xfrm>
          <a:prstGeom prst="rect">
            <a:avLst/>
          </a:prstGeom>
        </p:spPr>
      </p:pic>
    </p:spTree>
    <p:extLst>
      <p:ext uri="{BB962C8B-B14F-4D97-AF65-F5344CB8AC3E}">
        <p14:creationId xmlns:p14="http://schemas.microsoft.com/office/powerpoint/2010/main" val="1833919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Modifier l’information d’un </a:t>
            </a:r>
            <a:r>
              <a:rPr lang="fr-BE" dirty="0" err="1" smtClean="0">
                <a:latin typeface="Source Sans Pro" panose="020B0503030403020204" pitchFamily="34" charset="0"/>
                <a:ea typeface="Source Sans Pro" panose="020B0503030403020204" pitchFamily="34" charset="0"/>
              </a:rPr>
              <a:t>porfolio</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dirty="0" smtClean="0">
                <a:latin typeface="Source Sans Pro" panose="020B0503030403020204" pitchFamily="34" charset="0"/>
                <a:ea typeface="Source Sans Pro" panose="020B0503030403020204" pitchFamily="34" charset="0"/>
              </a:rPr>
              <a:t>Rechercher via l’index </a:t>
            </a:r>
            <a:r>
              <a:rPr lang="fr-BE" dirty="0" err="1" smtClean="0">
                <a:latin typeface="Source Sans Pro" panose="020B0503030403020204" pitchFamily="34" charset="0"/>
                <a:ea typeface="Source Sans Pro" panose="020B0503030403020204" pitchFamily="34" charset="0"/>
              </a:rPr>
              <a:t>Electronic</a:t>
            </a:r>
            <a:r>
              <a:rPr lang="fr-BE" dirty="0" smtClean="0">
                <a:latin typeface="Source Sans Pro" panose="020B0503030403020204" pitchFamily="34" charset="0"/>
                <a:ea typeface="Source Sans Pro" panose="020B0503030403020204" pitchFamily="34" charset="0"/>
              </a:rPr>
              <a:t> portfolio puis cliquez sur le bouton « Edit » pour ouvrir l’</a:t>
            </a:r>
            <a:r>
              <a:rPr lang="fr-BE" dirty="0" err="1" smtClean="0">
                <a:latin typeface="Source Sans Pro" panose="020B0503030403020204" pitchFamily="34" charset="0"/>
                <a:ea typeface="Source Sans Pro" panose="020B0503030403020204" pitchFamily="34" charset="0"/>
              </a:rPr>
              <a:t>Electronic</a:t>
            </a:r>
            <a:r>
              <a:rPr lang="fr-BE" dirty="0" smtClean="0">
                <a:latin typeface="Source Sans Pro" panose="020B0503030403020204" pitchFamily="34" charset="0"/>
                <a:ea typeface="Source Sans Pro" panose="020B0503030403020204" pitchFamily="34" charset="0"/>
              </a:rPr>
              <a:t> Portfolio Editor</a:t>
            </a:r>
          </a:p>
          <a:p>
            <a:endParaRPr lang="fr-BE" dirty="0" smtClean="0">
              <a:latin typeface="Source Sans Pro" panose="020B0503030403020204" pitchFamily="34" charset="0"/>
              <a:ea typeface="Source Sans Pro" panose="020B0503030403020204" pitchFamily="34" charset="0"/>
            </a:endParaRPr>
          </a:p>
          <a:p>
            <a:pPr>
              <a:buNone/>
            </a:pP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6" name="Image 5" descr="demo.jpeg"/>
          <p:cNvPicPr>
            <a:picLocks noChangeAspect="1"/>
          </p:cNvPicPr>
          <p:nvPr/>
        </p:nvPicPr>
        <p:blipFill>
          <a:blip r:embed="rId3" cstate="print"/>
          <a:stretch>
            <a:fillRect/>
          </a:stretch>
        </p:blipFill>
        <p:spPr>
          <a:xfrm>
            <a:off x="3779912" y="5835352"/>
            <a:ext cx="762000" cy="762000"/>
          </a:xfrm>
          <a:prstGeom prst="rect">
            <a:avLst/>
          </a:prstGeom>
        </p:spPr>
      </p:pic>
      <p:pic>
        <p:nvPicPr>
          <p:cNvPr id="7" name="Image 6"/>
          <p:cNvPicPr>
            <a:picLocks noChangeAspect="1"/>
          </p:cNvPicPr>
          <p:nvPr/>
        </p:nvPicPr>
        <p:blipFill>
          <a:blip r:embed="rId4"/>
          <a:stretch>
            <a:fillRect/>
          </a:stretch>
        </p:blipFill>
        <p:spPr>
          <a:xfrm>
            <a:off x="395536" y="2203826"/>
            <a:ext cx="7380312" cy="3405924"/>
          </a:xfrm>
          <a:prstGeom prst="rect">
            <a:avLst/>
          </a:prstGeom>
        </p:spPr>
      </p:pic>
    </p:spTree>
    <p:extLst>
      <p:ext uri="{BB962C8B-B14F-4D97-AF65-F5344CB8AC3E}">
        <p14:creationId xmlns:p14="http://schemas.microsoft.com/office/powerpoint/2010/main" val="351919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Ajouter un portfolio local (« </a:t>
            </a:r>
            <a:r>
              <a:rPr lang="fr-BE" dirty="0" err="1" smtClean="0">
                <a:latin typeface="Source Sans Pro" panose="020B0503030403020204" pitchFamily="34" charset="0"/>
                <a:ea typeface="Source Sans Pro" panose="020B0503030403020204" pitchFamily="34" charset="0"/>
              </a:rPr>
              <a:t>standalone</a:t>
            </a:r>
            <a:r>
              <a:rPr lang="fr-BE" dirty="0" smtClean="0">
                <a:latin typeface="Source Sans Pro" panose="020B0503030403020204" pitchFamily="34" charset="0"/>
                <a:ea typeface="Source Sans Pro" panose="020B0503030403020204" pitchFamily="34" charset="0"/>
              </a:rPr>
              <a:t> »)</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0" y="1412776"/>
            <a:ext cx="8244408" cy="4988024"/>
          </a:xfrm>
        </p:spPr>
        <p:txBody>
          <a:bodyPr>
            <a:normAutofit/>
          </a:bodyPr>
          <a:lstStyle/>
          <a:p>
            <a:pPr>
              <a:lnSpc>
                <a:spcPct val="150000"/>
              </a:lnSpc>
              <a:spcBef>
                <a:spcPts val="0"/>
              </a:spcBef>
            </a:pPr>
            <a:r>
              <a:rPr lang="en-US" dirty="0" err="1" smtClean="0">
                <a:latin typeface="Source Sans Pro" panose="020B0503030403020204" pitchFamily="34" charset="0"/>
                <a:ea typeface="Source Sans Pro" panose="020B0503030403020204" pitchFamily="34" charset="0"/>
              </a:rPr>
              <a:t>Fonctionnalité</a:t>
            </a:r>
            <a:r>
              <a:rPr lang="en-US" dirty="0" smtClean="0">
                <a:latin typeface="Source Sans Pro" panose="020B0503030403020204" pitchFamily="34" charset="0"/>
                <a:ea typeface="Source Sans Pro" panose="020B0503030403020204" pitchFamily="34" charset="0"/>
              </a:rPr>
              <a:t> à </a:t>
            </a:r>
            <a:r>
              <a:rPr lang="en-US" dirty="0" err="1" smtClean="0">
                <a:latin typeface="Source Sans Pro" panose="020B0503030403020204" pitchFamily="34" charset="0"/>
                <a:ea typeface="Source Sans Pro" panose="020B0503030403020204" pitchFamily="34" charset="0"/>
              </a:rPr>
              <a:t>utiliser</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lorsque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l’on</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souscrit</a:t>
            </a:r>
            <a:r>
              <a:rPr lang="en-US" dirty="0" smtClean="0">
                <a:latin typeface="Source Sans Pro" panose="020B0503030403020204" pitchFamily="34" charset="0"/>
                <a:ea typeface="Source Sans Pro" panose="020B0503030403020204" pitchFamily="34" charset="0"/>
              </a:rPr>
              <a:t> à un portfolio </a:t>
            </a:r>
            <a:r>
              <a:rPr lang="en-US" dirty="0" err="1" smtClean="0">
                <a:latin typeface="Source Sans Pro" panose="020B0503030403020204" pitchFamily="34" charset="0"/>
                <a:ea typeface="Source Sans Pro" panose="020B0503030403020204" pitchFamily="34" charset="0"/>
              </a:rPr>
              <a:t>uniquement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ou</a:t>
            </a:r>
            <a:r>
              <a:rPr lang="en-US" dirty="0" smtClean="0">
                <a:latin typeface="Source Sans Pro" panose="020B0503030403020204" pitchFamily="34" charset="0"/>
                <a:ea typeface="Source Sans Pro" panose="020B0503030403020204" pitchFamily="34" charset="0"/>
              </a:rPr>
              <a:t> que </a:t>
            </a:r>
            <a:r>
              <a:rPr lang="en-US" dirty="0" err="1" smtClean="0">
                <a:latin typeface="Source Sans Pro" panose="020B0503030403020204" pitchFamily="34" charset="0"/>
                <a:ea typeface="Source Sans Pro" panose="020B0503030403020204" pitchFamily="34" charset="0"/>
              </a:rPr>
              <a:t>l’on</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souhaite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ajouter</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une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ressource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gratuite</a:t>
            </a:r>
            <a:endParaRPr lang="en-US" dirty="0" smtClean="0">
              <a:latin typeface="Source Sans Pro" panose="020B0503030403020204" pitchFamily="34" charset="0"/>
              <a:ea typeface="Source Sans Pro" panose="020B0503030403020204" pitchFamily="34" charset="0"/>
            </a:endParaRPr>
          </a:p>
          <a:p>
            <a:pPr lvl="1">
              <a:lnSpc>
                <a:spcPct val="150000"/>
              </a:lnSpc>
              <a:spcBef>
                <a:spcPts val="0"/>
              </a:spcBef>
            </a:pPr>
            <a:r>
              <a:rPr lang="en-US" sz="1600" dirty="0" err="1" smtClean="0">
                <a:latin typeface="Source Sans Pro" panose="020B0503030403020204" pitchFamily="34" charset="0"/>
                <a:ea typeface="Source Sans Pro" panose="020B0503030403020204" pitchFamily="34" charset="0"/>
              </a:rPr>
              <a:t>Lors</a:t>
            </a:r>
            <a:r>
              <a:rPr lang="en-US" sz="1600" dirty="0" smtClean="0">
                <a:latin typeface="Source Sans Pro" panose="020B0503030403020204" pitchFamily="34" charset="0"/>
                <a:ea typeface="Source Sans Pro" panose="020B0503030403020204" pitchFamily="34" charset="0"/>
              </a:rPr>
              <a:t> </a:t>
            </a:r>
            <a:r>
              <a:rPr lang="en-US" sz="1600" dirty="0" smtClean="0">
                <a:latin typeface="Source Sans Pro" panose="020B0503030403020204" pitchFamily="34" charset="0"/>
                <a:ea typeface="Source Sans Pro" panose="020B0503030403020204" pitchFamily="34" charset="0"/>
              </a:rPr>
              <a:t>de </a:t>
            </a:r>
            <a:r>
              <a:rPr lang="en-US" sz="1600" dirty="0" err="1" smtClean="0">
                <a:latin typeface="Source Sans Pro" panose="020B0503030403020204" pitchFamily="34" charset="0"/>
                <a:ea typeface="Source Sans Pro" panose="020B0503030403020204" pitchFamily="34" charset="0"/>
              </a:rPr>
              <a:t>sa</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création</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il</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suffit</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d’indiquer</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l’url</a:t>
            </a:r>
            <a:r>
              <a:rPr lang="en-US" sz="1600" dirty="0" smtClean="0">
                <a:latin typeface="Source Sans Pro" panose="020B0503030403020204" pitchFamily="34" charset="0"/>
                <a:ea typeface="Source Sans Pro" panose="020B0503030403020204" pitchFamily="34" charset="0"/>
              </a:rPr>
              <a:t> et </a:t>
            </a:r>
            <a:r>
              <a:rPr lang="en-US" sz="1600" dirty="0" err="1" smtClean="0">
                <a:latin typeface="Source Sans Pro" panose="020B0503030403020204" pitchFamily="34" charset="0"/>
                <a:ea typeface="Source Sans Pro" panose="020B0503030403020204" pitchFamily="34" charset="0"/>
              </a:rPr>
              <a:t>toutes</a:t>
            </a:r>
            <a:r>
              <a:rPr lang="en-US" sz="1600" dirty="0" smtClean="0">
                <a:latin typeface="Source Sans Pro" panose="020B0503030403020204" pitchFamily="34" charset="0"/>
                <a:ea typeface="Source Sans Pro" panose="020B0503030403020204" pitchFamily="34" charset="0"/>
              </a:rPr>
              <a:t> les </a:t>
            </a:r>
            <a:r>
              <a:rPr lang="en-US" sz="1600" dirty="0" err="1" smtClean="0">
                <a:latin typeface="Source Sans Pro" panose="020B0503030403020204" pitchFamily="34" charset="0"/>
                <a:ea typeface="Source Sans Pro" panose="020B0503030403020204" pitchFamily="34" charset="0"/>
              </a:rPr>
              <a:t>informations</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utiles</a:t>
            </a:r>
            <a:r>
              <a:rPr lang="en-US" sz="1600" dirty="0" smtClean="0">
                <a:latin typeface="Source Sans Pro" panose="020B0503030403020204" pitchFamily="34" charset="0"/>
                <a:ea typeface="Source Sans Pro" panose="020B0503030403020204" pitchFamily="34" charset="0"/>
              </a:rPr>
              <a:t> de linking + test </a:t>
            </a:r>
            <a:r>
              <a:rPr lang="en-US" sz="1600" dirty="0" err="1" smtClean="0">
                <a:latin typeface="Source Sans Pro" panose="020B0503030403020204" pitchFamily="34" charset="0"/>
                <a:ea typeface="Source Sans Pro" panose="020B0503030403020204" pitchFamily="34" charset="0"/>
              </a:rPr>
              <a:t>accès</a:t>
            </a:r>
            <a:r>
              <a:rPr lang="en-US" sz="1600" dirty="0" smtClean="0">
                <a:latin typeface="Source Sans Pro" panose="020B0503030403020204" pitchFamily="34" charset="0"/>
                <a:ea typeface="Source Sans Pro" panose="020B0503030403020204" pitchFamily="34" charset="0"/>
              </a:rPr>
              <a:t> + </a:t>
            </a:r>
            <a:r>
              <a:rPr lang="en-US" sz="1600" dirty="0" err="1" smtClean="0">
                <a:latin typeface="Source Sans Pro" panose="020B0503030403020204" pitchFamily="34" charset="0"/>
                <a:ea typeface="Source Sans Pro" panose="020B0503030403020204" pitchFamily="34" charset="0"/>
              </a:rPr>
              <a:t>rendre</a:t>
            </a:r>
            <a:r>
              <a:rPr lang="en-US" sz="1600" dirty="0" smtClean="0">
                <a:latin typeface="Source Sans Pro" panose="020B0503030403020204" pitchFamily="34" charset="0"/>
                <a:ea typeface="Source Sans Pro" panose="020B0503030403020204" pitchFamily="34" charset="0"/>
              </a:rPr>
              <a:t> public</a:t>
            </a:r>
          </a:p>
          <a:p>
            <a:pPr>
              <a:lnSpc>
                <a:spcPct val="150000"/>
              </a:lnSpc>
              <a:spcBef>
                <a:spcPts val="0"/>
              </a:spcBef>
            </a:pPr>
            <a:r>
              <a:rPr lang="en-US" dirty="0" smtClean="0">
                <a:latin typeface="Source Sans Pro" panose="020B0503030403020204" pitchFamily="34" charset="0"/>
                <a:ea typeface="Source Sans Pro" panose="020B0503030403020204" pitchFamily="34" charset="0"/>
              </a:rPr>
              <a:t>Accessible </a:t>
            </a:r>
            <a:r>
              <a:rPr lang="en-US" dirty="0" err="1" smtClean="0">
                <a:latin typeface="Source Sans Pro" panose="020B0503030403020204" pitchFamily="34" charset="0"/>
                <a:ea typeface="Source Sans Pro" panose="020B0503030403020204" pitchFamily="34" charset="0"/>
              </a:rPr>
              <a:t>dans</a:t>
            </a:r>
            <a:r>
              <a:rPr lang="en-US" dirty="0" smtClean="0">
                <a:latin typeface="Source Sans Pro" panose="020B0503030403020204" pitchFamily="34" charset="0"/>
                <a:ea typeface="Source Sans Pro" panose="020B0503030403020204" pitchFamily="34" charset="0"/>
              </a:rPr>
              <a:t> la section “Create Inventory” &gt; “Add local portfolio”.</a:t>
            </a:r>
          </a:p>
          <a:p>
            <a:pPr>
              <a:lnSpc>
                <a:spcPct val="150000"/>
              </a:lnSpc>
              <a:spcBef>
                <a:spcPts val="0"/>
              </a:spcBef>
            </a:pPr>
            <a:r>
              <a:rPr lang="en-US" dirty="0" err="1" smtClean="0">
                <a:latin typeface="Source Sans Pro" panose="020B0503030403020204" pitchFamily="34" charset="0"/>
                <a:ea typeface="Source Sans Pro" panose="020B0503030403020204" pitchFamily="34" charset="0"/>
              </a:rPr>
              <a:t>Idéalement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ajouter</a:t>
            </a:r>
            <a:r>
              <a:rPr lang="en-US" dirty="0" smtClean="0">
                <a:latin typeface="Source Sans Pro" panose="020B0503030403020204" pitchFamily="34" charset="0"/>
                <a:ea typeface="Source Sans Pro" panose="020B0503030403020204" pitchFamily="34" charset="0"/>
              </a:rPr>
              <a:t> le portfolio </a:t>
            </a:r>
            <a:r>
              <a:rPr lang="en-US" dirty="0" err="1" smtClean="0">
                <a:latin typeface="Source Sans Pro" panose="020B0503030403020204" pitchFamily="34" charset="0"/>
                <a:ea typeface="Source Sans Pro" panose="020B0503030403020204" pitchFamily="34" charset="0"/>
              </a:rPr>
              <a:t>dans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une</a:t>
            </a:r>
            <a:r>
              <a:rPr lang="en-US" dirty="0" smtClean="0">
                <a:latin typeface="Source Sans Pro" panose="020B0503030403020204" pitchFamily="34" charset="0"/>
                <a:ea typeface="Source Sans Pro" panose="020B0503030403020204" pitchFamily="34" charset="0"/>
              </a:rPr>
              <a:t> collection </a:t>
            </a:r>
          </a:p>
          <a:p>
            <a:pPr>
              <a:lnSpc>
                <a:spcPct val="150000"/>
              </a:lnSpc>
              <a:spcBef>
                <a:spcPts val="0"/>
              </a:spcBef>
            </a:pPr>
            <a:r>
              <a:rPr lang="en-US" dirty="0" smtClean="0">
                <a:latin typeface="Source Sans Pro" panose="020B0503030403020204" pitchFamily="34" charset="0"/>
                <a:ea typeface="Source Sans Pro" panose="020B0503030403020204" pitchFamily="34" charset="0"/>
              </a:rPr>
              <a:t>Linking </a:t>
            </a:r>
            <a:r>
              <a:rPr lang="en-US" dirty="0" err="1" smtClean="0">
                <a:latin typeface="Source Sans Pro" panose="020B0503030403020204" pitchFamily="34" charset="0"/>
                <a:ea typeface="Source Sans Pro" panose="020B0503030403020204" pitchFamily="34" charset="0"/>
              </a:rPr>
              <a:t>postérieur</a:t>
            </a:r>
            <a:r>
              <a:rPr lang="en-US" dirty="0" smtClean="0">
                <a:latin typeface="Source Sans Pro" panose="020B0503030403020204" pitchFamily="34" charset="0"/>
                <a:ea typeface="Source Sans Pro" panose="020B0503030403020204" pitchFamily="34" charset="0"/>
              </a:rPr>
              <a:t> à </a:t>
            </a:r>
            <a:r>
              <a:rPr lang="en-US" dirty="0" err="1" smtClean="0">
                <a:latin typeface="Source Sans Pro" panose="020B0503030403020204" pitchFamily="34" charset="0"/>
                <a:ea typeface="Source Sans Pro" panose="020B0503030403020204" pitchFamily="34" charset="0"/>
              </a:rPr>
              <a:t>l’encodage</a:t>
            </a:r>
            <a:r>
              <a:rPr lang="en-US" dirty="0" smtClean="0">
                <a:latin typeface="Source Sans Pro" panose="020B0503030403020204" pitchFamily="34" charset="0"/>
                <a:ea typeface="Source Sans Pro" panose="020B0503030403020204" pitchFamily="34" charset="0"/>
              </a:rPr>
              <a:t> possible avec la CZ</a:t>
            </a:r>
          </a:p>
          <a:p>
            <a:pPr lvl="1">
              <a:lnSpc>
                <a:spcPct val="150000"/>
              </a:lnSpc>
              <a:spcBef>
                <a:spcPts val="0"/>
              </a:spcBef>
            </a:pPr>
            <a:r>
              <a:rPr lang="en-US" sz="1600" dirty="0" err="1" smtClean="0">
                <a:latin typeface="Source Sans Pro" panose="020B0503030403020204" pitchFamily="34" charset="0"/>
                <a:ea typeface="Source Sans Pro" panose="020B0503030403020204" pitchFamily="34" charset="0"/>
              </a:rPr>
              <a:t>Ce</a:t>
            </a:r>
            <a:r>
              <a:rPr lang="en-US" sz="1600" dirty="0" smtClean="0">
                <a:latin typeface="Source Sans Pro" panose="020B0503030403020204" pitchFamily="34" charset="0"/>
                <a:ea typeface="Source Sans Pro" panose="020B0503030403020204" pitchFamily="34" charset="0"/>
              </a:rPr>
              <a:t> portfolio </a:t>
            </a:r>
            <a:r>
              <a:rPr lang="en-US" sz="1600" dirty="0" err="1" smtClean="0">
                <a:latin typeface="Source Sans Pro" panose="020B0503030403020204" pitchFamily="34" charset="0"/>
                <a:ea typeface="Source Sans Pro" panose="020B0503030403020204" pitchFamily="34" charset="0"/>
              </a:rPr>
              <a:t>peut</a:t>
            </a:r>
            <a:r>
              <a:rPr lang="en-US" sz="1600" dirty="0" smtClean="0">
                <a:latin typeface="Source Sans Pro" panose="020B0503030403020204" pitchFamily="34" charset="0"/>
                <a:ea typeface="Source Sans Pro" panose="020B0503030403020204" pitchFamily="34" charset="0"/>
              </a:rPr>
              <a:t> ne pas </a:t>
            </a:r>
            <a:r>
              <a:rPr lang="en-US" sz="1600" dirty="0" err="1" smtClean="0">
                <a:latin typeface="Source Sans Pro" panose="020B0503030403020204" pitchFamily="34" charset="0"/>
                <a:ea typeface="Source Sans Pro" panose="020B0503030403020204" pitchFamily="34" charset="0"/>
              </a:rPr>
              <a:t>exister</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dans</a:t>
            </a:r>
            <a:r>
              <a:rPr lang="en-US" sz="1600" dirty="0" smtClean="0">
                <a:latin typeface="Source Sans Pro" panose="020B0503030403020204" pitchFamily="34" charset="0"/>
                <a:ea typeface="Source Sans Pro" panose="020B0503030403020204" pitchFamily="34" charset="0"/>
              </a:rPr>
              <a:t> la CZ au moment </a:t>
            </a:r>
            <a:r>
              <a:rPr lang="en-US" sz="1600" dirty="0" err="1" smtClean="0">
                <a:latin typeface="Source Sans Pro" panose="020B0503030403020204" pitchFamily="34" charset="0"/>
                <a:ea typeface="Source Sans Pro" panose="020B0503030403020204" pitchFamily="34" charset="0"/>
              </a:rPr>
              <a:t>où</a:t>
            </a:r>
            <a:r>
              <a:rPr lang="en-US" sz="1600" dirty="0" smtClean="0">
                <a:latin typeface="Source Sans Pro" panose="020B0503030403020204" pitchFamily="34" charset="0"/>
                <a:ea typeface="Source Sans Pro" panose="020B0503030403020204" pitchFamily="34" charset="0"/>
              </a:rPr>
              <a:t> on </a:t>
            </a:r>
            <a:r>
              <a:rPr lang="en-US" sz="1600" dirty="0" err="1" smtClean="0">
                <a:latin typeface="Source Sans Pro" panose="020B0503030403020204" pitchFamily="34" charset="0"/>
                <a:ea typeface="Source Sans Pro" panose="020B0503030403020204" pitchFamily="34" charset="0"/>
              </a:rPr>
              <a:t>l’encode</a:t>
            </a:r>
            <a:r>
              <a:rPr lang="en-US" sz="1600" dirty="0" smtClean="0">
                <a:latin typeface="Source Sans Pro" panose="020B0503030403020204" pitchFamily="34" charset="0"/>
                <a:ea typeface="Source Sans Pro" panose="020B0503030403020204" pitchFamily="34" charset="0"/>
              </a:rPr>
              <a:t>. Si </a:t>
            </a:r>
            <a:r>
              <a:rPr lang="en-US" sz="1600" dirty="0" err="1" smtClean="0">
                <a:latin typeface="Source Sans Pro" panose="020B0503030403020204" pitchFamily="34" charset="0"/>
                <a:ea typeface="Source Sans Pro" panose="020B0503030403020204" pitchFamily="34" charset="0"/>
              </a:rPr>
              <a:t>ajout</a:t>
            </a:r>
            <a:r>
              <a:rPr lang="en-US" sz="1600" dirty="0" smtClean="0">
                <a:latin typeface="Source Sans Pro" panose="020B0503030403020204" pitchFamily="34" charset="0"/>
                <a:ea typeface="Source Sans Pro" panose="020B0503030403020204" pitchFamily="34" charset="0"/>
              </a:rPr>
              <a:t> </a:t>
            </a:r>
            <a:r>
              <a:rPr lang="en-US" sz="1600" dirty="0" err="1" smtClean="0">
                <a:latin typeface="Source Sans Pro" panose="020B0503030403020204" pitchFamily="34" charset="0"/>
                <a:ea typeface="Source Sans Pro" panose="020B0503030403020204" pitchFamily="34" charset="0"/>
              </a:rPr>
              <a:t>dans</a:t>
            </a:r>
            <a:r>
              <a:rPr lang="en-US" sz="1600" dirty="0" smtClean="0">
                <a:latin typeface="Source Sans Pro" panose="020B0503030403020204" pitchFamily="34" charset="0"/>
                <a:ea typeface="Source Sans Pro" panose="020B0503030403020204" pitchFamily="34" charset="0"/>
              </a:rPr>
              <a:t> la CZ, faire le lien pour </a:t>
            </a:r>
            <a:r>
              <a:rPr lang="en-US" sz="1600" dirty="0" err="1" smtClean="0">
                <a:latin typeface="Source Sans Pro" panose="020B0503030403020204" pitchFamily="34" charset="0"/>
                <a:ea typeface="Source Sans Pro" panose="020B0503030403020204" pitchFamily="34" charset="0"/>
              </a:rPr>
              <a:t>bénéficier</a:t>
            </a:r>
            <a:r>
              <a:rPr lang="en-US" sz="1600" dirty="0" smtClean="0">
                <a:latin typeface="Source Sans Pro" panose="020B0503030403020204" pitchFamily="34" charset="0"/>
                <a:ea typeface="Source Sans Pro" panose="020B0503030403020204" pitchFamily="34" charset="0"/>
              </a:rPr>
              <a:t> des </a:t>
            </a:r>
            <a:r>
              <a:rPr lang="en-US" sz="1600" dirty="0" err="1" smtClean="0">
                <a:latin typeface="Source Sans Pro" panose="020B0503030403020204" pitchFamily="34" charset="0"/>
                <a:ea typeface="Source Sans Pro" panose="020B0503030403020204" pitchFamily="34" charset="0"/>
              </a:rPr>
              <a:t>mises</a:t>
            </a:r>
            <a:r>
              <a:rPr lang="en-US" sz="1600" dirty="0" smtClean="0">
                <a:latin typeface="Source Sans Pro" panose="020B0503030403020204" pitchFamily="34" charset="0"/>
                <a:ea typeface="Source Sans Pro" panose="020B0503030403020204" pitchFamily="34" charset="0"/>
              </a:rPr>
              <a:t> à jour de la CZ (plus de </a:t>
            </a:r>
            <a:r>
              <a:rPr lang="en-US" sz="1600" dirty="0" err="1" smtClean="0">
                <a:latin typeface="Source Sans Pro" panose="020B0503030403020204" pitchFamily="34" charset="0"/>
                <a:ea typeface="Source Sans Pro" panose="020B0503030403020204" pitchFamily="34" charset="0"/>
              </a:rPr>
              <a:t>gestion</a:t>
            </a:r>
            <a:r>
              <a:rPr lang="en-US" sz="1600" dirty="0" smtClean="0">
                <a:latin typeface="Source Sans Pro" panose="020B0503030403020204" pitchFamily="34" charset="0"/>
                <a:ea typeface="Source Sans Pro" panose="020B0503030403020204" pitchFamily="34" charset="0"/>
              </a:rPr>
              <a:t> locale)</a:t>
            </a:r>
          </a:p>
          <a:p>
            <a:endParaRPr lang="fr-BE"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5" name="Image 4" descr="demo.jpeg"/>
          <p:cNvPicPr>
            <a:picLocks noChangeAspect="1"/>
          </p:cNvPicPr>
          <p:nvPr/>
        </p:nvPicPr>
        <p:blipFill>
          <a:blip r:embed="rId3" cstate="print"/>
          <a:stretch>
            <a:fillRect/>
          </a:stretch>
        </p:blipFill>
        <p:spPr>
          <a:xfrm>
            <a:off x="3779912" y="5589240"/>
            <a:ext cx="762000" cy="762000"/>
          </a:xfrm>
          <a:prstGeom prst="rect">
            <a:avLst/>
          </a:prstGeom>
        </p:spPr>
      </p:pic>
    </p:spTree>
    <p:extLst>
      <p:ext uri="{BB962C8B-B14F-4D97-AF65-F5344CB8AC3E}">
        <p14:creationId xmlns:p14="http://schemas.microsoft.com/office/powerpoint/2010/main" val="3458131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Ajouter une collection locale</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en-US" dirty="0" err="1" smtClean="0">
                <a:latin typeface="Source Sans Pro" panose="020B0503030403020204" pitchFamily="34" charset="0"/>
                <a:ea typeface="Source Sans Pro" panose="020B0503030403020204" pitchFamily="34" charset="0"/>
              </a:rPr>
              <a:t>Peut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être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créée</a:t>
            </a:r>
            <a:r>
              <a:rPr lang="en-US" dirty="0" smtClean="0">
                <a:latin typeface="Source Sans Pro" panose="020B0503030403020204" pitchFamily="34" charset="0"/>
                <a:ea typeface="Source Sans Pro" panose="020B0503030403020204" pitchFamily="34" charset="0"/>
              </a:rPr>
              <a:t> à </a:t>
            </a:r>
            <a:r>
              <a:rPr lang="en-US" dirty="0" err="1" smtClean="0">
                <a:latin typeface="Source Sans Pro" panose="020B0503030403020204" pitchFamily="34" charset="0"/>
                <a:ea typeface="Source Sans Pro" panose="020B0503030403020204" pitchFamily="34" charset="0"/>
              </a:rPr>
              <a:t>partir</a:t>
            </a:r>
            <a:r>
              <a:rPr lang="en-US" dirty="0" smtClean="0">
                <a:latin typeface="Source Sans Pro" panose="020B0503030403020204" pitchFamily="34" charset="0"/>
                <a:ea typeface="Source Sans Pro" panose="020B0503030403020204" pitchFamily="34" charset="0"/>
              </a:rPr>
              <a:t> de la CZ </a:t>
            </a:r>
            <a:r>
              <a:rPr lang="en-US" dirty="0" err="1" smtClean="0">
                <a:latin typeface="Source Sans Pro" panose="020B0503030403020204" pitchFamily="34" charset="0"/>
                <a:ea typeface="Source Sans Pro" panose="020B0503030403020204" pitchFamily="34" charset="0"/>
              </a:rPr>
              <a:t>ou</a:t>
            </a:r>
            <a:r>
              <a:rPr lang="en-US" dirty="0" smtClean="0">
                <a:latin typeface="Source Sans Pro" panose="020B0503030403020204" pitchFamily="34" charset="0"/>
                <a:ea typeface="Source Sans Pro" panose="020B0503030403020204" pitchFamily="34" charset="0"/>
              </a:rPr>
              <a:t> des </a:t>
            </a:r>
            <a:r>
              <a:rPr lang="en-US" dirty="0" err="1" smtClean="0">
                <a:latin typeface="Source Sans Pro" panose="020B0503030403020204" pitchFamily="34" charset="0"/>
                <a:ea typeface="Source Sans Pro" panose="020B0503030403020204" pitchFamily="34" charset="0"/>
              </a:rPr>
              <a:t>informations</a:t>
            </a:r>
            <a:r>
              <a:rPr lang="en-US" dirty="0" smtClean="0">
                <a:latin typeface="Source Sans Pro" panose="020B0503030403020204" pitchFamily="34" charset="0"/>
                <a:ea typeface="Source Sans Pro" panose="020B0503030403020204" pitchFamily="34" charset="0"/>
              </a:rPr>
              <a:t> du </a:t>
            </a:r>
            <a:r>
              <a:rPr lang="en-US" dirty="0" err="1" smtClean="0">
                <a:latin typeface="Source Sans Pro" panose="020B0503030403020204" pitchFamily="34" charset="0"/>
                <a:ea typeface="Source Sans Pro" panose="020B0503030403020204" pitchFamily="34" charset="0"/>
              </a:rPr>
              <a:t>fournisseur</a:t>
            </a:r>
            <a:r>
              <a:rPr lang="en-US" dirty="0" smtClean="0">
                <a:latin typeface="Source Sans Pro" panose="020B0503030403020204" pitchFamily="34" charset="0"/>
                <a:ea typeface="Source Sans Pro" panose="020B0503030403020204" pitchFamily="34" charset="0"/>
              </a:rPr>
              <a:t>.</a:t>
            </a:r>
          </a:p>
          <a:p>
            <a:r>
              <a:rPr lang="en-US" dirty="0" smtClean="0">
                <a:latin typeface="Source Sans Pro" panose="020B0503030403020204" pitchFamily="34" charset="0"/>
                <a:ea typeface="Source Sans Pro" panose="020B0503030403020204" pitchFamily="34" charset="0"/>
              </a:rPr>
              <a:t>Via la section </a:t>
            </a:r>
            <a:r>
              <a:rPr lang="en-US" b="1" dirty="0" smtClean="0">
                <a:latin typeface="Source Sans Pro" panose="020B0503030403020204" pitchFamily="34" charset="0"/>
                <a:ea typeface="Source Sans Pro" panose="020B0503030403020204" pitchFamily="34" charset="0"/>
              </a:rPr>
              <a:t>Resource Management &gt; Inventory &gt; Add Local Electronic Collection </a:t>
            </a:r>
          </a:p>
          <a:p>
            <a:endParaRPr lang="en-US" b="1" dirty="0" smtClean="0">
              <a:latin typeface="Source Sans Pro" panose="020B0503030403020204" pitchFamily="34" charset="0"/>
              <a:ea typeface="Source Sans Pro" panose="020B0503030403020204" pitchFamily="34" charset="0"/>
            </a:endParaRPr>
          </a:p>
          <a:p>
            <a:endParaRPr lang="en-US" b="1" dirty="0" smtClean="0">
              <a:latin typeface="Source Sans Pro" panose="020B0503030403020204" pitchFamily="34" charset="0"/>
              <a:ea typeface="Source Sans Pro" panose="020B0503030403020204" pitchFamily="34" charset="0"/>
            </a:endParaRPr>
          </a:p>
          <a:p>
            <a:endParaRPr lang="en-US" b="1" dirty="0" smtClean="0">
              <a:latin typeface="Source Sans Pro" panose="020B0503030403020204" pitchFamily="34" charset="0"/>
              <a:ea typeface="Source Sans Pro" panose="020B0503030403020204" pitchFamily="34" charset="0"/>
            </a:endParaRPr>
          </a:p>
          <a:p>
            <a:endParaRPr lang="en-US"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5" name="Image 4" descr="demo.jpeg"/>
          <p:cNvPicPr>
            <a:picLocks noChangeAspect="1"/>
          </p:cNvPicPr>
          <p:nvPr/>
        </p:nvPicPr>
        <p:blipFill>
          <a:blip r:embed="rId3" cstate="print"/>
          <a:stretch>
            <a:fillRect/>
          </a:stretch>
        </p:blipFill>
        <p:spPr>
          <a:xfrm>
            <a:off x="3779912" y="5589240"/>
            <a:ext cx="762000" cy="762000"/>
          </a:xfrm>
          <a:prstGeom prst="rect">
            <a:avLst/>
          </a:prstGeom>
        </p:spPr>
      </p:pic>
    </p:spTree>
    <p:extLst>
      <p:ext uri="{BB962C8B-B14F-4D97-AF65-F5344CB8AC3E}">
        <p14:creationId xmlns:p14="http://schemas.microsoft.com/office/powerpoint/2010/main" val="968452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Utiliser la liste des portfolios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en-US" dirty="0" err="1" smtClean="0">
                <a:latin typeface="Source Sans Pro" panose="020B0503030403020204" pitchFamily="34" charset="0"/>
                <a:ea typeface="Source Sans Pro" panose="020B0503030403020204" pitchFamily="34" charset="0"/>
              </a:rPr>
              <a:t>Accès</a:t>
            </a:r>
            <a:r>
              <a:rPr lang="en-US" dirty="0" smtClean="0">
                <a:latin typeface="Source Sans Pro" panose="020B0503030403020204" pitchFamily="34" charset="0"/>
                <a:ea typeface="Source Sans Pro" panose="020B0503030403020204" pitchFamily="34" charset="0"/>
              </a:rPr>
              <a:t> à </a:t>
            </a:r>
            <a:r>
              <a:rPr lang="en-US" dirty="0" err="1" smtClean="0">
                <a:latin typeface="Source Sans Pro" panose="020B0503030403020204" pitchFamily="34" charset="0"/>
                <a:ea typeface="Source Sans Pro" panose="020B0503030403020204" pitchFamily="34" charset="0"/>
              </a:rPr>
              <a:t>cette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liste</a:t>
            </a:r>
            <a:r>
              <a:rPr lang="en-US" dirty="0" smtClean="0">
                <a:latin typeface="Source Sans Pro" panose="020B0503030403020204" pitchFamily="34" charset="0"/>
                <a:ea typeface="Source Sans Pro" panose="020B0503030403020204" pitchFamily="34" charset="0"/>
              </a:rPr>
              <a:t> via la </a:t>
            </a:r>
            <a:r>
              <a:rPr lang="en-US" dirty="0" err="1" smtClean="0">
                <a:latin typeface="Source Sans Pro" panose="020B0503030403020204" pitchFamily="34" charset="0"/>
                <a:ea typeface="Source Sans Pro" panose="020B0503030403020204" pitchFamily="34" charset="0"/>
              </a:rPr>
              <a:t>recherche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sur</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une</a:t>
            </a:r>
            <a:r>
              <a:rPr lang="en-US" dirty="0" smtClean="0">
                <a:latin typeface="Source Sans Pro" panose="020B0503030403020204" pitchFamily="34" charset="0"/>
                <a:ea typeface="Source Sans Pro" panose="020B0503030403020204" pitchFamily="34" charset="0"/>
              </a:rPr>
              <a:t> collection </a:t>
            </a:r>
            <a:r>
              <a:rPr lang="en-US" dirty="0" err="1" smtClean="0">
                <a:latin typeface="Source Sans Pro" panose="020B0503030403020204" pitchFamily="34" charset="0"/>
                <a:ea typeface="Source Sans Pro" panose="020B0503030403020204" pitchFamily="34" charset="0"/>
              </a:rPr>
              <a:t>électronique</a:t>
            </a:r>
            <a:r>
              <a:rPr lang="en-US" dirty="0" smtClean="0">
                <a:latin typeface="Source Sans Pro" panose="020B0503030403020204" pitchFamily="34" charset="0"/>
                <a:ea typeface="Source Sans Pro" panose="020B0503030403020204" pitchFamily="34" charset="0"/>
              </a:rPr>
              <a:t> et à </a:t>
            </a:r>
            <a:r>
              <a:rPr lang="en-US" dirty="0" err="1" smtClean="0">
                <a:latin typeface="Source Sans Pro" panose="020B0503030403020204" pitchFamily="34" charset="0"/>
                <a:ea typeface="Source Sans Pro" panose="020B0503030403020204" pitchFamily="34" charset="0"/>
              </a:rPr>
              <a:t>partir</a:t>
            </a:r>
            <a:r>
              <a:rPr lang="en-US" dirty="0" smtClean="0">
                <a:latin typeface="Source Sans Pro" panose="020B0503030403020204" pitchFamily="34" charset="0"/>
                <a:ea typeface="Source Sans Pro" panose="020B0503030403020204" pitchFamily="34" charset="0"/>
              </a:rPr>
              <a:t> de </a:t>
            </a:r>
            <a:r>
              <a:rPr lang="en-US" dirty="0" err="1" smtClean="0">
                <a:latin typeface="Source Sans Pro" panose="020B0503030403020204" pitchFamily="34" charset="0"/>
                <a:ea typeface="Source Sans Pro" panose="020B0503030403020204" pitchFamily="34" charset="0"/>
              </a:rPr>
              <a:t>l’onglet</a:t>
            </a:r>
            <a:r>
              <a:rPr lang="en-US" dirty="0" smtClean="0">
                <a:latin typeface="Source Sans Pro" panose="020B0503030403020204" pitchFamily="34" charset="0"/>
                <a:ea typeface="Source Sans Pro" panose="020B0503030403020204" pitchFamily="34" charset="0"/>
              </a:rPr>
              <a:t> “Additional information” de l’ Electronic Collection Editor</a:t>
            </a:r>
          </a:p>
          <a:p>
            <a:pPr>
              <a:buNone/>
            </a:pPr>
            <a:endParaRPr lang="en-US" dirty="0" smtClean="0">
              <a:latin typeface="Source Sans Pro" panose="020B0503030403020204" pitchFamily="34" charset="0"/>
              <a:ea typeface="Source Sans Pro" panose="020B0503030403020204" pitchFamily="34" charset="0"/>
            </a:endParaRPr>
          </a:p>
          <a:p>
            <a:pPr>
              <a:buNone/>
            </a:pPr>
            <a:endParaRPr lang="en-US" dirty="0" smtClean="0">
              <a:latin typeface="Source Sans Pro" panose="020B0503030403020204" pitchFamily="34" charset="0"/>
              <a:ea typeface="Source Sans Pro" panose="020B0503030403020204" pitchFamily="34" charset="0"/>
            </a:endParaRPr>
          </a:p>
          <a:p>
            <a:pPr>
              <a:buNone/>
            </a:pPr>
            <a:endParaRPr lang="en-US" dirty="0" smtClean="0">
              <a:latin typeface="Source Sans Pro" panose="020B0503030403020204" pitchFamily="34" charset="0"/>
              <a:ea typeface="Source Sans Pro" panose="020B0503030403020204" pitchFamily="34" charset="0"/>
            </a:endParaRPr>
          </a:p>
          <a:p>
            <a:pPr>
              <a:buNone/>
            </a:pPr>
            <a:endParaRPr lang="en-US" dirty="0" smtClean="0">
              <a:latin typeface="Source Sans Pro" panose="020B0503030403020204" pitchFamily="34" charset="0"/>
              <a:ea typeface="Source Sans Pro" panose="020B0503030403020204" pitchFamily="34" charset="0"/>
            </a:endParaRPr>
          </a:p>
          <a:p>
            <a:pPr>
              <a:buNone/>
            </a:pP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6" name="ZoneTexte 5"/>
          <p:cNvSpPr txBox="1"/>
          <p:nvPr/>
        </p:nvSpPr>
        <p:spPr>
          <a:xfrm>
            <a:off x="262867" y="4916235"/>
            <a:ext cx="7200800" cy="1200329"/>
          </a:xfrm>
          <a:prstGeom prst="rect">
            <a:avLst/>
          </a:prstGeom>
          <a:noFill/>
        </p:spPr>
        <p:txBody>
          <a:bodyPr wrap="square" rtlCol="0">
            <a:spAutoFit/>
          </a:bodyPr>
          <a:lstStyle/>
          <a:p>
            <a:r>
              <a:rPr lang="en-US" dirty="0" smtClean="0">
                <a:latin typeface="Source Sans Pro" panose="020B0503030403020204" pitchFamily="34" charset="0"/>
                <a:ea typeface="Source Sans Pro" panose="020B0503030403020204" pitchFamily="34" charset="0"/>
              </a:rPr>
              <a:t>Export possible  en </a:t>
            </a:r>
            <a:r>
              <a:rPr lang="en-US" dirty="0" err="1" smtClean="0">
                <a:latin typeface="Source Sans Pro" panose="020B0503030403020204" pitchFamily="34" charset="0"/>
                <a:ea typeface="Source Sans Pro" panose="020B0503030403020204" pitchFamily="34" charset="0"/>
              </a:rPr>
              <a:t>deux</a:t>
            </a:r>
            <a:r>
              <a:rPr lang="en-US" dirty="0" smtClean="0">
                <a:latin typeface="Source Sans Pro" panose="020B0503030403020204" pitchFamily="34" charset="0"/>
                <a:ea typeface="Source Sans Pro" panose="020B0503030403020204" pitchFamily="34" charset="0"/>
              </a:rPr>
              <a:t> options : current view </a:t>
            </a:r>
            <a:r>
              <a:rPr lang="en-US" dirty="0" err="1" smtClean="0">
                <a:latin typeface="Source Sans Pro" panose="020B0503030403020204" pitchFamily="34" charset="0"/>
                <a:ea typeface="Source Sans Pro" panose="020B0503030403020204" pitchFamily="34" charset="0"/>
              </a:rPr>
              <a:t>ou</a:t>
            </a:r>
            <a:r>
              <a:rPr lang="en-US" dirty="0" smtClean="0">
                <a:latin typeface="Source Sans Pro" panose="020B0503030403020204" pitchFamily="34" charset="0"/>
                <a:ea typeface="Source Sans Pro" panose="020B0503030403020204" pitchFamily="34" charset="0"/>
              </a:rPr>
              <a:t> extended.</a:t>
            </a:r>
          </a:p>
          <a:p>
            <a:endParaRPr lang="en-US" dirty="0" smtClean="0">
              <a:latin typeface="Source Sans Pro" panose="020B0503030403020204" pitchFamily="34" charset="0"/>
              <a:ea typeface="Source Sans Pro" panose="020B0503030403020204" pitchFamily="34" charset="0"/>
            </a:endParaRPr>
          </a:p>
          <a:p>
            <a:r>
              <a:rPr lang="en-US" dirty="0" smtClean="0">
                <a:latin typeface="Source Sans Pro" panose="020B0503030403020204" pitchFamily="34" charset="0"/>
                <a:ea typeface="Source Sans Pro" panose="020B0503030403020204" pitchFamily="34" charset="0"/>
              </a:rPr>
              <a:t>Le champ “ localized field” </a:t>
            </a:r>
            <a:r>
              <a:rPr lang="en-US" dirty="0" err="1" smtClean="0">
                <a:latin typeface="Source Sans Pro" panose="020B0503030403020204" pitchFamily="34" charset="0"/>
                <a:ea typeface="Source Sans Pro" panose="020B0503030403020204" pitchFamily="34" charset="0"/>
              </a:rPr>
              <a:t>signifie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que</a:t>
            </a:r>
            <a:r>
              <a:rPr lang="en-US" dirty="0" smtClean="0">
                <a:latin typeface="Source Sans Pro" panose="020B0503030403020204" pitchFamily="34" charset="0"/>
                <a:ea typeface="Source Sans Pro" panose="020B0503030403020204" pitchFamily="34" charset="0"/>
              </a:rPr>
              <a:t> le portfolio a </a:t>
            </a:r>
            <a:r>
              <a:rPr lang="en-US" dirty="0" err="1" smtClean="0">
                <a:latin typeface="Source Sans Pro" panose="020B0503030403020204" pitchFamily="34" charset="0"/>
                <a:ea typeface="Source Sans Pro" panose="020B0503030403020204" pitchFamily="34" charset="0"/>
              </a:rPr>
              <a:t>été</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localisé</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dans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l’Institution</a:t>
            </a:r>
            <a:r>
              <a:rPr lang="en-US" dirty="0" smtClean="0">
                <a:latin typeface="Source Sans Pro" panose="020B0503030403020204" pitchFamily="34" charset="0"/>
                <a:ea typeface="Source Sans Pro" panose="020B0503030403020204" pitchFamily="34" charset="0"/>
              </a:rPr>
              <a:t>.</a:t>
            </a:r>
          </a:p>
        </p:txBody>
      </p:sp>
      <p:pic>
        <p:nvPicPr>
          <p:cNvPr id="7" name="Image 6"/>
          <p:cNvPicPr>
            <a:picLocks noChangeAspect="1"/>
          </p:cNvPicPr>
          <p:nvPr/>
        </p:nvPicPr>
        <p:blipFill>
          <a:blip r:embed="rId3"/>
          <a:stretch>
            <a:fillRect/>
          </a:stretch>
        </p:blipFill>
        <p:spPr>
          <a:xfrm>
            <a:off x="108013" y="2492896"/>
            <a:ext cx="8316416" cy="2188243"/>
          </a:xfrm>
          <a:prstGeom prst="rect">
            <a:avLst/>
          </a:prstGeom>
        </p:spPr>
      </p:pic>
    </p:spTree>
    <p:extLst>
      <p:ext uri="{BB962C8B-B14F-4D97-AF65-F5344CB8AC3E}">
        <p14:creationId xmlns:p14="http://schemas.microsoft.com/office/powerpoint/2010/main" val="3890838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Suivi des mises à jour de la CZ</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lnSpcReduction="10000"/>
          </a:bodyPr>
          <a:lstStyle/>
          <a:p>
            <a:endParaRPr lang="fr-BE" dirty="0" smtClean="0">
              <a:latin typeface="Source Sans Pro" panose="020B0503030403020204" pitchFamily="34" charset="0"/>
              <a:ea typeface="Source Sans Pro" panose="020B0503030403020204" pitchFamily="34" charset="0"/>
            </a:endParaRPr>
          </a:p>
          <a:p>
            <a:r>
              <a:rPr lang="fr-BE" dirty="0" smtClean="0">
                <a:latin typeface="Source Sans Pro" panose="020B0503030403020204" pitchFamily="34" charset="0"/>
                <a:ea typeface="Source Sans Pro" panose="020B0503030403020204" pitchFamily="34" charset="0"/>
              </a:rPr>
              <a:t>Via la fonctionnalité « </a:t>
            </a:r>
            <a:r>
              <a:rPr lang="fr-BE" dirty="0" err="1" smtClean="0">
                <a:latin typeface="Source Sans Pro" panose="020B0503030403020204" pitchFamily="34" charset="0"/>
                <a:ea typeface="Source Sans Pro" panose="020B0503030403020204" pitchFamily="34" charset="0"/>
              </a:rPr>
              <a:t>Community</a:t>
            </a:r>
            <a:r>
              <a:rPr lang="fr-BE" dirty="0" smtClean="0">
                <a:latin typeface="Source Sans Pro" panose="020B0503030403020204" pitchFamily="34" charset="0"/>
                <a:ea typeface="Source Sans Pro" panose="020B0503030403020204" pitchFamily="34" charset="0"/>
              </a:rPr>
              <a:t> Zone Update </a:t>
            </a:r>
            <a:r>
              <a:rPr lang="fr-BE" dirty="0" err="1" smtClean="0">
                <a:latin typeface="Source Sans Pro" panose="020B0503030403020204" pitchFamily="34" charset="0"/>
                <a:ea typeface="Source Sans Pro" panose="020B0503030403020204" pitchFamily="34" charset="0"/>
              </a:rPr>
              <a:t>Task</a:t>
            </a:r>
            <a:r>
              <a:rPr lang="fr-BE" dirty="0" smtClean="0">
                <a:latin typeface="Source Sans Pro" panose="020B0503030403020204" pitchFamily="34" charset="0"/>
                <a:ea typeface="Source Sans Pro" panose="020B0503030403020204" pitchFamily="34" charset="0"/>
              </a:rPr>
              <a:t> List »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accessible uniquement au </a:t>
            </a:r>
            <a:r>
              <a:rPr lang="fr-BE" b="1" dirty="0" err="1" smtClean="0">
                <a:latin typeface="Source Sans Pro" panose="020B0503030403020204" pitchFamily="34" charset="0"/>
                <a:ea typeface="Source Sans Pro" panose="020B0503030403020204" pitchFamily="34" charset="0"/>
              </a:rPr>
              <a:t>Repository</a:t>
            </a:r>
            <a:r>
              <a:rPr lang="fr-BE" b="1" dirty="0" smtClean="0">
                <a:latin typeface="Source Sans Pro" panose="020B0503030403020204" pitchFamily="34" charset="0"/>
                <a:ea typeface="Source Sans Pro" panose="020B0503030403020204" pitchFamily="34" charset="0"/>
              </a:rPr>
              <a:t> Manager </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(via le menu « Resource management &gt; Manage </a:t>
            </a:r>
            <a:r>
              <a:rPr lang="fr-BE" dirty="0" err="1" smtClean="0">
                <a:latin typeface="Source Sans Pro" panose="020B0503030403020204" pitchFamily="34" charset="0"/>
                <a:ea typeface="Source Sans Pro" panose="020B0503030403020204" pitchFamily="34" charset="0"/>
              </a:rPr>
              <a:t>Inventory</a:t>
            </a:r>
            <a:r>
              <a:rPr lang="fr-BE" dirty="0" smtClean="0">
                <a:latin typeface="Source Sans Pro" panose="020B0503030403020204" pitchFamily="34" charset="0"/>
                <a:ea typeface="Source Sans Pro" panose="020B0503030403020204" pitchFamily="34" charset="0"/>
              </a:rPr>
              <a:t> »)</a:t>
            </a:r>
          </a:p>
          <a:p>
            <a:pPr>
              <a:buNone/>
            </a:pPr>
            <a:endParaRPr lang="fr-BE" dirty="0" smtClean="0">
              <a:latin typeface="Source Sans Pro" panose="020B0503030403020204" pitchFamily="34" charset="0"/>
              <a:ea typeface="Source Sans Pro" panose="020B0503030403020204" pitchFamily="34" charset="0"/>
            </a:endParaRPr>
          </a:p>
          <a:p>
            <a:r>
              <a:rPr lang="en-US" dirty="0" err="1" smtClean="0">
                <a:latin typeface="Source Sans Pro" panose="020B0503030403020204" pitchFamily="34" charset="0"/>
                <a:ea typeface="Source Sans Pro" panose="020B0503030403020204" pitchFamily="34" charset="0"/>
              </a:rPr>
              <a:t>Liste</a:t>
            </a:r>
            <a:r>
              <a:rPr lang="en-US" dirty="0" smtClean="0">
                <a:latin typeface="Source Sans Pro" panose="020B0503030403020204" pitchFamily="34" charset="0"/>
                <a:ea typeface="Source Sans Pro" panose="020B0503030403020204" pitchFamily="34" charset="0"/>
              </a:rPr>
              <a:t> les </a:t>
            </a:r>
            <a:r>
              <a:rPr lang="en-US" dirty="0" err="1" smtClean="0">
                <a:latin typeface="Source Sans Pro" panose="020B0503030403020204" pitchFamily="34" charset="0"/>
                <a:ea typeface="Source Sans Pro" panose="020B0503030403020204" pitchFamily="34" charset="0"/>
              </a:rPr>
              <a:t>changements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spécifiques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apportés</a:t>
            </a:r>
            <a:r>
              <a:rPr lang="en-US" dirty="0" smtClean="0">
                <a:latin typeface="Source Sans Pro" panose="020B0503030403020204" pitchFamily="34" charset="0"/>
                <a:ea typeface="Source Sans Pro" panose="020B0503030403020204" pitchFamily="34" charset="0"/>
              </a:rPr>
              <a:t> à </a:t>
            </a:r>
            <a:r>
              <a:rPr lang="en-US" dirty="0" err="1" smtClean="0">
                <a:latin typeface="Source Sans Pro" panose="020B0503030403020204" pitchFamily="34" charset="0"/>
                <a:ea typeface="Source Sans Pro" panose="020B0503030403020204" pitchFamily="34" charset="0"/>
              </a:rPr>
              <a:t>l’IZ</a:t>
            </a:r>
            <a:r>
              <a:rPr lang="en-US" dirty="0" smtClean="0">
                <a:latin typeface="Source Sans Pro" panose="020B0503030403020204" pitchFamily="34" charset="0"/>
                <a:ea typeface="Source Sans Pro" panose="020B0503030403020204" pitchFamily="34" charset="0"/>
              </a:rPr>
              <a:t> par les releases </a:t>
            </a:r>
            <a:r>
              <a:rPr lang="en-US" dirty="0" err="1" smtClean="0">
                <a:latin typeface="Source Sans Pro" panose="020B0503030403020204" pitchFamily="34" charset="0"/>
                <a:ea typeface="Source Sans Pro" panose="020B0503030403020204" pitchFamily="34" charset="0"/>
              </a:rPr>
              <a:t>hebdomadaires</a:t>
            </a:r>
            <a:r>
              <a:rPr lang="en-US" dirty="0" smtClean="0">
                <a:latin typeface="Source Sans Pro" panose="020B0503030403020204" pitchFamily="34" charset="0"/>
                <a:ea typeface="Source Sans Pro" panose="020B0503030403020204" pitchFamily="34" charset="0"/>
              </a:rPr>
              <a:t> de la CZ : </a:t>
            </a:r>
          </a:p>
          <a:p>
            <a:pPr lvl="1"/>
            <a:r>
              <a:rPr lang="en-US" dirty="0" smtClean="0">
                <a:latin typeface="Source Sans Pro" panose="020B0503030403020204" pitchFamily="34" charset="0"/>
                <a:ea typeface="Source Sans Pro" panose="020B0503030403020204" pitchFamily="34" charset="0"/>
              </a:rPr>
              <a:t>Modifications des notices </a:t>
            </a:r>
            <a:r>
              <a:rPr lang="en-US" dirty="0" err="1" smtClean="0">
                <a:latin typeface="Source Sans Pro" panose="020B0503030403020204" pitchFamily="34" charset="0"/>
                <a:ea typeface="Source Sans Pro" panose="020B0503030403020204" pitchFamily="34" charset="0"/>
              </a:rPr>
              <a:t>bibliographiques</a:t>
            </a:r>
            <a:endParaRPr lang="en-US" dirty="0" smtClean="0">
              <a:latin typeface="Source Sans Pro" panose="020B0503030403020204" pitchFamily="34" charset="0"/>
              <a:ea typeface="Source Sans Pro" panose="020B0503030403020204" pitchFamily="34" charset="0"/>
            </a:endParaRPr>
          </a:p>
          <a:p>
            <a:pPr lvl="1"/>
            <a:r>
              <a:rPr lang="en-US" dirty="0" err="1" smtClean="0">
                <a:latin typeface="Source Sans Pro" panose="020B0503030403020204" pitchFamily="34" charset="0"/>
                <a:ea typeface="Source Sans Pro" panose="020B0503030403020204" pitchFamily="34" charset="0"/>
              </a:rPr>
              <a:t>Changements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apportés</a:t>
            </a:r>
            <a:r>
              <a:rPr lang="en-US" dirty="0" smtClean="0">
                <a:latin typeface="Source Sans Pro" panose="020B0503030403020204" pitchFamily="34" charset="0"/>
                <a:ea typeface="Source Sans Pro" panose="020B0503030403020204" pitchFamily="34" charset="0"/>
              </a:rPr>
              <a:t> aux holdings, de parsers, </a:t>
            </a:r>
          </a:p>
          <a:p>
            <a:pPr lvl="1"/>
            <a:endParaRPr lang="en-US" dirty="0" smtClean="0">
              <a:latin typeface="Source Sans Pro" panose="020B0503030403020204" pitchFamily="34" charset="0"/>
              <a:ea typeface="Source Sans Pro" panose="020B0503030403020204" pitchFamily="34" charset="0"/>
            </a:endParaRPr>
          </a:p>
          <a:p>
            <a:r>
              <a:rPr lang="en-US" dirty="0" smtClean="0">
                <a:latin typeface="Source Sans Pro" panose="020B0503030403020204" pitchFamily="34" charset="0"/>
                <a:ea typeface="Source Sans Pro" panose="020B0503030403020204" pitchFamily="34" charset="0"/>
              </a:rPr>
              <a:t>Les releases </a:t>
            </a:r>
            <a:r>
              <a:rPr lang="en-US" dirty="0" err="1" smtClean="0">
                <a:latin typeface="Source Sans Pro" panose="020B0503030403020204" pitchFamily="34" charset="0"/>
                <a:ea typeface="Source Sans Pro" panose="020B0503030403020204" pitchFamily="34" charset="0"/>
              </a:rPr>
              <a:t>ont</a:t>
            </a:r>
            <a:r>
              <a:rPr lang="en-US" dirty="0" smtClean="0">
                <a:latin typeface="Source Sans Pro" panose="020B0503030403020204" pitchFamily="34" charset="0"/>
                <a:ea typeface="Source Sans Pro" panose="020B0503030403020204" pitchFamily="34" charset="0"/>
              </a:rPr>
              <a:t> lieu </a:t>
            </a:r>
            <a:r>
              <a:rPr lang="en-US" dirty="0" err="1" smtClean="0">
                <a:latin typeface="Source Sans Pro" panose="020B0503030403020204" pitchFamily="34" charset="0"/>
                <a:ea typeface="Source Sans Pro" panose="020B0503030403020204" pitchFamily="34" charset="0"/>
              </a:rPr>
              <a:t>tous</a:t>
            </a:r>
            <a:r>
              <a:rPr lang="en-US" dirty="0" smtClean="0">
                <a:latin typeface="Source Sans Pro" panose="020B0503030403020204" pitchFamily="34" charset="0"/>
                <a:ea typeface="Source Sans Pro" panose="020B0503030403020204" pitchFamily="34" charset="0"/>
              </a:rPr>
              <a:t> les </a:t>
            </a:r>
            <a:r>
              <a:rPr lang="en-US" dirty="0" err="1" smtClean="0">
                <a:latin typeface="Source Sans Pro" panose="020B0503030403020204" pitchFamily="34" charset="0"/>
                <a:ea typeface="Source Sans Pro" panose="020B0503030403020204" pitchFamily="34" charset="0"/>
              </a:rPr>
              <a:t>dimanches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suivent</a:t>
            </a:r>
            <a:r>
              <a:rPr lang="en-US" dirty="0" smtClean="0">
                <a:latin typeface="Source Sans Pro" panose="020B0503030403020204" pitchFamily="34" charset="0"/>
                <a:ea typeface="Source Sans Pro" panose="020B0503030403020204" pitchFamily="34" charset="0"/>
              </a:rPr>
              <a:t> les </a:t>
            </a:r>
            <a:r>
              <a:rPr lang="en-US" dirty="0" err="1" smtClean="0">
                <a:latin typeface="Source Sans Pro" panose="020B0503030403020204" pitchFamily="34" charset="0"/>
                <a:ea typeface="Source Sans Pro" panose="020B0503030403020204" pitchFamily="34" charset="0"/>
              </a:rPr>
              <a:t>màj</a:t>
            </a:r>
            <a:r>
              <a:rPr lang="en-US" dirty="0" smtClean="0">
                <a:latin typeface="Source Sans Pro" panose="020B0503030403020204" pitchFamily="34" charset="0"/>
                <a:ea typeface="Source Sans Pro" panose="020B0503030403020204" pitchFamily="34" charset="0"/>
              </a:rPr>
              <a:t> SFX)</a:t>
            </a:r>
          </a:p>
          <a:p>
            <a:pPr lvl="1"/>
            <a:r>
              <a:rPr lang="fr-BE" dirty="0" smtClean="0">
                <a:latin typeface="Source Sans Pro" panose="020B0503030403020204" pitchFamily="34" charset="0"/>
                <a:ea typeface="Source Sans Pro" panose="020B0503030403020204" pitchFamily="34" charset="0"/>
              </a:rPr>
              <a:t>Des mises à jour additionnelles (enrichissements, autorités…) peuvent se passer pendant la semaine afin de prévenir une surcharge du système.</a:t>
            </a:r>
          </a:p>
          <a:p>
            <a:pPr lvl="1">
              <a:buNone/>
            </a:pPr>
            <a:endParaRPr lang="en-US" dirty="0" smtClean="0">
              <a:latin typeface="Source Sans Pro" panose="020B0503030403020204" pitchFamily="34" charset="0"/>
              <a:ea typeface="Source Sans Pro" panose="020B0503030403020204" pitchFamily="34" charset="0"/>
            </a:endParaRPr>
          </a:p>
          <a:p>
            <a:pPr>
              <a:buNone/>
            </a:pPr>
            <a:r>
              <a:rPr lang="fr-BE" dirty="0" smtClean="0">
                <a:latin typeface="Source Sans Pro" panose="020B0503030403020204" pitchFamily="34" charset="0"/>
                <a:ea typeface="Source Sans Pro" panose="020B0503030403020204" pitchFamily="34" charset="0"/>
              </a:rPr>
              <a:t>Fiche how-to (</a:t>
            </a:r>
            <a:r>
              <a:rPr lang="fr-BE" dirty="0" err="1" smtClean="0">
                <a:latin typeface="Source Sans Pro" panose="020B0503030403020204" pitchFamily="34" charset="0"/>
                <a:ea typeface="Source Sans Pro" panose="020B0503030403020204" pitchFamily="34" charset="0"/>
              </a:rPr>
              <a:t>fr</a:t>
            </a:r>
            <a:r>
              <a:rPr lang="fr-BE" dirty="0" smtClean="0">
                <a:latin typeface="Source Sans Pro" panose="020B0503030403020204" pitchFamily="34" charset="0"/>
                <a:ea typeface="Source Sans Pro" panose="020B0503030403020204" pitchFamily="34" charset="0"/>
              </a:rPr>
              <a:t>) accessible sur BAO</a:t>
            </a:r>
          </a:p>
          <a:p>
            <a:endParaRPr lang="en-US" dirty="0" smtClean="0">
              <a:latin typeface="Source Sans Pro" panose="020B0503030403020204" pitchFamily="34" charset="0"/>
              <a:ea typeface="Source Sans Pro" panose="020B0503030403020204" pitchFamily="34" charset="0"/>
            </a:endParaRPr>
          </a:p>
          <a:p>
            <a:endParaRPr lang="en-US"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5" name="Image 4" descr="tasklist.jpg"/>
          <p:cNvPicPr>
            <a:picLocks noChangeAspect="1"/>
          </p:cNvPicPr>
          <p:nvPr/>
        </p:nvPicPr>
        <p:blipFill>
          <a:blip r:embed="rId3" cstate="print"/>
          <a:stretch>
            <a:fillRect/>
          </a:stretch>
        </p:blipFill>
        <p:spPr>
          <a:xfrm>
            <a:off x="6444208" y="260648"/>
            <a:ext cx="1224000" cy="1224000"/>
          </a:xfrm>
          <a:prstGeom prst="rect">
            <a:avLst/>
          </a:prstGeom>
        </p:spPr>
      </p:pic>
    </p:spTree>
    <p:extLst>
      <p:ext uri="{BB962C8B-B14F-4D97-AF65-F5344CB8AC3E}">
        <p14:creationId xmlns:p14="http://schemas.microsoft.com/office/powerpoint/2010/main" val="3917955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Source Sans Pro" panose="020B0503030403020204" pitchFamily="34" charset="0"/>
                <a:ea typeface="Source Sans Pro" panose="020B0503030403020204" pitchFamily="34" charset="0"/>
              </a:rPr>
              <a:t>Introduction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Rappel des concepts de base</a:t>
            </a:r>
            <a:endParaRPr lang="fr-BE" sz="1800" dirty="0" smtClean="0">
              <a:latin typeface="Source Sans Pro" panose="020B0503030403020204" pitchFamily="34" charset="0"/>
              <a:ea typeface="Source Sans Pro" panose="020B0503030403020204" pitchFamily="34" charset="0"/>
            </a:endParaRPr>
          </a:p>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Panorama des e-</a:t>
            </a:r>
            <a:r>
              <a:rPr lang="fr-BE" dirty="0" err="1" smtClean="0">
                <a:latin typeface="Source Sans Pro" panose="020B0503030403020204" pitchFamily="34" charset="0"/>
                <a:ea typeface="Source Sans Pro" panose="020B0503030403020204" pitchFamily="34" charset="0"/>
              </a:rPr>
              <a:t>Resources</a:t>
            </a:r>
            <a:r>
              <a:rPr lang="fr-BE" dirty="0" smtClean="0">
                <a:latin typeface="Source Sans Pro" panose="020B0503030403020204" pitchFamily="34" charset="0"/>
                <a:ea typeface="Source Sans Pro" panose="020B0503030403020204" pitchFamily="34" charset="0"/>
              </a:rPr>
              <a:t> à </a:t>
            </a:r>
            <a:r>
              <a:rPr lang="fr-BE" dirty="0" smtClean="0">
                <a:latin typeface="Source Sans Pro" panose="020B0503030403020204" pitchFamily="34" charset="0"/>
                <a:ea typeface="Source Sans Pro" panose="020B0503030403020204" pitchFamily="34" charset="0"/>
              </a:rPr>
              <a:t>l’ULiège</a:t>
            </a:r>
            <a:endParaRPr lang="fr-BE" dirty="0" smtClean="0">
              <a:latin typeface="Source Sans Pro" panose="020B0503030403020204" pitchFamily="34" charset="0"/>
              <a:ea typeface="Source Sans Pro" panose="020B0503030403020204" pitchFamily="34" charset="0"/>
            </a:endParaRPr>
          </a:p>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Gestion des e-</a:t>
            </a:r>
            <a:r>
              <a:rPr lang="fr-BE" dirty="0" err="1" smtClean="0">
                <a:latin typeface="Source Sans Pro" panose="020B0503030403020204" pitchFamily="34" charset="0"/>
                <a:ea typeface="Source Sans Pro" panose="020B0503030403020204" pitchFamily="34" charset="0"/>
              </a:rPr>
              <a:t>Resources</a:t>
            </a:r>
            <a:r>
              <a:rPr lang="fr-BE" dirty="0" smtClean="0">
                <a:latin typeface="Source Sans Pro" panose="020B0503030403020204" pitchFamily="34" charset="0"/>
                <a:ea typeface="Source Sans Pro" panose="020B0503030403020204" pitchFamily="34" charset="0"/>
              </a:rPr>
              <a:t> (activation, modification…)</a:t>
            </a:r>
            <a:endParaRPr lang="fr-BE" sz="1800" dirty="0" smtClean="0">
              <a:latin typeface="Source Sans Pro" panose="020B0503030403020204" pitchFamily="34" charset="0"/>
              <a:ea typeface="Source Sans Pro" panose="020B0503030403020204" pitchFamily="34" charset="0"/>
            </a:endParaRPr>
          </a:p>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Suivi des mises à jour de la CZ</a:t>
            </a:r>
          </a:p>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D’Alma à Primo</a:t>
            </a:r>
          </a:p>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Les sets pour quelle finalité ?</a:t>
            </a:r>
          </a:p>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Statistiques d’usage &amp; </a:t>
            </a:r>
            <a:r>
              <a:rPr lang="fr-BE" dirty="0" err="1" smtClean="0">
                <a:latin typeface="Source Sans Pro" panose="020B0503030403020204" pitchFamily="34" charset="0"/>
                <a:ea typeface="Source Sans Pro" panose="020B0503030403020204" pitchFamily="34" charset="0"/>
              </a:rPr>
              <a:t>Overlap</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analysis</a:t>
            </a:r>
            <a:endParaRPr lang="fr-BE" dirty="0" smtClean="0">
              <a:latin typeface="Source Sans Pro" panose="020B0503030403020204" pitchFamily="34" charset="0"/>
              <a:ea typeface="Source Sans Pro" panose="020B0503030403020204" pitchFamily="34" charset="0"/>
            </a:endParaRPr>
          </a:p>
          <a:p>
            <a:pPr marL="571500" indent="-457200">
              <a:lnSpc>
                <a:spcPct val="160000"/>
              </a:lnSpc>
              <a:buFont typeface="+mj-lt"/>
              <a:buAutoNum type="arabicPeriod"/>
            </a:pPr>
            <a:r>
              <a:rPr lang="fr-BE" dirty="0" smtClean="0">
                <a:latin typeface="Source Sans Pro" panose="020B0503030403020204" pitchFamily="34" charset="0"/>
                <a:ea typeface="Source Sans Pro" panose="020B0503030403020204" pitchFamily="34" charset="0"/>
              </a:rPr>
              <a:t>Recommandations &amp; Guidelines</a:t>
            </a:r>
          </a:p>
          <a:p>
            <a:pPr marL="571500" indent="-457200">
              <a:buNone/>
            </a:pP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latin typeface="Source Sans Pro" panose="020B0503030403020204" pitchFamily="34" charset="0"/>
                <a:ea typeface="Source Sans Pro" panose="020B0503030403020204" pitchFamily="34" charset="0"/>
              </a:rPr>
              <a:t>Alma @ </a:t>
            </a:r>
            <a:r>
              <a:rPr lang="fr-BE" dirty="0" smtClean="0">
                <a:latin typeface="Source Sans Pro" panose="020B0503030403020204" pitchFamily="34" charset="0"/>
                <a:ea typeface="Source Sans Pro" panose="020B0503030403020204" pitchFamily="34" charset="0"/>
              </a:rPr>
              <a:t>ULiège </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eResources</a:t>
            </a:r>
            <a:r>
              <a:rPr lang="fr-BE" dirty="0" smtClean="0">
                <a:latin typeface="Source Sans Pro" panose="020B0503030403020204" pitchFamily="34" charset="0"/>
                <a:ea typeface="Source Sans Pro" panose="020B0503030403020204" pitchFamily="34" charset="0"/>
              </a:rPr>
              <a:t> - Formation </a:t>
            </a:r>
            <a:r>
              <a:rPr lang="fr-BE" dirty="0" err="1" smtClean="0">
                <a:latin typeface="Source Sans Pro" panose="020B0503030403020204" pitchFamily="34" charset="0"/>
                <a:ea typeface="Source Sans Pro" panose="020B0503030403020204" pitchFamily="34" charset="0"/>
              </a:rPr>
              <a:t>certifiante</a:t>
            </a:r>
            <a:r>
              <a:rPr lang="fr-BE" dirty="0" smtClean="0">
                <a:latin typeface="Source Sans Pro" panose="020B0503030403020204" pitchFamily="34" charset="0"/>
                <a:ea typeface="Source Sans Pro" panose="020B0503030403020204" pitchFamily="34" charset="0"/>
              </a:rPr>
              <a:t> n°1</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92991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How To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Les sets, pour quelle finalité ?</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dirty="0" smtClean="0">
                <a:latin typeface="Source Sans Pro" panose="020B0503030403020204" pitchFamily="34" charset="0"/>
                <a:ea typeface="Source Sans Pro" panose="020B0503030403020204" pitchFamily="34" charset="0"/>
              </a:rPr>
              <a:t>Les sets peuvent être utilisés </a:t>
            </a:r>
            <a:r>
              <a:rPr lang="en-US" dirty="0" smtClean="0">
                <a:latin typeface="Source Sans Pro" panose="020B0503030403020204" pitchFamily="34" charset="0"/>
                <a:ea typeface="Source Sans Pro" panose="020B0503030403020204" pitchFamily="34" charset="0"/>
              </a:rPr>
              <a:t>pour </a:t>
            </a:r>
            <a:r>
              <a:rPr lang="en-US" dirty="0" err="1" smtClean="0">
                <a:latin typeface="Source Sans Pro" panose="020B0503030403020204" pitchFamily="34" charset="0"/>
                <a:ea typeface="Source Sans Pro" panose="020B0503030403020204" pitchFamily="34" charset="0"/>
              </a:rPr>
              <a:t>sauver</a:t>
            </a:r>
            <a:r>
              <a:rPr lang="en-US" dirty="0" smtClean="0">
                <a:latin typeface="Source Sans Pro" panose="020B0503030403020204" pitchFamily="34" charset="0"/>
                <a:ea typeface="Source Sans Pro" panose="020B0503030403020204" pitchFamily="34" charset="0"/>
              </a:rPr>
              <a:t> des </a:t>
            </a:r>
            <a:r>
              <a:rPr lang="en-US" dirty="0" err="1" smtClean="0">
                <a:latin typeface="Source Sans Pro" panose="020B0503030403020204" pitchFamily="34" charset="0"/>
                <a:ea typeface="Source Sans Pro" panose="020B0503030403020204" pitchFamily="34" charset="0"/>
              </a:rPr>
              <a:t>recherches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publier</a:t>
            </a:r>
            <a:r>
              <a:rPr lang="en-US" dirty="0" smtClean="0">
                <a:latin typeface="Source Sans Pro" panose="020B0503030403020204" pitchFamily="34" charset="0"/>
                <a:ea typeface="Source Sans Pro" panose="020B0503030403020204" pitchFamily="34" charset="0"/>
              </a:rPr>
              <a:t> des </a:t>
            </a:r>
            <a:r>
              <a:rPr lang="en-US" dirty="0" err="1" smtClean="0">
                <a:latin typeface="Source Sans Pro" panose="020B0503030403020204" pitchFamily="34" charset="0"/>
                <a:ea typeface="Source Sans Pro" panose="020B0503030403020204" pitchFamily="34" charset="0"/>
              </a:rPr>
              <a:t>métadonnées</a:t>
            </a:r>
            <a:r>
              <a:rPr lang="en-US" dirty="0" smtClean="0">
                <a:latin typeface="Source Sans Pro" panose="020B0503030403020204" pitchFamily="34" charset="0"/>
                <a:ea typeface="Source Sans Pro" panose="020B0503030403020204" pitchFamily="34" charset="0"/>
              </a:rPr>
              <a:t>, lancer des </a:t>
            </a:r>
            <a:r>
              <a:rPr lang="en-US" dirty="0" err="1" smtClean="0">
                <a:latin typeface="Source Sans Pro" panose="020B0503030403020204" pitchFamily="34" charset="0"/>
                <a:ea typeface="Source Sans Pro" panose="020B0503030403020204" pitchFamily="34" charset="0"/>
              </a:rPr>
              <a:t>processus</a:t>
            </a:r>
            <a:r>
              <a:rPr lang="en-US" dirty="0" smtClean="0">
                <a:latin typeface="Source Sans Pro" panose="020B0503030403020204" pitchFamily="34" charset="0"/>
                <a:ea typeface="Source Sans Pro" panose="020B0503030403020204" pitchFamily="34" charset="0"/>
              </a:rPr>
              <a:t>.</a:t>
            </a:r>
          </a:p>
          <a:p>
            <a:r>
              <a:rPr lang="en-US" dirty="0" smtClean="0">
                <a:latin typeface="Source Sans Pro" panose="020B0503030403020204" pitchFamily="34" charset="0"/>
                <a:ea typeface="Source Sans Pro" panose="020B0503030403020204" pitchFamily="34" charset="0"/>
              </a:rPr>
              <a:t>2 types de sets </a:t>
            </a:r>
            <a:r>
              <a:rPr lang="en-US" dirty="0" err="1" smtClean="0">
                <a:latin typeface="Source Sans Pro" panose="020B0503030403020204" pitchFamily="34" charset="0"/>
                <a:ea typeface="Source Sans Pro" panose="020B0503030403020204" pitchFamily="34" charset="0"/>
              </a:rPr>
              <a:t>possibles</a:t>
            </a:r>
            <a:r>
              <a:rPr lang="en-US" dirty="0" smtClean="0">
                <a:latin typeface="Source Sans Pro" panose="020B0503030403020204" pitchFamily="34" charset="0"/>
                <a:ea typeface="Source Sans Pro" panose="020B0503030403020204" pitchFamily="34" charset="0"/>
              </a:rPr>
              <a:t> :  logical (</a:t>
            </a:r>
            <a:r>
              <a:rPr lang="en-US" dirty="0" err="1" smtClean="0">
                <a:latin typeface="Source Sans Pro" panose="020B0503030403020204" pitchFamily="34" charset="0"/>
                <a:ea typeface="Source Sans Pro" panose="020B0503030403020204" pitchFamily="34" charset="0"/>
              </a:rPr>
              <a:t>dynamiques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ou</a:t>
            </a:r>
            <a:r>
              <a:rPr lang="en-US" dirty="0" smtClean="0">
                <a:latin typeface="Source Sans Pro" panose="020B0503030403020204" pitchFamily="34" charset="0"/>
                <a:ea typeface="Source Sans Pro" panose="020B0503030403020204" pitchFamily="34" charset="0"/>
              </a:rPr>
              <a:t> itemized (</a:t>
            </a:r>
            <a:r>
              <a:rPr lang="en-US" dirty="0" err="1" smtClean="0">
                <a:latin typeface="Source Sans Pro" panose="020B0503030403020204" pitchFamily="34" charset="0"/>
                <a:ea typeface="Source Sans Pro" panose="020B0503030403020204" pitchFamily="34" charset="0"/>
              </a:rPr>
              <a:t>sélection</a:t>
            </a:r>
            <a:r>
              <a:rPr lang="en-US" dirty="0" smtClean="0">
                <a:latin typeface="Source Sans Pro" panose="020B0503030403020204" pitchFamily="34" charset="0"/>
                <a:ea typeface="Source Sans Pro" panose="020B0503030403020204" pitchFamily="34" charset="0"/>
              </a:rPr>
              <a:t> de </a:t>
            </a:r>
            <a:r>
              <a:rPr lang="en-US" dirty="0" err="1" smtClean="0">
                <a:latin typeface="Source Sans Pro" panose="020B0503030403020204" pitchFamily="34" charset="0"/>
                <a:ea typeface="Source Sans Pro" panose="020B0503030403020204" pitchFamily="34" charset="0"/>
              </a:rPr>
              <a:t>titres</a:t>
            </a:r>
            <a:r>
              <a:rPr lang="en-US" dirty="0" smtClean="0">
                <a:latin typeface="Source Sans Pro" panose="020B0503030403020204" pitchFamily="34" charset="0"/>
                <a:ea typeface="Source Sans Pro" panose="020B0503030403020204" pitchFamily="34" charset="0"/>
              </a:rPr>
              <a:t> par </a:t>
            </a:r>
            <a:r>
              <a:rPr lang="en-US" dirty="0" err="1" smtClean="0">
                <a:latin typeface="Source Sans Pro" panose="020B0503030403020204" pitchFamily="34" charset="0"/>
                <a:ea typeface="Source Sans Pro" panose="020B0503030403020204" pitchFamily="34" charset="0"/>
              </a:rPr>
              <a:t>l’opérateur</a:t>
            </a:r>
            <a:r>
              <a:rPr lang="en-US" dirty="0" smtClean="0">
                <a:latin typeface="Source Sans Pro" panose="020B0503030403020204" pitchFamily="34" charset="0"/>
                <a:ea typeface="Source Sans Pro" panose="020B0503030403020204" pitchFamily="34" charset="0"/>
              </a:rPr>
              <a:t>). </a:t>
            </a:r>
          </a:p>
          <a:p>
            <a:r>
              <a:rPr lang="en-US" dirty="0" err="1" smtClean="0">
                <a:latin typeface="Source Sans Pro" panose="020B0503030403020204" pitchFamily="34" charset="0"/>
                <a:ea typeface="Source Sans Pro" panose="020B0503030403020204" pitchFamily="34" charset="0"/>
              </a:rPr>
              <a:t>Ils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peuvent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être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privés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ou</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rendus</a:t>
            </a:r>
            <a:r>
              <a:rPr lang="en-US" dirty="0" smtClean="0">
                <a:latin typeface="Source Sans Pro" panose="020B0503030403020204" pitchFamily="34" charset="0"/>
                <a:ea typeface="Source Sans Pro" panose="020B0503030403020204" pitchFamily="34" charset="0"/>
              </a:rPr>
              <a:t> publics (all sets -&gt; </a:t>
            </a:r>
            <a:r>
              <a:rPr lang="en-US" dirty="0" err="1" smtClean="0">
                <a:latin typeface="Source Sans Pro" panose="020B0503030403020204" pitchFamily="34" charset="0"/>
                <a:ea typeface="Source Sans Pro" panose="020B0503030403020204" pitchFamily="34" charset="0"/>
              </a:rPr>
              <a:t>uniquement</a:t>
            </a:r>
            <a:r>
              <a:rPr lang="en-US" dirty="0" smtClean="0">
                <a:latin typeface="Source Sans Pro" panose="020B0503030403020204" pitchFamily="34" charset="0"/>
                <a:ea typeface="Source Sans Pro" panose="020B0503030403020204" pitchFamily="34" charset="0"/>
              </a:rPr>
              <a:t> accessible au Repository manager)</a:t>
            </a:r>
          </a:p>
          <a:p>
            <a:r>
              <a:rPr lang="en-US" dirty="0" smtClean="0">
                <a:latin typeface="Source Sans Pro" panose="020B0503030403020204" pitchFamily="34" charset="0"/>
                <a:ea typeface="Source Sans Pro" panose="020B0503030403020204" pitchFamily="34" charset="0"/>
              </a:rPr>
              <a:t>Des jobs </a:t>
            </a:r>
            <a:r>
              <a:rPr lang="en-US" dirty="0" err="1" smtClean="0">
                <a:latin typeface="Source Sans Pro" panose="020B0503030403020204" pitchFamily="34" charset="0"/>
                <a:ea typeface="Source Sans Pro" panose="020B0503030403020204" pitchFamily="34" charset="0"/>
              </a:rPr>
              <a:t>peuvent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être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lancés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sur</a:t>
            </a:r>
            <a:r>
              <a:rPr lang="en-US" dirty="0" smtClean="0">
                <a:latin typeface="Source Sans Pro" panose="020B0503030403020204" pitchFamily="34" charset="0"/>
                <a:ea typeface="Source Sans Pro" panose="020B0503030403020204" pitchFamily="34" charset="0"/>
              </a:rPr>
              <a:t> des sets </a:t>
            </a:r>
            <a:r>
              <a:rPr lang="en-US" dirty="0" err="1" smtClean="0">
                <a:latin typeface="Source Sans Pro" panose="020B0503030403020204" pitchFamily="34" charset="0"/>
                <a:ea typeface="Source Sans Pro" panose="020B0503030403020204" pitchFamily="34" charset="0"/>
              </a:rPr>
              <a:t>définis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Seuls</a:t>
            </a:r>
            <a:r>
              <a:rPr lang="en-US" dirty="0" smtClean="0">
                <a:latin typeface="Source Sans Pro" panose="020B0503030403020204" pitchFamily="34" charset="0"/>
                <a:ea typeface="Source Sans Pro" panose="020B0503030403020204" pitchFamily="34" charset="0"/>
              </a:rPr>
              <a:t> les jobs </a:t>
            </a:r>
            <a:r>
              <a:rPr lang="en-US" dirty="0" err="1" smtClean="0">
                <a:latin typeface="Source Sans Pro" panose="020B0503030403020204" pitchFamily="34" charset="0"/>
                <a:ea typeface="Source Sans Pro" panose="020B0503030403020204" pitchFamily="34" charset="0"/>
              </a:rPr>
              <a:t>autorisés</a:t>
            </a:r>
            <a:r>
              <a:rPr lang="en-US" dirty="0" smtClean="0">
                <a:latin typeface="Source Sans Pro" panose="020B0503030403020204" pitchFamily="34" charset="0"/>
                <a:ea typeface="Source Sans Pro" panose="020B0503030403020204" pitchFamily="34" charset="0"/>
              </a:rPr>
              <a:t> pour le </a:t>
            </a:r>
            <a:r>
              <a:rPr lang="en-US" dirty="0" err="1" smtClean="0">
                <a:latin typeface="Source Sans Pro" panose="020B0503030403020204" pitchFamily="34" charset="0"/>
                <a:ea typeface="Source Sans Pro" panose="020B0503030403020204" pitchFamily="34" charset="0"/>
              </a:rPr>
              <a:t>rôle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apparaissent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dans</a:t>
            </a:r>
            <a:r>
              <a:rPr lang="en-US" dirty="0" smtClean="0">
                <a:latin typeface="Source Sans Pro" panose="020B0503030403020204" pitchFamily="34" charset="0"/>
                <a:ea typeface="Source Sans Pro" panose="020B0503030403020204" pitchFamily="34" charset="0"/>
              </a:rPr>
              <a:t> la </a:t>
            </a:r>
            <a:r>
              <a:rPr lang="en-US" dirty="0" err="1" smtClean="0">
                <a:latin typeface="Source Sans Pro" panose="020B0503030403020204" pitchFamily="34" charset="0"/>
                <a:ea typeface="Source Sans Pro" panose="020B0503030403020204" pitchFamily="34" charset="0"/>
              </a:rPr>
              <a:t>liste</a:t>
            </a:r>
            <a:endParaRPr lang="en-US" dirty="0" smtClean="0">
              <a:latin typeface="Source Sans Pro" panose="020B0503030403020204" pitchFamily="34" charset="0"/>
              <a:ea typeface="Source Sans Pro" panose="020B0503030403020204" pitchFamily="34" charset="0"/>
            </a:endParaRPr>
          </a:p>
          <a:p>
            <a:endParaRPr lang="en-US"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1722949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D’Alma à Primo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Alma U-</a:t>
            </a:r>
            <a:r>
              <a:rPr lang="fr-BE" dirty="0" err="1" smtClean="0">
                <a:latin typeface="Source Sans Pro" panose="020B0503030403020204" pitchFamily="34" charset="0"/>
                <a:ea typeface="Source Sans Pro" panose="020B0503030403020204" pitchFamily="34" charset="0"/>
              </a:rPr>
              <a:t>Resolver</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dirty="0" smtClean="0">
                <a:latin typeface="Source Sans Pro" panose="020B0503030403020204" pitchFamily="34" charset="0"/>
                <a:ea typeface="Source Sans Pro" panose="020B0503030403020204" pitchFamily="34" charset="0"/>
              </a:rPr>
              <a:t>Fourniture de </a:t>
            </a:r>
            <a:r>
              <a:rPr lang="fr-BE" b="1" dirty="0" smtClean="0">
                <a:latin typeface="Source Sans Pro" panose="020B0503030403020204" pitchFamily="34" charset="0"/>
                <a:ea typeface="Source Sans Pro" panose="020B0503030403020204" pitchFamily="34" charset="0"/>
              </a:rPr>
              <a:t>services</a:t>
            </a:r>
            <a:r>
              <a:rPr lang="fr-BE" dirty="0" smtClean="0">
                <a:latin typeface="Source Sans Pro" panose="020B0503030403020204" pitchFamily="34" charset="0"/>
                <a:ea typeface="Source Sans Pro" panose="020B0503030403020204" pitchFamily="34" charset="0"/>
              </a:rPr>
              <a:t> </a:t>
            </a:r>
            <a:r>
              <a:rPr lang="fr-BE" b="1" dirty="0" err="1" smtClean="0">
                <a:latin typeface="Source Sans Pro" panose="020B0503030403020204" pitchFamily="34" charset="0"/>
                <a:ea typeface="Source Sans Pro" panose="020B0503030403020204" pitchFamily="34" charset="0"/>
              </a:rPr>
              <a:t>context</a:t>
            </a:r>
            <a:r>
              <a:rPr lang="fr-BE" b="1" dirty="0" smtClean="0">
                <a:latin typeface="Source Sans Pro" panose="020B0503030403020204" pitchFamily="34" charset="0"/>
                <a:ea typeface="Source Sans Pro" panose="020B0503030403020204" pitchFamily="34" charset="0"/>
              </a:rPr>
              <a:t>-sensitive</a:t>
            </a:r>
            <a:r>
              <a:rPr lang="fr-BE" dirty="0" smtClean="0">
                <a:latin typeface="Source Sans Pro" panose="020B0503030403020204" pitchFamily="34" charset="0"/>
                <a:ea typeface="Source Sans Pro" panose="020B0503030403020204" pitchFamily="34" charset="0"/>
              </a:rPr>
              <a:t> à partir de Primo et des bases de données externes (</a:t>
            </a:r>
            <a:r>
              <a:rPr lang="fr-BE" dirty="0" err="1" smtClean="0">
                <a:latin typeface="Source Sans Pro" panose="020B0503030403020204" pitchFamily="34" charset="0"/>
                <a:ea typeface="Source Sans Pro" panose="020B0503030403020204" pitchFamily="34" charset="0"/>
              </a:rPr>
              <a:t>OpenURL</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compliant</a:t>
            </a:r>
            <a:r>
              <a:rPr lang="fr-BE" dirty="0" smtClean="0">
                <a:latin typeface="Source Sans Pro" panose="020B0503030403020204" pitchFamily="34" charset="0"/>
                <a:ea typeface="Source Sans Pro" panose="020B0503030403020204" pitchFamily="34" charset="0"/>
              </a:rPr>
              <a:t>)</a:t>
            </a:r>
          </a:p>
          <a:p>
            <a:r>
              <a:rPr lang="fr-BE" dirty="0" smtClean="0">
                <a:latin typeface="Source Sans Pro" panose="020B0503030403020204" pitchFamily="34" charset="0"/>
                <a:ea typeface="Source Sans Pro" panose="020B0503030403020204" pitchFamily="34" charset="0"/>
              </a:rPr>
              <a:t>Supporte les standards </a:t>
            </a:r>
            <a:r>
              <a:rPr lang="fr-BE" dirty="0" err="1" smtClean="0">
                <a:latin typeface="Source Sans Pro" panose="020B0503030403020204" pitchFamily="34" charset="0"/>
                <a:ea typeface="Source Sans Pro" panose="020B0503030403020204" pitchFamily="34" charset="0"/>
              </a:rPr>
              <a:t>OpenURL</a:t>
            </a:r>
            <a:r>
              <a:rPr lang="fr-BE" dirty="0" smtClean="0">
                <a:latin typeface="Source Sans Pro" panose="020B0503030403020204" pitchFamily="34" charset="0"/>
                <a:ea typeface="Source Sans Pro" panose="020B0503030403020204" pitchFamily="34" charset="0"/>
              </a:rPr>
              <a:t> 0.1 et 1.0</a:t>
            </a:r>
          </a:p>
          <a:p>
            <a:endParaRPr lang="fr-BE"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7" name="Image 6" descr="Resolver.JPG"/>
          <p:cNvPicPr>
            <a:picLocks noChangeAspect="1"/>
          </p:cNvPicPr>
          <p:nvPr/>
        </p:nvPicPr>
        <p:blipFill>
          <a:blip r:embed="rId3" cstate="print"/>
          <a:stretch>
            <a:fillRect/>
          </a:stretch>
        </p:blipFill>
        <p:spPr>
          <a:xfrm>
            <a:off x="611560" y="2708920"/>
            <a:ext cx="7502060" cy="3204000"/>
          </a:xfrm>
          <a:prstGeom prst="rect">
            <a:avLst/>
          </a:prstGeom>
        </p:spPr>
      </p:pic>
    </p:spTree>
    <p:extLst>
      <p:ext uri="{BB962C8B-B14F-4D97-AF65-F5344CB8AC3E}">
        <p14:creationId xmlns:p14="http://schemas.microsoft.com/office/powerpoint/2010/main" val="3550822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D’Alma à Primo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Les Services électroniques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r>
              <a:rPr lang="fr-BE" dirty="0" smtClean="0">
                <a:latin typeface="Source Sans Pro" panose="020B0503030403020204" pitchFamily="34" charset="0"/>
                <a:ea typeface="Source Sans Pro" panose="020B0503030403020204" pitchFamily="34" charset="0"/>
              </a:rPr>
              <a:t>La configuration des services électroniques du </a:t>
            </a:r>
            <a:r>
              <a:rPr lang="fr-BE" dirty="0" err="1" smtClean="0">
                <a:latin typeface="Source Sans Pro" panose="020B0503030403020204" pitchFamily="34" charset="0"/>
                <a:ea typeface="Source Sans Pro" panose="020B0503030403020204" pitchFamily="34" charset="0"/>
              </a:rPr>
              <a:t>View</a:t>
            </a:r>
            <a:r>
              <a:rPr lang="fr-BE" dirty="0" smtClean="0">
                <a:latin typeface="Source Sans Pro" panose="020B0503030403020204" pitchFamily="34" charset="0"/>
                <a:ea typeface="Source Sans Pro" panose="020B0503030403020204" pitchFamily="34" charset="0"/>
              </a:rPr>
              <a:t> It (définition des services, ordre, display </a:t>
            </a:r>
            <a:r>
              <a:rPr lang="fr-BE" dirty="0" err="1" smtClean="0">
                <a:latin typeface="Source Sans Pro" panose="020B0503030403020204" pitchFamily="34" charset="0"/>
                <a:ea typeface="Source Sans Pro" panose="020B0503030403020204" pitchFamily="34" charset="0"/>
              </a:rPr>
              <a:t>logic</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rules</a:t>
            </a:r>
            <a:r>
              <a:rPr lang="fr-BE" dirty="0" smtClean="0">
                <a:latin typeface="Source Sans Pro" panose="020B0503030403020204" pitchFamily="34" charset="0"/>
                <a:ea typeface="Source Sans Pro" panose="020B0503030403020204" pitchFamily="34" charset="0"/>
              </a:rPr>
              <a:t>…) se fait à partir d’Alma.</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r>
              <a:rPr lang="fr-BE" dirty="0" smtClean="0">
                <a:latin typeface="Source Sans Pro" panose="020B0503030403020204" pitchFamily="34" charset="0"/>
                <a:ea typeface="Source Sans Pro" panose="020B0503030403020204" pitchFamily="34" charset="0"/>
              </a:rPr>
              <a:t>Permet d’ajouter des services autres que le full </a:t>
            </a:r>
            <a:r>
              <a:rPr lang="fr-BE" dirty="0" err="1" smtClean="0">
                <a:latin typeface="Source Sans Pro" panose="020B0503030403020204" pitchFamily="34" charset="0"/>
                <a:ea typeface="Source Sans Pro" panose="020B0503030403020204" pitchFamily="34" charset="0"/>
              </a:rPr>
              <a:t>text</a:t>
            </a:r>
            <a:endParaRPr lang="fr-BE" dirty="0" smtClean="0">
              <a:latin typeface="Source Sans Pro" panose="020B0503030403020204" pitchFamily="34" charset="0"/>
              <a:ea typeface="Source Sans Pro" panose="020B0503030403020204" pitchFamily="34" charset="0"/>
            </a:endParaRPr>
          </a:p>
          <a:p>
            <a:pPr lvl="1">
              <a:buFont typeface="Wingdings" pitchFamily="2" charset="2"/>
              <a:buChar char="§"/>
            </a:pPr>
            <a:r>
              <a:rPr lang="fr-BE" dirty="0" smtClean="0">
                <a:latin typeface="Source Sans Pro" panose="020B0503030403020204" pitchFamily="34" charset="0"/>
                <a:ea typeface="Source Sans Pro" panose="020B0503030403020204" pitchFamily="34" charset="0"/>
              </a:rPr>
              <a:t>local feedback</a:t>
            </a:r>
          </a:p>
          <a:p>
            <a:pPr lvl="1">
              <a:buFont typeface="Wingdings" pitchFamily="2" charset="2"/>
              <a:buChar char="§"/>
            </a:pPr>
            <a:r>
              <a:rPr lang="fr-BE" dirty="0" smtClean="0">
                <a:latin typeface="Source Sans Pro" panose="020B0503030403020204" pitchFamily="34" charset="0"/>
                <a:ea typeface="Source Sans Pro" panose="020B0503030403020204" pitchFamily="34" charset="0"/>
              </a:rPr>
              <a:t>liens vers les indicateurs bibliométriques…</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r>
              <a:rPr lang="fr-BE" dirty="0" smtClean="0">
                <a:latin typeface="Source Sans Pro" panose="020B0503030403020204" pitchFamily="34" charset="0"/>
                <a:ea typeface="Source Sans Pro" panose="020B0503030403020204" pitchFamily="34" charset="0"/>
              </a:rPr>
              <a:t>et de travailler sur les règles d’affichage</a:t>
            </a:r>
          </a:p>
          <a:p>
            <a:pPr lvl="1">
              <a:buFont typeface="Wingdings" pitchFamily="2" charset="2"/>
              <a:buChar char="§"/>
            </a:pPr>
            <a:r>
              <a:rPr lang="fr-BE" dirty="0" smtClean="0">
                <a:latin typeface="Source Sans Pro" panose="020B0503030403020204" pitchFamily="34" charset="0"/>
                <a:ea typeface="Source Sans Pro" panose="020B0503030403020204" pitchFamily="34" charset="0"/>
              </a:rPr>
              <a:t>Ne pas afficher le service si collection disponible à </a:t>
            </a:r>
            <a:r>
              <a:rPr lang="fr-BE" dirty="0" smtClean="0">
                <a:latin typeface="Source Sans Pro" panose="020B0503030403020204" pitchFamily="34" charset="0"/>
                <a:ea typeface="Source Sans Pro" panose="020B0503030403020204" pitchFamily="34" charset="0"/>
              </a:rPr>
              <a:t>l’ULiège…</a:t>
            </a:r>
            <a:endParaRPr lang="fr-BE" dirty="0" smtClean="0">
              <a:latin typeface="Source Sans Pro" panose="020B0503030403020204" pitchFamily="34" charset="0"/>
              <a:ea typeface="Source Sans Pro" panose="020B0503030403020204" pitchFamily="34" charset="0"/>
            </a:endParaRPr>
          </a:p>
          <a:p>
            <a:pPr lvl="1">
              <a:buNone/>
            </a:pPr>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1698635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D’Alma à Primo</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Les services électroniques</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b="1" dirty="0" err="1" smtClean="0">
                <a:latin typeface="Source Sans Pro" panose="020B0503030403020204" pitchFamily="34" charset="0"/>
                <a:ea typeface="Source Sans Pro" panose="020B0503030403020204" pitchFamily="34" charset="0"/>
              </a:rPr>
              <a:t>Related</a:t>
            </a:r>
            <a:r>
              <a:rPr lang="fr-BE" b="1" dirty="0" smtClean="0">
                <a:latin typeface="Source Sans Pro" panose="020B0503030403020204" pitchFamily="34" charset="0"/>
                <a:ea typeface="Source Sans Pro" panose="020B0503030403020204" pitchFamily="34" charset="0"/>
              </a:rPr>
              <a:t> </a:t>
            </a:r>
            <a:r>
              <a:rPr lang="fr-BE" b="1" dirty="0" smtClean="0">
                <a:latin typeface="Source Sans Pro" panose="020B0503030403020204" pitchFamily="34" charset="0"/>
                <a:ea typeface="Source Sans Pro" panose="020B0503030403020204" pitchFamily="34" charset="0"/>
              </a:rPr>
              <a:t>records </a:t>
            </a:r>
            <a:r>
              <a:rPr lang="fr-BE" dirty="0" smtClean="0">
                <a:latin typeface="Source Sans Pro" panose="020B0503030403020204" pitchFamily="34" charset="0"/>
                <a:ea typeface="Source Sans Pro" panose="020B0503030403020204" pitchFamily="34" charset="0"/>
              </a:rPr>
              <a:t>(affichage des filiations)</a:t>
            </a:r>
          </a:p>
          <a:p>
            <a:pPr>
              <a:buNone/>
            </a:pPr>
            <a:endParaRPr lang="fr-BE" dirty="0" smtClean="0">
              <a:latin typeface="Source Sans Pro" panose="020B0503030403020204" pitchFamily="34" charset="0"/>
              <a:ea typeface="Source Sans Pro" panose="020B0503030403020204" pitchFamily="34" charset="0"/>
            </a:endParaRPr>
          </a:p>
          <a:p>
            <a:pPr>
              <a:buFont typeface="Wingdings" pitchFamily="2" charset="2"/>
              <a:buChar char="§"/>
            </a:pPr>
            <a:endParaRPr lang="fr-BE" dirty="0" smtClean="0">
              <a:latin typeface="Source Sans Pro" panose="020B0503030403020204" pitchFamily="34" charset="0"/>
              <a:ea typeface="Source Sans Pro" panose="020B0503030403020204" pitchFamily="34" charset="0"/>
            </a:endParaRPr>
          </a:p>
          <a:p>
            <a:pPr>
              <a:buFont typeface="Wingdings" pitchFamily="2" charset="2"/>
              <a:buChar char="§"/>
            </a:pPr>
            <a:endParaRPr lang="fr-BE" dirty="0" smtClean="0">
              <a:latin typeface="Source Sans Pro" panose="020B0503030403020204" pitchFamily="34" charset="0"/>
              <a:ea typeface="Source Sans Pro" panose="020B0503030403020204" pitchFamily="34" charset="0"/>
            </a:endParaRPr>
          </a:p>
          <a:p>
            <a:pPr lvl="1">
              <a:buFont typeface="Wingdings" pitchFamily="2" charset="2"/>
              <a:buChar char="§"/>
            </a:pPr>
            <a:endParaRPr lang="fr-BE"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7" name="Image 6"/>
          <p:cNvPicPr>
            <a:picLocks noChangeAspect="1"/>
          </p:cNvPicPr>
          <p:nvPr/>
        </p:nvPicPr>
        <p:blipFill>
          <a:blip r:embed="rId3"/>
          <a:stretch>
            <a:fillRect/>
          </a:stretch>
        </p:blipFill>
        <p:spPr>
          <a:xfrm>
            <a:off x="683568" y="2204864"/>
            <a:ext cx="3874567" cy="2197891"/>
          </a:xfrm>
          <a:prstGeom prst="rect">
            <a:avLst/>
          </a:prstGeom>
        </p:spPr>
      </p:pic>
    </p:spTree>
    <p:extLst>
      <p:ext uri="{BB962C8B-B14F-4D97-AF65-F5344CB8AC3E}">
        <p14:creationId xmlns:p14="http://schemas.microsoft.com/office/powerpoint/2010/main" val="3012925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382677017"/>
              </p:ext>
            </p:extLst>
          </p:nvPr>
        </p:nvGraphicFramePr>
        <p:xfrm>
          <a:off x="899592" y="1268760"/>
          <a:ext cx="7128792"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dirty="0"/>
          </a:p>
        </p:txBody>
      </p:sp>
      <p:sp>
        <p:nvSpPr>
          <p:cNvPr id="5" name="Espace réservé du pied de page 4"/>
          <p:cNvSpPr>
            <a:spLocks noGrp="1"/>
          </p:cNvSpPr>
          <p:nvPr>
            <p:ph type="ftr" sz="quarter" idx="3"/>
          </p:nvPr>
        </p:nvSpPr>
        <p:spPr/>
        <p:txBody>
          <a:bodyPr/>
          <a:lstStyle/>
          <a:p>
            <a:r>
              <a:rPr lang="fr-BE" dirty="0" smtClean="0"/>
              <a:t>Alma @ </a:t>
            </a:r>
            <a:r>
              <a:rPr lang="fr-BE" dirty="0" smtClean="0"/>
              <a:t>ULiège </a:t>
            </a:r>
            <a:r>
              <a:rPr lang="fr-BE" dirty="0" smtClean="0"/>
              <a:t>- e-Ressources - Découverte</a:t>
            </a:r>
            <a:endParaRPr lang="en-US" dirty="0"/>
          </a:p>
        </p:txBody>
      </p:sp>
      <p:sp>
        <p:nvSpPr>
          <p:cNvPr id="7" name="Flèche courbée vers le haut 6"/>
          <p:cNvSpPr/>
          <p:nvPr/>
        </p:nvSpPr>
        <p:spPr>
          <a:xfrm flipH="1">
            <a:off x="3419872" y="5661248"/>
            <a:ext cx="1584176" cy="432048"/>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ZoneTexte 8"/>
          <p:cNvSpPr txBox="1"/>
          <p:nvPr/>
        </p:nvSpPr>
        <p:spPr>
          <a:xfrm>
            <a:off x="2267744" y="3226122"/>
            <a:ext cx="490840" cy="523220"/>
          </a:xfrm>
          <a:prstGeom prst="rect">
            <a:avLst/>
          </a:prstGeom>
          <a:noFill/>
        </p:spPr>
        <p:txBody>
          <a:bodyPr wrap="none" rtlCol="0">
            <a:spAutoFit/>
          </a:bodyPr>
          <a:lstStyle/>
          <a:p>
            <a:r>
              <a:rPr lang="fr-BE" sz="1400" b="1" dirty="0" smtClean="0"/>
              <a:t>JR1</a:t>
            </a:r>
          </a:p>
          <a:p>
            <a:r>
              <a:rPr lang="fr-BE" sz="1400" b="1" dirty="0" smtClean="0"/>
              <a:t>DB1</a:t>
            </a:r>
            <a:endParaRPr lang="fr-BE" sz="1400" b="1" dirty="0"/>
          </a:p>
        </p:txBody>
      </p:sp>
      <p:sp>
        <p:nvSpPr>
          <p:cNvPr id="10" name="ZoneTexte 9"/>
          <p:cNvSpPr txBox="1"/>
          <p:nvPr/>
        </p:nvSpPr>
        <p:spPr>
          <a:xfrm>
            <a:off x="3535299" y="2533546"/>
            <a:ext cx="604653" cy="307777"/>
          </a:xfrm>
          <a:prstGeom prst="rect">
            <a:avLst/>
          </a:prstGeom>
          <a:noFill/>
        </p:spPr>
        <p:txBody>
          <a:bodyPr wrap="none" rtlCol="0">
            <a:spAutoFit/>
          </a:bodyPr>
          <a:lstStyle/>
          <a:p>
            <a:r>
              <a:rPr lang="fr-BE" sz="1400" b="1" dirty="0" smtClean="0"/>
              <a:t>JR5 …</a:t>
            </a:r>
            <a:endParaRPr lang="fr-BE" sz="1400" b="1" dirty="0"/>
          </a:p>
        </p:txBody>
      </p:sp>
      <p:sp>
        <p:nvSpPr>
          <p:cNvPr id="11" name="Flèche courbée vers le haut 10"/>
          <p:cNvSpPr/>
          <p:nvPr/>
        </p:nvSpPr>
        <p:spPr>
          <a:xfrm rot="3672497" flipH="1" flipV="1">
            <a:off x="5216058" y="3262846"/>
            <a:ext cx="1633263" cy="716236"/>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ZoneTexte 11"/>
          <p:cNvSpPr txBox="1"/>
          <p:nvPr/>
        </p:nvSpPr>
        <p:spPr>
          <a:xfrm>
            <a:off x="6469039" y="3549287"/>
            <a:ext cx="344966" cy="369332"/>
          </a:xfrm>
          <a:prstGeom prst="rect">
            <a:avLst/>
          </a:prstGeom>
          <a:noFill/>
        </p:spPr>
        <p:txBody>
          <a:bodyPr wrap="none" rtlCol="0">
            <a:spAutoFit/>
          </a:bodyPr>
          <a:lstStyle/>
          <a:p>
            <a:r>
              <a:rPr lang="fr-BE" b="1" dirty="0" smtClean="0"/>
              <a:t>? </a:t>
            </a:r>
            <a:endParaRPr lang="fr-BE" b="1" dirty="0"/>
          </a:p>
        </p:txBody>
      </p:sp>
      <p:sp>
        <p:nvSpPr>
          <p:cNvPr id="13" name="Titre 1"/>
          <p:cNvSpPr txBox="1">
            <a:spLocks/>
          </p:cNvSpPr>
          <p:nvPr/>
        </p:nvSpPr>
        <p:spPr>
          <a:xfrm>
            <a:off x="323528" y="188640"/>
            <a:ext cx="792926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sz="2200" dirty="0" smtClean="0">
                <a:latin typeface="Source Sans Pro" panose="020B0503030403020204" pitchFamily="34" charset="0"/>
                <a:ea typeface="Source Sans Pro" panose="020B0503030403020204" pitchFamily="34" charset="0"/>
              </a:rPr>
              <a:t>Aspects analytiques</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solidFill>
                  <a:srgbClr val="002060"/>
                </a:solidFill>
                <a:latin typeface="Source Sans Pro" panose="020B0503030403020204" pitchFamily="34" charset="0"/>
                <a:ea typeface="Source Sans Pro" panose="020B0503030403020204" pitchFamily="34" charset="0"/>
              </a:rPr>
              <a:t>Les statistiques d’usage</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14" name="ZoneTexte 13"/>
          <p:cNvSpPr txBox="1"/>
          <p:nvPr/>
        </p:nvSpPr>
        <p:spPr>
          <a:xfrm>
            <a:off x="4139952" y="6165304"/>
            <a:ext cx="344966" cy="369332"/>
          </a:xfrm>
          <a:prstGeom prst="rect">
            <a:avLst/>
          </a:prstGeom>
          <a:noFill/>
        </p:spPr>
        <p:txBody>
          <a:bodyPr wrap="none" rtlCol="0">
            <a:spAutoFit/>
          </a:bodyPr>
          <a:lstStyle/>
          <a:p>
            <a:r>
              <a:rPr lang="fr-BE" b="1" dirty="0" smtClean="0"/>
              <a:t>? </a:t>
            </a:r>
            <a:endParaRPr lang="fr-BE" b="1" dirty="0"/>
          </a:p>
        </p:txBody>
      </p:sp>
      <p:sp>
        <p:nvSpPr>
          <p:cNvPr id="15" name="Ellipse 14"/>
          <p:cNvSpPr/>
          <p:nvPr/>
        </p:nvSpPr>
        <p:spPr>
          <a:xfrm>
            <a:off x="6469039" y="1196752"/>
            <a:ext cx="1487337"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BE" sz="1200" dirty="0" smtClean="0">
                <a:solidFill>
                  <a:schemeClr val="tx1"/>
                </a:solidFill>
              </a:rPr>
              <a:t>GT </a:t>
            </a:r>
            <a:r>
              <a:rPr lang="fr-BE" sz="1200" dirty="0" err="1" smtClean="0">
                <a:solidFill>
                  <a:schemeClr val="tx1"/>
                </a:solidFill>
              </a:rPr>
              <a:t>Analytics</a:t>
            </a:r>
            <a:endParaRPr lang="fr-BE" sz="1200" dirty="0">
              <a:solidFill>
                <a:schemeClr val="tx1"/>
              </a:solidFill>
            </a:endParaRPr>
          </a:p>
        </p:txBody>
      </p:sp>
      <p:sp>
        <p:nvSpPr>
          <p:cNvPr id="16" name="Flèche courbée vers le bas 15"/>
          <p:cNvSpPr/>
          <p:nvPr/>
        </p:nvSpPr>
        <p:spPr>
          <a:xfrm rot="21436029" flipH="1">
            <a:off x="5734811" y="1632810"/>
            <a:ext cx="853599" cy="308194"/>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solidFill>
                <a:schemeClr val="tx1"/>
              </a:solidFill>
            </a:endParaRPr>
          </a:p>
        </p:txBody>
      </p:sp>
      <p:sp>
        <p:nvSpPr>
          <p:cNvPr id="17" name="ZoneTexte 16"/>
          <p:cNvSpPr txBox="1"/>
          <p:nvPr/>
        </p:nvSpPr>
        <p:spPr>
          <a:xfrm>
            <a:off x="6032689" y="1331476"/>
            <a:ext cx="344966" cy="369332"/>
          </a:xfrm>
          <a:prstGeom prst="rect">
            <a:avLst/>
          </a:prstGeom>
          <a:noFill/>
        </p:spPr>
        <p:txBody>
          <a:bodyPr wrap="none" rtlCol="0">
            <a:spAutoFit/>
          </a:bodyPr>
          <a:lstStyle/>
          <a:p>
            <a:r>
              <a:rPr lang="fr-BE" b="1" dirty="0" smtClean="0"/>
              <a:t>? </a:t>
            </a:r>
            <a:endParaRPr lang="fr-BE" b="1" dirty="0"/>
          </a:p>
        </p:txBody>
      </p:sp>
      <p:pic>
        <p:nvPicPr>
          <p:cNvPr id="18" name="Image 17" descr="Overlap.jpg"/>
          <p:cNvPicPr>
            <a:picLocks noChangeAspect="1"/>
          </p:cNvPicPr>
          <p:nvPr/>
        </p:nvPicPr>
        <p:blipFill>
          <a:blip r:embed="rId8" cstate="print"/>
          <a:stretch>
            <a:fillRect/>
          </a:stretch>
        </p:blipFill>
        <p:spPr>
          <a:xfrm>
            <a:off x="6876256" y="188639"/>
            <a:ext cx="1205201" cy="861961"/>
          </a:xfrm>
          <a:prstGeom prst="rect">
            <a:avLst/>
          </a:prstGeom>
        </p:spPr>
      </p:pic>
    </p:spTree>
    <p:extLst>
      <p:ext uri="{BB962C8B-B14F-4D97-AF65-F5344CB8AC3E}">
        <p14:creationId xmlns:p14="http://schemas.microsoft.com/office/powerpoint/2010/main" val="678840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2400" b="1" dirty="0">
                <a:latin typeface="Source Sans Pro" panose="020B0503030403020204" pitchFamily="34" charset="0"/>
                <a:ea typeface="Source Sans Pro" panose="020B0503030403020204" pitchFamily="34" charset="0"/>
              </a:rPr>
              <a:t>uploader les fichiers COUNTER dans </a:t>
            </a:r>
            <a:r>
              <a:rPr lang="fr-BE" sz="2400" b="1" dirty="0" smtClean="0">
                <a:latin typeface="Source Sans Pro" panose="020B0503030403020204" pitchFamily="34" charset="0"/>
                <a:ea typeface="Source Sans Pro" panose="020B0503030403020204" pitchFamily="34" charset="0"/>
              </a:rPr>
              <a:t>USTAT</a:t>
            </a:r>
          </a:p>
          <a:p>
            <a:pPr lvl="1"/>
            <a:r>
              <a:rPr lang="fr-BE" sz="2000" dirty="0" smtClean="0">
                <a:latin typeface="Source Sans Pro" panose="020B0503030403020204" pitchFamily="34" charset="0"/>
                <a:ea typeface="Source Sans Pro" panose="020B0503030403020204" pitchFamily="34" charset="0"/>
              </a:rPr>
              <a:t>Automatiquement: via configuration du protocole SUSHI (moissonnage automatique des rapports COUNTER sur les sites des éditeurs) </a:t>
            </a:r>
            <a:r>
              <a:rPr lang="fr-BE" sz="2000" i="1" dirty="0" smtClean="0">
                <a:latin typeface="Source Sans Pro" panose="020B0503030403020204" pitchFamily="34" charset="0"/>
                <a:ea typeface="Source Sans Pro" panose="020B0503030403020204" pitchFamily="34" charset="0"/>
              </a:rPr>
              <a:t>(one-time) </a:t>
            </a:r>
            <a:r>
              <a:rPr lang="fr-BE" i="1" dirty="0" smtClean="0">
                <a:latin typeface="Source Sans Pro" panose="020B0503030403020204" pitchFamily="34" charset="0"/>
                <a:ea typeface="Source Sans Pro" panose="020B0503030403020204" pitchFamily="34" charset="0"/>
              </a:rPr>
              <a:t>(actuellement une vingtaine de ressources)</a:t>
            </a:r>
            <a:r>
              <a:rPr lang="fr-BE" sz="2000" dirty="0" smtClean="0">
                <a:latin typeface="Source Sans Pro" panose="020B0503030403020204" pitchFamily="34" charset="0"/>
                <a:ea typeface="Source Sans Pro" panose="020B0503030403020204" pitchFamily="34" charset="0"/>
              </a:rPr>
              <a:t> </a:t>
            </a:r>
            <a:br>
              <a:rPr lang="fr-BE" sz="2000" dirty="0" smtClean="0">
                <a:latin typeface="Source Sans Pro" panose="020B0503030403020204" pitchFamily="34" charset="0"/>
                <a:ea typeface="Source Sans Pro" panose="020B0503030403020204" pitchFamily="34" charset="0"/>
              </a:rPr>
            </a:br>
            <a:r>
              <a:rPr lang="fr-BE" sz="2000" dirty="0" smtClean="0">
                <a:solidFill>
                  <a:srgbClr val="C00000"/>
                </a:solidFill>
                <a:latin typeface="Source Sans Pro" panose="020B0503030403020204" pitchFamily="34" charset="0"/>
                <a:ea typeface="Source Sans Pro" panose="020B0503030403020204" pitchFamily="34" charset="0"/>
              </a:rPr>
              <a:t>! uniquement pour le rapport JR1 !</a:t>
            </a:r>
          </a:p>
          <a:p>
            <a:pPr lvl="2"/>
            <a:r>
              <a:rPr lang="fr-BE" dirty="0" smtClean="0">
                <a:latin typeface="Source Sans Pro" panose="020B0503030403020204" pitchFamily="34" charset="0"/>
                <a:ea typeface="Source Sans Pro" panose="020B0503030403020204" pitchFamily="34" charset="0"/>
              </a:rPr>
              <a:t>SUSHI </a:t>
            </a:r>
            <a:r>
              <a:rPr lang="fr-BE" dirty="0" err="1" smtClean="0">
                <a:latin typeface="Source Sans Pro" panose="020B0503030403020204" pitchFamily="34" charset="0"/>
                <a:ea typeface="Source Sans Pro" panose="020B0503030403020204" pitchFamily="34" charset="0"/>
              </a:rPr>
              <a:t>registry</a:t>
            </a:r>
            <a:r>
              <a:rPr lang="fr-BE" dirty="0" smtClean="0">
                <a:latin typeface="Source Sans Pro" panose="020B0503030403020204" pitchFamily="34" charset="0"/>
                <a:ea typeface="Source Sans Pro" panose="020B0503030403020204" pitchFamily="34" charset="0"/>
              </a:rPr>
              <a:t> </a:t>
            </a:r>
          </a:p>
          <a:p>
            <a:pPr lvl="2"/>
            <a:r>
              <a:rPr lang="fr-BE" dirty="0" smtClean="0">
                <a:latin typeface="Source Sans Pro" panose="020B0503030403020204" pitchFamily="34" charset="0"/>
                <a:ea typeface="Source Sans Pro" panose="020B0503030403020204" pitchFamily="34" charset="0"/>
              </a:rPr>
              <a:t>Manuel </a:t>
            </a:r>
            <a:r>
              <a:rPr lang="fr-BE" dirty="0" err="1" smtClean="0">
                <a:latin typeface="Source Sans Pro" panose="020B0503030403020204" pitchFamily="34" charset="0"/>
                <a:ea typeface="Source Sans Pro" panose="020B0503030403020204" pitchFamily="34" charset="0"/>
              </a:rPr>
              <a:t>Ustat</a:t>
            </a:r>
            <a:endParaRPr lang="fr-BE" dirty="0" smtClean="0">
              <a:latin typeface="Source Sans Pro" panose="020B0503030403020204" pitchFamily="34" charset="0"/>
              <a:ea typeface="Source Sans Pro" panose="020B0503030403020204" pitchFamily="34" charset="0"/>
            </a:endParaRPr>
          </a:p>
          <a:p>
            <a:pPr lvl="2"/>
            <a:r>
              <a:rPr lang="fr-BE" dirty="0" smtClean="0">
                <a:latin typeface="Source Sans Pro" panose="020B0503030403020204" pitchFamily="34" charset="0"/>
                <a:ea typeface="Source Sans Pro" panose="020B0503030403020204" pitchFamily="34" charset="0"/>
              </a:rPr>
              <a:t>Données de paramétrage &gt; éditeur</a:t>
            </a:r>
          </a:p>
          <a:p>
            <a:pPr marL="777240" lvl="2" indent="0">
              <a:buNone/>
            </a:pPr>
            <a:endParaRPr lang="fr-BE" b="1" dirty="0" smtClean="0">
              <a:latin typeface="Source Sans Pro" panose="020B0503030403020204" pitchFamily="34" charset="0"/>
              <a:ea typeface="Source Sans Pro" panose="020B0503030403020204" pitchFamily="34" charset="0"/>
            </a:endParaRPr>
          </a:p>
          <a:p>
            <a:pPr lvl="1"/>
            <a:r>
              <a:rPr lang="fr-BE" sz="2000" dirty="0" smtClean="0">
                <a:latin typeface="Source Sans Pro" panose="020B0503030403020204" pitchFamily="34" charset="0"/>
                <a:ea typeface="Source Sans Pro" panose="020B0503030403020204" pitchFamily="34" charset="0"/>
              </a:rPr>
              <a:t>Manuellement : via </a:t>
            </a:r>
            <a:r>
              <a:rPr lang="fr-BE" sz="2000" dirty="0" err="1" smtClean="0">
                <a:latin typeface="Source Sans Pro" panose="020B0503030403020204" pitchFamily="34" charset="0"/>
                <a:ea typeface="Source Sans Pro" panose="020B0503030403020204" pitchFamily="34" charset="0"/>
              </a:rPr>
              <a:t>upload</a:t>
            </a:r>
            <a:r>
              <a:rPr lang="fr-BE" sz="2000" dirty="0" smtClean="0">
                <a:latin typeface="Source Sans Pro" panose="020B0503030403020204" pitchFamily="34" charset="0"/>
                <a:ea typeface="Source Sans Pro" panose="020B0503030403020204" pitchFamily="34" charset="0"/>
              </a:rPr>
              <a:t> de fichiers (périodiquement) </a:t>
            </a:r>
            <a:r>
              <a:rPr lang="fr-BE" sz="1600" i="1" dirty="0" smtClean="0">
                <a:latin typeface="Source Sans Pro" panose="020B0503030403020204" pitchFamily="34" charset="0"/>
                <a:ea typeface="Source Sans Pro" panose="020B0503030403020204" pitchFamily="34" charset="0"/>
              </a:rPr>
              <a:t>(actuellement seule une partie des ressources disponibles intégrée)</a:t>
            </a:r>
          </a:p>
          <a:p>
            <a:pPr lvl="2"/>
            <a:r>
              <a:rPr lang="fr-BE" dirty="0" smtClean="0">
                <a:latin typeface="Source Sans Pro" panose="020B0503030403020204" pitchFamily="34" charset="0"/>
                <a:ea typeface="Source Sans Pro" panose="020B0503030403020204" pitchFamily="34" charset="0"/>
              </a:rPr>
              <a:t>Télécharger les fichiers de statistiques </a:t>
            </a:r>
            <a:r>
              <a:rPr lang="fr-BE" dirty="0">
                <a:latin typeface="Source Sans Pro" panose="020B0503030403020204" pitchFamily="34" charset="0"/>
                <a:ea typeface="Source Sans Pro" panose="020B0503030403020204" pitchFamily="34" charset="0"/>
              </a:rPr>
              <a:t>sur les plateformes des </a:t>
            </a:r>
            <a:r>
              <a:rPr lang="fr-BE" dirty="0" smtClean="0">
                <a:latin typeface="Source Sans Pro" panose="020B0503030403020204" pitchFamily="34" charset="0"/>
                <a:ea typeface="Source Sans Pro" panose="020B0503030403020204" pitchFamily="34" charset="0"/>
              </a:rPr>
              <a:t>fournisseurs puis les uploader dans </a:t>
            </a:r>
            <a:r>
              <a:rPr lang="fr-BE" dirty="0" err="1" smtClean="0">
                <a:latin typeface="Source Sans Pro" panose="020B0503030403020204" pitchFamily="34" charset="0"/>
                <a:ea typeface="Source Sans Pro" panose="020B0503030403020204" pitchFamily="34" charset="0"/>
              </a:rPr>
              <a:t>UStat</a:t>
            </a:r>
            <a:endParaRPr lang="fr-BE" dirty="0" smtClean="0">
              <a:latin typeface="Source Sans Pro" panose="020B0503030403020204" pitchFamily="34" charset="0"/>
              <a:ea typeface="Source Sans Pro" panose="020B0503030403020204" pitchFamily="34" charset="0"/>
            </a:endParaRPr>
          </a:p>
          <a:p>
            <a:pPr lvl="2"/>
            <a:r>
              <a:rPr lang="fr-BE" dirty="0" smtClean="0">
                <a:latin typeface="Source Sans Pro" panose="020B0503030403020204" pitchFamily="34" charset="0"/>
                <a:ea typeface="Source Sans Pro" panose="020B0503030403020204" pitchFamily="34" charset="0"/>
              </a:rPr>
              <a:t>Données de connexion aux plateformes fournisseurs dans Alma</a:t>
            </a:r>
            <a:br>
              <a:rPr lang="fr-BE" dirty="0" smtClean="0">
                <a:latin typeface="Source Sans Pro" panose="020B0503030403020204" pitchFamily="34" charset="0"/>
                <a:ea typeface="Source Sans Pro" panose="020B0503030403020204" pitchFamily="34" charset="0"/>
              </a:rPr>
            </a:br>
            <a:r>
              <a:rPr lang="fr-BE" i="1" dirty="0" smtClean="0">
                <a:latin typeface="Source Sans Pro" panose="020B0503030403020204" pitchFamily="34" charset="0"/>
                <a:ea typeface="Source Sans Pro" panose="020B0503030403020204" pitchFamily="34" charset="0"/>
              </a:rPr>
              <a:t>(à venir) </a:t>
            </a:r>
          </a:p>
          <a:p>
            <a:pPr lvl="2"/>
            <a:endParaRPr lang="fr-BE" sz="1800" b="1" dirty="0">
              <a:latin typeface="Source Sans Pro" panose="020B0503030403020204" pitchFamily="34" charset="0"/>
              <a:ea typeface="Source Sans Pro" panose="020B0503030403020204" pitchFamily="34" charset="0"/>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dirty="0"/>
          </a:p>
        </p:txBody>
      </p:sp>
      <p:sp>
        <p:nvSpPr>
          <p:cNvPr id="5" name="Espace réservé du pied de page 4"/>
          <p:cNvSpPr>
            <a:spLocks noGrp="1"/>
          </p:cNvSpPr>
          <p:nvPr>
            <p:ph type="ftr" sz="quarter" idx="3"/>
          </p:nvPr>
        </p:nvSpPr>
        <p:spPr/>
        <p:txBody>
          <a:bodyPr/>
          <a:lstStyle/>
          <a:p>
            <a:r>
              <a:rPr lang="fr-BE" dirty="0" smtClean="0"/>
              <a:t>Alma @ </a:t>
            </a:r>
            <a:r>
              <a:rPr lang="fr-BE" dirty="0" smtClean="0"/>
              <a:t>ULiège </a:t>
            </a:r>
            <a:r>
              <a:rPr lang="fr-BE" dirty="0" smtClean="0"/>
              <a:t>- e-Ressources - Découverte</a:t>
            </a:r>
            <a:endParaRPr lang="en-US" dirty="0"/>
          </a:p>
        </p:txBody>
      </p:sp>
      <p:sp>
        <p:nvSpPr>
          <p:cNvPr id="7" name="Titre 1"/>
          <p:cNvSpPr txBox="1">
            <a:spLocks/>
          </p:cNvSpPr>
          <p:nvPr/>
        </p:nvSpPr>
        <p:spPr>
          <a:xfrm>
            <a:off x="323528" y="188640"/>
            <a:ext cx="792926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sz="2200" dirty="0" smtClean="0">
                <a:latin typeface="Source Sans Pro" panose="020B0503030403020204" pitchFamily="34" charset="0"/>
                <a:ea typeface="Source Sans Pro" panose="020B0503030403020204" pitchFamily="34" charset="0"/>
              </a:rPr>
              <a:t>Aspects analytiques</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solidFill>
                  <a:srgbClr val="002060"/>
                </a:solidFill>
                <a:latin typeface="Source Sans Pro" panose="020B0503030403020204" pitchFamily="34" charset="0"/>
                <a:ea typeface="Source Sans Pro" panose="020B0503030403020204" pitchFamily="34" charset="0"/>
              </a:rPr>
              <a:t>Les statistiques d’usage: how to</a:t>
            </a:r>
            <a:endParaRPr lang="fr-BE" dirty="0">
              <a:solidFill>
                <a:srgbClr val="002060"/>
              </a:solidFill>
              <a:latin typeface="Source Sans Pro" panose="020B0503030403020204" pitchFamily="34" charset="0"/>
              <a:ea typeface="Source Sans Pro" panose="020B0503030403020204" pitchFamily="34" charset="0"/>
            </a:endParaRPr>
          </a:p>
        </p:txBody>
      </p:sp>
      <p:pic>
        <p:nvPicPr>
          <p:cNvPr id="8" name="Image 7" descr="demo.jpeg"/>
          <p:cNvPicPr>
            <a:picLocks noChangeAspect="1"/>
          </p:cNvPicPr>
          <p:nvPr/>
        </p:nvPicPr>
        <p:blipFill>
          <a:blip r:embed="rId3" cstate="print"/>
          <a:stretch>
            <a:fillRect/>
          </a:stretch>
        </p:blipFill>
        <p:spPr>
          <a:xfrm>
            <a:off x="4932040" y="3284984"/>
            <a:ext cx="762000" cy="762000"/>
          </a:xfrm>
          <a:prstGeom prst="rect">
            <a:avLst/>
          </a:prstGeom>
        </p:spPr>
      </p:pic>
      <p:pic>
        <p:nvPicPr>
          <p:cNvPr id="9" name="Image 8" descr="demo.jpeg"/>
          <p:cNvPicPr>
            <a:picLocks noChangeAspect="1"/>
          </p:cNvPicPr>
          <p:nvPr/>
        </p:nvPicPr>
        <p:blipFill>
          <a:blip r:embed="rId3" cstate="print"/>
          <a:stretch>
            <a:fillRect/>
          </a:stretch>
        </p:blipFill>
        <p:spPr>
          <a:xfrm>
            <a:off x="7490792" y="5617021"/>
            <a:ext cx="762000" cy="762000"/>
          </a:xfrm>
          <a:prstGeom prst="rect">
            <a:avLst/>
          </a:prstGeom>
        </p:spPr>
      </p:pic>
      <p:pic>
        <p:nvPicPr>
          <p:cNvPr id="10" name="Image 9" descr="Overlap.jpg"/>
          <p:cNvPicPr>
            <a:picLocks noChangeAspect="1"/>
          </p:cNvPicPr>
          <p:nvPr/>
        </p:nvPicPr>
        <p:blipFill>
          <a:blip r:embed="rId4" cstate="print"/>
          <a:stretch>
            <a:fillRect/>
          </a:stretch>
        </p:blipFill>
        <p:spPr>
          <a:xfrm>
            <a:off x="6804248" y="188640"/>
            <a:ext cx="1224136" cy="875503"/>
          </a:xfrm>
          <a:prstGeom prst="rect">
            <a:avLst/>
          </a:prstGeom>
        </p:spPr>
      </p:pic>
    </p:spTree>
    <p:extLst>
      <p:ext uri="{BB962C8B-B14F-4D97-AF65-F5344CB8AC3E}">
        <p14:creationId xmlns:p14="http://schemas.microsoft.com/office/powerpoint/2010/main" val="1695694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Aspects analytiques</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err="1" smtClean="0">
                <a:solidFill>
                  <a:srgbClr val="002060"/>
                </a:solidFill>
                <a:latin typeface="Source Sans Pro" panose="020B0503030403020204" pitchFamily="34" charset="0"/>
                <a:ea typeface="Source Sans Pro" panose="020B0503030403020204" pitchFamily="34" charset="0"/>
              </a:rPr>
              <a:t>Overlap</a:t>
            </a:r>
            <a:r>
              <a:rPr lang="fr-BE" dirty="0" smtClean="0">
                <a:solidFill>
                  <a:srgbClr val="002060"/>
                </a:solidFill>
                <a:latin typeface="Source Sans Pro" panose="020B0503030403020204" pitchFamily="34" charset="0"/>
                <a:ea typeface="Source Sans Pro" panose="020B0503030403020204" pitchFamily="34" charset="0"/>
              </a:rPr>
              <a:t> </a:t>
            </a:r>
            <a:r>
              <a:rPr lang="fr-BE" dirty="0" err="1" smtClean="0">
                <a:solidFill>
                  <a:srgbClr val="002060"/>
                </a:solidFill>
                <a:latin typeface="Source Sans Pro" panose="020B0503030403020204" pitchFamily="34" charset="0"/>
                <a:ea typeface="Source Sans Pro" panose="020B0503030403020204" pitchFamily="34" charset="0"/>
              </a:rPr>
              <a:t>analysis</a:t>
            </a:r>
            <a:r>
              <a:rPr lang="fr-BE" dirty="0" smtClean="0">
                <a:solidFill>
                  <a:srgbClr val="002060"/>
                </a:solidFill>
                <a:latin typeface="Source Sans Pro" panose="020B0503030403020204" pitchFamily="34" charset="0"/>
                <a:ea typeface="Source Sans Pro" panose="020B0503030403020204" pitchFamily="34" charset="0"/>
              </a:rPr>
              <a:t> </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251520" y="1412776"/>
            <a:ext cx="8208912" cy="4988024"/>
          </a:xfrm>
        </p:spPr>
        <p:txBody>
          <a:bodyPr/>
          <a:lstStyle/>
          <a:p>
            <a:pPr>
              <a:buNone/>
            </a:pPr>
            <a:endParaRPr lang="fr-BE" b="1" dirty="0" smtClean="0">
              <a:latin typeface="Source Sans Pro" panose="020B0503030403020204" pitchFamily="34" charset="0"/>
              <a:ea typeface="Source Sans Pro" panose="020B0503030403020204" pitchFamily="34" charset="0"/>
            </a:endParaRPr>
          </a:p>
          <a:p>
            <a:pPr>
              <a:buNone/>
            </a:pPr>
            <a:r>
              <a:rPr lang="fr-BE" b="1" dirty="0" smtClean="0">
                <a:latin typeface="Source Sans Pro" panose="020B0503030403020204" pitchFamily="34" charset="0"/>
                <a:ea typeface="Source Sans Pro" panose="020B0503030403020204" pitchFamily="34" charset="0"/>
              </a:rPr>
              <a:t>Intérêt </a:t>
            </a:r>
            <a:r>
              <a:rPr lang="fr-BE" dirty="0" smtClean="0">
                <a:latin typeface="Source Sans Pro" panose="020B0503030403020204" pitchFamily="34" charset="0"/>
                <a:ea typeface="Source Sans Pro" panose="020B0503030403020204" pitchFamily="34" charset="0"/>
              </a:rPr>
              <a:t>  </a:t>
            </a:r>
            <a:r>
              <a:rPr lang="fr-BE" dirty="0" smtClean="0">
                <a:latin typeface="Source Sans Pro" panose="020B0503030403020204" pitchFamily="34" charset="0"/>
                <a:ea typeface="Source Sans Pro" panose="020B0503030403020204" pitchFamily="34" charset="0"/>
                <a:sym typeface="Wingdings" pitchFamily="2" charset="2"/>
              </a:rPr>
              <a:t>- R</a:t>
            </a:r>
            <a:r>
              <a:rPr lang="fr-BE" dirty="0" smtClean="0">
                <a:latin typeface="Source Sans Pro" panose="020B0503030403020204" pitchFamily="34" charset="0"/>
                <a:ea typeface="Source Sans Pro" panose="020B0503030403020204" pitchFamily="34" charset="0"/>
              </a:rPr>
              <a:t>epérer les « chevauchements » de collection complets/partiels</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(utile dans le cadre des acquisitions)</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Possible de comparer des sets définis (packages) ou une sélection de titres</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r>
              <a:rPr lang="fr-BE" dirty="0" smtClean="0">
                <a:latin typeface="Source Sans Pro" panose="020B0503030403020204" pitchFamily="34" charset="0"/>
                <a:ea typeface="Source Sans Pro" panose="020B0503030403020204" pitchFamily="34" charset="0"/>
              </a:rPr>
              <a:t>Rôles Alma autorisés : </a:t>
            </a:r>
          </a:p>
          <a:p>
            <a:pPr lvl="1"/>
            <a:r>
              <a:rPr lang="fr-BE" dirty="0" err="1" smtClean="0">
                <a:latin typeface="Source Sans Pro" panose="020B0503030403020204" pitchFamily="34" charset="0"/>
                <a:ea typeface="Source Sans Pro" panose="020B0503030403020204" pitchFamily="34" charset="0"/>
              </a:rPr>
              <a:t>Purchasing</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Operator</a:t>
            </a:r>
            <a:r>
              <a:rPr lang="fr-BE" dirty="0" smtClean="0">
                <a:latin typeface="Source Sans Pro" panose="020B0503030403020204" pitchFamily="34" charset="0"/>
                <a:ea typeface="Source Sans Pro" panose="020B0503030403020204" pitchFamily="34" charset="0"/>
              </a:rPr>
              <a:t>/Manager</a:t>
            </a:r>
          </a:p>
          <a:p>
            <a:pPr lvl="1"/>
            <a:r>
              <a:rPr lang="fr-BE" dirty="0" err="1" smtClean="0">
                <a:latin typeface="Source Sans Pro" panose="020B0503030403020204" pitchFamily="34" charset="0"/>
                <a:ea typeface="Source Sans Pro" panose="020B0503030403020204" pitchFamily="34" charset="0"/>
              </a:rPr>
              <a:t>Repository</a:t>
            </a:r>
            <a:r>
              <a:rPr lang="fr-BE" dirty="0" smtClean="0">
                <a:latin typeface="Source Sans Pro" panose="020B0503030403020204" pitchFamily="34" charset="0"/>
                <a:ea typeface="Source Sans Pro" panose="020B0503030403020204" pitchFamily="34" charset="0"/>
              </a:rPr>
              <a:t> Manager</a:t>
            </a:r>
          </a:p>
          <a:p>
            <a:pPr lvl="1"/>
            <a:r>
              <a:rPr lang="fr-BE" dirty="0" err="1" smtClean="0">
                <a:latin typeface="Source Sans Pro" panose="020B0503030403020204" pitchFamily="34" charset="0"/>
                <a:ea typeface="Source Sans Pro" panose="020B0503030403020204" pitchFamily="34" charset="0"/>
              </a:rPr>
              <a:t>Electronic</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Inventory</a:t>
            </a: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Operator</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r>
              <a:rPr lang="fr-BE" dirty="0" smtClean="0">
                <a:latin typeface="Source Sans Pro" panose="020B0503030403020204" pitchFamily="34" charset="0"/>
                <a:ea typeface="Source Sans Pro" panose="020B0503030403020204" pitchFamily="34" charset="0"/>
              </a:rPr>
              <a:t>Fiche how-to (</a:t>
            </a:r>
            <a:r>
              <a:rPr lang="fr-BE" dirty="0" err="1" smtClean="0">
                <a:latin typeface="Source Sans Pro" panose="020B0503030403020204" pitchFamily="34" charset="0"/>
                <a:ea typeface="Source Sans Pro" panose="020B0503030403020204" pitchFamily="34" charset="0"/>
              </a:rPr>
              <a:t>fr</a:t>
            </a:r>
            <a:r>
              <a:rPr lang="fr-BE" dirty="0" smtClean="0">
                <a:latin typeface="Source Sans Pro" panose="020B0503030403020204" pitchFamily="34" charset="0"/>
                <a:ea typeface="Source Sans Pro" panose="020B0503030403020204" pitchFamily="34" charset="0"/>
              </a:rPr>
              <a:t>) accessible sur BAO</a:t>
            </a:r>
          </a:p>
          <a:p>
            <a:endParaRPr lang="fr-BE" dirty="0" smtClean="0">
              <a:latin typeface="Source Sans Pro" panose="020B0503030403020204" pitchFamily="34" charset="0"/>
              <a:ea typeface="Source Sans Pro" panose="020B0503030403020204" pitchFamily="34" charset="0"/>
            </a:endParaRPr>
          </a:p>
          <a:p>
            <a:pPr algn="ctr">
              <a:buNone/>
            </a:pPr>
            <a:endParaRPr lang="fr-BE" dirty="0" smtClean="0">
              <a:latin typeface="Source Sans Pro" panose="020B0503030403020204" pitchFamily="34" charset="0"/>
              <a:ea typeface="Source Sans Pro" panose="020B0503030403020204" pitchFamily="34" charset="0"/>
            </a:endParaRP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buNone/>
            </a:pPr>
            <a:endParaRPr lang="fr-BE" dirty="0" smtClean="0">
              <a:latin typeface="Source Sans Pro" panose="020B0503030403020204" pitchFamily="34" charset="0"/>
              <a:ea typeface="Source Sans Pro" panose="020B0503030403020204" pitchFamily="34" charset="0"/>
            </a:endParaRPr>
          </a:p>
          <a:p>
            <a:pPr marL="571500" indent="-457200">
              <a:buFont typeface="+mj-lt"/>
              <a:buAutoNum type="arabicPeriod"/>
            </a:pPr>
            <a:endParaRPr lang="fr-BE" dirty="0" smtClean="0">
              <a:latin typeface="Source Sans Pro" panose="020B0503030403020204" pitchFamily="34" charset="0"/>
              <a:ea typeface="Source Sans Pro" panose="020B0503030403020204" pitchFamily="34" charset="0"/>
            </a:endParaRPr>
          </a:p>
          <a:p>
            <a:pPr marL="571500" indent="-457200">
              <a:buFont typeface="+mj-lt"/>
              <a:buAutoNum type="arabicPeriod"/>
            </a:pPr>
            <a:endParaRPr lang="fr-BE"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endParaRPr lang="fr-BE" b="1" dirty="0" smtClean="0">
              <a:latin typeface="Source Sans Pro" panose="020B0503030403020204" pitchFamily="34" charset="0"/>
              <a:ea typeface="Source Sans Pro" panose="020B0503030403020204" pitchFamily="34" charset="0"/>
            </a:endParaRPr>
          </a:p>
          <a:p>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6" name="Image 5" descr="Star.jpeg"/>
          <p:cNvPicPr>
            <a:picLocks noChangeAspect="1"/>
          </p:cNvPicPr>
          <p:nvPr/>
        </p:nvPicPr>
        <p:blipFill>
          <a:blip r:embed="rId3" cstate="print"/>
          <a:stretch>
            <a:fillRect/>
          </a:stretch>
        </p:blipFill>
        <p:spPr>
          <a:xfrm>
            <a:off x="1187624" y="1700808"/>
            <a:ext cx="252000" cy="252000"/>
          </a:xfrm>
          <a:prstGeom prst="rect">
            <a:avLst/>
          </a:prstGeom>
        </p:spPr>
      </p:pic>
      <p:pic>
        <p:nvPicPr>
          <p:cNvPr id="8" name="Image 7" descr="Overlap.jpg"/>
          <p:cNvPicPr>
            <a:picLocks noChangeAspect="1"/>
          </p:cNvPicPr>
          <p:nvPr/>
        </p:nvPicPr>
        <p:blipFill>
          <a:blip r:embed="rId4" cstate="print"/>
          <a:stretch>
            <a:fillRect/>
          </a:stretch>
        </p:blipFill>
        <p:spPr>
          <a:xfrm>
            <a:off x="6804248" y="188640"/>
            <a:ext cx="1224136" cy="875503"/>
          </a:xfrm>
          <a:prstGeom prst="rect">
            <a:avLst/>
          </a:prstGeom>
        </p:spPr>
      </p:pic>
    </p:spTree>
    <p:extLst>
      <p:ext uri="{BB962C8B-B14F-4D97-AF65-F5344CB8AC3E}">
        <p14:creationId xmlns:p14="http://schemas.microsoft.com/office/powerpoint/2010/main" val="2120624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Divers</a:t>
            </a:r>
            <a:r>
              <a:rPr lang="fr-BE" sz="2800" dirty="0" smtClean="0">
                <a:latin typeface="Source Sans Pro" panose="020B0503030403020204" pitchFamily="34" charset="0"/>
                <a:ea typeface="Source Sans Pro" panose="020B0503030403020204" pitchFamily="34" charset="0"/>
              </a:rPr>
              <a:t/>
            </a:r>
            <a:br>
              <a:rPr lang="fr-BE" sz="2800" dirty="0" smtClean="0">
                <a:latin typeface="Source Sans Pro" panose="020B0503030403020204" pitchFamily="34" charset="0"/>
                <a:ea typeface="Source Sans Pro" panose="020B0503030403020204" pitchFamily="34" charset="0"/>
              </a:rPr>
            </a:br>
            <a:r>
              <a:rPr lang="fr-BE" sz="2800" dirty="0" smtClean="0">
                <a:solidFill>
                  <a:srgbClr val="002060"/>
                </a:solidFill>
                <a:latin typeface="Source Sans Pro" panose="020B0503030403020204" pitchFamily="34" charset="0"/>
                <a:ea typeface="Source Sans Pro" panose="020B0503030403020204" pitchFamily="34" charset="0"/>
              </a:rPr>
              <a:t>C</a:t>
            </a:r>
            <a:r>
              <a:rPr lang="fr-BE" dirty="0" smtClean="0">
                <a:solidFill>
                  <a:srgbClr val="002060"/>
                </a:solidFill>
                <a:latin typeface="Source Sans Pro" panose="020B0503030403020204" pitchFamily="34" charset="0"/>
                <a:ea typeface="Source Sans Pro" panose="020B0503030403020204" pitchFamily="34" charset="0"/>
              </a:rPr>
              <a:t>ommunication</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dirty="0" smtClean="0">
                <a:latin typeface="Source Sans Pro" panose="020B0503030403020204" pitchFamily="34" charset="0"/>
                <a:ea typeface="Source Sans Pro" panose="020B0503030403020204" pitchFamily="34" charset="0"/>
              </a:rPr>
              <a:t>Interne </a:t>
            </a:r>
            <a:r>
              <a:rPr lang="fr-BE" dirty="0" smtClean="0">
                <a:latin typeface="Source Sans Pro" panose="020B0503030403020204" pitchFamily="34" charset="0"/>
                <a:ea typeface="Source Sans Pro" panose="020B0503030403020204" pitchFamily="34" charset="0"/>
              </a:rPr>
              <a:t>ULiège</a:t>
            </a: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Intra-gestionnaire : Forum</a:t>
            </a:r>
          </a:p>
          <a:p>
            <a:pPr lvl="1"/>
            <a:r>
              <a:rPr lang="fr-BE" dirty="0" smtClean="0">
                <a:latin typeface="Source Sans Pro" panose="020B0503030403020204" pitchFamily="34" charset="0"/>
                <a:ea typeface="Source Sans Pro" panose="020B0503030403020204" pitchFamily="34" charset="0"/>
              </a:rPr>
              <a:t>Vers usager : formulaire bib</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 (couplé à OS ticket)</a:t>
            </a:r>
          </a:p>
          <a:p>
            <a:pPr lvl="1">
              <a:buNone/>
            </a:pPr>
            <a:endParaRPr lang="fr-BE" dirty="0" smtClean="0">
              <a:latin typeface="Source Sans Pro" panose="020B0503030403020204" pitchFamily="34" charset="0"/>
              <a:ea typeface="Source Sans Pro" panose="020B0503030403020204" pitchFamily="34" charset="0"/>
            </a:endParaRPr>
          </a:p>
          <a:p>
            <a:pPr lvl="1">
              <a:buNone/>
            </a:pPr>
            <a:endParaRPr lang="fr-BE"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pPr>
              <a:buNone/>
            </a:pPr>
            <a:r>
              <a:rPr lang="fr-BE" dirty="0" smtClean="0">
                <a:latin typeface="Source Sans Pro" panose="020B0503030403020204" pitchFamily="34" charset="0"/>
                <a:ea typeface="Source Sans Pro" panose="020B0503030403020204" pitchFamily="34" charset="0"/>
              </a:rPr>
              <a:t>Externe (vers </a:t>
            </a:r>
            <a:r>
              <a:rPr lang="fr-BE" dirty="0" err="1" smtClean="0">
                <a:latin typeface="Source Sans Pro" panose="020B0503030403020204" pitchFamily="34" charset="0"/>
                <a:ea typeface="Source Sans Pro" panose="020B0503030403020204" pitchFamily="34" charset="0"/>
              </a:rPr>
              <a:t>ExLibris</a:t>
            </a:r>
            <a:r>
              <a:rPr lang="fr-BE" dirty="0" smtClean="0">
                <a:latin typeface="Source Sans Pro" panose="020B0503030403020204" pitchFamily="34" charset="0"/>
                <a:ea typeface="Source Sans Pro" panose="020B0503030403020204" pitchFamily="34" charset="0"/>
              </a:rPr>
              <a:t>)</a:t>
            </a:r>
          </a:p>
          <a:p>
            <a:pPr lvl="1"/>
            <a:r>
              <a:rPr lang="fr-BE" dirty="0" err="1" smtClean="0">
                <a:latin typeface="Source Sans Pro" panose="020B0503030403020204" pitchFamily="34" charset="0"/>
                <a:ea typeface="Source Sans Pro" panose="020B0503030403020204" pitchFamily="34" charset="0"/>
              </a:rPr>
              <a:t>Send</a:t>
            </a:r>
            <a:r>
              <a:rPr lang="fr-BE" dirty="0" smtClean="0">
                <a:latin typeface="Source Sans Pro" panose="020B0503030403020204" pitchFamily="34" charset="0"/>
                <a:ea typeface="Source Sans Pro" panose="020B0503030403020204" pitchFamily="34" charset="0"/>
              </a:rPr>
              <a:t> to </a:t>
            </a:r>
            <a:r>
              <a:rPr lang="fr-BE" dirty="0" err="1" smtClean="0">
                <a:latin typeface="Source Sans Pro" panose="020B0503030403020204" pitchFamily="34" charset="0"/>
                <a:ea typeface="Source Sans Pro" panose="020B0503030403020204" pitchFamily="34" charset="0"/>
              </a:rPr>
              <a:t>ExLibris</a:t>
            </a:r>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7" name="Image 6"/>
          <p:cNvPicPr>
            <a:picLocks noChangeAspect="1"/>
          </p:cNvPicPr>
          <p:nvPr/>
        </p:nvPicPr>
        <p:blipFill>
          <a:blip r:embed="rId3"/>
          <a:stretch>
            <a:fillRect/>
          </a:stretch>
        </p:blipFill>
        <p:spPr>
          <a:xfrm>
            <a:off x="3707904" y="1271871"/>
            <a:ext cx="4204244" cy="2916163"/>
          </a:xfrm>
          <a:prstGeom prst="rect">
            <a:avLst/>
          </a:prstGeom>
        </p:spPr>
      </p:pic>
      <p:pic>
        <p:nvPicPr>
          <p:cNvPr id="8" name="Image 7"/>
          <p:cNvPicPr>
            <a:picLocks noChangeAspect="1"/>
          </p:cNvPicPr>
          <p:nvPr/>
        </p:nvPicPr>
        <p:blipFill>
          <a:blip r:embed="rId4"/>
          <a:stretch>
            <a:fillRect/>
          </a:stretch>
        </p:blipFill>
        <p:spPr>
          <a:xfrm>
            <a:off x="323528" y="4910885"/>
            <a:ext cx="7992888" cy="1489915"/>
          </a:xfrm>
          <a:prstGeom prst="rect">
            <a:avLst/>
          </a:prstGeom>
        </p:spPr>
      </p:pic>
      <p:sp>
        <p:nvSpPr>
          <p:cNvPr id="9" name="Rectangle 8"/>
          <p:cNvSpPr/>
          <p:nvPr/>
        </p:nvSpPr>
        <p:spPr>
          <a:xfrm>
            <a:off x="7164288" y="5877272"/>
            <a:ext cx="10801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35201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Divers</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Recommandations &amp; Guidelines </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lstStyle/>
          <a:p>
            <a:r>
              <a:rPr lang="fr-BE" dirty="0" smtClean="0">
                <a:latin typeface="Source Sans Pro" panose="020B0503030403020204" pitchFamily="34" charset="0"/>
                <a:ea typeface="Source Sans Pro" panose="020B0503030403020204" pitchFamily="34" charset="0"/>
              </a:rPr>
              <a:t>Pour vous aider dans la préparation de la certification (et de votre futur travail)</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Documentation </a:t>
            </a:r>
            <a:r>
              <a:rPr lang="fr-BE" dirty="0" smtClean="0">
                <a:latin typeface="Source Sans Pro" panose="020B0503030403020204" pitchFamily="34" charset="0"/>
                <a:ea typeface="Source Sans Pro" panose="020B0503030403020204" pitchFamily="34" charset="0"/>
              </a:rPr>
              <a:t>ULiège </a:t>
            </a:r>
            <a:r>
              <a:rPr lang="fr-BE" dirty="0" smtClean="0">
                <a:latin typeface="Source Sans Pro" panose="020B0503030403020204" pitchFamily="34" charset="0"/>
                <a:ea typeface="Source Sans Pro" panose="020B0503030403020204" pitchFamily="34" charset="0"/>
              </a:rPr>
              <a:t>(ressources </a:t>
            </a:r>
            <a:r>
              <a:rPr lang="fr-BE" dirty="0" err="1" smtClean="0">
                <a:latin typeface="Source Sans Pro" panose="020B0503030403020204" pitchFamily="34" charset="0"/>
                <a:ea typeface="Source Sans Pro" panose="020B0503030403020204" pitchFamily="34" charset="0"/>
              </a:rPr>
              <a:t>bao</a:t>
            </a:r>
            <a:r>
              <a:rPr lang="fr-BE" dirty="0" smtClean="0">
                <a:latin typeface="Source Sans Pro" panose="020B0503030403020204" pitchFamily="34" charset="0"/>
                <a:ea typeface="Source Sans Pro" panose="020B0503030403020204" pitchFamily="34" charset="0"/>
              </a:rPr>
              <a:t>)</a:t>
            </a:r>
          </a:p>
          <a:p>
            <a:pPr lvl="2"/>
            <a:r>
              <a:rPr lang="fr-BE" dirty="0" smtClean="0">
                <a:latin typeface="Source Sans Pro" panose="020B0503030403020204" pitchFamily="34" charset="0"/>
                <a:ea typeface="Source Sans Pro" panose="020B0503030403020204" pitchFamily="34" charset="0"/>
              </a:rPr>
              <a:t>Ce </a:t>
            </a:r>
            <a:r>
              <a:rPr lang="fr-BE" dirty="0" err="1" smtClean="0">
                <a:latin typeface="Source Sans Pro" panose="020B0503030403020204" pitchFamily="34" charset="0"/>
                <a:ea typeface="Source Sans Pro" panose="020B0503030403020204" pitchFamily="34" charset="0"/>
              </a:rPr>
              <a:t>powerpoint</a:t>
            </a:r>
            <a:r>
              <a:rPr lang="fr-BE" dirty="0" smtClean="0">
                <a:latin typeface="Source Sans Pro" panose="020B0503030403020204" pitchFamily="34" charset="0"/>
                <a:ea typeface="Source Sans Pro" panose="020B0503030403020204" pitchFamily="34" charset="0"/>
              </a:rPr>
              <a:t> mais aussi les supports RM liés aux concepts de base, à la recherche et à l’exploitation des résultats de recherche ainsi que les fiches How-to déposées sur la </a:t>
            </a:r>
            <a:r>
              <a:rPr lang="fr-BE" dirty="0" err="1" smtClean="0">
                <a:latin typeface="Source Sans Pro" panose="020B0503030403020204" pitchFamily="34" charset="0"/>
                <a:ea typeface="Source Sans Pro" panose="020B0503030403020204" pitchFamily="34" charset="0"/>
              </a:rPr>
              <a:t>bao</a:t>
            </a:r>
            <a:endParaRPr lang="fr-BE" dirty="0" smtClean="0">
              <a:latin typeface="Source Sans Pro" panose="020B0503030403020204" pitchFamily="34" charset="0"/>
              <a:ea typeface="Source Sans Pro" panose="020B0503030403020204" pitchFamily="34" charset="0"/>
            </a:endParaRPr>
          </a:p>
          <a:p>
            <a:pPr lvl="1"/>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Documentation EXL (aide en ligne Alma, documentation center…)</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Familiarisez-vous avec votre nouvel environnement de travail</a:t>
            </a:r>
          </a:p>
          <a:p>
            <a:pPr lvl="2"/>
            <a:r>
              <a:rPr lang="fr-BE" dirty="0" smtClean="0">
                <a:latin typeface="Source Sans Pro" panose="020B0503030403020204" pitchFamily="34" charset="0"/>
                <a:ea typeface="Source Sans Pro" panose="020B0503030403020204" pitchFamily="34" charset="0"/>
              </a:rPr>
              <a:t>Alma </a:t>
            </a:r>
            <a:r>
              <a:rPr lang="fr-BE" dirty="0" err="1" smtClean="0">
                <a:latin typeface="Source Sans Pro" panose="020B0503030403020204" pitchFamily="34" charset="0"/>
                <a:ea typeface="Source Sans Pro" panose="020B0503030403020204" pitchFamily="34" charset="0"/>
              </a:rPr>
              <a:t>Sandbox</a:t>
            </a:r>
            <a:r>
              <a:rPr lang="fr-BE" dirty="0" smtClean="0">
                <a:latin typeface="Source Sans Pro" panose="020B0503030403020204" pitchFamily="34" charset="0"/>
                <a:ea typeface="Source Sans Pro" panose="020B0503030403020204" pitchFamily="34" charset="0"/>
              </a:rPr>
              <a:t> : </a:t>
            </a:r>
            <a:r>
              <a:rPr lang="fr-BE" u="sng" dirty="0" smtClean="0">
                <a:latin typeface="Source Sans Pro" panose="020B0503030403020204" pitchFamily="34" charset="0"/>
                <a:ea typeface="Source Sans Pro" panose="020B0503030403020204" pitchFamily="34" charset="0"/>
                <a:hlinkClick r:id="rId3"/>
              </a:rPr>
              <a:t>http://</a:t>
            </a:r>
            <a:r>
              <a:rPr lang="fr-BE" u="sng" dirty="0" smtClean="0">
                <a:latin typeface="Source Sans Pro" panose="020B0503030403020204" pitchFamily="34" charset="0"/>
                <a:ea typeface="Source Sans Pro" panose="020B0503030403020204" pitchFamily="34" charset="0"/>
                <a:hlinkClick r:id="rId3"/>
              </a:rPr>
              <a:t>sandbox-eu.alma.exlibrisgroup.com/institution/32ULiège_INST</a:t>
            </a:r>
            <a:r>
              <a:rPr lang="fr-BE" u="sng" dirty="0" smtClean="0">
                <a:latin typeface="Source Sans Pro" panose="020B0503030403020204" pitchFamily="34" charset="0"/>
                <a:ea typeface="Source Sans Pro" panose="020B0503030403020204" pitchFamily="34" charset="0"/>
              </a:rPr>
              <a:t> </a:t>
            </a:r>
            <a:endParaRPr lang="fr-BE" u="sng" dirty="0" smtClean="0">
              <a:latin typeface="Source Sans Pro" panose="020B0503030403020204" pitchFamily="34" charset="0"/>
              <a:ea typeface="Source Sans Pro" panose="020B0503030403020204" pitchFamily="34" charset="0"/>
            </a:endParaRPr>
          </a:p>
          <a:p>
            <a:pPr lvl="2">
              <a:buNone/>
            </a:pPr>
            <a:r>
              <a:rPr lang="fr-BE" dirty="0" smtClean="0">
                <a:latin typeface="Source Sans Pro" panose="020B0503030403020204" pitchFamily="34" charset="0"/>
                <a:ea typeface="Source Sans Pro" panose="020B0503030403020204" pitchFamily="34" charset="0"/>
              </a:rPr>
              <a:t>	(</a:t>
            </a:r>
            <a:r>
              <a:rPr lang="fr-BE" dirty="0" err="1" smtClean="0">
                <a:latin typeface="Source Sans Pro" panose="020B0503030403020204" pitchFamily="34" charset="0"/>
                <a:ea typeface="Source Sans Pro" panose="020B0503030403020204" pitchFamily="34" charset="0"/>
              </a:rPr>
              <a:t>Electronic</a:t>
            </a:r>
            <a:r>
              <a:rPr lang="fr-BE" dirty="0" smtClean="0">
                <a:latin typeface="Source Sans Pro" panose="020B0503030403020204" pitchFamily="34" charset="0"/>
                <a:ea typeface="Source Sans Pro" panose="020B0503030403020204" pitchFamily="34" charset="0"/>
              </a:rPr>
              <a:t>/Electronic123)</a:t>
            </a:r>
            <a:br>
              <a:rPr lang="fr-BE" dirty="0" smtClean="0">
                <a:latin typeface="Source Sans Pro" panose="020B0503030403020204" pitchFamily="34" charset="0"/>
                <a:ea typeface="Source Sans Pro" panose="020B0503030403020204" pitchFamily="34" charset="0"/>
              </a:rPr>
            </a:br>
            <a:endParaRPr lang="fr-BE" dirty="0" smtClean="0">
              <a:latin typeface="Source Sans Pro" panose="020B0503030403020204" pitchFamily="34" charset="0"/>
              <a:ea typeface="Source Sans Pro" panose="020B0503030403020204" pitchFamily="34" charset="0"/>
            </a:endParaRPr>
          </a:p>
          <a:p>
            <a:pPr lvl="1"/>
            <a:r>
              <a:rPr lang="fr-BE" dirty="0" smtClean="0">
                <a:latin typeface="Source Sans Pro" panose="020B0503030403020204" pitchFamily="34" charset="0"/>
                <a:ea typeface="Source Sans Pro" panose="020B0503030403020204" pitchFamily="34" charset="0"/>
              </a:rPr>
              <a:t>Guidelines en cours de rédaction (</a:t>
            </a:r>
            <a:r>
              <a:rPr lang="fr-BE" i="1" dirty="0" smtClean="0">
                <a:latin typeface="Source Sans Pro" panose="020B0503030403020204" pitchFamily="34" charset="0"/>
                <a:ea typeface="Source Sans Pro" panose="020B0503030403020204" pitchFamily="34" charset="0"/>
              </a:rPr>
              <a:t>One of the first job of the EIO</a:t>
            </a:r>
            <a:r>
              <a:rPr lang="fr-BE" dirty="0" smtClean="0">
                <a:latin typeface="Source Sans Pro" panose="020B0503030403020204" pitchFamily="34" charset="0"/>
                <a:ea typeface="Source Sans Pro" panose="020B0503030403020204" pitchFamily="34" charset="0"/>
              </a:rPr>
              <a:t>)</a:t>
            </a:r>
          </a:p>
          <a:p>
            <a:pPr lvl="1"/>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599247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69430"/>
            <a:ext cx="7992888" cy="1143000"/>
          </a:xfrm>
        </p:spPr>
        <p:txBody>
          <a:bodyPr/>
          <a:lstStyle/>
          <a:p>
            <a:r>
              <a:rPr lang="fr-BE" sz="2200" dirty="0" smtClean="0">
                <a:solidFill>
                  <a:schemeClr val="tx1"/>
                </a:solidFill>
                <a:latin typeface="Source Sans Pro" panose="020B0503030403020204" pitchFamily="34" charset="0"/>
                <a:ea typeface="Source Sans Pro" panose="020B0503030403020204" pitchFamily="34" charset="0"/>
              </a:rPr>
              <a:t>Divers</a:t>
            </a:r>
            <a:r>
              <a:rPr lang="fr-BE" dirty="0" smtClean="0">
                <a:solidFill>
                  <a:srgbClr val="002060"/>
                </a:solidFill>
                <a:latin typeface="Source Sans Pro" panose="020B0503030403020204" pitchFamily="34" charset="0"/>
                <a:ea typeface="Source Sans Pro" panose="020B0503030403020204" pitchFamily="34" charset="0"/>
              </a:rPr>
              <a:t/>
            </a:r>
            <a:br>
              <a:rPr lang="fr-BE" dirty="0" smtClean="0">
                <a:solidFill>
                  <a:srgbClr val="002060"/>
                </a:solidFill>
                <a:latin typeface="Source Sans Pro" panose="020B0503030403020204" pitchFamily="34" charset="0"/>
                <a:ea typeface="Source Sans Pro" panose="020B0503030403020204" pitchFamily="34" charset="0"/>
              </a:rPr>
            </a:br>
            <a:r>
              <a:rPr lang="fr-BE" dirty="0" smtClean="0">
                <a:solidFill>
                  <a:srgbClr val="002060"/>
                </a:solidFill>
                <a:latin typeface="Source Sans Pro" panose="020B0503030403020204" pitchFamily="34" charset="0"/>
                <a:ea typeface="Source Sans Pro" panose="020B0503030403020204" pitchFamily="34" charset="0"/>
              </a:rPr>
              <a:t>Tâches des futurs gestionnaire e-</a:t>
            </a:r>
            <a:r>
              <a:rPr lang="fr-BE" dirty="0" err="1" smtClean="0">
                <a:solidFill>
                  <a:srgbClr val="002060"/>
                </a:solidFill>
                <a:latin typeface="Source Sans Pro" panose="020B0503030403020204" pitchFamily="34" charset="0"/>
                <a:ea typeface="Source Sans Pro" panose="020B0503030403020204" pitchFamily="34" charset="0"/>
              </a:rPr>
              <a:t>Resources</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251520" y="1393566"/>
            <a:ext cx="7992888" cy="4988024"/>
          </a:xfrm>
        </p:spPr>
        <p:txBody>
          <a:bodyPr>
            <a:normAutofit/>
          </a:bodyPr>
          <a:lstStyle/>
          <a:p>
            <a:pPr lvl="1">
              <a:lnSpc>
                <a:spcPct val="150000"/>
              </a:lnSpc>
            </a:pPr>
            <a:r>
              <a:rPr lang="fr-BE" dirty="0" smtClean="0">
                <a:latin typeface="Source Sans Pro" panose="020B0503030403020204" pitchFamily="34" charset="0"/>
                <a:ea typeface="Source Sans Pro" panose="020B0503030403020204" pitchFamily="34" charset="0"/>
              </a:rPr>
              <a:t>Vérifier/suivre </a:t>
            </a:r>
            <a:r>
              <a:rPr lang="fr-BE" dirty="0" smtClean="0">
                <a:latin typeface="Source Sans Pro" panose="020B0503030403020204" pitchFamily="34" charset="0"/>
                <a:ea typeface="Source Sans Pro" panose="020B0503030403020204" pitchFamily="34" charset="0"/>
              </a:rPr>
              <a:t>les abonnements institutionnels</a:t>
            </a:r>
          </a:p>
          <a:p>
            <a:pPr lvl="1">
              <a:lnSpc>
                <a:spcPct val="150000"/>
              </a:lnSpc>
            </a:pPr>
            <a:r>
              <a:rPr lang="fr-BE" dirty="0" smtClean="0">
                <a:latin typeface="Source Sans Pro" panose="020B0503030403020204" pitchFamily="34" charset="0"/>
                <a:ea typeface="Source Sans Pro" panose="020B0503030403020204" pitchFamily="34" charset="0"/>
              </a:rPr>
              <a:t>Traiter les tâches assignées</a:t>
            </a:r>
          </a:p>
          <a:p>
            <a:pPr lvl="1">
              <a:lnSpc>
                <a:spcPct val="150000"/>
              </a:lnSpc>
            </a:pPr>
            <a:r>
              <a:rPr lang="fr-BE" dirty="0">
                <a:latin typeface="Source Sans Pro" panose="020B0503030403020204" pitchFamily="34" charset="0"/>
                <a:ea typeface="Source Sans Pro" panose="020B0503030403020204" pitchFamily="34" charset="0"/>
              </a:rPr>
              <a:t>Transmettre les licences d’utilisation d’</a:t>
            </a:r>
            <a:r>
              <a:rPr lang="fr-BE" dirty="0" err="1">
                <a:latin typeface="Source Sans Pro" panose="020B0503030403020204" pitchFamily="34" charset="0"/>
                <a:ea typeface="Source Sans Pro" panose="020B0503030403020204" pitchFamily="34" charset="0"/>
              </a:rPr>
              <a:t>eResources</a:t>
            </a:r>
            <a:r>
              <a:rPr lang="fr-BE" dirty="0">
                <a:latin typeface="Source Sans Pro" panose="020B0503030403020204" pitchFamily="34" charset="0"/>
                <a:ea typeface="Source Sans Pro" panose="020B0503030403020204" pitchFamily="34" charset="0"/>
              </a:rPr>
              <a:t> à L. </a:t>
            </a:r>
            <a:r>
              <a:rPr lang="fr-BE" dirty="0" err="1">
                <a:latin typeface="Source Sans Pro" panose="020B0503030403020204" pitchFamily="34" charset="0"/>
                <a:ea typeface="Source Sans Pro" panose="020B0503030403020204" pitchFamily="34" charset="0"/>
              </a:rPr>
              <a:t>Thys</a:t>
            </a:r>
            <a:endParaRPr lang="fr-BE" dirty="0">
              <a:latin typeface="Source Sans Pro" panose="020B0503030403020204" pitchFamily="34" charset="0"/>
              <a:ea typeface="Source Sans Pro" panose="020B0503030403020204" pitchFamily="34" charset="0"/>
            </a:endParaRPr>
          </a:p>
          <a:p>
            <a:pPr lvl="1">
              <a:lnSpc>
                <a:spcPct val="150000"/>
              </a:lnSpc>
            </a:pPr>
            <a:r>
              <a:rPr lang="fr-BE" dirty="0" smtClean="0">
                <a:latin typeface="Source Sans Pro" panose="020B0503030403020204" pitchFamily="34" charset="0"/>
                <a:ea typeface="Source Sans Pro" panose="020B0503030403020204" pitchFamily="34" charset="0"/>
              </a:rPr>
              <a:t>Rédaction </a:t>
            </a:r>
            <a:r>
              <a:rPr lang="fr-BE" dirty="0" smtClean="0">
                <a:latin typeface="Source Sans Pro" panose="020B0503030403020204" pitchFamily="34" charset="0"/>
                <a:ea typeface="Source Sans Pro" panose="020B0503030403020204" pitchFamily="34" charset="0"/>
              </a:rPr>
              <a:t>des guidelines</a:t>
            </a:r>
          </a:p>
          <a:p>
            <a:pPr lvl="1">
              <a:lnSpc>
                <a:spcPct val="150000"/>
              </a:lnSpc>
            </a:pPr>
            <a:r>
              <a:rPr lang="fr-BE" sz="1600" dirty="0" smtClean="0">
                <a:latin typeface="Source Sans Pro" panose="020B0503030403020204" pitchFamily="34" charset="0"/>
                <a:ea typeface="Source Sans Pro" panose="020B0503030403020204" pitchFamily="34" charset="0"/>
              </a:rPr>
              <a:t>Bases </a:t>
            </a:r>
            <a:r>
              <a:rPr lang="fr-BE" sz="1600" dirty="0" smtClean="0">
                <a:latin typeface="Source Sans Pro" panose="020B0503030403020204" pitchFamily="34" charset="0"/>
                <a:ea typeface="Source Sans Pro" panose="020B0503030403020204" pitchFamily="34" charset="0"/>
              </a:rPr>
              <a:t>de </a:t>
            </a:r>
            <a:r>
              <a:rPr lang="fr-BE" sz="1600" dirty="0" smtClean="0">
                <a:latin typeface="Source Sans Pro" panose="020B0503030403020204" pitchFamily="34" charset="0"/>
                <a:ea typeface="Source Sans Pro" panose="020B0503030403020204" pitchFamily="34" charset="0"/>
              </a:rPr>
              <a:t>données </a:t>
            </a:r>
            <a:endParaRPr lang="fr-BE" sz="1600" dirty="0" smtClean="0">
              <a:latin typeface="Source Sans Pro" panose="020B0503030403020204" pitchFamily="34" charset="0"/>
              <a:ea typeface="Source Sans Pro" panose="020B0503030403020204" pitchFamily="34" charset="0"/>
            </a:endParaRPr>
          </a:p>
          <a:p>
            <a:pPr lvl="1">
              <a:lnSpc>
                <a:spcPct val="150000"/>
              </a:lnSpc>
            </a:pPr>
            <a:r>
              <a:rPr lang="fr-BE" sz="1600" dirty="0" smtClean="0">
                <a:latin typeface="Source Sans Pro" panose="020B0503030403020204" pitchFamily="34" charset="0"/>
                <a:ea typeface="Source Sans Pro" panose="020B0503030403020204" pitchFamily="34" charset="0"/>
              </a:rPr>
              <a:t>Enrichissement des notices e-</a:t>
            </a:r>
            <a:r>
              <a:rPr lang="fr-BE" sz="1600" dirty="0" err="1" smtClean="0">
                <a:latin typeface="Source Sans Pro" panose="020B0503030403020204" pitchFamily="34" charset="0"/>
                <a:ea typeface="Source Sans Pro" panose="020B0503030403020204" pitchFamily="34" charset="0"/>
              </a:rPr>
              <a:t>Resources</a:t>
            </a:r>
            <a:r>
              <a:rPr lang="fr-BE" sz="1600" dirty="0" smtClean="0">
                <a:latin typeface="Source Sans Pro" panose="020B0503030403020204" pitchFamily="34" charset="0"/>
                <a:ea typeface="Source Sans Pro" panose="020B0503030403020204" pitchFamily="34" charset="0"/>
              </a:rPr>
              <a:t> et contribution CZ </a:t>
            </a:r>
            <a:r>
              <a:rPr lang="fr-BE" sz="1600" dirty="0" smtClean="0">
                <a:latin typeface="Source Sans Pro" panose="020B0503030403020204" pitchFamily="34" charset="0"/>
                <a:ea typeface="Source Sans Pro" panose="020B0503030403020204" pitchFamily="34" charset="0"/>
              </a:rPr>
              <a:t>(avec </a:t>
            </a:r>
            <a:r>
              <a:rPr lang="fr-BE" sz="1600" dirty="0" err="1" smtClean="0">
                <a:latin typeface="Source Sans Pro" panose="020B0503030403020204" pitchFamily="34" charset="0"/>
                <a:ea typeface="Source Sans Pro" panose="020B0503030403020204" pitchFamily="34" charset="0"/>
              </a:rPr>
              <a:t>Cataloger</a:t>
            </a:r>
            <a:r>
              <a:rPr lang="fr-BE" sz="1600" dirty="0" smtClean="0">
                <a:latin typeface="Source Sans Pro" panose="020B0503030403020204" pitchFamily="34" charset="0"/>
                <a:ea typeface="Source Sans Pro" panose="020B0503030403020204" pitchFamily="34" charset="0"/>
              </a:rPr>
              <a:t> Extended)</a:t>
            </a:r>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1055512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Concepts de base </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solidFill>
                  <a:srgbClr val="002060"/>
                </a:solidFill>
                <a:latin typeface="Source Sans Pro" panose="020B0503030403020204" pitchFamily="34" charset="0"/>
                <a:ea typeface="Source Sans Pro" panose="020B0503030403020204" pitchFamily="34" charset="0"/>
              </a:rPr>
              <a:t>L’inventaire électronique</a:t>
            </a:r>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graphicFrame>
        <p:nvGraphicFramePr>
          <p:cNvPr id="14" name="Espace réservé du contenu 13"/>
          <p:cNvGraphicFramePr>
            <a:graphicFrameLocks noGrp="1"/>
          </p:cNvGraphicFramePr>
          <p:nvPr>
            <p:ph idx="1"/>
            <p:extLst>
              <p:ext uri="{D42A27DB-BD31-4B8C-83A1-F6EECF244321}">
                <p14:modId xmlns:p14="http://schemas.microsoft.com/office/powerpoint/2010/main" val="2444594352"/>
              </p:ext>
            </p:extLst>
          </p:nvPr>
        </p:nvGraphicFramePr>
        <p:xfrm>
          <a:off x="250825" y="1412875"/>
          <a:ext cx="799306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3177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sz="3600" dirty="0" smtClean="0">
                <a:latin typeface="Source Sans Pro" panose="020B0503030403020204" pitchFamily="34" charset="0"/>
                <a:ea typeface="Source Sans Pro" panose="020B0503030403020204" pitchFamily="34" charset="0"/>
              </a:rPr>
              <a:t>Merci!</a:t>
            </a:r>
            <a:endParaRPr lang="fr-BE" sz="3600"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6" name="Espace réservé du contenu 5"/>
          <p:cNvSpPr>
            <a:spLocks noGrp="1"/>
          </p:cNvSpPr>
          <p:nvPr>
            <p:ph idx="1"/>
          </p:nvPr>
        </p:nvSpPr>
        <p:spPr>
          <a:xfrm>
            <a:off x="251520" y="1988840"/>
            <a:ext cx="7992888" cy="4411960"/>
          </a:xfrm>
        </p:spPr>
        <p:txBody>
          <a:bodyPr/>
          <a:lstStyle/>
          <a:p>
            <a:pPr>
              <a:buNone/>
            </a:pPr>
            <a:r>
              <a:rPr lang="fr-BE" dirty="0" smtClean="0">
                <a:latin typeface="Source Sans Pro" panose="020B0503030403020204" pitchFamily="34" charset="0"/>
                <a:ea typeface="Source Sans Pro" panose="020B0503030403020204" pitchFamily="34" charset="0"/>
              </a:rPr>
              <a:t>Pour </a:t>
            </a:r>
            <a:r>
              <a:rPr lang="fr-BE" dirty="0" smtClean="0">
                <a:latin typeface="Source Sans Pro" panose="020B0503030403020204" pitchFamily="34" charset="0"/>
                <a:ea typeface="Source Sans Pro" panose="020B0503030403020204" pitchFamily="34" charset="0"/>
              </a:rPr>
              <a:t>tout commentaire et suggestion</a:t>
            </a:r>
          </a:p>
          <a:p>
            <a:pPr>
              <a:buNone/>
            </a:pPr>
            <a:r>
              <a:rPr lang="fr-BE" dirty="0" smtClean="0">
                <a:latin typeface="Source Sans Pro" panose="020B0503030403020204" pitchFamily="34" charset="0"/>
                <a:ea typeface="Source Sans Pro" panose="020B0503030403020204" pitchFamily="34" charset="0"/>
                <a:hlinkClick r:id="rId3"/>
              </a:rPr>
              <a:t>alma-eresources@lists.ULiège.ac.be</a:t>
            </a:r>
            <a:endParaRPr lang="fr-BE"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pPr>
              <a:buNone/>
            </a:pPr>
            <a:endParaRPr lang="fr-BE" dirty="0">
              <a:latin typeface="Source Sans Pro" panose="020B0503030403020204" pitchFamily="34" charset="0"/>
              <a:ea typeface="Source Sans Pro" panose="020B0503030403020204" pitchFamily="34" charset="0"/>
            </a:endParaRPr>
          </a:p>
        </p:txBody>
      </p:sp>
      <p:pic>
        <p:nvPicPr>
          <p:cNvPr id="7" name="Image 6" descr="interro.jpeg"/>
          <p:cNvPicPr>
            <a:picLocks noChangeAspect="1"/>
          </p:cNvPicPr>
          <p:nvPr/>
        </p:nvPicPr>
        <p:blipFill>
          <a:blip r:embed="rId4" cstate="print"/>
          <a:stretch>
            <a:fillRect/>
          </a:stretch>
        </p:blipFill>
        <p:spPr>
          <a:xfrm>
            <a:off x="4355976" y="2564904"/>
            <a:ext cx="3420000" cy="3420000"/>
          </a:xfrm>
          <a:prstGeom prst="rect">
            <a:avLst/>
          </a:prstGeom>
        </p:spPr>
      </p:pic>
    </p:spTree>
    <p:extLst>
      <p:ext uri="{BB962C8B-B14F-4D97-AF65-F5344CB8AC3E}">
        <p14:creationId xmlns:p14="http://schemas.microsoft.com/office/powerpoint/2010/main" val="2125117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5" name="AutoShape 2"/>
          <p:cNvSpPr>
            <a:spLocks noChangeArrowheads="1"/>
          </p:cNvSpPr>
          <p:nvPr/>
        </p:nvSpPr>
        <p:spPr bwMode="auto">
          <a:xfrm>
            <a:off x="351480" y="1501533"/>
            <a:ext cx="3744416"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i="1" dirty="0" smtClean="0">
                <a:latin typeface="Source Sans Pro" panose="020B0503030403020204" pitchFamily="34" charset="0"/>
                <a:ea typeface="Source Sans Pro" panose="020B0503030403020204" pitchFamily="34" charset="0"/>
              </a:rPr>
              <a:t>Institution Zone</a:t>
            </a:r>
            <a:endParaRPr lang="en-US" sz="2400" b="0" i="1" dirty="0">
              <a:latin typeface="Source Sans Pro" panose="020B0503030403020204" pitchFamily="34" charset="0"/>
              <a:ea typeface="Source Sans Pro" panose="020B0503030403020204" pitchFamily="34" charset="0"/>
            </a:endParaRPr>
          </a:p>
        </p:txBody>
      </p:sp>
      <p:sp>
        <p:nvSpPr>
          <p:cNvPr id="6" name="AutoShape 8"/>
          <p:cNvSpPr>
            <a:spLocks noChangeArrowheads="1"/>
          </p:cNvSpPr>
          <p:nvPr/>
        </p:nvSpPr>
        <p:spPr bwMode="auto">
          <a:xfrm>
            <a:off x="529687" y="3880402"/>
            <a:ext cx="3388001" cy="2201069"/>
          </a:xfrm>
          <a:prstGeom prst="roundRect">
            <a:avLst>
              <a:gd name="adj" fmla="val 5380"/>
            </a:avLst>
          </a:prstGeom>
          <a:solidFill>
            <a:schemeClr val="bg2">
              <a:lumMod val="20000"/>
              <a:lumOff val="80000"/>
            </a:schemeClr>
          </a:solidFill>
          <a:ln w="19050">
            <a:solidFill>
              <a:schemeClr val="bg1"/>
            </a:solidFill>
            <a:round/>
            <a:headEnd/>
            <a:tailEnd/>
          </a:ln>
        </p:spPr>
        <p:txBody>
          <a:bodyPr wrap="square">
            <a:normAutofit/>
          </a:bodyPr>
          <a:lstStyle/>
          <a:p>
            <a:pPr>
              <a:spcBef>
                <a:spcPct val="0"/>
              </a:spcBef>
            </a:pPr>
            <a:r>
              <a:rPr lang="en-US" sz="1600" b="1" i="1" dirty="0" smtClean="0">
                <a:solidFill>
                  <a:schemeClr val="tx2"/>
                </a:solidFill>
                <a:latin typeface="Source Sans Pro" panose="020B0503030403020204" pitchFamily="34" charset="0"/>
                <a:ea typeface="Source Sans Pro" panose="020B0503030403020204" pitchFamily="34" charset="0"/>
              </a:rPr>
              <a:t>Local Inventory</a:t>
            </a:r>
          </a:p>
          <a:p>
            <a:pPr algn="l">
              <a:spcBef>
                <a:spcPct val="0"/>
              </a:spcBef>
            </a:pPr>
            <a:endParaRPr lang="en-US" sz="900" b="0" dirty="0" smtClean="0">
              <a:solidFill>
                <a:schemeClr val="tx2"/>
              </a:solidFill>
              <a:latin typeface="Source Sans Pro" panose="020B0503030403020204" pitchFamily="34" charset="0"/>
              <a:ea typeface="Source Sans Pro" panose="020B0503030403020204" pitchFamily="34" charset="0"/>
            </a:endParaRPr>
          </a:p>
          <a:p>
            <a:pPr algn="l">
              <a:spcBef>
                <a:spcPct val="0"/>
              </a:spcBef>
            </a:pPr>
            <a:r>
              <a:rPr lang="en-US" sz="1600" b="0" dirty="0" err="1" smtClean="0">
                <a:solidFill>
                  <a:schemeClr val="tx2"/>
                </a:solidFill>
                <a:latin typeface="Source Sans Pro" panose="020B0503030403020204" pitchFamily="34" charset="0"/>
                <a:ea typeface="Source Sans Pro" panose="020B0503030403020204" pitchFamily="34" charset="0"/>
              </a:rPr>
              <a:t>Peut</a:t>
            </a:r>
            <a:r>
              <a:rPr lang="en-US" sz="1600" b="0" dirty="0" smtClean="0">
                <a:solidFill>
                  <a:schemeClr val="tx2"/>
                </a:solidFill>
                <a:latin typeface="Source Sans Pro" panose="020B0503030403020204" pitchFamily="34" charset="0"/>
                <a:ea typeface="Source Sans Pro" panose="020B0503030403020204" pitchFamily="34" charset="0"/>
              </a:rPr>
              <a:t> </a:t>
            </a:r>
            <a:r>
              <a:rPr lang="en-US" sz="1600" b="0" dirty="0" err="1" smtClean="0">
                <a:solidFill>
                  <a:schemeClr val="tx2"/>
                </a:solidFill>
                <a:latin typeface="Source Sans Pro" panose="020B0503030403020204" pitchFamily="34" charset="0"/>
                <a:ea typeface="Source Sans Pro" panose="020B0503030403020204" pitchFamily="34" charset="0"/>
              </a:rPr>
              <a:t>être</a:t>
            </a:r>
            <a:r>
              <a:rPr lang="en-US" sz="1600" b="0" dirty="0" smtClean="0">
                <a:solidFill>
                  <a:schemeClr val="tx2"/>
                </a:solidFill>
                <a:latin typeface="Source Sans Pro" panose="020B0503030403020204" pitchFamily="34" charset="0"/>
                <a:ea typeface="Source Sans Pro" panose="020B0503030403020204" pitchFamily="34" charset="0"/>
              </a:rPr>
              <a:t> </a:t>
            </a:r>
            <a:r>
              <a:rPr lang="en-US" sz="1600" b="0" dirty="0" err="1" smtClean="0">
                <a:solidFill>
                  <a:schemeClr val="tx2"/>
                </a:solidFill>
                <a:latin typeface="Source Sans Pro" panose="020B0503030403020204" pitchFamily="34" charset="0"/>
                <a:ea typeface="Source Sans Pro" panose="020B0503030403020204" pitchFamily="34" charset="0"/>
              </a:rPr>
              <a:t>lié</a:t>
            </a:r>
            <a:r>
              <a:rPr lang="en-US" sz="1600" b="0" dirty="0" smtClean="0">
                <a:solidFill>
                  <a:schemeClr val="tx2"/>
                </a:solidFill>
                <a:latin typeface="Source Sans Pro" panose="020B0503030403020204" pitchFamily="34" charset="0"/>
                <a:ea typeface="Source Sans Pro" panose="020B0503030403020204" pitchFamily="34" charset="0"/>
              </a:rPr>
              <a:t> au catalogue de </a:t>
            </a:r>
            <a:r>
              <a:rPr lang="en-US" sz="1600" b="0" dirty="0" err="1" smtClean="0">
                <a:solidFill>
                  <a:schemeClr val="tx2"/>
                </a:solidFill>
                <a:latin typeface="Source Sans Pro" panose="020B0503030403020204" pitchFamily="34" charset="0"/>
                <a:ea typeface="Source Sans Pro" panose="020B0503030403020204" pitchFamily="34" charset="0"/>
              </a:rPr>
              <a:t>l’Institution</a:t>
            </a:r>
            <a:r>
              <a:rPr lang="en-US" sz="1600" dirty="0">
                <a:solidFill>
                  <a:schemeClr val="tx2"/>
                </a:solidFill>
                <a:latin typeface="Source Sans Pro" panose="020B0503030403020204" pitchFamily="34" charset="0"/>
                <a:ea typeface="Source Sans Pro" panose="020B0503030403020204" pitchFamily="34" charset="0"/>
              </a:rPr>
              <a:t> </a:t>
            </a:r>
            <a:r>
              <a:rPr lang="en-US" sz="1600" dirty="0" err="1" smtClean="0">
                <a:solidFill>
                  <a:schemeClr val="tx2"/>
                </a:solidFill>
                <a:latin typeface="Source Sans Pro" panose="020B0503030403020204" pitchFamily="34" charset="0"/>
                <a:ea typeface="Source Sans Pro" panose="020B0503030403020204" pitchFamily="34" charset="0"/>
              </a:rPr>
              <a:t>ou</a:t>
            </a:r>
            <a:r>
              <a:rPr lang="en-US" sz="1600" dirty="0" smtClean="0">
                <a:solidFill>
                  <a:schemeClr val="tx2"/>
                </a:solidFill>
                <a:latin typeface="Source Sans Pro" panose="020B0503030403020204" pitchFamily="34" charset="0"/>
                <a:ea typeface="Source Sans Pro" panose="020B0503030403020204" pitchFamily="34" charset="0"/>
              </a:rPr>
              <a:t> au catalogue </a:t>
            </a:r>
            <a:r>
              <a:rPr lang="en-US" sz="1600" dirty="0" err="1" smtClean="0">
                <a:solidFill>
                  <a:schemeClr val="tx2"/>
                </a:solidFill>
                <a:latin typeface="Source Sans Pro" panose="020B0503030403020204" pitchFamily="34" charset="0"/>
                <a:ea typeface="Source Sans Pro" panose="020B0503030403020204" pitchFamily="34" charset="0"/>
              </a:rPr>
              <a:t>communautaire</a:t>
            </a:r>
            <a:r>
              <a:rPr lang="en-US" sz="1600" dirty="0" smtClean="0">
                <a:solidFill>
                  <a:schemeClr val="tx2"/>
                </a:solidFill>
                <a:latin typeface="Source Sans Pro" panose="020B0503030403020204" pitchFamily="34" charset="0"/>
                <a:ea typeface="Source Sans Pro" panose="020B0503030403020204" pitchFamily="34" charset="0"/>
              </a:rPr>
              <a:t>.</a:t>
            </a:r>
            <a:endParaRPr lang="en-US" sz="1600" b="0" dirty="0">
              <a:solidFill>
                <a:schemeClr val="tx2"/>
              </a:solidFill>
              <a:latin typeface="Source Sans Pro" panose="020B0503030403020204" pitchFamily="34" charset="0"/>
              <a:ea typeface="Source Sans Pro" panose="020B0503030403020204" pitchFamily="34" charset="0"/>
            </a:endParaRPr>
          </a:p>
          <a:p>
            <a:pPr algn="l">
              <a:spcBef>
                <a:spcPct val="0"/>
              </a:spcBef>
            </a:pPr>
            <a:endParaRPr lang="en-US" sz="900" b="0" dirty="0">
              <a:solidFill>
                <a:schemeClr val="tx2"/>
              </a:solidFill>
              <a:latin typeface="Source Sans Pro" panose="020B0503030403020204" pitchFamily="34" charset="0"/>
              <a:ea typeface="Source Sans Pro" panose="020B0503030403020204" pitchFamily="34" charset="0"/>
            </a:endParaRPr>
          </a:p>
          <a:p>
            <a:pPr algn="l">
              <a:spcBef>
                <a:spcPct val="0"/>
              </a:spcBef>
            </a:pPr>
            <a:r>
              <a:rPr lang="en-US" sz="1600" b="0" dirty="0" err="1" smtClean="0">
                <a:solidFill>
                  <a:schemeClr val="tx2"/>
                </a:solidFill>
                <a:latin typeface="Source Sans Pro" panose="020B0503030403020204" pitchFamily="34" charset="0"/>
                <a:ea typeface="Source Sans Pro" panose="020B0503030403020204" pitchFamily="34" charset="0"/>
              </a:rPr>
              <a:t>Défini</a:t>
            </a:r>
            <a:r>
              <a:rPr lang="en-US" sz="1600" dirty="0" err="1" smtClean="0">
                <a:solidFill>
                  <a:schemeClr val="tx2"/>
                </a:solidFill>
                <a:latin typeface="Source Sans Pro" panose="020B0503030403020204" pitchFamily="34" charset="0"/>
                <a:ea typeface="Source Sans Pro" panose="020B0503030403020204" pitchFamily="34" charset="0"/>
              </a:rPr>
              <a:t>t</a:t>
            </a:r>
            <a:r>
              <a:rPr lang="en-US" sz="1600" dirty="0" smtClean="0">
                <a:solidFill>
                  <a:schemeClr val="tx2"/>
                </a:solidFill>
                <a:latin typeface="Source Sans Pro" panose="020B0503030403020204" pitchFamily="34" charset="0"/>
                <a:ea typeface="Source Sans Pro" panose="020B0503030403020204" pitchFamily="34" charset="0"/>
              </a:rPr>
              <a:t> </a:t>
            </a:r>
            <a:r>
              <a:rPr lang="en-US" sz="1600" dirty="0" err="1" smtClean="0">
                <a:solidFill>
                  <a:schemeClr val="tx2"/>
                </a:solidFill>
                <a:latin typeface="Source Sans Pro" panose="020B0503030403020204" pitchFamily="34" charset="0"/>
                <a:ea typeface="Source Sans Pro" panose="020B0503030403020204" pitchFamily="34" charset="0"/>
              </a:rPr>
              <a:t>quelles</a:t>
            </a:r>
            <a:r>
              <a:rPr lang="en-US" sz="1600" dirty="0" smtClean="0">
                <a:solidFill>
                  <a:schemeClr val="tx2"/>
                </a:solidFill>
                <a:latin typeface="Source Sans Pro" panose="020B0503030403020204" pitchFamily="34" charset="0"/>
                <a:ea typeface="Source Sans Pro" panose="020B0503030403020204" pitchFamily="34" charset="0"/>
              </a:rPr>
              <a:t> </a:t>
            </a:r>
            <a:r>
              <a:rPr lang="en-US" sz="1600" dirty="0" err="1" smtClean="0">
                <a:solidFill>
                  <a:schemeClr val="tx2"/>
                </a:solidFill>
                <a:latin typeface="Source Sans Pro" panose="020B0503030403020204" pitchFamily="34" charset="0"/>
                <a:ea typeface="Source Sans Pro" panose="020B0503030403020204" pitchFamily="34" charset="0"/>
              </a:rPr>
              <a:t>ressources</a:t>
            </a:r>
            <a:r>
              <a:rPr lang="en-US" sz="1600" dirty="0" smtClean="0">
                <a:solidFill>
                  <a:schemeClr val="tx2"/>
                </a:solidFill>
                <a:latin typeface="Source Sans Pro" panose="020B0503030403020204" pitchFamily="34" charset="0"/>
                <a:ea typeface="Source Sans Pro" panose="020B0503030403020204" pitchFamily="34" charset="0"/>
              </a:rPr>
              <a:t> (</a:t>
            </a:r>
            <a:r>
              <a:rPr lang="en-US" sz="1600" dirty="0" err="1" smtClean="0">
                <a:solidFill>
                  <a:schemeClr val="tx2"/>
                </a:solidFill>
                <a:latin typeface="Source Sans Pro" panose="020B0503030403020204" pitchFamily="34" charset="0"/>
                <a:ea typeface="Source Sans Pro" panose="020B0503030403020204" pitchFamily="34" charset="0"/>
              </a:rPr>
              <a:t>dans</a:t>
            </a:r>
            <a:r>
              <a:rPr lang="en-US" sz="1600" dirty="0" smtClean="0">
                <a:solidFill>
                  <a:schemeClr val="tx2"/>
                </a:solidFill>
                <a:latin typeface="Source Sans Pro" panose="020B0503030403020204" pitchFamily="34" charset="0"/>
                <a:ea typeface="Source Sans Pro" panose="020B0503030403020204" pitchFamily="34" charset="0"/>
              </a:rPr>
              <a:t> </a:t>
            </a:r>
            <a:r>
              <a:rPr lang="en-US" sz="1600" dirty="0" err="1" smtClean="0">
                <a:solidFill>
                  <a:schemeClr val="tx2"/>
                </a:solidFill>
                <a:latin typeface="Source Sans Pro" panose="020B0503030403020204" pitchFamily="34" charset="0"/>
                <a:ea typeface="Source Sans Pro" panose="020B0503030403020204" pitchFamily="34" charset="0"/>
              </a:rPr>
              <a:t>tous</a:t>
            </a:r>
            <a:r>
              <a:rPr lang="en-US" sz="1600" dirty="0" smtClean="0">
                <a:solidFill>
                  <a:schemeClr val="tx2"/>
                </a:solidFill>
                <a:latin typeface="Source Sans Pro" panose="020B0503030403020204" pitchFamily="34" charset="0"/>
                <a:ea typeface="Source Sans Pro" panose="020B0503030403020204" pitchFamily="34" charset="0"/>
              </a:rPr>
              <a:t> les catalogues) </a:t>
            </a:r>
            <a:r>
              <a:rPr lang="en-US" sz="1600" dirty="0" err="1" smtClean="0">
                <a:solidFill>
                  <a:schemeClr val="tx2"/>
                </a:solidFill>
                <a:latin typeface="Source Sans Pro" panose="020B0503030403020204" pitchFamily="34" charset="0"/>
                <a:ea typeface="Source Sans Pro" panose="020B0503030403020204" pitchFamily="34" charset="0"/>
              </a:rPr>
              <a:t>sont</a:t>
            </a:r>
            <a:r>
              <a:rPr lang="en-US" sz="1600" dirty="0" smtClean="0">
                <a:solidFill>
                  <a:schemeClr val="tx2"/>
                </a:solidFill>
                <a:latin typeface="Source Sans Pro" panose="020B0503030403020204" pitchFamily="34" charset="0"/>
                <a:ea typeface="Source Sans Pro" panose="020B0503030403020204" pitchFamily="34" charset="0"/>
              </a:rPr>
              <a:t> </a:t>
            </a:r>
            <a:r>
              <a:rPr lang="en-US" sz="1600" dirty="0" err="1" smtClean="0">
                <a:solidFill>
                  <a:schemeClr val="tx2"/>
                </a:solidFill>
                <a:latin typeface="Source Sans Pro" panose="020B0503030403020204" pitchFamily="34" charset="0"/>
                <a:ea typeface="Source Sans Pro" panose="020B0503030403020204" pitchFamily="34" charset="0"/>
              </a:rPr>
              <a:t>gérées</a:t>
            </a:r>
            <a:r>
              <a:rPr lang="en-US" sz="1600" dirty="0" smtClean="0">
                <a:solidFill>
                  <a:schemeClr val="tx2"/>
                </a:solidFill>
                <a:latin typeface="Source Sans Pro" panose="020B0503030403020204" pitchFamily="34" charset="0"/>
                <a:ea typeface="Source Sans Pro" panose="020B0503030403020204" pitchFamily="34" charset="0"/>
              </a:rPr>
              <a:t> par les </a:t>
            </a:r>
            <a:r>
              <a:rPr lang="en-US" sz="1600" dirty="0" err="1" smtClean="0">
                <a:solidFill>
                  <a:schemeClr val="tx2"/>
                </a:solidFill>
                <a:latin typeface="Source Sans Pro" panose="020B0503030403020204" pitchFamily="34" charset="0"/>
                <a:ea typeface="Source Sans Pro" panose="020B0503030403020204" pitchFamily="34" charset="0"/>
              </a:rPr>
              <a:t>bibliothèques</a:t>
            </a:r>
            <a:r>
              <a:rPr lang="en-US" sz="1600" dirty="0" smtClean="0">
                <a:solidFill>
                  <a:schemeClr val="tx2"/>
                </a:solidFill>
                <a:latin typeface="Source Sans Pro" panose="020B0503030403020204" pitchFamily="34" charset="0"/>
                <a:ea typeface="Source Sans Pro" panose="020B0503030403020204" pitchFamily="34" charset="0"/>
              </a:rPr>
              <a:t>.</a:t>
            </a:r>
            <a:endParaRPr lang="en-US" sz="1600" b="0" dirty="0">
              <a:solidFill>
                <a:schemeClr val="tx2"/>
              </a:solidFill>
              <a:latin typeface="Source Sans Pro" panose="020B0503030403020204" pitchFamily="34" charset="0"/>
              <a:ea typeface="Source Sans Pro" panose="020B0503030403020204" pitchFamily="34" charset="0"/>
            </a:endParaRPr>
          </a:p>
        </p:txBody>
      </p:sp>
      <p:sp>
        <p:nvSpPr>
          <p:cNvPr id="7" name="AutoShape 9"/>
          <p:cNvSpPr>
            <a:spLocks noChangeArrowheads="1"/>
          </p:cNvSpPr>
          <p:nvPr/>
        </p:nvSpPr>
        <p:spPr bwMode="auto">
          <a:xfrm>
            <a:off x="529687" y="2810154"/>
            <a:ext cx="3388001" cy="993080"/>
          </a:xfrm>
          <a:prstGeom prst="roundRect">
            <a:avLst>
              <a:gd name="adj" fmla="val 10134"/>
            </a:avLst>
          </a:prstGeom>
          <a:solidFill>
            <a:schemeClr val="accent2">
              <a:lumMod val="40000"/>
              <a:lumOff val="60000"/>
            </a:schemeClr>
          </a:solidFill>
          <a:ln w="19050">
            <a:solidFill>
              <a:schemeClr val="bg1"/>
            </a:solidFill>
            <a:round/>
            <a:headEnd/>
            <a:tailEnd/>
          </a:ln>
        </p:spPr>
        <p:txBody>
          <a:bodyPr wrap="square">
            <a:normAutofit lnSpcReduction="10000"/>
          </a:bodyPr>
          <a:lstStyle/>
          <a:p>
            <a:pPr>
              <a:spcBef>
                <a:spcPct val="0"/>
              </a:spcBef>
            </a:pPr>
            <a:r>
              <a:rPr lang="en-US" sz="1600" b="1" i="1" dirty="0" smtClean="0">
                <a:solidFill>
                  <a:schemeClr val="tx2"/>
                </a:solidFill>
                <a:latin typeface="Source Sans Pro" panose="020B0503030403020204" pitchFamily="34" charset="0"/>
                <a:ea typeface="Source Sans Pro" panose="020B0503030403020204" pitchFamily="34" charset="0"/>
              </a:rPr>
              <a:t>Institution Catalog</a:t>
            </a:r>
          </a:p>
          <a:p>
            <a:pPr algn="l">
              <a:spcBef>
                <a:spcPct val="0"/>
              </a:spcBef>
            </a:pPr>
            <a:endParaRPr lang="en-US" sz="900" b="0" dirty="0" smtClean="0">
              <a:solidFill>
                <a:schemeClr val="tx2"/>
              </a:solidFill>
              <a:latin typeface="Source Sans Pro" panose="020B0503030403020204" pitchFamily="34" charset="0"/>
              <a:ea typeface="Source Sans Pro" panose="020B0503030403020204" pitchFamily="34" charset="0"/>
            </a:endParaRPr>
          </a:p>
          <a:p>
            <a:pPr algn="l">
              <a:spcBef>
                <a:spcPct val="0"/>
              </a:spcBef>
            </a:pPr>
            <a:r>
              <a:rPr lang="en-US" sz="1600" b="0" dirty="0" smtClean="0">
                <a:solidFill>
                  <a:schemeClr val="tx2"/>
                </a:solidFill>
                <a:latin typeface="Source Sans Pro" panose="020B0503030403020204" pitchFamily="34" charset="0"/>
                <a:ea typeface="Source Sans Pro" panose="020B0503030403020204" pitchFamily="34" charset="0"/>
              </a:rPr>
              <a:t>Notices </a:t>
            </a:r>
            <a:r>
              <a:rPr lang="en-US" sz="1600" b="0" dirty="0" err="1" smtClean="0">
                <a:solidFill>
                  <a:schemeClr val="tx2"/>
                </a:solidFill>
                <a:latin typeface="Source Sans Pro" panose="020B0503030403020204" pitchFamily="34" charset="0"/>
                <a:ea typeface="Source Sans Pro" panose="020B0503030403020204" pitchFamily="34" charset="0"/>
              </a:rPr>
              <a:t>descriptives</a:t>
            </a:r>
            <a:r>
              <a:rPr lang="en-US" sz="1600" b="0" dirty="0" smtClean="0">
                <a:solidFill>
                  <a:schemeClr val="tx2"/>
                </a:solidFill>
                <a:latin typeface="Source Sans Pro" panose="020B0503030403020204" pitchFamily="34" charset="0"/>
                <a:ea typeface="Source Sans Pro" panose="020B0503030403020204" pitchFamily="34" charset="0"/>
              </a:rPr>
              <a:t> </a:t>
            </a:r>
            <a:r>
              <a:rPr lang="en-US" sz="1600" b="0" dirty="0" err="1" smtClean="0">
                <a:solidFill>
                  <a:schemeClr val="tx2"/>
                </a:solidFill>
                <a:latin typeface="Source Sans Pro" panose="020B0503030403020204" pitchFamily="34" charset="0"/>
                <a:ea typeface="Source Sans Pro" panose="020B0503030403020204" pitchFamily="34" charset="0"/>
              </a:rPr>
              <a:t>gérées</a:t>
            </a:r>
            <a:r>
              <a:rPr lang="en-US" sz="1600" b="0" dirty="0" smtClean="0">
                <a:solidFill>
                  <a:schemeClr val="tx2"/>
                </a:solidFill>
                <a:latin typeface="Source Sans Pro" panose="020B0503030403020204" pitchFamily="34" charset="0"/>
                <a:ea typeface="Source Sans Pro" panose="020B0503030403020204" pitchFamily="34" charset="0"/>
              </a:rPr>
              <a:t> par </a:t>
            </a:r>
            <a:r>
              <a:rPr lang="en-US" sz="1600" dirty="0" err="1" smtClean="0">
                <a:solidFill>
                  <a:schemeClr val="tx2"/>
                </a:solidFill>
                <a:latin typeface="Source Sans Pro" panose="020B0503030403020204" pitchFamily="34" charset="0"/>
                <a:ea typeface="Source Sans Pro" panose="020B0503030403020204" pitchFamily="34" charset="0"/>
              </a:rPr>
              <a:t>l’Institution</a:t>
            </a:r>
            <a:endParaRPr lang="en-US" sz="1600" b="0" dirty="0" smtClean="0">
              <a:solidFill>
                <a:schemeClr val="tx2"/>
              </a:solidFill>
              <a:latin typeface="Source Sans Pro" panose="020B0503030403020204" pitchFamily="34" charset="0"/>
              <a:ea typeface="Source Sans Pro" panose="020B0503030403020204" pitchFamily="34" charset="0"/>
            </a:endParaRPr>
          </a:p>
        </p:txBody>
      </p:sp>
      <p:sp>
        <p:nvSpPr>
          <p:cNvPr id="8" name="AutoShape 5"/>
          <p:cNvSpPr>
            <a:spLocks noChangeArrowheads="1"/>
          </p:cNvSpPr>
          <p:nvPr/>
        </p:nvSpPr>
        <p:spPr bwMode="auto">
          <a:xfrm>
            <a:off x="529685" y="1961859"/>
            <a:ext cx="3388001" cy="786068"/>
          </a:xfrm>
          <a:prstGeom prst="roundRect">
            <a:avLst>
              <a:gd name="adj" fmla="val 11769"/>
            </a:avLst>
          </a:prstGeom>
          <a:solidFill>
            <a:schemeClr val="accent3"/>
          </a:solidFill>
          <a:ln w="19050">
            <a:solidFill>
              <a:schemeClr val="bg1"/>
            </a:solidFill>
            <a:round/>
            <a:headEnd/>
            <a:tailEnd/>
          </a:ln>
        </p:spPr>
        <p:txBody>
          <a:bodyPr wrap="square">
            <a:normAutofit/>
          </a:bodyPr>
          <a:lstStyle/>
          <a:p>
            <a:pPr>
              <a:spcBef>
                <a:spcPct val="0"/>
              </a:spcBef>
            </a:pPr>
            <a:r>
              <a:rPr lang="en-US" sz="1600" b="1" i="1" dirty="0" smtClean="0">
                <a:solidFill>
                  <a:schemeClr val="tx2"/>
                </a:solidFill>
                <a:latin typeface="Source Sans Pro" panose="020B0503030403020204" pitchFamily="34" charset="0"/>
                <a:ea typeface="Source Sans Pro" panose="020B0503030403020204" pitchFamily="34" charset="0"/>
              </a:rPr>
              <a:t>Local Authorities</a:t>
            </a:r>
          </a:p>
          <a:p>
            <a:pPr algn="l">
              <a:spcBef>
                <a:spcPct val="0"/>
              </a:spcBef>
            </a:pPr>
            <a:endParaRPr lang="en-US" sz="900" b="0" dirty="0" smtClean="0">
              <a:solidFill>
                <a:schemeClr val="tx2"/>
              </a:solidFill>
              <a:latin typeface="Source Sans Pro" panose="020B0503030403020204" pitchFamily="34" charset="0"/>
              <a:ea typeface="Source Sans Pro" panose="020B0503030403020204" pitchFamily="34" charset="0"/>
            </a:endParaRPr>
          </a:p>
        </p:txBody>
      </p:sp>
      <p:sp>
        <p:nvSpPr>
          <p:cNvPr id="9" name="Titre 1"/>
          <p:cNvSpPr txBox="1">
            <a:spLocks/>
          </p:cNvSpPr>
          <p:nvPr/>
        </p:nvSpPr>
        <p:spPr>
          <a:xfrm>
            <a:off x="266259" y="227185"/>
            <a:ext cx="7992888" cy="1274348"/>
          </a:xfrm>
          <a:prstGeom prst="rect">
            <a:avLst/>
          </a:prstGeom>
        </p:spPr>
        <p:txBody>
          <a:bodyPr vert="horz" lIns="91440" tIns="45720" rIns="91440" bIns="45720" rtlCol="0" anchor="ctr">
            <a:noAutofit/>
          </a:bodyPr>
          <a:lstStyle/>
          <a:p>
            <a:pPr>
              <a:spcBef>
                <a:spcPct val="0"/>
              </a:spcBef>
            </a:pPr>
            <a:r>
              <a:rPr lang="fr-BE" sz="2200" dirty="0" smtClean="0">
                <a:solidFill>
                  <a:srgbClr val="00707F"/>
                </a:solidFill>
                <a:latin typeface="Source Sans Pro" panose="020B0503030403020204" pitchFamily="34" charset="0"/>
                <a:ea typeface="Source Sans Pro" panose="020B0503030403020204" pitchFamily="34" charset="0"/>
              </a:rPr>
              <a:t>Concepts </a:t>
            </a:r>
            <a:r>
              <a:rPr lang="fr-BE" sz="2200" dirty="0">
                <a:solidFill>
                  <a:srgbClr val="00707F"/>
                </a:solidFill>
                <a:latin typeface="Source Sans Pro" panose="020B0503030403020204" pitchFamily="34" charset="0"/>
                <a:ea typeface="Source Sans Pro" panose="020B0503030403020204" pitchFamily="34" charset="0"/>
              </a:rPr>
              <a:t>de base</a:t>
            </a:r>
            <a:r>
              <a:rPr lang="fr-BE" sz="3200" dirty="0">
                <a:solidFill>
                  <a:srgbClr val="002060"/>
                </a:solidFill>
                <a:latin typeface="Source Sans Pro" panose="020B0503030403020204" pitchFamily="34" charset="0"/>
                <a:ea typeface="Source Sans Pro" panose="020B0503030403020204" pitchFamily="34" charset="0"/>
              </a:rPr>
              <a:t/>
            </a:r>
            <a:br>
              <a:rPr lang="fr-BE" sz="3200" dirty="0">
                <a:solidFill>
                  <a:srgbClr val="002060"/>
                </a:solidFill>
                <a:latin typeface="Source Sans Pro" panose="020B0503030403020204" pitchFamily="34" charset="0"/>
                <a:ea typeface="Source Sans Pro" panose="020B0503030403020204" pitchFamily="34" charset="0"/>
              </a:rPr>
            </a:br>
            <a:r>
              <a:rPr lang="fr-BE" sz="3200" dirty="0" smtClean="0">
                <a:solidFill>
                  <a:srgbClr val="002060"/>
                </a:solidFill>
                <a:latin typeface="Source Sans Pro" panose="020B0503030403020204" pitchFamily="34" charset="0"/>
                <a:ea typeface="Source Sans Pro" panose="020B0503030403020204" pitchFamily="34" charset="0"/>
              </a:rPr>
              <a:t>La </a:t>
            </a:r>
            <a:r>
              <a:rPr lang="fr-BE" sz="3200" dirty="0" err="1" smtClean="0">
                <a:solidFill>
                  <a:srgbClr val="002060"/>
                </a:solidFill>
                <a:latin typeface="Source Sans Pro" panose="020B0503030403020204" pitchFamily="34" charset="0"/>
                <a:ea typeface="Source Sans Pro" panose="020B0503030403020204" pitchFamily="34" charset="0"/>
              </a:rPr>
              <a:t>Community</a:t>
            </a:r>
            <a:r>
              <a:rPr lang="fr-BE" sz="3200" dirty="0" smtClean="0">
                <a:solidFill>
                  <a:srgbClr val="002060"/>
                </a:solidFill>
                <a:latin typeface="Source Sans Pro" panose="020B0503030403020204" pitchFamily="34" charset="0"/>
                <a:ea typeface="Source Sans Pro" panose="020B0503030403020204" pitchFamily="34" charset="0"/>
              </a:rPr>
              <a:t> Zone</a:t>
            </a:r>
          </a:p>
        </p:txBody>
      </p:sp>
      <p:sp>
        <p:nvSpPr>
          <p:cNvPr id="10" name="Espace réservé du contenu 2"/>
          <p:cNvSpPr txBox="1">
            <a:spLocks/>
          </p:cNvSpPr>
          <p:nvPr/>
        </p:nvSpPr>
        <p:spPr>
          <a:xfrm>
            <a:off x="251520" y="1412776"/>
            <a:ext cx="7992888" cy="4988024"/>
          </a:xfrm>
          <a:prstGeom prst="rect">
            <a:avLst/>
          </a:prstGeom>
        </p:spPr>
        <p:txBody>
          <a:bodyPr vert="horz" lIns="91440" tIns="45720" rIns="91440" bIns="45720" rtlCol="0">
            <a:normAutofit/>
          </a:bodyPr>
          <a:lstStyle/>
          <a:p>
            <a:pPr marL="1005840" marR="0" lvl="2" indent="-228600" algn="l" defTabSz="914400" rtl="0" eaLnBrk="1" fontAlgn="auto" latinLnBrk="0" hangingPunct="1">
              <a:lnSpc>
                <a:spcPct val="100000"/>
              </a:lnSpc>
              <a:spcBef>
                <a:spcPct val="20000"/>
              </a:spcBef>
              <a:spcAft>
                <a:spcPts val="0"/>
              </a:spcAft>
              <a:buClr>
                <a:schemeClr val="accent1"/>
              </a:buClr>
              <a:buSzPct val="120000"/>
              <a:buFont typeface="Arial" pitchFamily="34" charset="0"/>
              <a:buChar char="•"/>
              <a:tabLst/>
              <a:defRPr/>
            </a:pPr>
            <a:endParaRPr kumimoji="0" lang="fr-BE" sz="20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0" algn="l" defTabSz="914400" rtl="0" eaLnBrk="1" fontAlgn="auto" latinLnBrk="0" hangingPunct="1">
              <a:lnSpc>
                <a:spcPct val="100000"/>
              </a:lnSpc>
              <a:spcBef>
                <a:spcPct val="20000"/>
              </a:spcBef>
              <a:spcAft>
                <a:spcPts val="0"/>
              </a:spcAft>
              <a:buClr>
                <a:schemeClr val="accent1"/>
              </a:buClr>
              <a:buSzPct val="120000"/>
              <a:buFont typeface="Arial" panose="020B0604020202020204" pitchFamily="34" charset="0"/>
              <a:buNone/>
              <a:tabLst/>
              <a:defRPr/>
            </a:pPr>
            <a:endParaRPr kumimoji="0" lang="fr-BE"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Espace réservé du numéro de diapositive 5"/>
          <p:cNvSpPr>
            <a:spLocks noGrp="1"/>
          </p:cNvSpPr>
          <p:nvPr>
            <p:ph type="sldNum" sz="quarter" idx="12"/>
          </p:nvPr>
        </p:nvSpPr>
        <p:spPr>
          <a:xfrm>
            <a:off x="8531788" y="5648960"/>
            <a:ext cx="548640" cy="396240"/>
          </a:xfrm>
        </p:spPr>
        <p:txBody>
          <a:bodyPr/>
          <a:lstStyle/>
          <a:p>
            <a:fld id="{E667ED75-B537-4810-9364-B7D9FE7FDC55}" type="slidenum">
              <a:rPr lang="en-US" smtClean="0"/>
              <a:pPr/>
              <a:t>5</a:t>
            </a:fld>
            <a:endParaRPr lang="en-US" dirty="0"/>
          </a:p>
        </p:txBody>
      </p:sp>
      <p:sp>
        <p:nvSpPr>
          <p:cNvPr id="13" name="AutoShape 4"/>
          <p:cNvSpPr>
            <a:spLocks noChangeArrowheads="1"/>
          </p:cNvSpPr>
          <p:nvPr/>
        </p:nvSpPr>
        <p:spPr bwMode="auto">
          <a:xfrm>
            <a:off x="4644008" y="1501533"/>
            <a:ext cx="3614883"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i="1" dirty="0" smtClean="0">
                <a:latin typeface="Arial" pitchFamily="34" charset="0"/>
                <a:ea typeface="+mn-ea"/>
              </a:rPr>
              <a:t>Community Zone</a:t>
            </a:r>
            <a:endParaRPr lang="en-US" sz="2400" b="0" i="1" dirty="0">
              <a:latin typeface="Arial" pitchFamily="34" charset="0"/>
              <a:ea typeface="+mn-ea"/>
            </a:endParaRPr>
          </a:p>
        </p:txBody>
      </p:sp>
      <p:sp>
        <p:nvSpPr>
          <p:cNvPr id="14" name="AutoShape 5"/>
          <p:cNvSpPr>
            <a:spLocks noChangeArrowheads="1"/>
          </p:cNvSpPr>
          <p:nvPr/>
        </p:nvSpPr>
        <p:spPr bwMode="auto">
          <a:xfrm>
            <a:off x="4771083" y="1979371"/>
            <a:ext cx="3127768" cy="1281112"/>
          </a:xfrm>
          <a:prstGeom prst="roundRect">
            <a:avLst>
              <a:gd name="adj" fmla="val 11769"/>
            </a:avLst>
          </a:prstGeom>
          <a:solidFill>
            <a:schemeClr val="accent3"/>
          </a:solidFill>
          <a:ln w="19050">
            <a:solidFill>
              <a:schemeClr val="bg1"/>
            </a:solidFill>
            <a:round/>
            <a:headEnd/>
            <a:tailEnd/>
          </a:ln>
        </p:spPr>
        <p:txBody>
          <a:bodyPr wrap="square">
            <a:normAutofit/>
          </a:bodyPr>
          <a:lstStyle/>
          <a:p>
            <a:pPr>
              <a:spcBef>
                <a:spcPct val="0"/>
              </a:spcBef>
            </a:pPr>
            <a:r>
              <a:rPr lang="en-US" sz="1600" b="1" i="1" dirty="0" smtClean="0">
                <a:solidFill>
                  <a:schemeClr val="tx2"/>
                </a:solidFill>
                <a:latin typeface="Source Sans Pro" panose="020B0503030403020204" pitchFamily="34" charset="0"/>
                <a:ea typeface="Source Sans Pro" panose="020B0503030403020204" pitchFamily="34" charset="0"/>
              </a:rPr>
              <a:t>Global Authorities</a:t>
            </a:r>
          </a:p>
          <a:p>
            <a:pPr algn="l">
              <a:spcBef>
                <a:spcPct val="0"/>
              </a:spcBef>
            </a:pPr>
            <a:endParaRPr lang="en-US" sz="900" b="0" dirty="0" smtClean="0">
              <a:solidFill>
                <a:schemeClr val="tx2"/>
              </a:solidFill>
              <a:latin typeface="Source Sans Pro" panose="020B0503030403020204" pitchFamily="34" charset="0"/>
              <a:ea typeface="Source Sans Pro" panose="020B0503030403020204" pitchFamily="34" charset="0"/>
            </a:endParaRPr>
          </a:p>
          <a:p>
            <a:pPr algn="l">
              <a:spcBef>
                <a:spcPct val="0"/>
              </a:spcBef>
            </a:pPr>
            <a:r>
              <a:rPr lang="en-US" sz="1600" b="0" dirty="0" err="1" smtClean="0">
                <a:solidFill>
                  <a:schemeClr val="tx2"/>
                </a:solidFill>
                <a:latin typeface="Source Sans Pro" panose="020B0503030403020204" pitchFamily="34" charset="0"/>
                <a:ea typeface="Source Sans Pro" panose="020B0503030403020204" pitchFamily="34" charset="0"/>
              </a:rPr>
              <a:t>Dépôt</a:t>
            </a:r>
            <a:r>
              <a:rPr lang="en-US" sz="1600" b="0" dirty="0" smtClean="0">
                <a:solidFill>
                  <a:schemeClr val="tx2"/>
                </a:solidFill>
                <a:latin typeface="Source Sans Pro" panose="020B0503030403020204" pitchFamily="34" charset="0"/>
                <a:ea typeface="Source Sans Pro" panose="020B0503030403020204" pitchFamily="34" charset="0"/>
              </a:rPr>
              <a:t> </a:t>
            </a:r>
            <a:r>
              <a:rPr lang="en-US" sz="1600" b="0" dirty="0" err="1" smtClean="0">
                <a:solidFill>
                  <a:schemeClr val="tx2"/>
                </a:solidFill>
                <a:latin typeface="Source Sans Pro" panose="020B0503030403020204" pitchFamily="34" charset="0"/>
                <a:ea typeface="Source Sans Pro" panose="020B0503030403020204" pitchFamily="34" charset="0"/>
              </a:rPr>
              <a:t>partagé</a:t>
            </a:r>
            <a:r>
              <a:rPr lang="en-US" sz="1600" b="0" dirty="0" smtClean="0">
                <a:solidFill>
                  <a:schemeClr val="tx2"/>
                </a:solidFill>
                <a:latin typeface="Source Sans Pro" panose="020B0503030403020204" pitchFamily="34" charset="0"/>
                <a:ea typeface="Source Sans Pro" panose="020B0503030403020204" pitchFamily="34" charset="0"/>
              </a:rPr>
              <a:t> de </a:t>
            </a:r>
            <a:r>
              <a:rPr lang="en-US" sz="1600" b="0" dirty="0" err="1" smtClean="0">
                <a:solidFill>
                  <a:schemeClr val="tx2"/>
                </a:solidFill>
                <a:latin typeface="Source Sans Pro" panose="020B0503030403020204" pitchFamily="34" charset="0"/>
                <a:ea typeface="Source Sans Pro" panose="020B0503030403020204" pitchFamily="34" charset="0"/>
              </a:rPr>
              <a:t>fichiers</a:t>
            </a:r>
            <a:r>
              <a:rPr lang="en-US" sz="1600" b="0" dirty="0" smtClean="0">
                <a:solidFill>
                  <a:schemeClr val="tx2"/>
                </a:solidFill>
                <a:latin typeface="Source Sans Pro" panose="020B0503030403020204" pitchFamily="34" charset="0"/>
                <a:ea typeface="Source Sans Pro" panose="020B0503030403020204" pitchFamily="34" charset="0"/>
              </a:rPr>
              <a:t> </a:t>
            </a:r>
            <a:r>
              <a:rPr lang="en-US" sz="1600" b="0" dirty="0" err="1" smtClean="0">
                <a:solidFill>
                  <a:schemeClr val="tx2"/>
                </a:solidFill>
                <a:latin typeface="Source Sans Pro" panose="020B0503030403020204" pitchFamily="34" charset="0"/>
                <a:ea typeface="Source Sans Pro" panose="020B0503030403020204" pitchFamily="34" charset="0"/>
              </a:rPr>
              <a:t>d’autorités</a:t>
            </a:r>
            <a:endParaRPr lang="en-US" sz="1600" b="0" dirty="0">
              <a:solidFill>
                <a:schemeClr val="tx2"/>
              </a:solidFill>
              <a:latin typeface="Source Sans Pro" panose="020B0503030403020204" pitchFamily="34" charset="0"/>
              <a:ea typeface="Source Sans Pro" panose="020B0503030403020204" pitchFamily="34" charset="0"/>
            </a:endParaRPr>
          </a:p>
        </p:txBody>
      </p:sp>
      <p:sp>
        <p:nvSpPr>
          <p:cNvPr id="15" name="Flèche droite 14"/>
          <p:cNvSpPr/>
          <p:nvPr/>
        </p:nvSpPr>
        <p:spPr>
          <a:xfrm rot="9162048">
            <a:off x="3425124" y="3782042"/>
            <a:ext cx="1675158" cy="46980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dirty="0"/>
          </a:p>
        </p:txBody>
      </p:sp>
      <p:sp>
        <p:nvSpPr>
          <p:cNvPr id="16" name="AutoShape 6"/>
          <p:cNvSpPr>
            <a:spLocks noChangeArrowheads="1"/>
          </p:cNvSpPr>
          <p:nvPr/>
        </p:nvSpPr>
        <p:spPr bwMode="auto">
          <a:xfrm>
            <a:off x="4771083" y="3395421"/>
            <a:ext cx="3127768" cy="1279525"/>
          </a:xfrm>
          <a:prstGeom prst="roundRect">
            <a:avLst>
              <a:gd name="adj" fmla="val 11769"/>
            </a:avLst>
          </a:prstGeom>
          <a:solidFill>
            <a:schemeClr val="accent2">
              <a:lumMod val="40000"/>
              <a:lumOff val="6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pPr>
              <a:spcBef>
                <a:spcPct val="0"/>
              </a:spcBef>
            </a:pPr>
            <a:r>
              <a:rPr lang="en-US" sz="1400" b="1" i="1" dirty="0">
                <a:solidFill>
                  <a:schemeClr val="tx2"/>
                </a:solidFill>
                <a:latin typeface="Source Sans Pro" panose="020B0503030403020204" pitchFamily="34" charset="0"/>
                <a:ea typeface="Source Sans Pro" panose="020B0503030403020204" pitchFamily="34" charset="0"/>
              </a:rPr>
              <a:t>Community </a:t>
            </a:r>
            <a:r>
              <a:rPr lang="en-US" sz="1400" b="1" i="1" dirty="0" smtClean="0">
                <a:solidFill>
                  <a:schemeClr val="tx2"/>
                </a:solidFill>
                <a:latin typeface="Source Sans Pro" panose="020B0503030403020204" pitchFamily="34" charset="0"/>
                <a:ea typeface="Source Sans Pro" panose="020B0503030403020204" pitchFamily="34" charset="0"/>
              </a:rPr>
              <a:t>Catalog</a:t>
            </a:r>
          </a:p>
          <a:p>
            <a:pPr algn="l">
              <a:spcBef>
                <a:spcPct val="0"/>
              </a:spcBef>
            </a:pPr>
            <a:endParaRPr lang="en-US" sz="900" b="0" dirty="0" smtClean="0">
              <a:solidFill>
                <a:schemeClr val="tx2"/>
              </a:solidFill>
              <a:latin typeface="Source Sans Pro" panose="020B0503030403020204" pitchFamily="34" charset="0"/>
              <a:ea typeface="Source Sans Pro" panose="020B0503030403020204" pitchFamily="34" charset="0"/>
            </a:endParaRPr>
          </a:p>
          <a:p>
            <a:pPr algn="l">
              <a:spcBef>
                <a:spcPct val="0"/>
              </a:spcBef>
            </a:pPr>
            <a:r>
              <a:rPr lang="en-US" sz="1400" b="0" dirty="0" smtClean="0">
                <a:solidFill>
                  <a:schemeClr val="tx2"/>
                </a:solidFill>
                <a:latin typeface="Source Sans Pro" panose="020B0503030403020204" pitchFamily="34" charset="0"/>
                <a:ea typeface="Source Sans Pro" panose="020B0503030403020204" pitchFamily="34" charset="0"/>
              </a:rPr>
              <a:t>Notices </a:t>
            </a:r>
            <a:r>
              <a:rPr lang="en-US" sz="1400" b="0" dirty="0" err="1" smtClean="0">
                <a:solidFill>
                  <a:schemeClr val="tx2"/>
                </a:solidFill>
                <a:latin typeface="Source Sans Pro" panose="020B0503030403020204" pitchFamily="34" charset="0"/>
                <a:ea typeface="Source Sans Pro" panose="020B0503030403020204" pitchFamily="34" charset="0"/>
              </a:rPr>
              <a:t>partagées</a:t>
            </a:r>
            <a:r>
              <a:rPr lang="en-US" sz="1400" b="0" dirty="0" smtClean="0">
                <a:solidFill>
                  <a:schemeClr val="tx2"/>
                </a:solidFill>
                <a:latin typeface="Source Sans Pro" panose="020B0503030403020204" pitchFamily="34" charset="0"/>
                <a:ea typeface="Source Sans Pro" panose="020B0503030403020204" pitchFamily="34" charset="0"/>
              </a:rPr>
              <a:t> </a:t>
            </a:r>
            <a:r>
              <a:rPr lang="en-US" sz="1400" b="0" dirty="0" err="1" smtClean="0">
                <a:solidFill>
                  <a:schemeClr val="tx2"/>
                </a:solidFill>
                <a:latin typeface="Source Sans Pro" panose="020B0503030403020204" pitchFamily="34" charset="0"/>
                <a:ea typeface="Source Sans Pro" panose="020B0503030403020204" pitchFamily="34" charset="0"/>
              </a:rPr>
              <a:t>gérées</a:t>
            </a:r>
            <a:r>
              <a:rPr lang="en-US" sz="1400" b="0" dirty="0" smtClean="0">
                <a:solidFill>
                  <a:schemeClr val="tx2"/>
                </a:solidFill>
                <a:latin typeface="Source Sans Pro" panose="020B0503030403020204" pitchFamily="34" charset="0"/>
                <a:ea typeface="Source Sans Pro" panose="020B0503030403020204" pitchFamily="34" charset="0"/>
              </a:rPr>
              <a:t> par </a:t>
            </a:r>
            <a:r>
              <a:rPr lang="en-US" sz="1400" b="0" dirty="0" err="1" smtClean="0">
                <a:solidFill>
                  <a:schemeClr val="tx2"/>
                </a:solidFill>
                <a:latin typeface="Source Sans Pro" panose="020B0503030403020204" pitchFamily="34" charset="0"/>
                <a:ea typeface="Source Sans Pro" panose="020B0503030403020204" pitchFamily="34" charset="0"/>
              </a:rPr>
              <a:t>ExLibris</a:t>
            </a:r>
            <a:endParaRPr lang="en-US" sz="1400" b="0" dirty="0">
              <a:solidFill>
                <a:schemeClr val="tx2"/>
              </a:solidFill>
              <a:latin typeface="Source Sans Pro" panose="020B0503030403020204" pitchFamily="34" charset="0"/>
              <a:ea typeface="Source Sans Pro" panose="020B0503030403020204" pitchFamily="34" charset="0"/>
            </a:endParaRPr>
          </a:p>
          <a:p>
            <a:pPr algn="l">
              <a:spcBef>
                <a:spcPct val="0"/>
              </a:spcBef>
            </a:pPr>
            <a:r>
              <a:rPr lang="en-US" sz="1400" b="0" dirty="0" err="1" smtClean="0">
                <a:solidFill>
                  <a:schemeClr val="tx2"/>
                </a:solidFill>
                <a:latin typeface="Source Sans Pro" panose="020B0503030403020204" pitchFamily="34" charset="0"/>
                <a:ea typeface="Source Sans Pro" panose="020B0503030403020204" pitchFamily="34" charset="0"/>
              </a:rPr>
              <a:t>Contient</a:t>
            </a:r>
            <a:r>
              <a:rPr lang="en-US" sz="1400" b="0" dirty="0" smtClean="0">
                <a:solidFill>
                  <a:schemeClr val="tx2"/>
                </a:solidFill>
                <a:latin typeface="Source Sans Pro" panose="020B0503030403020204" pitchFamily="34" charset="0"/>
                <a:ea typeface="Source Sans Pro" panose="020B0503030403020204" pitchFamily="34" charset="0"/>
              </a:rPr>
              <a:t> </a:t>
            </a:r>
            <a:r>
              <a:rPr lang="en-US" sz="1400" b="0" dirty="0" smtClean="0">
                <a:solidFill>
                  <a:schemeClr val="tx2"/>
                </a:solidFill>
                <a:latin typeface="Source Sans Pro" panose="020B0503030403020204" pitchFamily="34" charset="0"/>
                <a:ea typeface="Source Sans Pro" panose="020B0503030403020204" pitchFamily="34" charset="0"/>
              </a:rPr>
              <a:t>des </a:t>
            </a:r>
            <a:r>
              <a:rPr lang="en-US" sz="1400" b="0" dirty="0" err="1" smtClean="0">
                <a:solidFill>
                  <a:schemeClr val="tx2"/>
                </a:solidFill>
                <a:latin typeface="Source Sans Pro" panose="020B0503030403020204" pitchFamily="34" charset="0"/>
                <a:ea typeface="Source Sans Pro" panose="020B0503030403020204" pitchFamily="34" charset="0"/>
              </a:rPr>
              <a:t>eResources</a:t>
            </a:r>
            <a:r>
              <a:rPr lang="en-US" sz="1400" b="0" dirty="0" smtClean="0">
                <a:solidFill>
                  <a:schemeClr val="tx2"/>
                </a:solidFill>
                <a:latin typeface="Source Sans Pro" panose="020B0503030403020204" pitchFamily="34" charset="0"/>
                <a:ea typeface="Source Sans Pro" panose="020B0503030403020204" pitchFamily="34" charset="0"/>
              </a:rPr>
              <a:t> (hors BDD sans FT) </a:t>
            </a:r>
            <a:r>
              <a:rPr lang="en-US" sz="1400" b="0" dirty="0" err="1" smtClean="0">
                <a:solidFill>
                  <a:schemeClr val="tx2"/>
                </a:solidFill>
                <a:latin typeface="Source Sans Pro" panose="020B0503030403020204" pitchFamily="34" charset="0"/>
                <a:ea typeface="Source Sans Pro" panose="020B0503030403020204" pitchFamily="34" charset="0"/>
              </a:rPr>
              <a:t>uniquement</a:t>
            </a:r>
            <a:r>
              <a:rPr lang="en-US" sz="1400" b="0" dirty="0" smtClean="0">
                <a:solidFill>
                  <a:schemeClr val="tx2"/>
                </a:solidFill>
                <a:latin typeface="Source Sans Pro" panose="020B0503030403020204" pitchFamily="34" charset="0"/>
                <a:ea typeface="Source Sans Pro" panose="020B0503030403020204" pitchFamily="34" charset="0"/>
              </a:rPr>
              <a:t> (pour le moment)</a:t>
            </a:r>
            <a:endParaRPr lang="en-US" sz="1400" b="0" dirty="0">
              <a:solidFill>
                <a:schemeClr val="tx2"/>
              </a:solidFill>
              <a:latin typeface="Source Sans Pro" panose="020B0503030403020204" pitchFamily="34" charset="0"/>
              <a:ea typeface="Source Sans Pro" panose="020B0503030403020204" pitchFamily="34" charset="0"/>
            </a:endParaRPr>
          </a:p>
          <a:p>
            <a:pPr algn="l">
              <a:spcBef>
                <a:spcPct val="0"/>
              </a:spcBef>
            </a:pPr>
            <a:endParaRPr lang="en-US" sz="1400" b="0" dirty="0">
              <a:solidFill>
                <a:schemeClr val="tx2"/>
              </a:solidFill>
              <a:latin typeface="Source Sans Pro" panose="020B0503030403020204" pitchFamily="34" charset="0"/>
              <a:ea typeface="Source Sans Pro" panose="020B0503030403020204" pitchFamily="34" charset="0"/>
            </a:endParaRPr>
          </a:p>
          <a:p>
            <a:pPr algn="l">
              <a:spcBef>
                <a:spcPct val="0"/>
              </a:spcBef>
            </a:pPr>
            <a:endParaRPr lang="en-US" sz="1400" b="0" dirty="0">
              <a:solidFill>
                <a:schemeClr val="tx2"/>
              </a:solidFill>
              <a:latin typeface="Source Sans Pro" panose="020B0503030403020204" pitchFamily="34" charset="0"/>
              <a:ea typeface="Source Sans Pro" panose="020B0503030403020204" pitchFamily="34" charset="0"/>
            </a:endParaRPr>
          </a:p>
        </p:txBody>
      </p:sp>
      <p:sp>
        <p:nvSpPr>
          <p:cNvPr id="17" name="Flèche droite 16"/>
          <p:cNvSpPr/>
          <p:nvPr/>
        </p:nvSpPr>
        <p:spPr>
          <a:xfrm rot="10800000">
            <a:off x="3707904" y="4980936"/>
            <a:ext cx="1383676" cy="46980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dirty="0"/>
          </a:p>
        </p:txBody>
      </p:sp>
      <p:sp>
        <p:nvSpPr>
          <p:cNvPr id="18" name="AutoShape 7"/>
          <p:cNvSpPr>
            <a:spLocks noChangeArrowheads="1"/>
          </p:cNvSpPr>
          <p:nvPr/>
        </p:nvSpPr>
        <p:spPr bwMode="auto">
          <a:xfrm>
            <a:off x="4771083" y="4786072"/>
            <a:ext cx="3127768" cy="1279525"/>
          </a:xfrm>
          <a:prstGeom prst="roundRect">
            <a:avLst>
              <a:gd name="adj" fmla="val 11769"/>
            </a:avLst>
          </a:prstGeom>
          <a:solidFill>
            <a:schemeClr val="accent6">
              <a:lumMod val="40000"/>
              <a:lumOff val="6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oAutofit/>
          </a:bodyPr>
          <a:lstStyle/>
          <a:p>
            <a:pPr>
              <a:spcBef>
                <a:spcPct val="0"/>
              </a:spcBef>
            </a:pPr>
            <a:r>
              <a:rPr lang="en-US" sz="1400" b="1" i="1" dirty="0">
                <a:solidFill>
                  <a:schemeClr val="tx2"/>
                </a:solidFill>
                <a:latin typeface="Source Sans Pro" panose="020B0503030403020204" pitchFamily="34" charset="0"/>
                <a:ea typeface="Source Sans Pro" panose="020B0503030403020204" pitchFamily="34" charset="0"/>
              </a:rPr>
              <a:t>Central</a:t>
            </a:r>
            <a:br>
              <a:rPr lang="en-US" sz="1400" b="1" i="1" dirty="0">
                <a:solidFill>
                  <a:schemeClr val="tx2"/>
                </a:solidFill>
                <a:latin typeface="Source Sans Pro" panose="020B0503030403020204" pitchFamily="34" charset="0"/>
                <a:ea typeface="Source Sans Pro" panose="020B0503030403020204" pitchFamily="34" charset="0"/>
              </a:rPr>
            </a:br>
            <a:r>
              <a:rPr lang="en-US" sz="1400" b="1" i="1" dirty="0" err="1" smtClean="0">
                <a:solidFill>
                  <a:schemeClr val="tx2"/>
                </a:solidFill>
                <a:latin typeface="Source Sans Pro" panose="020B0503030403020204" pitchFamily="34" charset="0"/>
                <a:ea typeface="Source Sans Pro" panose="020B0503030403020204" pitchFamily="34" charset="0"/>
              </a:rPr>
              <a:t>KnowledgeBase</a:t>
            </a:r>
            <a:endParaRPr lang="en-US" sz="1400" b="1" i="1" dirty="0" smtClean="0">
              <a:solidFill>
                <a:schemeClr val="tx2"/>
              </a:solidFill>
              <a:latin typeface="Source Sans Pro" panose="020B0503030403020204" pitchFamily="34" charset="0"/>
              <a:ea typeface="Source Sans Pro" panose="020B0503030403020204" pitchFamily="34" charset="0"/>
            </a:endParaRPr>
          </a:p>
          <a:p>
            <a:pPr algn="l">
              <a:spcBef>
                <a:spcPct val="0"/>
              </a:spcBef>
            </a:pPr>
            <a:r>
              <a:rPr lang="en-US" sz="1400" dirty="0" err="1" smtClean="0">
                <a:solidFill>
                  <a:schemeClr val="tx2"/>
                </a:solidFill>
                <a:latin typeface="Source Sans Pro" panose="020B0503030403020204" pitchFamily="34" charset="0"/>
                <a:ea typeface="Source Sans Pro" panose="020B0503030403020204" pitchFamily="34" charset="0"/>
              </a:rPr>
              <a:t>Informations</a:t>
            </a:r>
            <a:r>
              <a:rPr lang="en-US" sz="1400" dirty="0" smtClean="0">
                <a:solidFill>
                  <a:schemeClr val="tx2"/>
                </a:solidFill>
                <a:latin typeface="Source Sans Pro" panose="020B0503030403020204" pitchFamily="34" charset="0"/>
                <a:ea typeface="Source Sans Pro" panose="020B0503030403020204" pitchFamily="34" charset="0"/>
              </a:rPr>
              <a:t> </a:t>
            </a:r>
            <a:r>
              <a:rPr lang="en-US" sz="1400" dirty="0" err="1" smtClean="0">
                <a:solidFill>
                  <a:schemeClr val="tx2"/>
                </a:solidFill>
                <a:latin typeface="Source Sans Pro" panose="020B0503030403020204" pitchFamily="34" charset="0"/>
                <a:ea typeface="Source Sans Pro" panose="020B0503030403020204" pitchFamily="34" charset="0"/>
              </a:rPr>
              <a:t>administratives</a:t>
            </a:r>
            <a:r>
              <a:rPr lang="en-US" sz="1400" dirty="0" smtClean="0">
                <a:solidFill>
                  <a:schemeClr val="tx2"/>
                </a:solidFill>
                <a:latin typeface="Source Sans Pro" panose="020B0503030403020204" pitchFamily="34" charset="0"/>
                <a:ea typeface="Source Sans Pro" panose="020B0503030403020204" pitchFamily="34" charset="0"/>
              </a:rPr>
              <a:t> </a:t>
            </a:r>
            <a:r>
              <a:rPr lang="en-US" sz="1400" dirty="0" err="1" smtClean="0">
                <a:solidFill>
                  <a:schemeClr val="tx2"/>
                </a:solidFill>
                <a:latin typeface="Source Sans Pro" panose="020B0503030403020204" pitchFamily="34" charset="0"/>
                <a:ea typeface="Source Sans Pro" panose="020B0503030403020204" pitchFamily="34" charset="0"/>
              </a:rPr>
              <a:t>partagées</a:t>
            </a:r>
            <a:r>
              <a:rPr lang="en-US" sz="1400" dirty="0" smtClean="0">
                <a:solidFill>
                  <a:schemeClr val="tx2"/>
                </a:solidFill>
                <a:latin typeface="Source Sans Pro" panose="020B0503030403020204" pitchFamily="34" charset="0"/>
                <a:ea typeface="Source Sans Pro" panose="020B0503030403020204" pitchFamily="34" charset="0"/>
              </a:rPr>
              <a:t> pour les </a:t>
            </a:r>
            <a:r>
              <a:rPr lang="en-US" sz="1400" dirty="0" err="1" smtClean="0">
                <a:solidFill>
                  <a:schemeClr val="tx2"/>
                </a:solidFill>
                <a:latin typeface="Source Sans Pro" panose="020B0503030403020204" pitchFamily="34" charset="0"/>
                <a:ea typeface="Source Sans Pro" panose="020B0503030403020204" pitchFamily="34" charset="0"/>
              </a:rPr>
              <a:t>eResources</a:t>
            </a:r>
            <a:r>
              <a:rPr lang="en-US" sz="1400" dirty="0" smtClean="0">
                <a:solidFill>
                  <a:schemeClr val="tx2"/>
                </a:solidFill>
                <a:latin typeface="Source Sans Pro" panose="020B0503030403020204" pitchFamily="34" charset="0"/>
                <a:ea typeface="Source Sans Pro" panose="020B0503030403020204" pitchFamily="34" charset="0"/>
              </a:rPr>
              <a:t> (hors BDD)</a:t>
            </a:r>
            <a:endParaRPr lang="en-US" sz="1400" dirty="0">
              <a:solidFill>
                <a:schemeClr val="tx2"/>
              </a:solidFill>
              <a:latin typeface="Source Sans Pro" panose="020B0503030403020204" pitchFamily="34" charset="0"/>
              <a:ea typeface="Source Sans Pro" panose="020B0503030403020204" pitchFamily="34" charset="0"/>
            </a:endParaRPr>
          </a:p>
        </p:txBody>
      </p:sp>
      <p:sp>
        <p:nvSpPr>
          <p:cNvPr id="19" name="Flèche droite 18"/>
          <p:cNvSpPr/>
          <p:nvPr/>
        </p:nvSpPr>
        <p:spPr>
          <a:xfrm rot="5400000">
            <a:off x="2215639" y="3568333"/>
            <a:ext cx="491223" cy="46980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40497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Concepts de base</a:t>
            </a:r>
            <a:r>
              <a:rPr lang="fr-BE" sz="2800" dirty="0" smtClean="0">
                <a:latin typeface="Source Sans Pro" panose="020B0503030403020204" pitchFamily="34" charset="0"/>
                <a:ea typeface="Source Sans Pro" panose="020B0503030403020204" pitchFamily="34" charset="0"/>
              </a:rPr>
              <a:t/>
            </a:r>
            <a:br>
              <a:rPr lang="fr-BE" sz="2800" dirty="0" smtClean="0">
                <a:latin typeface="Source Sans Pro" panose="020B0503030403020204" pitchFamily="34" charset="0"/>
                <a:ea typeface="Source Sans Pro" panose="020B0503030403020204" pitchFamily="34" charset="0"/>
              </a:rPr>
            </a:br>
            <a:r>
              <a:rPr lang="fr-BE" dirty="0" smtClean="0">
                <a:solidFill>
                  <a:srgbClr val="002060"/>
                </a:solidFill>
                <a:latin typeface="Source Sans Pro" panose="020B0503030403020204" pitchFamily="34" charset="0"/>
                <a:ea typeface="Source Sans Pro" panose="020B0503030403020204" pitchFamily="34" charset="0"/>
              </a:rPr>
              <a:t>Les icônes</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
        <p:nvSpPr>
          <p:cNvPr id="5" name="Titre 1"/>
          <p:cNvSpPr txBox="1">
            <a:spLocks/>
          </p:cNvSpPr>
          <p:nvPr/>
        </p:nvSpPr>
        <p:spPr>
          <a:xfrm>
            <a:off x="251520" y="188640"/>
            <a:ext cx="7992888"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BE" sz="32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endParaRPr>
          </a:p>
        </p:txBody>
      </p:sp>
      <p:sp>
        <p:nvSpPr>
          <p:cNvPr id="6" name="Espace réservé du contenu 2"/>
          <p:cNvSpPr txBox="1">
            <a:spLocks/>
          </p:cNvSpPr>
          <p:nvPr/>
        </p:nvSpPr>
        <p:spPr>
          <a:xfrm>
            <a:off x="251520" y="1412776"/>
            <a:ext cx="7992888" cy="504056"/>
          </a:xfrm>
          <a:prstGeom prst="rect">
            <a:avLst/>
          </a:prstGeom>
        </p:spPr>
        <p:txBody>
          <a:bodyPr vert="horz" lIns="91440" tIns="45720" rIns="91440" bIns="45720" rtlCol="0">
            <a:normAutofit/>
          </a:bodyPr>
          <a:lstStyle/>
          <a:p>
            <a:pPr marL="640080" marR="0" lvl="1" indent="-228600" algn="l" defTabSz="914400" rtl="0" eaLnBrk="1" fontAlgn="auto" latinLnBrk="0" hangingPunct="1">
              <a:lnSpc>
                <a:spcPct val="100000"/>
              </a:lnSpc>
              <a:spcBef>
                <a:spcPct val="20000"/>
              </a:spcBef>
              <a:spcAft>
                <a:spcPts val="0"/>
              </a:spcAft>
              <a:buClr>
                <a:schemeClr val="tx2"/>
              </a:buClr>
              <a:buSzPct val="120000"/>
              <a:tabLst/>
              <a:defRPr/>
            </a:pPr>
            <a:endParaRPr kumimoji="0" lang="fr-BE" sz="2000" b="0" i="0" u="none" strike="noStrike" kern="1200" cap="none" spc="0" normalizeH="0" baseline="0" noProof="0" dirty="0" smtClean="0">
              <a:ln>
                <a:noFill/>
              </a:ln>
              <a:solidFill>
                <a:schemeClr val="tx1"/>
              </a:solidFill>
              <a:effectLst/>
              <a:uLnTx/>
              <a:uFillTx/>
              <a:latin typeface="+mn-lt"/>
              <a:ea typeface="+mn-ea"/>
              <a:cs typeface="+mn-cs"/>
            </a:endParaRPr>
          </a:p>
          <a:p>
            <a:pPr marL="114300" marR="0" lvl="0" indent="0" algn="l" defTabSz="914400" rtl="0" eaLnBrk="1" fontAlgn="auto" latinLnBrk="0" hangingPunct="1">
              <a:lnSpc>
                <a:spcPct val="100000"/>
              </a:lnSpc>
              <a:spcBef>
                <a:spcPct val="20000"/>
              </a:spcBef>
              <a:spcAft>
                <a:spcPts val="0"/>
              </a:spcAft>
              <a:buClr>
                <a:schemeClr val="accent1"/>
              </a:buClr>
              <a:buSzPct val="120000"/>
              <a:buFont typeface="Arial" panose="020B0604020202020204" pitchFamily="34" charset="0"/>
              <a:buNone/>
              <a:tabLst/>
              <a:defRPr/>
            </a:pPr>
            <a:endParaRPr kumimoji="0" lang="fr-BE"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numéro de diapositive 5"/>
          <p:cNvSpPr>
            <a:spLocks noGrp="1"/>
          </p:cNvSpPr>
          <p:nvPr>
            <p:ph type="sldNum" sz="quarter" idx="12"/>
          </p:nvPr>
        </p:nvSpPr>
        <p:spPr>
          <a:xfrm>
            <a:off x="8531788" y="5648960"/>
            <a:ext cx="548640" cy="396240"/>
          </a:xfrm>
        </p:spPr>
        <p:txBody>
          <a:bodyPr/>
          <a:lstStyle/>
          <a:p>
            <a:fld id="{E667ED75-B537-4810-9364-B7D9FE7FDC55}" type="slidenum">
              <a:rPr lang="en-US" smtClean="0"/>
              <a:pPr/>
              <a:t>6</a:t>
            </a:fld>
            <a:endParaRPr lang="en-US" dirty="0"/>
          </a:p>
        </p:txBody>
      </p:sp>
      <p:graphicFrame>
        <p:nvGraphicFramePr>
          <p:cNvPr id="9" name="Tableau 8"/>
          <p:cNvGraphicFramePr>
            <a:graphicFrameLocks noGrp="1"/>
          </p:cNvGraphicFramePr>
          <p:nvPr>
            <p:extLst>
              <p:ext uri="{D42A27DB-BD31-4B8C-83A1-F6EECF244321}">
                <p14:modId xmlns:p14="http://schemas.microsoft.com/office/powerpoint/2010/main" val="3000987607"/>
              </p:ext>
            </p:extLst>
          </p:nvPr>
        </p:nvGraphicFramePr>
        <p:xfrm>
          <a:off x="1711883" y="2780928"/>
          <a:ext cx="5591944" cy="1728192"/>
        </p:xfrm>
        <a:graphic>
          <a:graphicData uri="http://schemas.openxmlformats.org/drawingml/2006/table">
            <a:tbl>
              <a:tblPr bandRow="1">
                <a:tableStyleId>{C4B1156A-380E-4F78-BDF5-A606A8083BF9}</a:tableStyleId>
              </a:tblPr>
              <a:tblGrid>
                <a:gridCol w="2795972"/>
                <a:gridCol w="2795972"/>
              </a:tblGrid>
              <a:tr h="864096">
                <a:tc>
                  <a:txBody>
                    <a:bodyPr/>
                    <a:lstStyle/>
                    <a:p>
                      <a:pPr lvl="1"/>
                      <a:r>
                        <a:rPr lang="fr-BE" sz="1600" b="0" dirty="0" smtClean="0">
                          <a:latin typeface="Source Sans Pro" panose="020B0503030403020204" pitchFamily="34" charset="0"/>
                          <a:ea typeface="Source Sans Pro" panose="020B0503030403020204" pitchFamily="34" charset="0"/>
                        </a:rPr>
                        <a:t>  </a:t>
                      </a:r>
                      <a:r>
                        <a:rPr lang="fr-BE" sz="1600" b="0" dirty="0" err="1" smtClean="0">
                          <a:latin typeface="Source Sans Pro" panose="020B0503030403020204" pitchFamily="34" charset="0"/>
                          <a:ea typeface="Source Sans Pro" panose="020B0503030403020204" pitchFamily="34" charset="0"/>
                        </a:rPr>
                        <a:t>eResource</a:t>
                      </a:r>
                      <a:r>
                        <a:rPr lang="fr-BE" sz="1600" b="0" dirty="0" smtClean="0">
                          <a:latin typeface="Source Sans Pro" panose="020B0503030403020204" pitchFamily="34" charset="0"/>
                          <a:ea typeface="Source Sans Pro" panose="020B0503030403020204" pitchFamily="34" charset="0"/>
                        </a:rPr>
                        <a:t> </a:t>
                      </a:r>
                      <a:r>
                        <a:rPr lang="fr-BE" sz="1600" b="0" dirty="0" smtClean="0">
                          <a:latin typeface="Source Sans Pro" panose="020B0503030403020204" pitchFamily="34" charset="0"/>
                          <a:ea typeface="Source Sans Pro" panose="020B0503030403020204" pitchFamily="34" charset="0"/>
                        </a:rPr>
                        <a:t>liée à la </a:t>
                      </a:r>
                      <a:r>
                        <a:rPr lang="fr-BE" sz="1600" b="0" dirty="0" smtClean="0">
                          <a:latin typeface="Source Sans Pro" panose="020B0503030403020204" pitchFamily="34" charset="0"/>
                          <a:ea typeface="Source Sans Pro" panose="020B0503030403020204" pitchFamily="34" charset="0"/>
                        </a:rPr>
                        <a:t>    </a:t>
                      </a:r>
                      <a:r>
                        <a:rPr lang="fr-BE" sz="1600" b="0" dirty="0" err="1" smtClean="0">
                          <a:latin typeface="Source Sans Pro" panose="020B0503030403020204" pitchFamily="34" charset="0"/>
                          <a:ea typeface="Source Sans Pro" panose="020B0503030403020204" pitchFamily="34" charset="0"/>
                        </a:rPr>
                        <a:t>Community</a:t>
                      </a:r>
                      <a:r>
                        <a:rPr lang="fr-BE" sz="1600" b="0" dirty="0" smtClean="0">
                          <a:latin typeface="Source Sans Pro" panose="020B0503030403020204" pitchFamily="34" charset="0"/>
                          <a:ea typeface="Source Sans Pro" panose="020B0503030403020204" pitchFamily="34" charset="0"/>
                        </a:rPr>
                        <a:t> </a:t>
                      </a:r>
                      <a:r>
                        <a:rPr lang="fr-BE" sz="1600" b="0" dirty="0" smtClean="0">
                          <a:latin typeface="Source Sans Pro" panose="020B0503030403020204" pitchFamily="34" charset="0"/>
                          <a:ea typeface="Source Sans Pro" panose="020B0503030403020204" pitchFamily="34" charset="0"/>
                        </a:rPr>
                        <a:t>Zone</a:t>
                      </a:r>
                      <a:endParaRPr lang="fr-BE" sz="1600" b="0" dirty="0">
                        <a:solidFill>
                          <a:schemeClr val="tx1"/>
                        </a:solidFill>
                        <a:latin typeface="Source Sans Pro" panose="020B0503030403020204" pitchFamily="34" charset="0"/>
                        <a:ea typeface="Source Sans Pro" panose="020B0503030403020204" pitchFamily="34" charset="0"/>
                      </a:endParaRPr>
                    </a:p>
                  </a:txBody>
                  <a:tcPr/>
                </a:tc>
                <a:tc>
                  <a:txBody>
                    <a:bodyPr/>
                    <a:lstStyle/>
                    <a:p>
                      <a:pPr lvl="1"/>
                      <a:r>
                        <a:rPr lang="fr-BE" sz="1600" b="0" dirty="0" err="1" smtClean="0">
                          <a:latin typeface="Source Sans Pro" panose="020B0503030403020204" pitchFamily="34" charset="0"/>
                          <a:ea typeface="Source Sans Pro" panose="020B0503030403020204" pitchFamily="34" charset="0"/>
                        </a:rPr>
                        <a:t>eResource</a:t>
                      </a:r>
                      <a:r>
                        <a:rPr lang="fr-BE" sz="1600" b="0" baseline="0" dirty="0" smtClean="0">
                          <a:latin typeface="Source Sans Pro" panose="020B0503030403020204" pitchFamily="34" charset="0"/>
                          <a:ea typeface="Source Sans Pro" panose="020B0503030403020204" pitchFamily="34" charset="0"/>
                        </a:rPr>
                        <a:t> ajoutée à l’Institution Zone, activée</a:t>
                      </a:r>
                      <a:endParaRPr lang="fr-BE" sz="1600" b="0" dirty="0">
                        <a:solidFill>
                          <a:schemeClr val="tx1"/>
                        </a:solidFill>
                        <a:latin typeface="Source Sans Pro" panose="020B0503030403020204" pitchFamily="34" charset="0"/>
                        <a:ea typeface="Source Sans Pro" panose="020B0503030403020204" pitchFamily="34" charset="0"/>
                      </a:endParaRPr>
                    </a:p>
                  </a:txBody>
                  <a:tcPr/>
                </a:tc>
              </a:tr>
              <a:tr h="86409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BE" sz="1600" b="0" dirty="0" smtClean="0">
                          <a:latin typeface="Source Sans Pro" panose="020B0503030403020204" pitchFamily="34" charset="0"/>
                          <a:ea typeface="Source Sans Pro" panose="020B0503030403020204" pitchFamily="34" charset="0"/>
                        </a:rPr>
                        <a:t>  </a:t>
                      </a:r>
                      <a:r>
                        <a:rPr lang="fr-BE" sz="1600" b="0" dirty="0" err="1" smtClean="0">
                          <a:latin typeface="Source Sans Pro" panose="020B0503030403020204" pitchFamily="34" charset="0"/>
                          <a:ea typeface="Source Sans Pro" panose="020B0503030403020204" pitchFamily="34" charset="0"/>
                        </a:rPr>
                        <a:t>eResource</a:t>
                      </a:r>
                      <a:r>
                        <a:rPr lang="fr-BE" sz="1600" b="0" dirty="0" smtClean="0">
                          <a:latin typeface="Source Sans Pro" panose="020B0503030403020204" pitchFamily="34" charset="0"/>
                          <a:ea typeface="Source Sans Pro" panose="020B0503030403020204" pitchFamily="34" charset="0"/>
                        </a:rPr>
                        <a:t> </a:t>
                      </a:r>
                      <a:r>
                        <a:rPr lang="fr-BE" sz="1600" b="0" dirty="0" smtClean="0">
                          <a:latin typeface="Source Sans Pro" panose="020B0503030403020204" pitchFamily="34" charset="0"/>
                          <a:ea typeface="Source Sans Pro" panose="020B0503030403020204" pitchFamily="34" charset="0"/>
                        </a:rPr>
                        <a:t>locale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BE" sz="1600" b="0" dirty="0" smtClean="0">
                        <a:solidFill>
                          <a:schemeClr val="tx1"/>
                        </a:solidFill>
                        <a:latin typeface="Source Sans Pro" panose="020B0503030403020204" pitchFamily="34" charset="0"/>
                        <a:ea typeface="Source Sans Pro" panose="020B0503030403020204" pitchFamily="34" charset="0"/>
                      </a:endParaRPr>
                    </a:p>
                  </a:txBody>
                  <a:tcPr/>
                </a:tc>
                <a:tc>
                  <a:txBody>
                    <a:bodyPr/>
                    <a:lstStyle/>
                    <a:p>
                      <a:endParaRPr lang="fr-BE" sz="1600" b="0" dirty="0">
                        <a:solidFill>
                          <a:schemeClr val="tx1"/>
                        </a:solidFill>
                        <a:latin typeface="Source Sans Pro" panose="020B0503030403020204" pitchFamily="34" charset="0"/>
                        <a:ea typeface="Source Sans Pro" panose="020B0503030403020204" pitchFamily="34" charset="0"/>
                      </a:endParaRPr>
                    </a:p>
                  </a:txBody>
                  <a:tcPr/>
                </a:tc>
              </a:tr>
            </a:tbl>
          </a:graphicData>
        </a:graphic>
      </p:graphicFrame>
      <p:sp>
        <p:nvSpPr>
          <p:cNvPr id="16" name="ZoneTexte 15"/>
          <p:cNvSpPr txBox="1"/>
          <p:nvPr/>
        </p:nvSpPr>
        <p:spPr>
          <a:xfrm>
            <a:off x="1691680" y="5187497"/>
            <a:ext cx="561662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BE" dirty="0" smtClean="0">
                <a:solidFill>
                  <a:schemeClr val="tx2"/>
                </a:solidFill>
              </a:rPr>
              <a:t>Icône grisée: ressource </a:t>
            </a:r>
            <a:r>
              <a:rPr lang="fr-BE" dirty="0" smtClean="0">
                <a:solidFill>
                  <a:schemeClr val="tx2"/>
                </a:solidFill>
              </a:rPr>
              <a:t>désactivée</a:t>
            </a:r>
            <a:endParaRPr lang="fr-BE" dirty="0" smtClean="0">
              <a:solidFill>
                <a:schemeClr val="tx2"/>
              </a:solidFill>
            </a:endParaRPr>
          </a:p>
          <a:p>
            <a:pPr algn="ctr"/>
            <a:endParaRPr lang="fr-BE" dirty="0">
              <a:solidFill>
                <a:schemeClr val="tx2"/>
              </a:solidFill>
            </a:endParaRPr>
          </a:p>
          <a:p>
            <a:pPr algn="ctr"/>
            <a:endParaRPr lang="fr-BE" dirty="0">
              <a:solidFill>
                <a:schemeClr val="tx2"/>
              </a:solidFill>
            </a:endParaRPr>
          </a:p>
        </p:txBody>
      </p:sp>
      <p:pic>
        <p:nvPicPr>
          <p:cNvPr id="20" name="Image 19"/>
          <p:cNvPicPr>
            <a:picLocks noChangeAspect="1"/>
          </p:cNvPicPr>
          <p:nvPr/>
        </p:nvPicPr>
        <p:blipFill>
          <a:blip r:embed="rId3"/>
          <a:stretch>
            <a:fillRect/>
          </a:stretch>
        </p:blipFill>
        <p:spPr>
          <a:xfrm>
            <a:off x="3026717" y="1800334"/>
            <a:ext cx="2962275" cy="819150"/>
          </a:xfrm>
          <a:prstGeom prst="rect">
            <a:avLst/>
          </a:prstGeom>
        </p:spPr>
      </p:pic>
      <p:pic>
        <p:nvPicPr>
          <p:cNvPr id="21" name="Image 20"/>
          <p:cNvPicPr>
            <a:picLocks noChangeAspect="1"/>
          </p:cNvPicPr>
          <p:nvPr/>
        </p:nvPicPr>
        <p:blipFill>
          <a:blip r:embed="rId4"/>
          <a:stretch>
            <a:fillRect/>
          </a:stretch>
        </p:blipFill>
        <p:spPr>
          <a:xfrm>
            <a:off x="1787580" y="2930168"/>
            <a:ext cx="447675" cy="447675"/>
          </a:xfrm>
          <a:prstGeom prst="rect">
            <a:avLst/>
          </a:prstGeom>
        </p:spPr>
      </p:pic>
      <p:pic>
        <p:nvPicPr>
          <p:cNvPr id="22" name="Image 21"/>
          <p:cNvPicPr>
            <a:picLocks noChangeAspect="1"/>
          </p:cNvPicPr>
          <p:nvPr/>
        </p:nvPicPr>
        <p:blipFill>
          <a:blip r:embed="rId5"/>
          <a:stretch>
            <a:fillRect/>
          </a:stretch>
        </p:blipFill>
        <p:spPr>
          <a:xfrm>
            <a:off x="1787579" y="3715186"/>
            <a:ext cx="447675" cy="419100"/>
          </a:xfrm>
          <a:prstGeom prst="rect">
            <a:avLst/>
          </a:prstGeom>
        </p:spPr>
      </p:pic>
      <p:pic>
        <p:nvPicPr>
          <p:cNvPr id="23" name="Image 22"/>
          <p:cNvPicPr>
            <a:picLocks noChangeAspect="1"/>
          </p:cNvPicPr>
          <p:nvPr/>
        </p:nvPicPr>
        <p:blipFill>
          <a:blip r:embed="rId5"/>
          <a:stretch>
            <a:fillRect/>
          </a:stretch>
        </p:blipFill>
        <p:spPr>
          <a:xfrm>
            <a:off x="4535509" y="2927521"/>
            <a:ext cx="447675" cy="419100"/>
          </a:xfrm>
          <a:prstGeom prst="rect">
            <a:avLst/>
          </a:prstGeom>
        </p:spPr>
      </p:pic>
      <p:pic>
        <p:nvPicPr>
          <p:cNvPr id="24" name="Image 23"/>
          <p:cNvPicPr>
            <a:picLocks noChangeAspect="1"/>
          </p:cNvPicPr>
          <p:nvPr/>
        </p:nvPicPr>
        <p:blipFill>
          <a:blip r:embed="rId6"/>
          <a:stretch>
            <a:fillRect/>
          </a:stretch>
        </p:blipFill>
        <p:spPr>
          <a:xfrm>
            <a:off x="3840071" y="5522975"/>
            <a:ext cx="476250" cy="400050"/>
          </a:xfrm>
          <a:prstGeom prst="rect">
            <a:avLst/>
          </a:prstGeom>
        </p:spPr>
      </p:pic>
      <p:pic>
        <p:nvPicPr>
          <p:cNvPr id="25" name="Image 24"/>
          <p:cNvPicPr>
            <a:picLocks noChangeAspect="1"/>
          </p:cNvPicPr>
          <p:nvPr/>
        </p:nvPicPr>
        <p:blipFill>
          <a:blip r:embed="rId7"/>
          <a:stretch>
            <a:fillRect/>
          </a:stretch>
        </p:blipFill>
        <p:spPr>
          <a:xfrm>
            <a:off x="4644008" y="5532500"/>
            <a:ext cx="485775" cy="390525"/>
          </a:xfrm>
          <a:prstGeom prst="rect">
            <a:avLst/>
          </a:prstGeom>
        </p:spPr>
      </p:pic>
    </p:spTree>
    <p:extLst>
      <p:ext uri="{BB962C8B-B14F-4D97-AF65-F5344CB8AC3E}">
        <p14:creationId xmlns:p14="http://schemas.microsoft.com/office/powerpoint/2010/main" val="19582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Concepts de base</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err="1" smtClean="0">
                <a:solidFill>
                  <a:srgbClr val="002060"/>
                </a:solidFill>
                <a:latin typeface="Source Sans Pro" panose="020B0503030403020204" pitchFamily="34" charset="0"/>
                <a:ea typeface="Source Sans Pro" panose="020B0503030403020204" pitchFamily="34" charset="0"/>
              </a:rPr>
              <a:t>Linking</a:t>
            </a:r>
            <a:r>
              <a:rPr lang="fr-BE" dirty="0" smtClean="0">
                <a:solidFill>
                  <a:srgbClr val="002060"/>
                </a:solidFill>
                <a:latin typeface="Source Sans Pro" panose="020B0503030403020204" pitchFamily="34" charset="0"/>
                <a:ea typeface="Source Sans Pro" panose="020B0503030403020204" pitchFamily="34" charset="0"/>
              </a:rPr>
              <a:t> avec la </a:t>
            </a:r>
            <a:r>
              <a:rPr lang="fr-BE" dirty="0" err="1" smtClean="0">
                <a:solidFill>
                  <a:srgbClr val="002060"/>
                </a:solidFill>
                <a:latin typeface="Source Sans Pro" panose="020B0503030403020204" pitchFamily="34" charset="0"/>
                <a:ea typeface="Source Sans Pro" panose="020B0503030403020204" pitchFamily="34" charset="0"/>
              </a:rPr>
              <a:t>Community</a:t>
            </a:r>
            <a:r>
              <a:rPr lang="fr-BE" dirty="0" smtClean="0">
                <a:solidFill>
                  <a:srgbClr val="002060"/>
                </a:solidFill>
                <a:latin typeface="Source Sans Pro" panose="020B0503030403020204" pitchFamily="34" charset="0"/>
                <a:ea typeface="Source Sans Pro" panose="020B0503030403020204" pitchFamily="34" charset="0"/>
              </a:rPr>
              <a:t> Zone</a:t>
            </a:r>
            <a:endParaRPr lang="fr-BE" dirty="0">
              <a:solidFill>
                <a:srgbClr val="002060"/>
              </a:solidFill>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lnSpcReduction="10000"/>
          </a:bodyPr>
          <a:lstStyle/>
          <a:p>
            <a:pPr>
              <a:buNone/>
            </a:pPr>
            <a:r>
              <a:rPr lang="en-US" dirty="0" smtClean="0">
                <a:solidFill>
                  <a:srgbClr val="FF3300"/>
                </a:solidFill>
                <a:latin typeface="Source Sans Pro" panose="020B0503030403020204" pitchFamily="34" charset="0"/>
                <a:ea typeface="Source Sans Pro" panose="020B0503030403020204" pitchFamily="34" charset="0"/>
              </a:rPr>
              <a:t>CHAQUE </a:t>
            </a:r>
            <a:r>
              <a:rPr lang="en-US" dirty="0" smtClean="0">
                <a:solidFill>
                  <a:srgbClr val="FF3300"/>
                </a:solidFill>
                <a:latin typeface="Source Sans Pro" panose="020B0503030403020204" pitchFamily="34" charset="0"/>
                <a:ea typeface="Source Sans Pro" panose="020B0503030403020204" pitchFamily="34" charset="0"/>
              </a:rPr>
              <a:t>FOIS QUE POSSIBLE!</a:t>
            </a:r>
          </a:p>
          <a:p>
            <a:pPr>
              <a:buNone/>
            </a:pPr>
            <a:endParaRPr lang="en-US" dirty="0" smtClean="0">
              <a:latin typeface="Source Sans Pro" panose="020B0503030403020204" pitchFamily="34" charset="0"/>
              <a:ea typeface="Source Sans Pro" panose="020B0503030403020204" pitchFamily="34" charset="0"/>
            </a:endParaRPr>
          </a:p>
          <a:p>
            <a:r>
              <a:rPr lang="en-US" dirty="0" smtClean="0">
                <a:latin typeface="Source Sans Pro" panose="020B0503030403020204" pitchFamily="34" charset="0"/>
                <a:ea typeface="Source Sans Pro" panose="020B0503030403020204" pitchFamily="34" charset="0"/>
              </a:rPr>
              <a:t>La CZ </a:t>
            </a:r>
            <a:r>
              <a:rPr lang="en-US" dirty="0" err="1" smtClean="0">
                <a:latin typeface="Source Sans Pro" panose="020B0503030403020204" pitchFamily="34" charset="0"/>
                <a:ea typeface="Source Sans Pro" panose="020B0503030403020204" pitchFamily="34" charset="0"/>
              </a:rPr>
              <a:t>est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maintenue</a:t>
            </a:r>
            <a:r>
              <a:rPr lang="en-US" dirty="0" smtClean="0">
                <a:latin typeface="Source Sans Pro" panose="020B0503030403020204" pitchFamily="34" charset="0"/>
                <a:ea typeface="Source Sans Pro" panose="020B0503030403020204" pitchFamily="34" charset="0"/>
              </a:rPr>
              <a:t> à jour par EX </a:t>
            </a:r>
            <a:r>
              <a:rPr lang="en-US" dirty="0" err="1" smtClean="0">
                <a:latin typeface="Source Sans Pro" panose="020B0503030403020204" pitchFamily="34" charset="0"/>
                <a:ea typeface="Source Sans Pro" panose="020B0503030403020204" pitchFamily="34" charset="0"/>
              </a:rPr>
              <a:t>Libris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màj</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hebdomadaire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Chaque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fois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qu’une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mise</a:t>
            </a:r>
            <a:r>
              <a:rPr lang="en-US" dirty="0" smtClean="0">
                <a:latin typeface="Source Sans Pro" panose="020B0503030403020204" pitchFamily="34" charset="0"/>
                <a:ea typeface="Source Sans Pro" panose="020B0503030403020204" pitchFamily="34" charset="0"/>
              </a:rPr>
              <a:t> à jour </a:t>
            </a:r>
            <a:r>
              <a:rPr lang="en-US" dirty="0" err="1" smtClean="0">
                <a:latin typeface="Source Sans Pro" panose="020B0503030403020204" pitchFamily="34" charset="0"/>
                <a:ea typeface="Source Sans Pro" panose="020B0503030403020204" pitchFamily="34" charset="0"/>
              </a:rPr>
              <a:t>est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effectuée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dans</a:t>
            </a:r>
            <a:r>
              <a:rPr lang="en-US" dirty="0" smtClean="0">
                <a:latin typeface="Source Sans Pro" panose="020B0503030403020204" pitchFamily="34" charset="0"/>
                <a:ea typeface="Source Sans Pro" panose="020B0503030403020204" pitchFamily="34" charset="0"/>
              </a:rPr>
              <a:t> la CZ, </a:t>
            </a:r>
            <a:r>
              <a:rPr lang="en-US" dirty="0" err="1" smtClean="0">
                <a:latin typeface="Source Sans Pro" panose="020B0503030403020204" pitchFamily="34" charset="0"/>
                <a:ea typeface="Source Sans Pro" panose="020B0503030403020204" pitchFamily="34" charset="0"/>
              </a:rPr>
              <a:t>elle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est</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répercutée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dans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l’IZ</a:t>
            </a:r>
            <a:r>
              <a:rPr lang="en-US" dirty="0" smtClean="0">
                <a:latin typeface="Source Sans Pro" panose="020B0503030403020204" pitchFamily="34" charset="0"/>
                <a:ea typeface="Source Sans Pro" panose="020B0503030403020204" pitchFamily="34" charset="0"/>
              </a:rPr>
              <a:t> pour les </a:t>
            </a:r>
            <a:r>
              <a:rPr lang="en-US" dirty="0" err="1" smtClean="0">
                <a:latin typeface="Source Sans Pro" panose="020B0503030403020204" pitchFamily="34" charset="0"/>
                <a:ea typeface="Source Sans Pro" panose="020B0503030403020204" pitchFamily="34" charset="0"/>
              </a:rPr>
              <a:t>ressources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liées</a:t>
            </a:r>
            <a:r>
              <a:rPr lang="en-US" dirty="0" smtClean="0">
                <a:latin typeface="Source Sans Pro" panose="020B0503030403020204" pitchFamily="34" charset="0"/>
                <a:ea typeface="Source Sans Pro" panose="020B0503030403020204" pitchFamily="34" charset="0"/>
              </a:rPr>
              <a:t>.</a:t>
            </a:r>
          </a:p>
          <a:p>
            <a:endParaRPr lang="en-US" dirty="0" smtClean="0">
              <a:latin typeface="Source Sans Pro" panose="020B0503030403020204" pitchFamily="34" charset="0"/>
              <a:ea typeface="Source Sans Pro" panose="020B0503030403020204" pitchFamily="34" charset="0"/>
            </a:endParaRPr>
          </a:p>
          <a:p>
            <a:pPr lvl="1">
              <a:buFont typeface="Wingdings" pitchFamily="2" charset="2"/>
              <a:buChar char="§"/>
            </a:pPr>
            <a:r>
              <a:rPr lang="en-US" b="1" dirty="0" smtClean="0">
                <a:latin typeface="Source Sans Pro" panose="020B0503030403020204" pitchFamily="34" charset="0"/>
                <a:ea typeface="Source Sans Pro" panose="020B0503030403020204" pitchFamily="34" charset="0"/>
              </a:rPr>
              <a:t>Gain  en temps et </a:t>
            </a:r>
            <a:r>
              <a:rPr lang="en-US" b="1" dirty="0" err="1" smtClean="0">
                <a:latin typeface="Source Sans Pro" panose="020B0503030403020204" pitchFamily="34" charset="0"/>
                <a:ea typeface="Source Sans Pro" panose="020B0503030403020204" pitchFamily="34" charset="0"/>
              </a:rPr>
              <a:t>efficacité</a:t>
            </a:r>
            <a:r>
              <a:rPr lang="en-US" b="1"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notamment</a:t>
            </a:r>
            <a:r>
              <a:rPr lang="en-US" dirty="0" smtClean="0">
                <a:latin typeface="Source Sans Pro" panose="020B0503030403020204" pitchFamily="34" charset="0"/>
                <a:ea typeface="Source Sans Pro" panose="020B0503030403020204" pitchFamily="34" charset="0"/>
              </a:rPr>
              <a:t> pour des collections </a:t>
            </a:r>
            <a:r>
              <a:rPr lang="en-US" dirty="0" err="1" smtClean="0">
                <a:latin typeface="Source Sans Pro" panose="020B0503030403020204" pitchFamily="34" charset="0"/>
                <a:ea typeface="Source Sans Pro" panose="020B0503030403020204" pitchFamily="34" charset="0"/>
              </a:rPr>
              <a:t>importantes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soumises</a:t>
            </a:r>
            <a:r>
              <a:rPr lang="en-US" dirty="0" smtClean="0">
                <a:latin typeface="Source Sans Pro" panose="020B0503030403020204" pitchFamily="34" charset="0"/>
                <a:ea typeface="Source Sans Pro" panose="020B0503030403020204" pitchFamily="34" charset="0"/>
              </a:rPr>
              <a:t> à des </a:t>
            </a:r>
            <a:r>
              <a:rPr lang="en-US" dirty="0" err="1" smtClean="0">
                <a:latin typeface="Source Sans Pro" panose="020B0503030403020204" pitchFamily="34" charset="0"/>
                <a:ea typeface="Source Sans Pro" panose="020B0503030403020204" pitchFamily="34" charset="0"/>
              </a:rPr>
              <a:t>changements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fréquents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url</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années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d’accès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ajouts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automatiques</a:t>
            </a:r>
            <a:r>
              <a:rPr lang="en-US" dirty="0" smtClean="0">
                <a:latin typeface="Source Sans Pro" panose="020B0503030403020204" pitchFamily="34" charset="0"/>
                <a:ea typeface="Source Sans Pro" panose="020B0503030403020204" pitchFamily="34" charset="0"/>
              </a:rPr>
              <a:t> de nouveaux </a:t>
            </a:r>
            <a:r>
              <a:rPr lang="en-US" dirty="0" err="1" smtClean="0">
                <a:latin typeface="Source Sans Pro" panose="020B0503030403020204" pitchFamily="34" charset="0"/>
                <a:ea typeface="Source Sans Pro" panose="020B0503030403020204" pitchFamily="34" charset="0"/>
              </a:rPr>
              <a:t>titres</a:t>
            </a:r>
            <a:r>
              <a:rPr lang="en-US" dirty="0" smtClean="0">
                <a:latin typeface="Source Sans Pro" panose="020B0503030403020204" pitchFamily="34" charset="0"/>
                <a:ea typeface="Source Sans Pro" panose="020B0503030403020204" pitchFamily="34" charset="0"/>
              </a:rPr>
              <a:t> pour les </a:t>
            </a:r>
            <a:r>
              <a:rPr lang="en-US" dirty="0" err="1" smtClean="0">
                <a:latin typeface="Source Sans Pro" panose="020B0503030403020204" pitchFamily="34" charset="0"/>
                <a:ea typeface="Source Sans Pro" panose="020B0503030403020204" pitchFamily="34" charset="0"/>
              </a:rPr>
              <a:t>agrégateurs</a:t>
            </a:r>
            <a:r>
              <a:rPr lang="en-US" dirty="0" smtClean="0">
                <a:latin typeface="Source Sans Pro" panose="020B0503030403020204" pitchFamily="34" charset="0"/>
                <a:ea typeface="Source Sans Pro" panose="020B0503030403020204" pitchFamily="34" charset="0"/>
              </a:rPr>
              <a:t>…)</a:t>
            </a:r>
          </a:p>
          <a:p>
            <a:pPr lvl="1">
              <a:buFont typeface="Wingdings" pitchFamily="2" charset="2"/>
              <a:buChar char="§"/>
            </a:pPr>
            <a:r>
              <a:rPr lang="en-US" dirty="0" err="1" smtClean="0">
                <a:latin typeface="Source Sans Pro" panose="020B0503030403020204" pitchFamily="34" charset="0"/>
                <a:ea typeface="Source Sans Pro" panose="020B0503030403020204" pitchFamily="34" charset="0"/>
              </a:rPr>
              <a:t>Bénéficie</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automatiquement</a:t>
            </a:r>
            <a:r>
              <a:rPr lang="en-US" dirty="0" smtClean="0">
                <a:latin typeface="Source Sans Pro" panose="020B0503030403020204" pitchFamily="34" charset="0"/>
                <a:ea typeface="Source Sans Pro" panose="020B0503030403020204" pitchFamily="34" charset="0"/>
              </a:rPr>
              <a:t> des </a:t>
            </a:r>
            <a:r>
              <a:rPr lang="en-US" b="1" dirty="0" err="1" smtClean="0">
                <a:latin typeface="Source Sans Pro" panose="020B0503030403020204" pitchFamily="34" charset="0"/>
                <a:ea typeface="Source Sans Pro" panose="020B0503030403020204" pitchFamily="34" charset="0"/>
              </a:rPr>
              <a:t>enrichissements</a:t>
            </a:r>
            <a:r>
              <a:rPr lang="en-US" dirty="0" smtClean="0">
                <a:latin typeface="Source Sans Pro" panose="020B0503030403020204" pitchFamily="34" charset="0"/>
                <a:ea typeface="Source Sans Pro" panose="020B0503030403020204" pitchFamily="34" charset="0"/>
              </a:rPr>
              <a:t> </a:t>
            </a:r>
            <a:r>
              <a:rPr lang="en-US" dirty="0" err="1" smtClean="0">
                <a:latin typeface="Source Sans Pro" panose="020B0503030403020204" pitchFamily="34" charset="0"/>
                <a:ea typeface="Source Sans Pro" panose="020B0503030403020204" pitchFamily="34" charset="0"/>
              </a:rPr>
              <a:t>apportés</a:t>
            </a:r>
            <a:r>
              <a:rPr lang="en-US" dirty="0" smtClean="0">
                <a:latin typeface="Source Sans Pro" panose="020B0503030403020204" pitchFamily="34" charset="0"/>
                <a:ea typeface="Source Sans Pro" panose="020B0503030403020204" pitchFamily="34" charset="0"/>
              </a:rPr>
              <a:t> aux notices</a:t>
            </a:r>
          </a:p>
          <a:p>
            <a:endParaRPr lang="en-US" dirty="0" smtClean="0">
              <a:latin typeface="Source Sans Pro" panose="020B0503030403020204" pitchFamily="34" charset="0"/>
              <a:ea typeface="Source Sans Pro" panose="020B0503030403020204" pitchFamily="34" charset="0"/>
            </a:endParaRPr>
          </a:p>
          <a:p>
            <a:r>
              <a:rPr lang="fr-BE" dirty="0" smtClean="0">
                <a:latin typeface="Source Sans Pro" panose="020B0503030403020204" pitchFamily="34" charset="0"/>
                <a:ea typeface="Source Sans Pro" panose="020B0503030403020204" pitchFamily="34" charset="0"/>
              </a:rPr>
              <a:t>Quelques limitations :</a:t>
            </a:r>
          </a:p>
          <a:p>
            <a:pPr lvl="1">
              <a:buFont typeface="Wingdings" pitchFamily="2" charset="2"/>
              <a:buChar char="§"/>
            </a:pPr>
            <a:r>
              <a:rPr lang="fr-BE" dirty="0" smtClean="0">
                <a:latin typeface="Source Sans Pro" panose="020B0503030403020204" pitchFamily="34" charset="0"/>
                <a:ea typeface="Source Sans Pro" panose="020B0503030403020204" pitchFamily="34" charset="0"/>
              </a:rPr>
              <a:t>Délai pour l’ajout de nouveaux titres par rapport à leur publication</a:t>
            </a:r>
          </a:p>
          <a:p>
            <a:pPr lvl="1">
              <a:buFont typeface="Wingdings" pitchFamily="2" charset="2"/>
              <a:buChar char="§"/>
            </a:pPr>
            <a:r>
              <a:rPr lang="fr-BE" dirty="0" smtClean="0">
                <a:latin typeface="Source Sans Pro" panose="020B0503030403020204" pitchFamily="34" charset="0"/>
                <a:ea typeface="Source Sans Pro" panose="020B0503030403020204" pitchFamily="34" charset="0"/>
              </a:rPr>
              <a:t>Toutes les collections ne sont pas dans la CZ</a:t>
            </a:r>
          </a:p>
          <a:p>
            <a:pPr lvl="1">
              <a:buFont typeface="Wingdings" pitchFamily="2" charset="2"/>
              <a:buChar char="§"/>
            </a:pPr>
            <a:r>
              <a:rPr lang="fr-BE" dirty="0" smtClean="0">
                <a:latin typeface="Source Sans Pro" panose="020B0503030403020204" pitchFamily="34" charset="0"/>
                <a:ea typeface="Source Sans Pro" panose="020B0503030403020204" pitchFamily="34" charset="0"/>
              </a:rPr>
              <a:t>Qualité des métadonnées peut </a:t>
            </a:r>
            <a:r>
              <a:rPr lang="fr-BE" dirty="0" smtClean="0">
                <a:latin typeface="Source Sans Pro" panose="020B0503030403020204" pitchFamily="34" charset="0"/>
                <a:ea typeface="Source Sans Pro" panose="020B0503030403020204" pitchFamily="34" charset="0"/>
              </a:rPr>
              <a:t>varier</a:t>
            </a:r>
            <a:endParaRPr lang="fr-BE" dirty="0" smtClean="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spTree>
    <p:extLst>
      <p:ext uri="{BB962C8B-B14F-4D97-AF65-F5344CB8AC3E}">
        <p14:creationId xmlns:p14="http://schemas.microsoft.com/office/powerpoint/2010/main" val="1686605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Concepts de base</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Les niveaux d’information/navigation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p:txBody>
          <a:bodyPr>
            <a:normAutofit/>
          </a:bodyPr>
          <a:lstStyle/>
          <a:p>
            <a:pPr marL="0" indent="0">
              <a:spcBef>
                <a:spcPct val="30000"/>
              </a:spcBef>
              <a:buSzTx/>
              <a:buNone/>
              <a:defRPr/>
            </a:pPr>
            <a:r>
              <a:rPr lang="en-GB" dirty="0" smtClean="0">
                <a:latin typeface="Source Sans Pro" panose="020B0503030403020204" pitchFamily="34" charset="0"/>
                <a:ea typeface="Source Sans Pro" panose="020B0503030403020204" pitchFamily="34" charset="0"/>
              </a:rPr>
              <a:t>  </a:t>
            </a:r>
            <a:r>
              <a:rPr lang="en-GB" dirty="0" err="1" smtClean="0">
                <a:latin typeface="Source Sans Pro" panose="020B0503030403020204" pitchFamily="34" charset="0"/>
                <a:ea typeface="Source Sans Pro" panose="020B0503030403020204" pitchFamily="34" charset="0"/>
              </a:rPr>
              <a:t>Niveau</a:t>
            </a:r>
            <a:r>
              <a:rPr lang="en-GB" dirty="0" smtClean="0">
                <a:latin typeface="Source Sans Pro" panose="020B0503030403020204" pitchFamily="34" charset="0"/>
                <a:ea typeface="Source Sans Pro" panose="020B0503030403020204" pitchFamily="34" charset="0"/>
              </a:rPr>
              <a:t> 1 : </a:t>
            </a:r>
            <a:r>
              <a:rPr lang="en-GB" b="1" dirty="0" smtClean="0">
                <a:latin typeface="Source Sans Pro" panose="020B0503030403020204" pitchFamily="34" charset="0"/>
                <a:ea typeface="Source Sans Pro" panose="020B0503030403020204" pitchFamily="34" charset="0"/>
              </a:rPr>
              <a:t>Electronic Collection Level</a:t>
            </a:r>
          </a:p>
          <a:p>
            <a:pPr marL="0" indent="0">
              <a:spcBef>
                <a:spcPct val="30000"/>
              </a:spcBef>
              <a:buSzTx/>
              <a:buNone/>
              <a:defRPr/>
            </a:pPr>
            <a:endParaRPr lang="en-GB" dirty="0" smtClean="0">
              <a:latin typeface="Source Sans Pro" panose="020B0503030403020204" pitchFamily="34" charset="0"/>
              <a:ea typeface="Source Sans Pro" panose="020B0503030403020204" pitchFamily="34" charset="0"/>
            </a:endParaRPr>
          </a:p>
          <a:p>
            <a:pPr marL="0" indent="0">
              <a:spcBef>
                <a:spcPct val="30000"/>
              </a:spcBef>
              <a:buSzTx/>
              <a:buNone/>
              <a:defRPr/>
            </a:pPr>
            <a:endParaRPr lang="en-GB" dirty="0" smtClean="0">
              <a:latin typeface="Source Sans Pro" panose="020B0503030403020204" pitchFamily="34" charset="0"/>
              <a:ea typeface="Source Sans Pro" panose="020B0503030403020204" pitchFamily="34" charset="0"/>
            </a:endParaRPr>
          </a:p>
          <a:p>
            <a:pPr marL="0" indent="0">
              <a:spcBef>
                <a:spcPct val="30000"/>
              </a:spcBef>
              <a:buSzTx/>
              <a:buNone/>
              <a:defRPr/>
            </a:pPr>
            <a:endParaRPr lang="en-GB"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pPr>
              <a:buNone/>
            </a:pPr>
            <a:r>
              <a:rPr lang="fr-BE" dirty="0" smtClean="0">
                <a:latin typeface="Source Sans Pro" panose="020B0503030403020204" pitchFamily="34" charset="0"/>
                <a:ea typeface="Source Sans Pro" panose="020B0503030403020204" pitchFamily="34" charset="0"/>
              </a:rPr>
              <a:t>Niveau </a:t>
            </a:r>
            <a:r>
              <a:rPr lang="fr-BE" dirty="0" smtClean="0">
                <a:latin typeface="Source Sans Pro" panose="020B0503030403020204" pitchFamily="34" charset="0"/>
                <a:ea typeface="Source Sans Pro" panose="020B0503030403020204" pitchFamily="34" charset="0"/>
              </a:rPr>
              <a:t>2 : </a:t>
            </a:r>
            <a:r>
              <a:rPr lang="fr-BE" b="1" dirty="0" smtClean="0">
                <a:latin typeface="Source Sans Pro" panose="020B0503030403020204" pitchFamily="34" charset="0"/>
                <a:ea typeface="Source Sans Pro" panose="020B0503030403020204" pitchFamily="34" charset="0"/>
              </a:rPr>
              <a:t>Service </a:t>
            </a:r>
            <a:r>
              <a:rPr lang="fr-BE" b="1" dirty="0" err="1" smtClean="0">
                <a:latin typeface="Source Sans Pro" panose="020B0503030403020204" pitchFamily="34" charset="0"/>
                <a:ea typeface="Source Sans Pro" panose="020B0503030403020204" pitchFamily="34" charset="0"/>
              </a:rPr>
              <a:t>level</a:t>
            </a:r>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6" name="Image 5"/>
          <p:cNvPicPr>
            <a:picLocks noChangeAspect="1"/>
          </p:cNvPicPr>
          <p:nvPr/>
        </p:nvPicPr>
        <p:blipFill>
          <a:blip r:embed="rId3"/>
          <a:stretch>
            <a:fillRect/>
          </a:stretch>
        </p:blipFill>
        <p:spPr>
          <a:xfrm>
            <a:off x="395536" y="1916832"/>
            <a:ext cx="6300192" cy="1337091"/>
          </a:xfrm>
          <a:prstGeom prst="rect">
            <a:avLst/>
          </a:prstGeom>
        </p:spPr>
      </p:pic>
      <p:pic>
        <p:nvPicPr>
          <p:cNvPr id="8" name="Image 7"/>
          <p:cNvPicPr>
            <a:picLocks noChangeAspect="1"/>
          </p:cNvPicPr>
          <p:nvPr/>
        </p:nvPicPr>
        <p:blipFill>
          <a:blip r:embed="rId4"/>
          <a:stretch>
            <a:fillRect/>
          </a:stretch>
        </p:blipFill>
        <p:spPr>
          <a:xfrm>
            <a:off x="418230" y="3757979"/>
            <a:ext cx="7826178" cy="1222676"/>
          </a:xfrm>
          <a:prstGeom prst="rect">
            <a:avLst/>
          </a:prstGeom>
        </p:spPr>
      </p:pic>
    </p:spTree>
    <p:extLst>
      <p:ext uri="{BB962C8B-B14F-4D97-AF65-F5344CB8AC3E}">
        <p14:creationId xmlns:p14="http://schemas.microsoft.com/office/powerpoint/2010/main" val="374549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200" dirty="0" smtClean="0">
                <a:latin typeface="Source Sans Pro" panose="020B0503030403020204" pitchFamily="34" charset="0"/>
                <a:ea typeface="Source Sans Pro" panose="020B0503030403020204" pitchFamily="34" charset="0"/>
              </a:rPr>
              <a:t>Concepts de base</a:t>
            </a:r>
            <a:r>
              <a:rPr lang="fr-BE" dirty="0" smtClean="0">
                <a:latin typeface="Source Sans Pro" panose="020B0503030403020204" pitchFamily="34" charset="0"/>
                <a:ea typeface="Source Sans Pro" panose="020B0503030403020204" pitchFamily="34" charset="0"/>
              </a:rPr>
              <a:t/>
            </a:r>
            <a:br>
              <a:rPr lang="fr-BE" dirty="0" smtClean="0">
                <a:latin typeface="Source Sans Pro" panose="020B0503030403020204" pitchFamily="34" charset="0"/>
                <a:ea typeface="Source Sans Pro" panose="020B0503030403020204" pitchFamily="34" charset="0"/>
              </a:rPr>
            </a:br>
            <a:r>
              <a:rPr lang="fr-BE" dirty="0" smtClean="0">
                <a:latin typeface="Source Sans Pro" panose="020B0503030403020204" pitchFamily="34" charset="0"/>
                <a:ea typeface="Source Sans Pro" panose="020B0503030403020204" pitchFamily="34" charset="0"/>
              </a:rPr>
              <a:t>Les niveaux d’information/navigation</a:t>
            </a:r>
            <a:endParaRPr lang="fr-BE" dirty="0">
              <a:latin typeface="Source Sans Pro" panose="020B0503030403020204" pitchFamily="34" charset="0"/>
              <a:ea typeface="Source Sans Pro" panose="020B0503030403020204" pitchFamily="34" charset="0"/>
            </a:endParaRPr>
          </a:p>
        </p:txBody>
      </p:sp>
      <p:sp>
        <p:nvSpPr>
          <p:cNvPr id="3" name="Espace réservé du contenu 2"/>
          <p:cNvSpPr>
            <a:spLocks noGrp="1"/>
          </p:cNvSpPr>
          <p:nvPr>
            <p:ph idx="1"/>
          </p:nvPr>
        </p:nvSpPr>
        <p:spPr>
          <a:xfrm>
            <a:off x="251520" y="1772816"/>
            <a:ext cx="7992888" cy="4627984"/>
          </a:xfrm>
        </p:spPr>
        <p:txBody>
          <a:bodyPr>
            <a:normAutofit/>
          </a:bodyPr>
          <a:lstStyle/>
          <a:p>
            <a:pPr marL="0" indent="0">
              <a:spcBef>
                <a:spcPct val="30000"/>
              </a:spcBef>
              <a:buSzTx/>
              <a:buNone/>
              <a:defRPr/>
            </a:pPr>
            <a:r>
              <a:rPr lang="en-GB" dirty="0" err="1" smtClean="0">
                <a:latin typeface="Source Sans Pro" panose="020B0503030403020204" pitchFamily="34" charset="0"/>
                <a:ea typeface="Source Sans Pro" panose="020B0503030403020204" pitchFamily="34" charset="0"/>
              </a:rPr>
              <a:t>Niveau</a:t>
            </a:r>
            <a:r>
              <a:rPr lang="en-GB" dirty="0" smtClean="0">
                <a:latin typeface="Source Sans Pro" panose="020B0503030403020204" pitchFamily="34" charset="0"/>
                <a:ea typeface="Source Sans Pro" panose="020B0503030403020204" pitchFamily="34" charset="0"/>
              </a:rPr>
              <a:t> </a:t>
            </a:r>
            <a:r>
              <a:rPr lang="en-GB" dirty="0" smtClean="0">
                <a:latin typeface="Source Sans Pro" panose="020B0503030403020204" pitchFamily="34" charset="0"/>
                <a:ea typeface="Source Sans Pro" panose="020B0503030403020204" pitchFamily="34" charset="0"/>
              </a:rPr>
              <a:t>3 : Portfolio Level</a:t>
            </a:r>
          </a:p>
          <a:p>
            <a:pPr marL="0" indent="0">
              <a:spcBef>
                <a:spcPct val="30000"/>
              </a:spcBef>
              <a:buSzTx/>
              <a:buNone/>
              <a:defRPr/>
            </a:pPr>
            <a:endParaRPr lang="en-GB" dirty="0" smtClean="0">
              <a:latin typeface="Source Sans Pro" panose="020B0503030403020204" pitchFamily="34" charset="0"/>
              <a:ea typeface="Source Sans Pro" panose="020B0503030403020204" pitchFamily="34" charset="0"/>
            </a:endParaRPr>
          </a:p>
          <a:p>
            <a:pPr>
              <a:buNone/>
            </a:pPr>
            <a:endParaRPr lang="fr-BE" dirty="0" smtClean="0">
              <a:latin typeface="Source Sans Pro" panose="020B0503030403020204" pitchFamily="34" charset="0"/>
              <a:ea typeface="Source Sans Pro" panose="020B0503030403020204" pitchFamily="34" charset="0"/>
            </a:endParaRPr>
          </a:p>
          <a:p>
            <a:endParaRPr lang="fr-BE" dirty="0">
              <a:latin typeface="Source Sans Pro" panose="020B0503030403020204" pitchFamily="34" charset="0"/>
              <a:ea typeface="Source Sans Pro" panose="020B0503030403020204" pitchFamily="34" charset="0"/>
            </a:endParaRPr>
          </a:p>
        </p:txBody>
      </p:sp>
      <p:sp>
        <p:nvSpPr>
          <p:cNvPr id="4" name="Espace réservé du pied de page 3"/>
          <p:cNvSpPr>
            <a:spLocks noGrp="1"/>
          </p:cNvSpPr>
          <p:nvPr>
            <p:ph type="ftr" sz="quarter" idx="3"/>
          </p:nvPr>
        </p:nvSpPr>
        <p:spPr/>
        <p:txBody>
          <a:bodyPr/>
          <a:lstStyle/>
          <a:p>
            <a:r>
              <a:rPr lang="fr-BE" dirty="0" smtClean="0"/>
              <a:t>Alma @ </a:t>
            </a:r>
            <a:r>
              <a:rPr lang="fr-BE" dirty="0" smtClean="0"/>
              <a:t>ULiège </a:t>
            </a:r>
            <a:r>
              <a:rPr lang="fr-BE" dirty="0" smtClean="0"/>
              <a:t>- </a:t>
            </a:r>
            <a:r>
              <a:rPr lang="fr-BE" dirty="0" err="1" smtClean="0"/>
              <a:t>eResources</a:t>
            </a:r>
            <a:r>
              <a:rPr lang="fr-BE" dirty="0" smtClean="0"/>
              <a:t> - Formation </a:t>
            </a:r>
            <a:r>
              <a:rPr lang="fr-BE" dirty="0" err="1" smtClean="0"/>
              <a:t>certifiante</a:t>
            </a:r>
            <a:r>
              <a:rPr lang="fr-BE" dirty="0" smtClean="0"/>
              <a:t> n°1</a:t>
            </a:r>
            <a:endParaRPr lang="en-US" dirty="0"/>
          </a:p>
        </p:txBody>
      </p:sp>
      <p:pic>
        <p:nvPicPr>
          <p:cNvPr id="5" name="Image 4"/>
          <p:cNvPicPr>
            <a:picLocks noChangeAspect="1"/>
          </p:cNvPicPr>
          <p:nvPr/>
        </p:nvPicPr>
        <p:blipFill>
          <a:blip r:embed="rId3"/>
          <a:stretch>
            <a:fillRect/>
          </a:stretch>
        </p:blipFill>
        <p:spPr>
          <a:xfrm>
            <a:off x="0" y="2276872"/>
            <a:ext cx="8244408" cy="1203908"/>
          </a:xfrm>
          <a:prstGeom prst="rect">
            <a:avLst/>
          </a:prstGeom>
        </p:spPr>
      </p:pic>
    </p:spTree>
    <p:extLst>
      <p:ext uri="{BB962C8B-B14F-4D97-AF65-F5344CB8AC3E}">
        <p14:creationId xmlns:p14="http://schemas.microsoft.com/office/powerpoint/2010/main" val="80119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_ALMA">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Alma@ULiegeLibrary</Template>
  <TotalTime>224</TotalTime>
  <Words>5453</Words>
  <Application>Microsoft Office PowerPoint</Application>
  <PresentationFormat>Affichage à l'écran (4:3)</PresentationFormat>
  <Paragraphs>699</Paragraphs>
  <Slides>40</Slides>
  <Notes>39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vt:lpstr>
      <vt:lpstr>Arial Rounded MT Bold</vt:lpstr>
      <vt:lpstr>Calibri</vt:lpstr>
      <vt:lpstr>Source Sans Pro</vt:lpstr>
      <vt:lpstr>Wingdings</vt:lpstr>
      <vt:lpstr>FO_ALMA</vt:lpstr>
      <vt:lpstr> La gestion des eResources au quotidien</vt:lpstr>
      <vt:lpstr>On the road to become an … Alma electronic inventory operator</vt:lpstr>
      <vt:lpstr>Introduction</vt:lpstr>
      <vt:lpstr>Concepts de base  L’inventaire électronique</vt:lpstr>
      <vt:lpstr>Présentation PowerPoint</vt:lpstr>
      <vt:lpstr>Concepts de base Les icônes</vt:lpstr>
      <vt:lpstr>Concepts de base Linking avec la Community Zone</vt:lpstr>
      <vt:lpstr>Concepts de base Les niveaux d’information/navigation</vt:lpstr>
      <vt:lpstr>Concepts de base Les niveaux d’information/navigation</vt:lpstr>
      <vt:lpstr>Panorama des e-ressources ULiège</vt:lpstr>
      <vt:lpstr>Management e-Resources Types d’accès</vt:lpstr>
      <vt:lpstr>Management e-Resources Types d’accès</vt:lpstr>
      <vt:lpstr>Sources d’information pour la gestion au quotidien des e-Resources</vt:lpstr>
      <vt:lpstr>How to Activer une e-Collection</vt:lpstr>
      <vt:lpstr>How to Activer une e-Collection</vt:lpstr>
      <vt:lpstr>How to Activer une e-Collection : les étapes</vt:lpstr>
      <vt:lpstr>How to Accéder aux options d’activation des e-resources</vt:lpstr>
      <vt:lpstr>How to Activer une e-Collection : les étapes</vt:lpstr>
      <vt:lpstr>How to Activer une e-Collection : les étapes</vt:lpstr>
      <vt:lpstr>How to Activer une e-Collection : les étapes</vt:lpstr>
      <vt:lpstr>How to Activation des e-Resources : règles d’or</vt:lpstr>
      <vt:lpstr>How to Activation des e-Resources : règles d’or</vt:lpstr>
      <vt:lpstr>How to Modifier une collection</vt:lpstr>
      <vt:lpstr>How to Modifier un service</vt:lpstr>
      <vt:lpstr>How to Modifier l’information d’un porfolio</vt:lpstr>
      <vt:lpstr>How to Ajouter un portfolio local (« standalone »)</vt:lpstr>
      <vt:lpstr>How To Ajouter une collection locale</vt:lpstr>
      <vt:lpstr>How To Utiliser la liste des portfolios</vt:lpstr>
      <vt:lpstr>How to Suivi des mises à jour de la CZ</vt:lpstr>
      <vt:lpstr>How To Les sets, pour quelle finalité ?</vt:lpstr>
      <vt:lpstr>D’Alma à Primo Alma U-Resolver</vt:lpstr>
      <vt:lpstr>D’Alma à Primo Les Services électroniques</vt:lpstr>
      <vt:lpstr>D’Alma à Primo Les services électroniques</vt:lpstr>
      <vt:lpstr>Présentation PowerPoint</vt:lpstr>
      <vt:lpstr>Présentation PowerPoint</vt:lpstr>
      <vt:lpstr>Aspects analytiques Overlap analysis </vt:lpstr>
      <vt:lpstr>Divers Communication</vt:lpstr>
      <vt:lpstr>Divers Recommandations &amp; Guidelines </vt:lpstr>
      <vt:lpstr>Divers Tâches des futurs gestionnaire e-Resources</vt:lpstr>
      <vt:lpstr>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Acquisition Fun Day</dc:title>
  <dc:creator>Stéphanie</dc:creator>
  <cp:keywords>Alma, ULiège, formations</cp:keywords>
  <cp:lastModifiedBy>Stéphanie Simon</cp:lastModifiedBy>
  <cp:revision>21</cp:revision>
  <cp:lastPrinted>2013-11-05T15:03:53Z</cp:lastPrinted>
  <dcterms:created xsi:type="dcterms:W3CDTF">2017-11-30T08:58:31Z</dcterms:created>
  <dcterms:modified xsi:type="dcterms:W3CDTF">2018-09-14T08:15:53Z</dcterms:modified>
</cp:coreProperties>
</file>