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86"/>
  </p:notesMasterIdLst>
  <p:sldIdLst>
    <p:sldId id="378" r:id="rId3"/>
    <p:sldId id="258" r:id="rId4"/>
    <p:sldId id="297" r:id="rId5"/>
    <p:sldId id="296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5" r:id="rId17"/>
    <p:sldId id="354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4" r:id="rId26"/>
    <p:sldId id="363" r:id="rId27"/>
    <p:sldId id="365" r:id="rId28"/>
    <p:sldId id="366" r:id="rId29"/>
    <p:sldId id="367" r:id="rId30"/>
    <p:sldId id="368" r:id="rId31"/>
    <p:sldId id="369" r:id="rId32"/>
    <p:sldId id="370" r:id="rId33"/>
    <p:sldId id="301" r:id="rId34"/>
    <p:sldId id="300" r:id="rId35"/>
    <p:sldId id="305" r:id="rId36"/>
    <p:sldId id="304" r:id="rId37"/>
    <p:sldId id="372" r:id="rId38"/>
    <p:sldId id="306" r:id="rId39"/>
    <p:sldId id="373" r:id="rId40"/>
    <p:sldId id="310" r:id="rId41"/>
    <p:sldId id="311" r:id="rId42"/>
    <p:sldId id="307" r:id="rId43"/>
    <p:sldId id="308" r:id="rId44"/>
    <p:sldId id="309" r:id="rId45"/>
    <p:sldId id="374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71" r:id="rId54"/>
    <p:sldId id="375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76" r:id="rId63"/>
    <p:sldId id="326" r:id="rId64"/>
    <p:sldId id="327" r:id="rId65"/>
    <p:sldId id="328" r:id="rId66"/>
    <p:sldId id="329" r:id="rId67"/>
    <p:sldId id="330" r:id="rId68"/>
    <p:sldId id="331" r:id="rId69"/>
    <p:sldId id="377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03" r:id="rId78"/>
    <p:sldId id="339" r:id="rId79"/>
    <p:sldId id="340" r:id="rId80"/>
    <p:sldId id="341" r:id="rId81"/>
    <p:sldId id="342" r:id="rId82"/>
    <p:sldId id="343" r:id="rId83"/>
    <p:sldId id="274" r:id="rId84"/>
    <p:sldId id="275" r:id="rId8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82"/>
    <a:srgbClr val="4B8B8E"/>
    <a:srgbClr val="E6E6E6"/>
    <a:srgbClr val="E8E2DE"/>
    <a:srgbClr val="5FA3B0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8493" autoAdjust="0"/>
  </p:normalViewPr>
  <p:slideViewPr>
    <p:cSldViewPr snapToGrid="0" snapToObjects="1">
      <p:cViewPr varScale="1">
        <p:scale>
          <a:sx n="99" d="100"/>
          <a:sy n="99" d="100"/>
        </p:scale>
        <p:origin x="1836" y="90"/>
      </p:cViewPr>
      <p:guideLst>
        <p:guide orient="horz" pos="278"/>
        <p:guide orient="horz" pos="550"/>
        <p:guide orient="horz" pos="1842"/>
        <p:guide pos="54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2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28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92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5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Source Sans Pro" panose="020B0503030403020204" pitchFamily="34" charset="0"/>
              </a:defRPr>
            </a:lvl1pPr>
            <a:lvl2pPr>
              <a:defRPr>
                <a:latin typeface="+mn-lt"/>
                <a:ea typeface="Source Sans Pro" panose="020B0503030403020204" pitchFamily="34" charset="0"/>
              </a:defRPr>
            </a:lvl2pPr>
            <a:lvl3pPr>
              <a:defRPr>
                <a:latin typeface="+mn-lt"/>
                <a:ea typeface="Source Sans Pro" panose="020B0503030403020204" pitchFamily="34" charset="0"/>
              </a:defRPr>
            </a:lvl3pPr>
            <a:lvl4pPr>
              <a:defRPr>
                <a:latin typeface="+mn-lt"/>
                <a:ea typeface="Source Sans Pro" panose="020B0503030403020204" pitchFamily="34" charset="0"/>
              </a:defRPr>
            </a:lvl4pPr>
            <a:lvl5pPr>
              <a:defRPr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D96A-35AB-4EB9-A2B8-9E0D3AC939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EF22-AF47-448C-B679-0D0EFB4454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DB4A4D3-6002-4AA6-9B8F-295A51886A9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5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Source Sans Pro" panose="020B0503030403020204" pitchFamily="34" charset="0"/>
              </a:defRPr>
            </a:lvl1pPr>
            <a:lvl2pPr>
              <a:defRPr>
                <a:latin typeface="+mn-lt"/>
                <a:ea typeface="Source Sans Pro" panose="020B0503030403020204" pitchFamily="34" charset="0"/>
              </a:defRPr>
            </a:lvl2pPr>
            <a:lvl3pPr>
              <a:defRPr>
                <a:latin typeface="+mn-lt"/>
                <a:ea typeface="Source Sans Pro" panose="020B0503030403020204" pitchFamily="34" charset="0"/>
              </a:defRPr>
            </a:lvl3pPr>
            <a:lvl4pPr>
              <a:defRPr>
                <a:latin typeface="+mn-lt"/>
                <a:ea typeface="Source Sans Pro" panose="020B0503030403020204" pitchFamily="34" charset="0"/>
              </a:defRPr>
            </a:lvl4pPr>
            <a:lvl5pPr>
              <a:defRPr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D96A-35AB-4EB9-A2B8-9E0D3AC939F5}" type="datetime1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EF22-AF47-448C-B679-0D0EFB4454E9}" type="datetime1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DB4A4D3-6002-4AA6-9B8F-295A51886A92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52" r:id="rId5"/>
    <p:sldLayoutId id="2147483655" r:id="rId6"/>
    <p:sldLayoutId id="2147483657" r:id="rId7"/>
    <p:sldLayoutId id="2147483661" r:id="rId8"/>
    <p:sldLayoutId id="2147483660" r:id="rId9"/>
    <p:sldLayoutId id="214748366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tics-eu.alma.exlibrisgroup.com/analytics/olh/l_en/appsql.htm#CHDDCFJI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uliege.be/alma/distinguer-les-formules-countdistinct-et-maxrcount/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6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Alma - </a:t>
            </a:r>
            <a:r>
              <a:rPr lang="fr-FR" dirty="0" err="1" smtClean="0">
                <a:latin typeface="+mn-lt"/>
              </a:rPr>
              <a:t>Analytics</a:t>
            </a:r>
            <a:endParaRPr lang="fr-FR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Module 3 – </a:t>
            </a:r>
            <a:r>
              <a:rPr lang="fr-FR" dirty="0" smtClean="0"/>
              <a:t>Formation avancée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3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Visualisation</a:t>
            </a:r>
            <a:r>
              <a:rPr lang="en-US" sz="2800" dirty="0" smtClean="0"/>
              <a:t> du </a:t>
            </a:r>
            <a:r>
              <a:rPr lang="en-US" sz="2800" dirty="0" err="1" smtClean="0"/>
              <a:t>changement</a:t>
            </a:r>
            <a:r>
              <a:rPr lang="en-US" sz="2800" dirty="0" smtClean="0"/>
              <a:t> de style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2167731"/>
            <a:ext cx="4676775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4469213"/>
            <a:ext cx="4676775" cy="2219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èche vers le bas 7"/>
          <p:cNvSpPr/>
          <p:nvPr/>
        </p:nvSpPr>
        <p:spPr>
          <a:xfrm>
            <a:off x="4437245" y="3908925"/>
            <a:ext cx="269507" cy="4690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Format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sz="2400" dirty="0" smtClean="0"/>
          </a:p>
          <a:p>
            <a:endParaRPr lang="fr-BE" sz="2400" i="1" dirty="0"/>
          </a:p>
          <a:p>
            <a:endParaRPr lang="fr-BE" sz="2400" i="1" dirty="0" smtClean="0"/>
          </a:p>
          <a:p>
            <a:endParaRPr lang="fr-BE" sz="2400" i="1" dirty="0"/>
          </a:p>
          <a:p>
            <a:endParaRPr lang="fr-BE" sz="2400" i="1" dirty="0" smtClean="0"/>
          </a:p>
          <a:p>
            <a:endParaRPr lang="fr-BE" sz="2400" i="1" dirty="0" smtClean="0"/>
          </a:p>
          <a:p>
            <a:r>
              <a:rPr lang="fr-BE" sz="2400" i="1" dirty="0" err="1" smtClean="0"/>
              <a:t>Hide</a:t>
            </a:r>
            <a:r>
              <a:rPr lang="fr-BE" sz="2400" dirty="0" smtClean="0"/>
              <a:t> </a:t>
            </a:r>
            <a:r>
              <a:rPr lang="fr-BE" sz="2400" dirty="0"/>
              <a:t>: permet de masquer la colonne dans </a:t>
            </a:r>
            <a:r>
              <a:rPr lang="fr-BE" sz="2400" dirty="0" smtClean="0"/>
              <a:t>l’analyse.</a:t>
            </a:r>
            <a:endParaRPr lang="fr-BE" sz="2400" dirty="0"/>
          </a:p>
          <a:p>
            <a:r>
              <a:rPr lang="fr-BE" sz="2400" i="1" dirty="0" err="1"/>
              <a:t>Headings</a:t>
            </a:r>
            <a:r>
              <a:rPr lang="fr-BE" sz="2400" dirty="0"/>
              <a:t> : permet </a:t>
            </a:r>
            <a:r>
              <a:rPr lang="fr-BE" sz="2400" dirty="0" smtClean="0"/>
              <a:t>de </a:t>
            </a:r>
            <a:r>
              <a:rPr lang="fr-BE" sz="2400" dirty="0"/>
              <a:t>modifier le nom du dossier ou de la colonne. </a:t>
            </a:r>
            <a:r>
              <a:rPr lang="fr-BE" sz="2400" dirty="0" smtClean="0"/>
              <a:t>Cocher d’abord la case </a:t>
            </a:r>
            <a:r>
              <a:rPr lang="fr-BE" sz="2400" i="1" dirty="0" smtClean="0"/>
              <a:t>Custom </a:t>
            </a:r>
            <a:r>
              <a:rPr lang="fr-BE" sz="2400" i="1" dirty="0" err="1" smtClean="0"/>
              <a:t>Headings</a:t>
            </a:r>
            <a:r>
              <a:rPr lang="fr-BE" sz="2400" dirty="0" smtClean="0"/>
              <a:t>. </a:t>
            </a:r>
          </a:p>
          <a:p>
            <a:r>
              <a:rPr lang="fr-BE" sz="2400" i="1" dirty="0" smtClean="0"/>
              <a:t>Value </a:t>
            </a:r>
            <a:r>
              <a:rPr lang="fr-BE" sz="2400" i="1" dirty="0"/>
              <a:t>Suppression </a:t>
            </a:r>
            <a:r>
              <a:rPr lang="fr-BE" sz="2400" dirty="0"/>
              <a:t>: permet de répéter en ligne les valeurs des données de la </a:t>
            </a:r>
            <a:r>
              <a:rPr lang="fr-BE" sz="2400" dirty="0" smtClean="0"/>
              <a:t>colonne.</a:t>
            </a:r>
            <a:endParaRPr lang="fr-BE" sz="2400" dirty="0"/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427263"/>
            <a:ext cx="5238750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4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Format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Exemple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5032"/>
            <a:ext cx="5267325" cy="2724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46" y="3449636"/>
            <a:ext cx="3387835" cy="2931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267">
            <a:off x="4083107" y="2780210"/>
            <a:ext cx="433677" cy="677010"/>
          </a:xfrm>
          <a:prstGeom prst="rect">
            <a:avLst/>
          </a:prstGeom>
        </p:spPr>
      </p:pic>
      <p:cxnSp>
        <p:nvCxnSpPr>
          <p:cNvPr id="11" name="Connecteur en angle 10"/>
          <p:cNvCxnSpPr/>
          <p:nvPr/>
        </p:nvCxnSpPr>
        <p:spPr>
          <a:xfrm>
            <a:off x="4734484" y="3118715"/>
            <a:ext cx="1587580" cy="330921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267">
            <a:off x="6843953" y="5850236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Column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err="1" smtClean="0"/>
              <a:t>Visualisation</a:t>
            </a:r>
            <a:r>
              <a:rPr lang="en-US" sz="2700" dirty="0" smtClean="0"/>
              <a:t> du </a:t>
            </a:r>
            <a:r>
              <a:rPr lang="en-US" sz="2700" dirty="0" err="1" smtClean="0"/>
              <a:t>changement</a:t>
            </a:r>
            <a:r>
              <a:rPr lang="en-US" sz="2700" dirty="0" smtClean="0"/>
              <a:t> de format de la </a:t>
            </a:r>
            <a:r>
              <a:rPr lang="en-US" sz="2700" dirty="0" err="1" smtClean="0"/>
              <a:t>colonne</a:t>
            </a:r>
            <a:r>
              <a:rPr lang="en-US" sz="2700" dirty="0" smtClean="0"/>
              <a:t> :</a:t>
            </a:r>
            <a:endParaRPr lang="en-US" sz="2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70" y="2137561"/>
            <a:ext cx="4929947" cy="1843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70" y="4657527"/>
            <a:ext cx="4929947" cy="1832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vers le bas 6"/>
          <p:cNvSpPr/>
          <p:nvPr/>
        </p:nvSpPr>
        <p:spPr>
          <a:xfrm>
            <a:off x="3692694" y="4058912"/>
            <a:ext cx="269507" cy="4690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Data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Data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/>
              <a:t>Permet de modifier le format des données en spécifiant des formats personnalisés. Les options qui s’affichent sous cet onglet dépendent du type de données (texte, numérique ou date) de la </a:t>
            </a:r>
            <a:r>
              <a:rPr lang="fr-BE" sz="2000" dirty="0" smtClean="0"/>
              <a:t>colonne :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6" y="2882766"/>
            <a:ext cx="3621623" cy="1212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4654368"/>
            <a:ext cx="443865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2766"/>
            <a:ext cx="3851446" cy="1212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444815" y="3532474"/>
            <a:ext cx="15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Colonne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444815" y="3570974"/>
            <a:ext cx="1510222" cy="3307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897200" y="3532349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Colonne</a:t>
            </a:r>
            <a:r>
              <a:rPr lang="en-US" dirty="0" smtClean="0"/>
              <a:t> Date</a:t>
            </a:r>
            <a:endParaRPr lang="en-US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897200" y="3570974"/>
            <a:ext cx="1428653" cy="3307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4714772" y="5502093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Colonne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endParaRPr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714772" y="5502093"/>
            <a:ext cx="1782951" cy="3693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Data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663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5924"/>
            <a:ext cx="3283770" cy="2025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73" y="2206031"/>
            <a:ext cx="459105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7051204" y="3907734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Colonne</a:t>
            </a:r>
            <a:r>
              <a:rPr lang="en-US" dirty="0" smtClean="0"/>
              <a:t> Date</a:t>
            </a:r>
            <a:endParaRPr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051200" y="3927105"/>
            <a:ext cx="1428653" cy="3307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029323" y="4193059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Colonne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endParaRPr lang="en-US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098307" y="4238562"/>
            <a:ext cx="1642663" cy="30457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Data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Visualisation</a:t>
            </a:r>
            <a:r>
              <a:rPr lang="en-US" sz="2800" dirty="0" smtClean="0"/>
              <a:t> du </a:t>
            </a:r>
            <a:r>
              <a:rPr lang="en-US" sz="2800" dirty="0" err="1" smtClean="0"/>
              <a:t>résultat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186781"/>
            <a:ext cx="610552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0" y="4560695"/>
            <a:ext cx="6157913" cy="1690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vers le bas 6"/>
          <p:cNvSpPr/>
          <p:nvPr/>
        </p:nvSpPr>
        <p:spPr>
          <a:xfrm>
            <a:off x="2046774" y="3977434"/>
            <a:ext cx="269507" cy="4690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vers le bas 7"/>
          <p:cNvSpPr/>
          <p:nvPr/>
        </p:nvSpPr>
        <p:spPr>
          <a:xfrm>
            <a:off x="4567236" y="3977434"/>
            <a:ext cx="269507" cy="4690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Conditional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+mn-lt"/>
              </a:rPr>
              <a:t>Analytics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– </a:t>
            </a:r>
            <a:r>
              <a:rPr lang="fr-FR" dirty="0" smtClean="0"/>
              <a:t>Formation avancée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latin typeface="+mn-lt"/>
              </a:rPr>
              <a:t>Mise à jour le </a:t>
            </a:r>
            <a:r>
              <a:rPr lang="fr-FR" sz="1800" dirty="0" smtClean="0"/>
              <a:t>12</a:t>
            </a:r>
            <a:r>
              <a:rPr lang="fr-FR" sz="1800" dirty="0" smtClean="0">
                <a:latin typeface="+mn-lt"/>
              </a:rPr>
              <a:t>/09/18</a:t>
            </a:r>
            <a:endParaRPr lang="fr-FR" sz="1800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7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Conditional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Permet d’ajouter des conditions </a:t>
            </a:r>
            <a:r>
              <a:rPr lang="fr-BE" sz="2800" dirty="0" smtClean="0"/>
              <a:t>à la mise en forme </a:t>
            </a:r>
            <a:r>
              <a:rPr lang="fr-BE" sz="2800" dirty="0"/>
              <a:t>d’une </a:t>
            </a:r>
            <a:r>
              <a:rPr lang="fr-BE" sz="2800" dirty="0" smtClean="0"/>
              <a:t>colonne en ajoutant un (ou plusieurs) filtre(s) à une (ou plusieurs) colonne(s) du rapport.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52" y="3293850"/>
            <a:ext cx="6291095" cy="1224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4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Conditional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6" y="2121314"/>
            <a:ext cx="3666121" cy="152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63" y="2707582"/>
            <a:ext cx="3119362" cy="2224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0">
            <a:off x="1247949" y="2445719"/>
            <a:ext cx="489842" cy="7646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28697" y="265373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0">
            <a:off x="2218500" y="2800249"/>
            <a:ext cx="489842" cy="7646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99248" y="300826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773103" y="3108960"/>
            <a:ext cx="932860" cy="96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4831882" y="3135934"/>
            <a:ext cx="2040556" cy="34107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1228">
            <a:off x="6643131" y="4174432"/>
            <a:ext cx="489842" cy="76468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652755" y="4276574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cxnSp>
        <p:nvCxnSpPr>
          <p:cNvPr id="24" name="Connecteur en angle 23"/>
          <p:cNvCxnSpPr/>
          <p:nvPr/>
        </p:nvCxnSpPr>
        <p:spPr>
          <a:xfrm rot="10800000" flipV="1">
            <a:off x="4898020" y="4932243"/>
            <a:ext cx="2398297" cy="874058"/>
          </a:xfrm>
          <a:prstGeom prst="bentConnector3">
            <a:avLst>
              <a:gd name="adj1" fmla="val -167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3834588"/>
            <a:ext cx="3336505" cy="2687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1228">
            <a:off x="3898317" y="5895757"/>
            <a:ext cx="489842" cy="76468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907941" y="5997899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7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Conditional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 condition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ajoutée</a:t>
            </a:r>
            <a:r>
              <a:rPr lang="en-US" sz="2800" dirty="0" smtClean="0"/>
              <a:t> 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Possibilité</a:t>
            </a:r>
            <a:r>
              <a:rPr lang="en-US" sz="2800" dirty="0" smtClean="0"/>
              <a:t> </a:t>
            </a:r>
            <a:r>
              <a:rPr lang="en-US" sz="2800" dirty="0" err="1" smtClean="0"/>
              <a:t>d’ajouter</a:t>
            </a:r>
            <a:r>
              <a:rPr lang="en-US" sz="2800" dirty="0" smtClean="0"/>
              <a:t> </a:t>
            </a:r>
            <a:r>
              <a:rPr lang="en-US" sz="2800" dirty="0" err="1" smtClean="0"/>
              <a:t>d’autres</a:t>
            </a:r>
            <a:r>
              <a:rPr lang="en-US" sz="2800" dirty="0" smtClean="0"/>
              <a:t> conditions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04" y="2164329"/>
            <a:ext cx="5833663" cy="1329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99" y="4331986"/>
            <a:ext cx="5846068" cy="1549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58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Conditional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Possibilité</a:t>
            </a:r>
            <a:r>
              <a:rPr lang="en-US" sz="2800" dirty="0" smtClean="0"/>
              <a:t> de modifier les conditions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06902" y="4710285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Editer</a:t>
            </a:r>
            <a:r>
              <a:rPr lang="en-US" dirty="0" smtClean="0"/>
              <a:t> le </a:t>
            </a:r>
            <a:r>
              <a:rPr lang="en-US" dirty="0" err="1" smtClean="0"/>
              <a:t>filtre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118582" y="4710285"/>
            <a:ext cx="23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Editer</a:t>
            </a:r>
            <a:r>
              <a:rPr lang="en-US" dirty="0" smtClean="0"/>
              <a:t> le </a:t>
            </a:r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948413" y="4571786"/>
            <a:ext cx="167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Changer </a:t>
            </a:r>
            <a:r>
              <a:rPr lang="en-US" dirty="0" err="1" smtClean="0"/>
              <a:t>l’ordre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des conditions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1" y="2224867"/>
            <a:ext cx="6338417" cy="1679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1155032" y="4754881"/>
            <a:ext cx="1390776" cy="29586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18582" y="4754881"/>
            <a:ext cx="2365199" cy="29586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5948413" y="4571786"/>
            <a:ext cx="1565413" cy="64633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>
            <a:endCxn id="10" idx="0"/>
          </p:cNvCxnSpPr>
          <p:nvPr/>
        </p:nvCxnSpPr>
        <p:spPr>
          <a:xfrm flipH="1">
            <a:off x="1850420" y="3397718"/>
            <a:ext cx="2384696" cy="13571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11" idx="0"/>
          </p:cNvCxnSpPr>
          <p:nvPr/>
        </p:nvCxnSpPr>
        <p:spPr>
          <a:xfrm flipH="1">
            <a:off x="4301182" y="3397718"/>
            <a:ext cx="1050464" cy="13571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2" idx="0"/>
          </p:cNvCxnSpPr>
          <p:nvPr/>
        </p:nvCxnSpPr>
        <p:spPr>
          <a:xfrm>
            <a:off x="5746282" y="3397718"/>
            <a:ext cx="984838" cy="117406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Conditional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Possibilité</a:t>
            </a:r>
            <a:r>
              <a:rPr lang="en-US" sz="2400" dirty="0" smtClean="0"/>
              <a:t> </a:t>
            </a:r>
            <a:r>
              <a:rPr lang="en-US" sz="2400" dirty="0" err="1" smtClean="0"/>
              <a:t>d’annuler</a:t>
            </a:r>
            <a:r>
              <a:rPr lang="en-US" sz="2400" dirty="0" smtClean="0"/>
              <a:t> le </a:t>
            </a:r>
            <a:r>
              <a:rPr lang="en-US" sz="2400" dirty="0" err="1" smtClean="0"/>
              <a:t>changement</a:t>
            </a:r>
            <a:r>
              <a:rPr lang="en-US" sz="2400" dirty="0" smtClean="0"/>
              <a:t> de style, </a:t>
            </a:r>
            <a:r>
              <a:rPr lang="en-US" sz="2400" dirty="0" err="1" smtClean="0"/>
              <a:t>ou</a:t>
            </a:r>
            <a:r>
              <a:rPr lang="en-US" sz="2400" dirty="0" smtClean="0"/>
              <a:t> de copier un format pour </a:t>
            </a:r>
            <a:r>
              <a:rPr lang="en-US" sz="2400" dirty="0" err="1" smtClean="0"/>
              <a:t>ensuite</a:t>
            </a:r>
            <a:r>
              <a:rPr lang="en-US" sz="2400" dirty="0" smtClean="0"/>
              <a:t> le reporter sur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autre</a:t>
            </a:r>
            <a:r>
              <a:rPr lang="en-US" sz="2400" dirty="0" smtClean="0"/>
              <a:t> </a:t>
            </a:r>
            <a:r>
              <a:rPr lang="en-US" sz="2400" dirty="0" err="1" smtClean="0"/>
              <a:t>colonne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2650757"/>
            <a:ext cx="5248275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9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Conditional Format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Visualisation</a:t>
            </a:r>
            <a:r>
              <a:rPr lang="en-US" sz="2800" dirty="0" smtClean="0"/>
              <a:t> du </a:t>
            </a:r>
            <a:r>
              <a:rPr lang="en-US" sz="2800" dirty="0" err="1" smtClean="0"/>
              <a:t>résultat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2125125"/>
            <a:ext cx="4933950" cy="1895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4787628"/>
            <a:ext cx="4933950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vers le bas 6"/>
          <p:cNvSpPr/>
          <p:nvPr/>
        </p:nvSpPr>
        <p:spPr>
          <a:xfrm>
            <a:off x="3176335" y="4088434"/>
            <a:ext cx="269507" cy="6131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Interaction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Permet d’interagir sur une URL paramétrée au niveau d’un titre de colonne ou d’une valeur </a:t>
            </a:r>
            <a:r>
              <a:rPr lang="fr-BE" sz="2400" dirty="0" smtClean="0"/>
              <a:t>(permet de naviguer sur un site de données en cliquant sur le titre de la colonne, ou sur une valeur de la colonne).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09" y="3342372"/>
            <a:ext cx="3962400" cy="1819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1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Interaction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 smtClean="0"/>
              <a:t>Exemple</a:t>
            </a:r>
            <a:r>
              <a:rPr lang="en-US" sz="2400" dirty="0" smtClean="0"/>
              <a:t> : </a:t>
            </a:r>
            <a:r>
              <a:rPr lang="en-US" sz="2400" dirty="0" err="1" smtClean="0"/>
              <a:t>ajouter</a:t>
            </a:r>
            <a:r>
              <a:rPr lang="en-US" sz="2400" dirty="0" smtClean="0"/>
              <a:t> un lien </a:t>
            </a:r>
            <a:r>
              <a:rPr lang="en-US" sz="2400" dirty="0" err="1" smtClean="0"/>
              <a:t>vers</a:t>
            </a:r>
            <a:r>
              <a:rPr lang="en-US" sz="2400" dirty="0" smtClean="0"/>
              <a:t> le site de </a:t>
            </a:r>
            <a:r>
              <a:rPr lang="en-US" sz="2400" dirty="0" err="1" smtClean="0"/>
              <a:t>l’ULiège</a:t>
            </a:r>
            <a:r>
              <a:rPr lang="en-US" sz="2400" dirty="0" smtClean="0"/>
              <a:t> sur le </a:t>
            </a:r>
            <a:r>
              <a:rPr lang="en-US" sz="2400" dirty="0" err="1" smtClean="0"/>
              <a:t>titre</a:t>
            </a:r>
            <a:r>
              <a:rPr lang="en-US" sz="2400" dirty="0" smtClean="0"/>
              <a:t> </a:t>
            </a:r>
            <a:r>
              <a:rPr lang="en-US" sz="2400" dirty="0" err="1" smtClean="0"/>
              <a:t>d’une</a:t>
            </a:r>
            <a:r>
              <a:rPr lang="en-US" sz="2400" dirty="0" smtClean="0"/>
              <a:t> </a:t>
            </a:r>
            <a:r>
              <a:rPr lang="en-US" sz="2400" dirty="0" err="1" smtClean="0"/>
              <a:t>colonne</a:t>
            </a:r>
            <a:r>
              <a:rPr lang="en-US" sz="2400" dirty="0" smtClean="0"/>
              <a:t> et un lien </a:t>
            </a:r>
            <a:r>
              <a:rPr lang="en-US" sz="2400" dirty="0" err="1" smtClean="0"/>
              <a:t>vers</a:t>
            </a:r>
            <a:r>
              <a:rPr lang="en-US" sz="2400" dirty="0" smtClean="0"/>
              <a:t> le site des </a:t>
            </a:r>
            <a:r>
              <a:rPr lang="en-US" sz="2400" dirty="0" err="1" smtClean="0"/>
              <a:t>bibliothèques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l’ULiège</a:t>
            </a:r>
            <a:r>
              <a:rPr lang="en-US" sz="2400" dirty="0" smtClean="0"/>
              <a:t> sur </a:t>
            </a:r>
            <a:r>
              <a:rPr lang="en-US" sz="2400" dirty="0" err="1" smtClean="0"/>
              <a:t>chaque</a:t>
            </a:r>
            <a:r>
              <a:rPr lang="en-US" sz="2400" dirty="0" smtClean="0"/>
              <a:t> </a:t>
            </a:r>
            <a:r>
              <a:rPr lang="en-US" sz="2400" dirty="0" err="1" smtClean="0"/>
              <a:t>valeur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colonne</a:t>
            </a:r>
            <a:r>
              <a:rPr lang="en-US" sz="2400" dirty="0" smtClean="0"/>
              <a:t>.</a:t>
            </a:r>
          </a:p>
          <a:p>
            <a:r>
              <a:rPr lang="en-US" sz="2000" dirty="0" err="1" smtClean="0"/>
              <a:t>Ajout</a:t>
            </a:r>
            <a:r>
              <a:rPr lang="en-US" sz="2000" dirty="0" smtClean="0"/>
              <a:t> d’un lien sur le </a:t>
            </a:r>
            <a:r>
              <a:rPr lang="en-US" sz="2000" dirty="0" err="1" smtClean="0"/>
              <a:t>titre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colonne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70" y="3202984"/>
            <a:ext cx="4117978" cy="1586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05" y="3664953"/>
            <a:ext cx="3825146" cy="1595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0">
            <a:off x="1960541" y="3532585"/>
            <a:ext cx="489842" cy="7646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41289" y="3740602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0">
            <a:off x="1446115" y="4149144"/>
            <a:ext cx="489842" cy="7646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26863" y="435716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cxnSp>
        <p:nvCxnSpPr>
          <p:cNvPr id="14" name="Connecteur droit avec flèche 13"/>
          <p:cNvCxnSpPr>
            <a:endCxn id="7" idx="1"/>
          </p:cNvCxnSpPr>
          <p:nvPr/>
        </p:nvCxnSpPr>
        <p:spPr>
          <a:xfrm>
            <a:off x="2653881" y="4446872"/>
            <a:ext cx="1801724" cy="156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3630">
            <a:off x="6799264" y="4022148"/>
            <a:ext cx="489842" cy="7646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770387" y="4191664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55" y="5111757"/>
            <a:ext cx="4019550" cy="147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1809545" y="6161693"/>
            <a:ext cx="150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Ajouter</a:t>
            </a:r>
            <a:r>
              <a:rPr lang="en-US" dirty="0" smtClean="0"/>
              <a:t> le lien</a:t>
            </a:r>
            <a:endParaRPr lang="en-US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819173" y="6193627"/>
            <a:ext cx="1461532" cy="32316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22"/>
          <p:cNvCxnSpPr>
            <a:endCxn id="21" idx="0"/>
          </p:cNvCxnSpPr>
          <p:nvPr/>
        </p:nvCxnSpPr>
        <p:spPr>
          <a:xfrm>
            <a:off x="2549939" y="5869194"/>
            <a:ext cx="0" cy="3244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5684119"/>
            <a:ext cx="489842" cy="76468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755692" y="578829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50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Interaction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Le lien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ajouté</a:t>
            </a:r>
            <a:r>
              <a:rPr lang="en-US" sz="2800" dirty="0" smtClean="0"/>
              <a:t> 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Procéder</a:t>
            </a:r>
            <a:r>
              <a:rPr lang="en-US" sz="2800" dirty="0" smtClean="0"/>
              <a:t> de la </a:t>
            </a:r>
            <a:r>
              <a:rPr lang="en-US" sz="2800" dirty="0" err="1" smtClean="0"/>
              <a:t>même</a:t>
            </a:r>
            <a:r>
              <a:rPr lang="en-US" sz="2800" dirty="0" smtClean="0"/>
              <a:t> </a:t>
            </a:r>
            <a:r>
              <a:rPr lang="en-US" sz="2800" dirty="0" err="1" smtClean="0"/>
              <a:t>façon</a:t>
            </a:r>
            <a:r>
              <a:rPr lang="en-US" sz="2800" dirty="0" smtClean="0"/>
              <a:t> pour </a:t>
            </a:r>
            <a:r>
              <a:rPr lang="en-US" sz="2800" dirty="0" err="1" smtClean="0"/>
              <a:t>ajouter</a:t>
            </a:r>
            <a:r>
              <a:rPr lang="en-US" sz="2800" dirty="0" smtClean="0"/>
              <a:t> </a:t>
            </a:r>
            <a:r>
              <a:rPr lang="en-US" sz="2800" dirty="0" smtClean="0"/>
              <a:t>un lien aux </a:t>
            </a:r>
            <a:r>
              <a:rPr lang="en-US" sz="2800" dirty="0" err="1" smtClean="0"/>
              <a:t>valeurs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colonne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06" y="2023213"/>
            <a:ext cx="4461987" cy="30396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droit 9"/>
          <p:cNvCxnSpPr/>
          <p:nvPr/>
        </p:nvCxnSpPr>
        <p:spPr>
          <a:xfrm flipH="1">
            <a:off x="4485373" y="4456497"/>
            <a:ext cx="279132" cy="7892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des </a:t>
            </a:r>
            <a:r>
              <a:rPr lang="en-US" dirty="0" err="1" smtClean="0"/>
              <a:t>matières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colonnes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Style</a:t>
            </a:r>
            <a:endParaRPr lang="en-US" dirty="0" smtClean="0"/>
          </a:p>
          <a:p>
            <a:pPr lvl="1"/>
            <a:r>
              <a:rPr lang="en-US" dirty="0" err="1" smtClean="0"/>
              <a:t>Onglet</a:t>
            </a:r>
            <a:r>
              <a:rPr lang="en-US" i="1" dirty="0" smtClean="0"/>
              <a:t> Column Format</a:t>
            </a:r>
          </a:p>
          <a:p>
            <a:pPr lvl="1"/>
            <a:r>
              <a:rPr lang="en-US" dirty="0" err="1" smtClean="0"/>
              <a:t>Onglet</a:t>
            </a:r>
            <a:r>
              <a:rPr lang="en-US" i="1" dirty="0" smtClean="0"/>
              <a:t> Data Format</a:t>
            </a:r>
          </a:p>
          <a:p>
            <a:pPr lvl="1"/>
            <a:r>
              <a:rPr lang="en-US" dirty="0" err="1" smtClean="0"/>
              <a:t>Onglet</a:t>
            </a:r>
            <a:r>
              <a:rPr lang="en-US" i="1" dirty="0" smtClean="0"/>
              <a:t> Conditional Format</a:t>
            </a:r>
          </a:p>
          <a:p>
            <a:pPr lvl="1"/>
            <a:r>
              <a:rPr lang="en-US" dirty="0" err="1" smtClean="0"/>
              <a:t>Onglet</a:t>
            </a:r>
            <a:r>
              <a:rPr lang="en-US" i="1" dirty="0" smtClean="0"/>
              <a:t> Interaction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8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Interaction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lien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ajouté</a:t>
            </a:r>
            <a:r>
              <a:rPr lang="en-US" dirty="0" smtClean="0"/>
              <a:t>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72" y="2278780"/>
            <a:ext cx="4611656" cy="4260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8670" y="5684119"/>
            <a:ext cx="489842" cy="7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Interaction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Visualisation</a:t>
            </a:r>
            <a:r>
              <a:rPr lang="en-US" sz="2800" dirty="0" smtClean="0"/>
              <a:t> du </a:t>
            </a:r>
            <a:r>
              <a:rPr lang="en-US" sz="2800" dirty="0" err="1" smtClean="0"/>
              <a:t>résultat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Lien sur le </a:t>
            </a:r>
            <a:r>
              <a:rPr lang="en-US" sz="2400" dirty="0" err="1" smtClean="0"/>
              <a:t>titre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colonne</a:t>
            </a:r>
            <a:r>
              <a:rPr lang="en-US" sz="2400" dirty="0" smtClean="0"/>
              <a:t> 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Lien sur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valeur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colonne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652963"/>
            <a:ext cx="7353300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0">
            <a:off x="3163698" y="2477617"/>
            <a:ext cx="489842" cy="7646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44446" y="2685634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cxnSp>
        <p:nvCxnSpPr>
          <p:cNvPr id="10" name="Connecteur en angle 9"/>
          <p:cNvCxnSpPr/>
          <p:nvPr/>
        </p:nvCxnSpPr>
        <p:spPr>
          <a:xfrm>
            <a:off x="3847413" y="2685634"/>
            <a:ext cx="599459" cy="163444"/>
          </a:xfrm>
          <a:prstGeom prst="bentConnector3">
            <a:avLst>
              <a:gd name="adj1" fmla="val 101381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2551">
            <a:off x="4872442" y="2438562"/>
            <a:ext cx="489842" cy="7646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087977" y="2582690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13149" y="2406316"/>
            <a:ext cx="164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pour </a:t>
            </a:r>
            <a:r>
              <a:rPr lang="en-US" sz="1600" dirty="0" err="1" smtClean="0"/>
              <a:t>aboutir</a:t>
            </a:r>
            <a:r>
              <a:rPr lang="en-US" sz="1600" dirty="0" smtClean="0"/>
              <a:t> sur </a:t>
            </a:r>
          </a:p>
          <a:p>
            <a:r>
              <a:rPr lang="en-US" sz="1600" dirty="0" smtClean="0"/>
              <a:t>le site de </a:t>
            </a:r>
            <a:r>
              <a:rPr lang="en-US" sz="1600" dirty="0" err="1" smtClean="0"/>
              <a:t>l’ULiège</a:t>
            </a:r>
            <a:endParaRPr lang="en-US" sz="16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5390147" y="2500593"/>
            <a:ext cx="1453415" cy="451429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998599"/>
            <a:ext cx="7381875" cy="1000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0">
            <a:off x="3161098" y="4421375"/>
            <a:ext cx="489842" cy="76468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141846" y="4629392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2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6502">
            <a:off x="5973848" y="4404779"/>
            <a:ext cx="489842" cy="76468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160508" y="4674037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08825" y="4647405"/>
            <a:ext cx="2080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pour </a:t>
            </a:r>
            <a:r>
              <a:rPr lang="en-US" sz="1600" dirty="0" err="1" smtClean="0"/>
              <a:t>aboutir</a:t>
            </a:r>
            <a:r>
              <a:rPr lang="en-US" sz="1600" dirty="0" smtClean="0"/>
              <a:t> sur le site</a:t>
            </a:r>
          </a:p>
          <a:p>
            <a:r>
              <a:rPr lang="en-US" sz="1600" dirty="0" smtClean="0"/>
              <a:t>des </a:t>
            </a:r>
            <a:r>
              <a:rPr lang="en-US" sz="1600" dirty="0" err="1" smtClean="0"/>
              <a:t>bibliothèques</a:t>
            </a:r>
            <a:endParaRPr lang="en-US" sz="16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6485819" y="4722424"/>
            <a:ext cx="1947077" cy="451429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/>
              <a:t>Il est possible</a:t>
            </a:r>
            <a:r>
              <a:rPr lang="fr-FR" sz="2800" dirty="0"/>
              <a:t> de modifier les formules relatives à des colonnes contenant des valeurs numériques ou des données textuelles à partir de l’option </a:t>
            </a:r>
            <a:r>
              <a:rPr lang="fr-FR" sz="2800" i="1" dirty="0" smtClean="0"/>
              <a:t>Edit formula.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3240555"/>
            <a:ext cx="6534150" cy="1685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6385">
            <a:off x="6682206" y="2990466"/>
            <a:ext cx="489842" cy="7646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84335" y="3150353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154">
            <a:off x="6132016" y="3764731"/>
            <a:ext cx="490165" cy="7651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32339" y="4020870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67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  <a:endParaRPr lang="en-US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1945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36" y="1696450"/>
            <a:ext cx="6612728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31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05850" y="5362098"/>
            <a:ext cx="5927289" cy="1163830"/>
          </a:xfrm>
        </p:spPr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r>
              <a:rPr lang="fr-BE" sz="2000" dirty="0"/>
              <a:t>Modifier le nom du domaine ou de la colonne</a:t>
            </a:r>
            <a:endParaRPr lang="en-US" sz="2000" i="1" dirty="0" smtClean="0"/>
          </a:p>
          <a:p>
            <a:endParaRPr lang="en-US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552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Modifier </a:t>
            </a:r>
            <a:r>
              <a:rPr lang="fr-BE" sz="3200" dirty="0"/>
              <a:t>le nom du domaine ou de la colonne</a:t>
            </a:r>
            <a:br>
              <a:rPr lang="fr-BE" sz="3200" dirty="0"/>
            </a:b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Cocher </a:t>
            </a:r>
            <a:r>
              <a:rPr lang="fr-FR" dirty="0"/>
              <a:t>la case </a:t>
            </a:r>
            <a:r>
              <a:rPr lang="fr-FR" i="1" dirty="0" smtClean="0"/>
              <a:t>Customs </a:t>
            </a:r>
            <a:r>
              <a:rPr lang="fr-FR" i="1" dirty="0" err="1" smtClean="0"/>
              <a:t>headings</a:t>
            </a:r>
            <a:r>
              <a:rPr lang="fr-FR" dirty="0" smtClean="0"/>
              <a:t> </a:t>
            </a:r>
            <a:r>
              <a:rPr lang="fr-FR" dirty="0"/>
              <a:t>pour modifier le nom du domaine </a:t>
            </a:r>
            <a:r>
              <a:rPr lang="fr-FR" dirty="0" smtClean="0"/>
              <a:t>(</a:t>
            </a:r>
            <a:r>
              <a:rPr lang="fr-FR" i="1" dirty="0" err="1" smtClean="0"/>
              <a:t>Folder</a:t>
            </a:r>
            <a:r>
              <a:rPr lang="fr-FR" i="1" dirty="0" smtClean="0"/>
              <a:t> </a:t>
            </a:r>
            <a:r>
              <a:rPr lang="fr-FR" i="1" dirty="0" err="1" smtClean="0"/>
              <a:t>Heading</a:t>
            </a:r>
            <a:r>
              <a:rPr lang="fr-FR" dirty="0" smtClean="0"/>
              <a:t>) </a:t>
            </a:r>
            <a:r>
              <a:rPr lang="fr-FR" dirty="0"/>
              <a:t>ou de la colonne (</a:t>
            </a:r>
            <a:r>
              <a:rPr lang="fr-FR" i="1" dirty="0" err="1" smtClean="0"/>
              <a:t>Column</a:t>
            </a:r>
            <a:r>
              <a:rPr lang="fr-FR" i="1" dirty="0" smtClean="0"/>
              <a:t> </a:t>
            </a:r>
            <a:r>
              <a:rPr lang="fr-FR" i="1" dirty="0" err="1" smtClean="0"/>
              <a:t>Heading</a:t>
            </a:r>
            <a:r>
              <a:rPr lang="fr-FR" dirty="0" smtClean="0"/>
              <a:t>) :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7" y="3532672"/>
            <a:ext cx="3248025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70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05850" y="5362098"/>
            <a:ext cx="5927289" cy="1163830"/>
          </a:xfrm>
        </p:spPr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r>
              <a:rPr lang="fr-BE" sz="2000" dirty="0"/>
              <a:t>Modifier </a:t>
            </a:r>
            <a:r>
              <a:rPr lang="fr-BE" sz="2000" dirty="0" smtClean="0"/>
              <a:t>manuellement une formule</a:t>
            </a:r>
            <a:endParaRPr lang="en-US" sz="2000" i="1" dirty="0" smtClean="0"/>
          </a:p>
          <a:p>
            <a:endParaRPr lang="en-US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692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manuellement une formule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err="1" smtClean="0"/>
              <a:t>Exemple</a:t>
            </a:r>
            <a:r>
              <a:rPr lang="en-US" sz="2400" dirty="0" smtClean="0"/>
              <a:t> : Rapport </a:t>
            </a:r>
            <a:r>
              <a:rPr lang="en-US" sz="2400" dirty="0" err="1" smtClean="0"/>
              <a:t>exprimant</a:t>
            </a:r>
            <a:r>
              <a:rPr lang="en-US" sz="2400" dirty="0" smtClean="0"/>
              <a:t> le </a:t>
            </a:r>
            <a:r>
              <a:rPr lang="en-US" sz="2400" dirty="0" err="1" smtClean="0"/>
              <a:t>nombre</a:t>
            </a:r>
            <a:r>
              <a:rPr lang="en-US" sz="2400" dirty="0" smtClean="0"/>
              <a:t> de </a:t>
            </a:r>
            <a:r>
              <a:rPr lang="en-US" sz="2400" dirty="0" err="1" smtClean="0"/>
              <a:t>prêts</a:t>
            </a:r>
            <a:r>
              <a:rPr lang="en-US" sz="2400" dirty="0" smtClean="0"/>
              <a:t> par </a:t>
            </a:r>
            <a:r>
              <a:rPr lang="en-US" sz="2400" dirty="0" err="1" smtClean="0"/>
              <a:t>bibliothèque</a:t>
            </a:r>
            <a:r>
              <a:rPr lang="en-US" sz="2400" dirty="0" smtClean="0"/>
              <a:t> </a:t>
            </a:r>
            <a:r>
              <a:rPr lang="en-US" sz="2400" dirty="0" err="1" smtClean="0"/>
              <a:t>comme</a:t>
            </a:r>
            <a:r>
              <a:rPr lang="en-US" sz="2400" dirty="0" smtClean="0"/>
              <a:t> un </a:t>
            </a:r>
            <a:r>
              <a:rPr lang="en-US" sz="2400" dirty="0" err="1" smtClean="0"/>
              <a:t>pourcentage</a:t>
            </a:r>
            <a:r>
              <a:rPr lang="en-US" sz="2400" dirty="0" smtClean="0"/>
              <a:t> du </a:t>
            </a:r>
            <a:r>
              <a:rPr lang="en-US" sz="2400" dirty="0" err="1" smtClean="0"/>
              <a:t>nombre</a:t>
            </a:r>
            <a:r>
              <a:rPr lang="en-US" sz="2400" dirty="0" smtClean="0"/>
              <a:t> </a:t>
            </a:r>
            <a:r>
              <a:rPr lang="en-US" sz="2400" dirty="0" err="1" smtClean="0"/>
              <a:t>d’exemplaires</a:t>
            </a:r>
            <a:r>
              <a:rPr lang="en-US" sz="2400" dirty="0" smtClean="0"/>
              <a:t> </a:t>
            </a:r>
            <a:r>
              <a:rPr lang="en-US" sz="2400" dirty="0" err="1" smtClean="0"/>
              <a:t>détenus</a:t>
            </a:r>
            <a:r>
              <a:rPr lang="en-US" sz="2400" dirty="0" smtClean="0"/>
              <a:t> </a:t>
            </a:r>
            <a:r>
              <a:rPr lang="en-US" sz="2400" dirty="0" smtClean="0"/>
              <a:t>par la </a:t>
            </a:r>
            <a:r>
              <a:rPr lang="en-US" sz="2400" dirty="0" err="1" smtClean="0"/>
              <a:t>bibliothèque</a:t>
            </a:r>
            <a:r>
              <a:rPr lang="en-US" sz="2400" dirty="0" smtClean="0"/>
              <a:t>.</a:t>
            </a:r>
          </a:p>
          <a:p>
            <a:r>
              <a:rPr lang="en-US" sz="2200" dirty="0" err="1" smtClean="0"/>
              <a:t>Créer</a:t>
            </a:r>
            <a:r>
              <a:rPr lang="en-US" sz="2200" dirty="0" smtClean="0"/>
              <a:t> un rapport </a:t>
            </a:r>
            <a:r>
              <a:rPr lang="en-US" sz="2200" dirty="0" err="1" smtClean="0"/>
              <a:t>dans</a:t>
            </a:r>
            <a:r>
              <a:rPr lang="en-US" sz="2200" dirty="0" smtClean="0"/>
              <a:t> le </a:t>
            </a:r>
            <a:r>
              <a:rPr lang="en-US" sz="2200" dirty="0" err="1" smtClean="0"/>
              <a:t>domaine</a:t>
            </a:r>
            <a:r>
              <a:rPr lang="en-US" sz="2200" dirty="0" smtClean="0"/>
              <a:t> </a:t>
            </a:r>
            <a:r>
              <a:rPr lang="en-US" sz="2200" i="1" dirty="0" smtClean="0"/>
              <a:t>Physical Items</a:t>
            </a:r>
            <a:r>
              <a:rPr lang="en-US" sz="2200" dirty="0" smtClean="0"/>
              <a:t> </a:t>
            </a:r>
            <a:r>
              <a:rPr lang="en-US" sz="2200" dirty="0" err="1" smtClean="0"/>
              <a:t>reprenant</a:t>
            </a:r>
            <a:r>
              <a:rPr lang="en-US" sz="2200" dirty="0" smtClean="0"/>
              <a:t> les </a:t>
            </a:r>
            <a:r>
              <a:rPr lang="en-US" sz="2200" dirty="0" err="1" smtClean="0"/>
              <a:t>colonnes</a:t>
            </a:r>
            <a:r>
              <a:rPr lang="en-US" sz="2200" dirty="0" smtClean="0"/>
              <a:t> </a:t>
            </a:r>
            <a:r>
              <a:rPr lang="en-US" sz="2200" i="1" dirty="0" smtClean="0"/>
              <a:t>Library Name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Num</a:t>
            </a:r>
            <a:r>
              <a:rPr lang="en-US" sz="2200" i="1" dirty="0" smtClean="0"/>
              <a:t> of Items (Deleted + In Repository), </a:t>
            </a:r>
            <a:r>
              <a:rPr lang="en-US" sz="2200" i="1" dirty="0" err="1" smtClean="0"/>
              <a:t>Num</a:t>
            </a:r>
            <a:r>
              <a:rPr lang="en-US" sz="2200" i="1" dirty="0" smtClean="0"/>
              <a:t> of Loans (Not In House)</a:t>
            </a:r>
            <a:r>
              <a:rPr lang="en-US" sz="2200" dirty="0" smtClean="0"/>
              <a:t> et </a:t>
            </a:r>
            <a:r>
              <a:rPr lang="en-US" sz="2200" dirty="0" err="1" smtClean="0"/>
              <a:t>une</a:t>
            </a:r>
            <a:r>
              <a:rPr lang="en-US" sz="2200" dirty="0" smtClean="0"/>
              <a:t> </a:t>
            </a:r>
            <a:r>
              <a:rPr lang="en-US" sz="2200" dirty="0" err="1" smtClean="0"/>
              <a:t>colonne</a:t>
            </a:r>
            <a:r>
              <a:rPr lang="en-US" sz="2200" dirty="0" smtClean="0"/>
              <a:t> </a:t>
            </a:r>
            <a:r>
              <a:rPr lang="en-US" sz="2200" dirty="0" err="1" smtClean="0"/>
              <a:t>arbitraire</a:t>
            </a:r>
            <a:r>
              <a:rPr lang="en-US" sz="2200" dirty="0" smtClean="0"/>
              <a:t> qui </a:t>
            </a:r>
            <a:r>
              <a:rPr lang="en-US" sz="2200" dirty="0" err="1" smtClean="0"/>
              <a:t>servira</a:t>
            </a:r>
            <a:r>
              <a:rPr lang="en-US" sz="2200" dirty="0" smtClean="0"/>
              <a:t> à </a:t>
            </a:r>
            <a:r>
              <a:rPr lang="en-US" sz="2200" dirty="0" err="1" smtClean="0"/>
              <a:t>paramétrer</a:t>
            </a:r>
            <a:r>
              <a:rPr lang="en-US" sz="2200" dirty="0" smtClean="0"/>
              <a:t> la </a:t>
            </a:r>
            <a:r>
              <a:rPr lang="en-US" sz="2200" dirty="0" err="1" smtClean="0"/>
              <a:t>formule</a:t>
            </a:r>
            <a:r>
              <a:rPr lang="en-US" sz="2200" dirty="0"/>
              <a:t> 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4380943"/>
            <a:ext cx="747712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8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des </a:t>
            </a:r>
            <a:r>
              <a:rPr lang="en-US" dirty="0" err="1" smtClean="0"/>
              <a:t>matières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Editer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relative à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colonne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  <a:endParaRPr lang="en-US" i="1" dirty="0" smtClean="0"/>
          </a:p>
          <a:p>
            <a:pPr lvl="1"/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pPr lvl="2"/>
            <a:r>
              <a:rPr lang="fr-BE" dirty="0"/>
              <a:t>Modifier le nom du domaine ou de la </a:t>
            </a:r>
            <a:r>
              <a:rPr lang="fr-BE" dirty="0" smtClean="0"/>
              <a:t>colonne</a:t>
            </a:r>
            <a:endParaRPr lang="fr-BE" dirty="0"/>
          </a:p>
          <a:p>
            <a:pPr lvl="2"/>
            <a:r>
              <a:rPr lang="fr-FR" dirty="0"/>
              <a:t>Modifier manuellement une </a:t>
            </a:r>
            <a:r>
              <a:rPr lang="fr-FR" dirty="0" smtClean="0"/>
              <a:t>formule</a:t>
            </a:r>
            <a:endParaRPr lang="fr-FR" dirty="0"/>
          </a:p>
          <a:p>
            <a:pPr lvl="2"/>
            <a:r>
              <a:rPr lang="fr-BE" dirty="0"/>
              <a:t>Utiliser une fonction accessible à partir du bouton </a:t>
            </a:r>
            <a:r>
              <a:rPr lang="fr-BE" i="1" dirty="0" smtClean="0"/>
              <a:t>f(…)</a:t>
            </a:r>
            <a:endParaRPr lang="fr-BE" i="1" dirty="0" smtClean="0">
              <a:solidFill>
                <a:srgbClr val="FF9900"/>
              </a:solidFill>
            </a:endParaRPr>
          </a:p>
          <a:p>
            <a:pPr lvl="2"/>
            <a:r>
              <a:rPr lang="fr-BE" dirty="0" smtClean="0"/>
              <a:t>Utiliser </a:t>
            </a:r>
            <a:r>
              <a:rPr lang="fr-BE" dirty="0"/>
              <a:t>la fonction filtre à partir du bouton </a:t>
            </a:r>
            <a:r>
              <a:rPr lang="fr-BE" i="1" dirty="0" err="1" smtClean="0"/>
              <a:t>Filter</a:t>
            </a:r>
            <a:r>
              <a:rPr lang="fr-BE" i="1" dirty="0" smtClean="0"/>
              <a:t>…</a:t>
            </a:r>
            <a:endParaRPr lang="fr-BE" i="1" dirty="0" smtClean="0">
              <a:solidFill>
                <a:srgbClr val="FF9900"/>
              </a:solidFill>
            </a:endParaRPr>
          </a:p>
          <a:p>
            <a:pPr lvl="2"/>
            <a:r>
              <a:rPr lang="fr-BE" dirty="0" smtClean="0"/>
              <a:t>Concaténer </a:t>
            </a:r>
            <a:r>
              <a:rPr lang="fr-BE" dirty="0"/>
              <a:t>des colonnes avec le bouton « || </a:t>
            </a:r>
            <a:r>
              <a:rPr lang="fr-BE" dirty="0" smtClean="0"/>
              <a:t>»</a:t>
            </a:r>
          </a:p>
          <a:p>
            <a:pPr lvl="2"/>
            <a:r>
              <a:rPr lang="fr-BE" dirty="0"/>
              <a:t>Modifier la règle par défaut pour une </a:t>
            </a:r>
            <a:r>
              <a:rPr lang="fr-BE" dirty="0" smtClean="0"/>
              <a:t>colonne</a:t>
            </a:r>
            <a:endParaRPr lang="en-US" i="1" dirty="0" smtClean="0"/>
          </a:p>
          <a:p>
            <a:pPr lvl="1"/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Bins</a:t>
            </a:r>
          </a:p>
          <a:p>
            <a:pPr lvl="2"/>
            <a:r>
              <a:rPr lang="en-US" dirty="0" err="1" smtClean="0"/>
              <a:t>Créer</a:t>
            </a:r>
            <a:r>
              <a:rPr lang="en-US" dirty="0" smtClean="0"/>
              <a:t> des </a:t>
            </a:r>
            <a:r>
              <a:rPr lang="en-US" i="1" dirty="0" smtClean="0"/>
              <a:t>Bins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3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manuellement une formule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Modifier le nom de la </a:t>
            </a:r>
            <a:r>
              <a:rPr lang="en-US" sz="2300" dirty="0" err="1" smtClean="0"/>
              <a:t>colonne</a:t>
            </a:r>
            <a:r>
              <a:rPr lang="en-US" sz="2300" dirty="0" smtClean="0"/>
              <a:t>, </a:t>
            </a:r>
            <a:r>
              <a:rPr lang="en-US" sz="2300" dirty="0" err="1" smtClean="0"/>
              <a:t>supprimer</a:t>
            </a:r>
            <a:r>
              <a:rPr lang="en-US" sz="2300" dirty="0" smtClean="0"/>
              <a:t> la </a:t>
            </a:r>
            <a:r>
              <a:rPr lang="en-US" sz="2300" dirty="0" err="1" smtClean="0"/>
              <a:t>formule</a:t>
            </a:r>
            <a:r>
              <a:rPr lang="en-US" sz="2300" dirty="0" smtClean="0"/>
              <a:t> </a:t>
            </a:r>
            <a:r>
              <a:rPr lang="en-US" sz="2300" dirty="0" err="1" smtClean="0"/>
              <a:t>existante</a:t>
            </a:r>
            <a:r>
              <a:rPr lang="en-US" sz="2300" dirty="0" smtClean="0"/>
              <a:t> :</a:t>
            </a:r>
            <a:endParaRPr lang="en-US" sz="2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24" y="2203618"/>
            <a:ext cx="5753552" cy="4105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10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manuellement une </a:t>
            </a:r>
            <a:r>
              <a:rPr lang="fr-FR" dirty="0" smtClean="0"/>
              <a:t>formule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</a:t>
            </a:r>
            <a:r>
              <a:rPr lang="fr-FR" sz="2400" dirty="0" smtClean="0"/>
              <a:t>ntroduire </a:t>
            </a:r>
            <a:r>
              <a:rPr lang="fr-FR" sz="2400" dirty="0"/>
              <a:t>la formule </a:t>
            </a:r>
            <a:r>
              <a:rPr lang="fr-FR" sz="2400" dirty="0" smtClean="0"/>
              <a:t>souhaitée :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57" y="2115251"/>
            <a:ext cx="6278579" cy="4465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55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manuellement une formule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Si la formule fait intervenir une colonne du rapport, on peut la sélectionner dans l’onglet </a:t>
            </a:r>
            <a:r>
              <a:rPr lang="fr-FR" sz="2200" i="1" dirty="0" err="1" smtClean="0"/>
              <a:t>Column</a:t>
            </a:r>
            <a:r>
              <a:rPr lang="fr-FR" sz="2200" dirty="0" smtClean="0"/>
              <a:t>. </a:t>
            </a:r>
            <a:r>
              <a:rPr lang="fr-FR" sz="2200" dirty="0"/>
              <a:t>Si elle fait intervenir une autre colonne, on peut la sélectionner à partir du pavé de </a:t>
            </a:r>
            <a:r>
              <a:rPr lang="fr-FR" sz="2200" dirty="0" smtClean="0"/>
              <a:t>gauche :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53" y="2811227"/>
            <a:ext cx="5239293" cy="3685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5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manuellement une formule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/>
              <a:t>Les symboles les plus fréquents sont disponibles dans la barre </a:t>
            </a:r>
            <a:r>
              <a:rPr lang="fr-FR" sz="2200" dirty="0" smtClean="0"/>
              <a:t>inférieure :</a:t>
            </a:r>
          </a:p>
          <a:p>
            <a:endParaRPr lang="fr-FR" sz="2400" dirty="0"/>
          </a:p>
          <a:p>
            <a:r>
              <a:rPr lang="fr-FR" sz="2200" dirty="0" smtClean="0"/>
              <a:t>Résultat (après avoir modifié le format de la dernière colonne pour avoir des pourcentages) :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0" y="2362098"/>
            <a:ext cx="6485719" cy="400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83" y="3622561"/>
            <a:ext cx="6507231" cy="2835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61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05850" y="5362098"/>
            <a:ext cx="5927289" cy="1163830"/>
          </a:xfrm>
        </p:spPr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r>
              <a:rPr lang="fr-BE" sz="2000" dirty="0"/>
              <a:t>Utiliser une fonction accessible à partir du bouton </a:t>
            </a:r>
            <a:r>
              <a:rPr lang="fr-BE" sz="2000" i="1" dirty="0"/>
              <a:t>f(…)</a:t>
            </a:r>
            <a:endParaRPr lang="en-US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963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</a:t>
            </a:r>
            <a:r>
              <a:rPr lang="fr-BE" sz="2800" i="1" dirty="0" smtClean="0"/>
              <a:t>(…)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600" u="sng" dirty="0"/>
              <a:t>Exemple</a:t>
            </a:r>
            <a:r>
              <a:rPr lang="fr-BE" sz="2600" dirty="0"/>
              <a:t> : Rapport reprenant les MMS Id des périodiques ayant des </a:t>
            </a:r>
            <a:r>
              <a:rPr lang="fr-BE" sz="2600" i="1" dirty="0"/>
              <a:t>items</a:t>
            </a:r>
            <a:r>
              <a:rPr lang="fr-BE" sz="2600" dirty="0"/>
              <a:t> (fascicules) dans plus d’une </a:t>
            </a:r>
            <a:r>
              <a:rPr lang="fr-BE" sz="2600" dirty="0" smtClean="0"/>
              <a:t>bibliothèque.</a:t>
            </a:r>
            <a:endParaRPr lang="en-US" sz="2600" dirty="0"/>
          </a:p>
          <a:p>
            <a:r>
              <a:rPr lang="fr-BE" sz="2200" dirty="0"/>
              <a:t>Créer un rapport dans le domaine </a:t>
            </a:r>
            <a:r>
              <a:rPr lang="fr-BE" sz="2200" i="1" dirty="0" smtClean="0"/>
              <a:t>Physical Items</a:t>
            </a:r>
            <a:r>
              <a:rPr lang="fr-BE" sz="2200" dirty="0" smtClean="0"/>
              <a:t> </a:t>
            </a:r>
            <a:r>
              <a:rPr lang="fr-BE" sz="2200" dirty="0"/>
              <a:t>reprenant les colonnes </a:t>
            </a:r>
            <a:r>
              <a:rPr lang="fr-BE" sz="2200" i="1" dirty="0" smtClean="0"/>
              <a:t>MMS Id</a:t>
            </a:r>
            <a:r>
              <a:rPr lang="fr-BE" sz="2200" dirty="0" smtClean="0"/>
              <a:t> </a:t>
            </a:r>
            <a:r>
              <a:rPr lang="fr-BE" sz="2200" dirty="0"/>
              <a:t>et </a:t>
            </a:r>
            <a:r>
              <a:rPr lang="fr-BE" sz="2200" i="1" dirty="0" err="1" smtClean="0"/>
              <a:t>Title</a:t>
            </a:r>
            <a:r>
              <a:rPr lang="fr-BE" sz="2200" dirty="0" smtClean="0"/>
              <a:t> </a:t>
            </a:r>
            <a:r>
              <a:rPr lang="fr-BE" sz="2200" dirty="0"/>
              <a:t>et une troisième colonne arbitraire qui servira à paramétrer la formule. Ajouter un filtre sur </a:t>
            </a:r>
            <a:r>
              <a:rPr lang="fr-BE" sz="2200" dirty="0" smtClean="0"/>
              <a:t>le</a:t>
            </a:r>
            <a:r>
              <a:rPr lang="fr-BE" sz="2200" dirty="0"/>
              <a:t> </a:t>
            </a:r>
            <a:r>
              <a:rPr lang="fr-BE" sz="2200" i="1" dirty="0" err="1"/>
              <a:t>Material</a:t>
            </a:r>
            <a:r>
              <a:rPr lang="fr-BE" sz="2200" i="1" dirty="0"/>
              <a:t> T</a:t>
            </a:r>
            <a:r>
              <a:rPr lang="fr-BE" sz="2200" i="1" dirty="0" smtClean="0"/>
              <a:t>ype</a:t>
            </a:r>
            <a:r>
              <a:rPr lang="fr-BE" sz="2200" dirty="0" smtClean="0"/>
              <a:t> </a:t>
            </a:r>
            <a:r>
              <a:rPr lang="fr-BE" sz="2200" dirty="0"/>
              <a:t>pour ne garder que les </a:t>
            </a:r>
            <a:r>
              <a:rPr lang="fr-BE" sz="2200" dirty="0" smtClean="0"/>
              <a:t>périodiques :</a:t>
            </a:r>
            <a:endParaRPr lang="fr-BE" sz="2200" dirty="0"/>
          </a:p>
          <a:p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2" y="4122219"/>
            <a:ext cx="3864995" cy="2020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6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300" dirty="0"/>
              <a:t>Modifier le nom de la colonne, supprimer la formule </a:t>
            </a:r>
            <a:r>
              <a:rPr lang="fr-BE" sz="2300" dirty="0" smtClean="0"/>
              <a:t>existante :</a:t>
            </a:r>
            <a:endParaRPr lang="en-US" sz="2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58" y="2247249"/>
            <a:ext cx="6629084" cy="4394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587">
            <a:off x="3139119" y="5902753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Ouverture d’un menu reprenant plusieurs dossiers contenant chacun de nombreuses fonctions </a:t>
            </a:r>
            <a:r>
              <a:rPr lang="fr-BE" sz="2400" dirty="0" smtClean="0"/>
              <a:t>mathématiques :</a:t>
            </a:r>
            <a:endParaRPr lang="fr-BE" sz="24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63" y="2922211"/>
            <a:ext cx="3191673" cy="2458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5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Dans le dossier </a:t>
            </a:r>
            <a:r>
              <a:rPr lang="fr-BE" sz="2400" i="1" dirty="0" err="1" smtClean="0"/>
              <a:t>Aggregate</a:t>
            </a:r>
            <a:r>
              <a:rPr lang="fr-BE" sz="2400" dirty="0" smtClean="0"/>
              <a:t>, </a:t>
            </a:r>
            <a:r>
              <a:rPr lang="fr-BE" sz="2400" dirty="0"/>
              <a:t>sélectionner la </a:t>
            </a:r>
            <a:r>
              <a:rPr lang="fr-BE" sz="2400" dirty="0" smtClean="0"/>
              <a:t>fonction </a:t>
            </a:r>
            <a:r>
              <a:rPr lang="fr-BE" sz="2400" i="1" dirty="0" err="1" smtClean="0"/>
              <a:t>CountDistinct</a:t>
            </a:r>
            <a:r>
              <a:rPr lang="fr-BE" sz="2400" dirty="0" smtClean="0"/>
              <a:t>. </a:t>
            </a:r>
            <a:r>
              <a:rPr lang="fr-BE" sz="2400" dirty="0"/>
              <a:t>On obtient une brève description ainsi que la syntaxe de la </a:t>
            </a:r>
            <a:r>
              <a:rPr lang="fr-BE" sz="2400" dirty="0" smtClean="0"/>
              <a:t>fonction :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84" y="2912762"/>
            <a:ext cx="3050431" cy="3637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2158">
            <a:off x="5016045" y="6017846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300" dirty="0"/>
              <a:t>Compléter la formule pour compter le nombre </a:t>
            </a:r>
            <a:r>
              <a:rPr lang="fr-BE" sz="2300" dirty="0" smtClean="0"/>
              <a:t>de bibliothèques </a:t>
            </a:r>
            <a:r>
              <a:rPr lang="fr-BE" sz="2300" dirty="0"/>
              <a:t>différentes par </a:t>
            </a:r>
            <a:r>
              <a:rPr lang="fr-BE" sz="2300" i="1" dirty="0"/>
              <a:t>MMS </a:t>
            </a:r>
            <a:r>
              <a:rPr lang="fr-BE" sz="2300" i="1" dirty="0" smtClean="0"/>
              <a:t>Id</a:t>
            </a:r>
            <a:r>
              <a:rPr lang="fr-BE" sz="2300" dirty="0" smtClean="0"/>
              <a:t> :</a:t>
            </a:r>
            <a:endParaRPr lang="fr-BE" sz="23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29" y="2741596"/>
            <a:ext cx="5269541" cy="3110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30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>
                <a:solidFill>
                  <a:srgbClr val="2F2B20"/>
                </a:solidFill>
                <a:latin typeface="Source San Pro"/>
                <a:ea typeface="+mn-ea"/>
                <a:cs typeface="+mn-cs"/>
              </a:rPr>
              <a:t>Résultat obtenu après un tri par ordre décroissant sur le nombre de </a:t>
            </a:r>
            <a:r>
              <a:rPr lang="fr-BE" sz="2400" dirty="0" smtClean="0">
                <a:solidFill>
                  <a:srgbClr val="2F2B20"/>
                </a:solidFill>
                <a:latin typeface="Source San Pro"/>
                <a:ea typeface="+mn-ea"/>
                <a:cs typeface="+mn-cs"/>
              </a:rPr>
              <a:t>bibliothèques :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7" y="2613510"/>
            <a:ext cx="7709185" cy="2997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5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/>
              <a:t>On peut obtenir l’ensemble des fonctions disponibles via le bouton </a:t>
            </a:r>
            <a:r>
              <a:rPr lang="fr-BE" sz="2800" i="1" dirty="0" smtClean="0"/>
              <a:t>f(…)</a:t>
            </a:r>
            <a:r>
              <a:rPr lang="fr-BE" sz="2800" dirty="0" smtClean="0"/>
              <a:t>, </a:t>
            </a:r>
            <a:r>
              <a:rPr lang="fr-BE" sz="2800" dirty="0"/>
              <a:t>leurs descriptions et leurs syntaxes dans l’aide en ligne :</a:t>
            </a:r>
            <a:endParaRPr lang="en-US" sz="2800" dirty="0"/>
          </a:p>
          <a:p>
            <a:pPr marL="0" indent="0">
              <a:buNone/>
            </a:pPr>
            <a:r>
              <a:rPr lang="fr-BE" sz="2800" u="sng" dirty="0">
                <a:hlinkClick r:id="rId2"/>
              </a:rPr>
              <a:t>https://analytics-eu.alma.exlibrisgroup.com/analytics/olh/l_en/appsql.htm#CHDDCFJI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6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Utiliser une fonction accessible à partir du bouton </a:t>
            </a:r>
            <a:r>
              <a:rPr lang="fr-BE" sz="2800" i="1" dirty="0"/>
              <a:t>f(…)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Pour </a:t>
            </a:r>
            <a:r>
              <a:rPr lang="en-US" sz="2800" dirty="0" err="1" smtClean="0"/>
              <a:t>comprendre</a:t>
            </a:r>
            <a:r>
              <a:rPr lang="en-US" sz="2800" dirty="0" smtClean="0"/>
              <a:t> la distinction entre les </a:t>
            </a:r>
            <a:r>
              <a:rPr lang="en-US" sz="2800" dirty="0" err="1" smtClean="0"/>
              <a:t>formules</a:t>
            </a:r>
            <a:r>
              <a:rPr lang="en-US" sz="2800" dirty="0" smtClean="0"/>
              <a:t> </a:t>
            </a:r>
            <a:r>
              <a:rPr lang="en-US" sz="2800" i="1" dirty="0" smtClean="0"/>
              <a:t>COUNT(DISTINCT) </a:t>
            </a:r>
            <a:r>
              <a:rPr lang="en-US" sz="2800" dirty="0" smtClean="0"/>
              <a:t>et</a:t>
            </a:r>
            <a:r>
              <a:rPr lang="en-US" sz="2800" i="1" dirty="0" smtClean="0"/>
              <a:t> MAX(RCOUNT)</a:t>
            </a:r>
            <a:r>
              <a:rPr lang="en-US" sz="2800" dirty="0" smtClean="0"/>
              <a:t>, </a:t>
            </a:r>
            <a:r>
              <a:rPr lang="en-US" sz="2800" dirty="0" err="1" smtClean="0"/>
              <a:t>voir</a:t>
            </a:r>
            <a:r>
              <a:rPr lang="en-US" sz="2800" dirty="0" smtClean="0"/>
              <a:t> 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://lib.uliege.be/alma/distinguer-les-formules-countdistinct-et-maxrcount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05850" y="5362098"/>
            <a:ext cx="5927289" cy="1163830"/>
          </a:xfrm>
        </p:spPr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r>
              <a:rPr lang="fr-BE" sz="2000" dirty="0"/>
              <a:t>Utiliser la fonction filtre à partir du bouton </a:t>
            </a:r>
            <a:r>
              <a:rPr lang="fr-BE" sz="2000" i="1" dirty="0" err="1"/>
              <a:t>Filter</a:t>
            </a:r>
            <a:r>
              <a:rPr lang="fr-BE" sz="2000" i="1" dirty="0"/>
              <a:t>…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171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 smtClean="0"/>
              <a:t>…</a:t>
            </a:r>
            <a:endParaRPr lang="en-US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" indent="0">
              <a:buNone/>
            </a:pPr>
            <a:r>
              <a:rPr lang="fr-BE" sz="2400" b="1" dirty="0">
                <a:solidFill>
                  <a:srgbClr val="FF0000"/>
                </a:solidFill>
              </a:rPr>
              <a:t>Cette option n’est possible que pour des colonnes contenant des mesures</a:t>
            </a:r>
            <a:r>
              <a:rPr lang="fr-BE" sz="2400" b="1" dirty="0" smtClean="0">
                <a:solidFill>
                  <a:srgbClr val="FF0000"/>
                </a:solidFill>
              </a:rPr>
              <a:t>.</a:t>
            </a:r>
          </a:p>
          <a:p>
            <a:pPr marL="11430" indent="0">
              <a:buNone/>
            </a:pPr>
            <a:r>
              <a:rPr lang="fr-BE" sz="2400" u="sng" dirty="0"/>
              <a:t>Exemple</a:t>
            </a:r>
            <a:r>
              <a:rPr lang="fr-BE" sz="2400" dirty="0"/>
              <a:t> : Rapport reprenant par bibliothèque le nombre d’</a:t>
            </a:r>
            <a:r>
              <a:rPr lang="fr-BE" sz="2400" i="1" dirty="0"/>
              <a:t>items</a:t>
            </a:r>
            <a:r>
              <a:rPr lang="fr-BE" sz="2400" dirty="0"/>
              <a:t> jamais mis en prêt, le nombre d’</a:t>
            </a:r>
            <a:r>
              <a:rPr lang="fr-BE" sz="2400" i="1" dirty="0"/>
              <a:t>items</a:t>
            </a:r>
            <a:r>
              <a:rPr lang="fr-BE" sz="2400" dirty="0"/>
              <a:t> mis en prêt au moins une fois et le nombre total </a:t>
            </a:r>
            <a:r>
              <a:rPr lang="fr-BE" sz="2400" dirty="0" smtClean="0"/>
              <a:t>d’</a:t>
            </a:r>
            <a:r>
              <a:rPr lang="fr-BE" sz="2400" i="1" dirty="0" smtClean="0"/>
              <a:t>items.</a:t>
            </a:r>
            <a:endParaRPr lang="en-US" sz="2400" i="1" dirty="0"/>
          </a:p>
          <a:p>
            <a:pPr marL="468630" indent="-457200"/>
            <a:r>
              <a:rPr lang="fr-BE" sz="2200" dirty="0"/>
              <a:t>Créer un rapport dans le domaine </a:t>
            </a:r>
            <a:r>
              <a:rPr lang="fr-BE" sz="2200" i="1" dirty="0" smtClean="0"/>
              <a:t>Physical items</a:t>
            </a:r>
            <a:r>
              <a:rPr lang="fr-BE" sz="2200" dirty="0" smtClean="0"/>
              <a:t> </a:t>
            </a:r>
            <a:r>
              <a:rPr lang="fr-BE" sz="2200" dirty="0"/>
              <a:t>reprenant la colonne </a:t>
            </a:r>
            <a:r>
              <a:rPr lang="fr-BE" sz="2200" i="1" dirty="0" smtClean="0"/>
              <a:t>Library Name</a:t>
            </a:r>
            <a:r>
              <a:rPr lang="fr-BE" sz="2200" dirty="0" smtClean="0"/>
              <a:t> </a:t>
            </a:r>
            <a:r>
              <a:rPr lang="fr-BE" sz="2200" dirty="0"/>
              <a:t>et trois fois la colonne </a:t>
            </a:r>
            <a:r>
              <a:rPr lang="fr-BE" sz="2200" i="1" dirty="0" err="1" smtClean="0"/>
              <a:t>Num</a:t>
            </a:r>
            <a:r>
              <a:rPr lang="fr-BE" sz="2200" i="1" dirty="0" smtClean="0"/>
              <a:t> </a:t>
            </a:r>
            <a:r>
              <a:rPr lang="fr-BE" sz="2200" i="1" dirty="0"/>
              <a:t>of </a:t>
            </a:r>
            <a:r>
              <a:rPr lang="fr-BE" sz="2200" i="1" dirty="0" smtClean="0"/>
              <a:t>items (In </a:t>
            </a:r>
            <a:r>
              <a:rPr lang="fr-BE" sz="2200" i="1" dirty="0" err="1" smtClean="0"/>
              <a:t>Repository</a:t>
            </a:r>
            <a:r>
              <a:rPr lang="fr-BE" sz="2200" i="1" dirty="0" smtClean="0"/>
              <a:t>)</a:t>
            </a:r>
            <a:r>
              <a:rPr lang="fr-BE" sz="2200" dirty="0" smtClean="0"/>
              <a:t>. Editer la formule de la première colonne </a:t>
            </a:r>
            <a:r>
              <a:rPr lang="fr-BE" sz="2200" i="1" dirty="0" err="1"/>
              <a:t>Num</a:t>
            </a:r>
            <a:r>
              <a:rPr lang="fr-BE" sz="2200" i="1" dirty="0"/>
              <a:t> of items (In </a:t>
            </a:r>
            <a:r>
              <a:rPr lang="fr-BE" sz="2200" i="1" dirty="0" err="1"/>
              <a:t>Repository</a:t>
            </a:r>
            <a:r>
              <a:rPr lang="fr-BE" sz="2200" i="1" dirty="0" smtClean="0"/>
              <a:t>) </a:t>
            </a:r>
            <a:r>
              <a:rPr lang="fr-BE" sz="2200" dirty="0" smtClean="0"/>
              <a:t>:</a:t>
            </a:r>
            <a:endParaRPr lang="fr-BE" sz="22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5092463"/>
            <a:ext cx="5991225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8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Modifier le nom de la </a:t>
            </a:r>
            <a:r>
              <a:rPr lang="fr-BE" sz="2400" dirty="0" smtClean="0"/>
              <a:t>colonne, surligner la formule existante :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85" y="2209381"/>
            <a:ext cx="6297830" cy="4435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928">
            <a:off x="3620383" y="5353330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 smtClean="0"/>
              <a:t>Remplacer </a:t>
            </a:r>
            <a:r>
              <a:rPr lang="fr-BE" sz="2200" b="1" i="1" dirty="0" err="1" smtClean="0"/>
              <a:t>filter_expressions</a:t>
            </a:r>
            <a:r>
              <a:rPr lang="fr-BE" sz="2200" dirty="0" smtClean="0"/>
              <a:t> </a:t>
            </a:r>
            <a:r>
              <a:rPr lang="fr-BE" sz="2200" dirty="0"/>
              <a:t>par un </a:t>
            </a:r>
            <a:r>
              <a:rPr lang="fr-BE" sz="2200" dirty="0" smtClean="0"/>
              <a:t>filtre :</a:t>
            </a:r>
          </a:p>
          <a:p>
            <a:endParaRPr lang="fr-BE" sz="2400" dirty="0"/>
          </a:p>
          <a:p>
            <a:endParaRPr lang="fr-BE" sz="2400" dirty="0" smtClean="0"/>
          </a:p>
          <a:p>
            <a:endParaRPr lang="fr-BE" sz="2400" dirty="0"/>
          </a:p>
          <a:p>
            <a:r>
              <a:rPr lang="fr-BE" sz="2200" dirty="0" smtClean="0"/>
              <a:t>Dans le dossier </a:t>
            </a:r>
            <a:r>
              <a:rPr lang="fr-BE" sz="2200" i="1" dirty="0" smtClean="0"/>
              <a:t>Physical Items </a:t>
            </a:r>
            <a:r>
              <a:rPr lang="fr-BE" sz="2200" i="1" dirty="0" err="1" smtClean="0"/>
              <a:t>Details</a:t>
            </a:r>
            <a:r>
              <a:rPr lang="fr-BE" sz="2200" i="1" dirty="0" smtClean="0"/>
              <a:t>, </a:t>
            </a:r>
            <a:r>
              <a:rPr lang="fr-BE" sz="2200" dirty="0" smtClean="0"/>
              <a:t>sélectionner la donnée</a:t>
            </a:r>
            <a:r>
              <a:rPr lang="fr-BE" sz="2200" i="1" dirty="0" smtClean="0"/>
              <a:t> Last </a:t>
            </a:r>
            <a:r>
              <a:rPr lang="fr-BE" sz="2200" i="1" dirty="0" err="1" smtClean="0"/>
              <a:t>Loan</a:t>
            </a:r>
            <a:r>
              <a:rPr lang="fr-BE" sz="2200" i="1" dirty="0" smtClean="0"/>
              <a:t> Date </a:t>
            </a:r>
            <a:r>
              <a:rPr lang="fr-BE" sz="2200" dirty="0" smtClean="0"/>
              <a:t>et compléter le filtre (choisir </a:t>
            </a:r>
            <a:r>
              <a:rPr lang="fr-BE" sz="2200" i="1" dirty="0" err="1" smtClean="0"/>
              <a:t>is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null</a:t>
            </a:r>
            <a:r>
              <a:rPr lang="fr-BE" sz="2200" dirty="0" smtClean="0"/>
              <a:t> pour ne compter que les </a:t>
            </a:r>
            <a:r>
              <a:rPr lang="fr-BE" sz="2200" i="1" dirty="0" smtClean="0"/>
              <a:t>items</a:t>
            </a:r>
            <a:r>
              <a:rPr lang="fr-BE" sz="2200" dirty="0" smtClean="0"/>
              <a:t> jamais mis en prêt) :</a:t>
            </a:r>
            <a:endParaRPr lang="fr-BE" sz="22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11" y="2005761"/>
            <a:ext cx="5230178" cy="1309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40" y="4431770"/>
            <a:ext cx="2066925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85" y="4416425"/>
            <a:ext cx="2722452" cy="2335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lèche droite 11"/>
          <p:cNvSpPr/>
          <p:nvPr/>
        </p:nvSpPr>
        <p:spPr>
          <a:xfrm>
            <a:off x="4098452" y="5091762"/>
            <a:ext cx="796245" cy="2791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928">
            <a:off x="6892973" y="6146621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 </a:t>
            </a:r>
            <a:r>
              <a:rPr lang="en-US" sz="2800" dirty="0" err="1" smtClean="0"/>
              <a:t>filtre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ajouté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2380933"/>
            <a:ext cx="5781675" cy="3562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928">
            <a:off x="6190329" y="5247172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formule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modifiée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48" y="2212605"/>
            <a:ext cx="6005104" cy="4274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928">
            <a:off x="6411710" y="5831746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200" dirty="0"/>
              <a:t>Faire la même chose pour la deuxième colonne </a:t>
            </a:r>
            <a:r>
              <a:rPr lang="fr-BE" sz="2200" i="1" dirty="0" err="1" smtClean="0"/>
              <a:t>Num</a:t>
            </a:r>
            <a:r>
              <a:rPr lang="fr-BE" sz="2200" i="1" dirty="0" smtClean="0"/>
              <a:t> </a:t>
            </a:r>
            <a:r>
              <a:rPr lang="fr-BE" sz="2200" i="1" dirty="0"/>
              <a:t>of </a:t>
            </a:r>
            <a:r>
              <a:rPr lang="fr-BE" sz="2200" i="1" dirty="0" smtClean="0"/>
              <a:t>Items</a:t>
            </a:r>
            <a:r>
              <a:rPr lang="fr-BE" sz="2200" i="1" dirty="0"/>
              <a:t>(In </a:t>
            </a:r>
            <a:r>
              <a:rPr lang="fr-BE" sz="2200" i="1" dirty="0" err="1" smtClean="0"/>
              <a:t>Repository</a:t>
            </a:r>
            <a:r>
              <a:rPr lang="fr-BE" sz="2200" i="1" dirty="0" smtClean="0"/>
              <a:t>)</a:t>
            </a:r>
            <a:r>
              <a:rPr lang="fr-BE" sz="2200" dirty="0" smtClean="0">
                <a:solidFill>
                  <a:srgbClr val="FF0000"/>
                </a:solidFill>
              </a:rPr>
              <a:t> </a:t>
            </a:r>
            <a:r>
              <a:rPr lang="fr-BE" sz="2200" dirty="0" smtClean="0"/>
              <a:t>en choisissant</a:t>
            </a:r>
            <a:r>
              <a:rPr lang="fr-BE" sz="2200" dirty="0"/>
              <a:t> </a:t>
            </a:r>
            <a:r>
              <a:rPr lang="fr-BE" sz="2200" i="1" dirty="0"/>
              <a:t>Is not </a:t>
            </a:r>
            <a:r>
              <a:rPr lang="fr-BE" sz="2200" i="1" dirty="0" err="1" smtClean="0"/>
              <a:t>Null</a:t>
            </a:r>
            <a:r>
              <a:rPr lang="fr-BE" sz="2200" dirty="0" smtClean="0"/>
              <a:t> comme </a:t>
            </a:r>
            <a:r>
              <a:rPr lang="fr-BE" sz="2200" dirty="0"/>
              <a:t>opérateur du </a:t>
            </a:r>
            <a:r>
              <a:rPr lang="fr-BE" sz="2200" dirty="0" smtClean="0"/>
              <a:t>filtre :</a:t>
            </a:r>
            <a:endParaRPr lang="fr-BE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75" y="2592604"/>
            <a:ext cx="5677050" cy="4019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928">
            <a:off x="6297861" y="5995133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Il </a:t>
            </a:r>
            <a:r>
              <a:rPr lang="en-US" sz="2200" dirty="0" err="1" smtClean="0"/>
              <a:t>est</a:t>
            </a:r>
            <a:r>
              <a:rPr lang="en-US" sz="2200" dirty="0" smtClean="0"/>
              <a:t> possible de g</a:t>
            </a:r>
            <a:r>
              <a:rPr lang="fr-BE" sz="2200" dirty="0" err="1" smtClean="0"/>
              <a:t>érer</a:t>
            </a:r>
            <a:r>
              <a:rPr lang="fr-BE" sz="2200" dirty="0" smtClean="0"/>
              <a:t> </a:t>
            </a:r>
            <a:r>
              <a:rPr lang="fr-BE" sz="2200" dirty="0"/>
              <a:t>les propriétés des colonnes au niveau de leur aspect, mise en page et </a:t>
            </a:r>
            <a:r>
              <a:rPr lang="fr-BE" sz="2200" dirty="0" smtClean="0"/>
              <a:t>contenu à partir de l’option </a:t>
            </a:r>
            <a:r>
              <a:rPr lang="fr-BE" sz="2200" i="1" dirty="0" err="1" smtClean="0"/>
              <a:t>Column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Properties</a:t>
            </a:r>
            <a:r>
              <a:rPr lang="fr-BE" sz="2200" dirty="0" smtClean="0"/>
              <a:t>. </a:t>
            </a:r>
            <a:r>
              <a:rPr lang="fr-BE" sz="2200" dirty="0"/>
              <a:t>Le formatage des colonnes permet d’affiner la présentation des analyses. Ce formatage peut être personnalisé, conditionnel et interagir avec d’autres données et analyses</a:t>
            </a:r>
            <a:r>
              <a:rPr lang="fr-BE" sz="2200" dirty="0" smtClean="0"/>
              <a:t>.</a:t>
            </a:r>
            <a:r>
              <a:rPr lang="fr-BE" sz="2400" dirty="0" smtClean="0"/>
              <a:t> 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49" y="3730441"/>
            <a:ext cx="5070701" cy="1582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6385">
            <a:off x="4266265" y="3446263"/>
            <a:ext cx="489842" cy="7646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68394" y="3606150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099">
            <a:off x="3735327" y="4351872"/>
            <a:ext cx="490165" cy="7651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35650" y="460801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07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/>
              <a:t>Utiliser la fonction filtre à partir du bouton </a:t>
            </a:r>
            <a:r>
              <a:rPr lang="fr-BE" sz="3000" i="1" dirty="0" err="1"/>
              <a:t>Filter</a:t>
            </a:r>
            <a:r>
              <a:rPr lang="fr-BE" sz="3000" i="1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Résultat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2182018"/>
            <a:ext cx="4714875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45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05850" y="5362098"/>
            <a:ext cx="5927289" cy="1163830"/>
          </a:xfrm>
        </p:spPr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r>
              <a:rPr lang="fr-BE" sz="2000" dirty="0"/>
              <a:t>Concaténer des colonnes avec le bouton « || »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040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Concaténer des colonnes avec le bouton « || </a:t>
            </a:r>
            <a:r>
              <a:rPr lang="fr-BE" sz="3200" dirty="0" smtClean="0"/>
              <a:t>»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u="sng" dirty="0"/>
              <a:t>Exemple</a:t>
            </a:r>
            <a:r>
              <a:rPr lang="fr-BE" sz="2400" dirty="0"/>
              <a:t> :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afficher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colonne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le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contenu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des 2 </a:t>
            </a:r>
            <a:r>
              <a:rPr lang="en-US" sz="2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colonnes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Title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et </a:t>
            </a:r>
            <a:r>
              <a:rPr lang="en-US" sz="2400" i="1" dirty="0" smtClean="0">
                <a:solidFill>
                  <a:schemeClr val="dk1"/>
                </a:solidFill>
                <a:cs typeface="Calibri"/>
                <a:sym typeface="Calibri"/>
              </a:rPr>
              <a:t>Author</a:t>
            </a:r>
            <a:r>
              <a:rPr lang="fr-BE" sz="2400" dirty="0" smtClean="0"/>
              <a:t>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dans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Bibliographic details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r>
              <a:rPr lang="fr-BE" sz="2200" dirty="0"/>
              <a:t>Créer un rapport dans le </a:t>
            </a:r>
            <a:r>
              <a:rPr lang="fr-BE" sz="2200" dirty="0" smtClean="0"/>
              <a:t>domaine</a:t>
            </a:r>
            <a:r>
              <a:rPr lang="fr-BE" sz="2200" dirty="0"/>
              <a:t> </a:t>
            </a:r>
            <a:r>
              <a:rPr lang="fr-BE" sz="2200" i="1" dirty="0"/>
              <a:t>Physical </a:t>
            </a:r>
            <a:r>
              <a:rPr lang="fr-BE" sz="2200" i="1" dirty="0" smtClean="0"/>
              <a:t>Items</a:t>
            </a:r>
            <a:r>
              <a:rPr lang="fr-BE" sz="2200" dirty="0"/>
              <a:t> </a:t>
            </a:r>
            <a:r>
              <a:rPr lang="fr-BE" sz="2200" dirty="0" smtClean="0"/>
              <a:t>reprenant </a:t>
            </a:r>
            <a:r>
              <a:rPr lang="fr-BE" sz="2200" dirty="0"/>
              <a:t>les </a:t>
            </a:r>
            <a:r>
              <a:rPr lang="fr-BE" sz="2200" dirty="0" smtClean="0"/>
              <a:t>colonnes </a:t>
            </a:r>
            <a:r>
              <a:rPr lang="fr-BE" sz="2200" i="1" dirty="0"/>
              <a:t>Library </a:t>
            </a:r>
            <a:r>
              <a:rPr lang="fr-BE" sz="2200" i="1" dirty="0" smtClean="0"/>
              <a:t>Name</a:t>
            </a:r>
            <a:r>
              <a:rPr lang="fr-BE" sz="2200" dirty="0" smtClean="0"/>
              <a:t>, </a:t>
            </a:r>
            <a:r>
              <a:rPr lang="fr-BE" sz="2200" i="1" dirty="0" smtClean="0"/>
              <a:t>Location Name</a:t>
            </a:r>
            <a:r>
              <a:rPr lang="fr-BE" sz="2200" dirty="0" smtClean="0"/>
              <a:t>, </a:t>
            </a:r>
            <a:r>
              <a:rPr lang="fr-BE" sz="2200" i="1" dirty="0" err="1" smtClean="0"/>
              <a:t>Title</a:t>
            </a:r>
            <a:r>
              <a:rPr lang="fr-BE" sz="2200" dirty="0" smtClean="0"/>
              <a:t>,</a:t>
            </a:r>
            <a:r>
              <a:rPr lang="fr-BE" sz="2200" dirty="0"/>
              <a:t> </a:t>
            </a:r>
            <a:r>
              <a:rPr lang="fr-BE" sz="2200" i="1" dirty="0" err="1"/>
              <a:t>Author</a:t>
            </a:r>
            <a:r>
              <a:rPr lang="fr-BE" sz="2200" dirty="0"/>
              <a:t> </a:t>
            </a:r>
            <a:r>
              <a:rPr lang="fr-BE" sz="2200" dirty="0" smtClean="0"/>
              <a:t>et </a:t>
            </a:r>
            <a:r>
              <a:rPr lang="fr-BE" sz="2200" i="1" dirty="0" smtClean="0"/>
              <a:t>Permanent </a:t>
            </a:r>
            <a:r>
              <a:rPr lang="fr-BE" sz="2200" i="1" dirty="0"/>
              <a:t>Call </a:t>
            </a:r>
            <a:r>
              <a:rPr lang="fr-BE" sz="2200" i="1" dirty="0" err="1" smtClean="0"/>
              <a:t>Number</a:t>
            </a:r>
            <a:r>
              <a:rPr lang="fr-BE" sz="2200" dirty="0" smtClean="0"/>
              <a:t>.</a:t>
            </a:r>
            <a:r>
              <a:rPr lang="fr-BE" sz="2200" dirty="0"/>
              <a:t> Appliquer un filtre </a:t>
            </a:r>
            <a:r>
              <a:rPr lang="fr-BE" sz="2200" dirty="0" smtClean="0"/>
              <a:t>sur</a:t>
            </a:r>
            <a:r>
              <a:rPr lang="fr-BE" sz="2200" dirty="0"/>
              <a:t> </a:t>
            </a:r>
            <a:r>
              <a:rPr lang="fr-BE" sz="2200" i="1" dirty="0"/>
              <a:t>Library </a:t>
            </a:r>
            <a:r>
              <a:rPr lang="fr-BE" sz="2200" i="1" dirty="0" smtClean="0"/>
              <a:t>Name</a:t>
            </a:r>
            <a:r>
              <a:rPr lang="fr-BE" sz="2200" dirty="0" smtClean="0"/>
              <a:t> </a:t>
            </a:r>
            <a:r>
              <a:rPr lang="fr-BE" sz="2200" dirty="0"/>
              <a:t>et </a:t>
            </a:r>
            <a:r>
              <a:rPr lang="fr-BE" sz="2200" i="1" dirty="0" smtClean="0"/>
              <a:t>Location Name</a:t>
            </a:r>
            <a:r>
              <a:rPr lang="fr-BE" sz="2200" dirty="0" smtClean="0"/>
              <a:t>. Editer la formule de </a:t>
            </a:r>
            <a:r>
              <a:rPr lang="fr-BE" sz="2200" dirty="0"/>
              <a:t>la colonne </a:t>
            </a:r>
            <a:r>
              <a:rPr lang="fr-BE" sz="2200" i="1" dirty="0" err="1" smtClean="0"/>
              <a:t>Title</a:t>
            </a:r>
            <a:r>
              <a:rPr lang="fr-BE" sz="2200" i="1" dirty="0" smtClean="0"/>
              <a:t> </a:t>
            </a:r>
            <a:r>
              <a:rPr lang="fr-BE" sz="2200" dirty="0" smtClean="0"/>
              <a:t>:</a:t>
            </a:r>
            <a:endParaRPr lang="en-US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88306"/>
            <a:ext cx="788670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05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Concaténer des colonnes avec le bouton « || »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Cliquer sur le bouton « || » puis sélectionner la </a:t>
            </a:r>
            <a:r>
              <a:rPr lang="fr-BE" sz="2400" dirty="0" smtClean="0"/>
              <a:t>colonne </a:t>
            </a:r>
            <a:r>
              <a:rPr lang="fr-BE" sz="2400" i="1" dirty="0" err="1" smtClean="0"/>
              <a:t>Author</a:t>
            </a:r>
            <a:r>
              <a:rPr lang="fr-BE" sz="2400" dirty="0" smtClean="0"/>
              <a:t>. </a:t>
            </a:r>
            <a:r>
              <a:rPr lang="fr-BE" sz="2400" dirty="0"/>
              <a:t>La formule est </a:t>
            </a:r>
            <a:r>
              <a:rPr lang="fr-BE" sz="2400" dirty="0" smtClean="0"/>
              <a:t>modifiée :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76" y="2444946"/>
            <a:ext cx="5942447" cy="4199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6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Concaténer des colonnes avec le bouton « || »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/>
              <a:t>En supprimant la colonne </a:t>
            </a:r>
            <a:r>
              <a:rPr lang="fr-BE" sz="2800" i="1" dirty="0" err="1" smtClean="0"/>
              <a:t>Author</a:t>
            </a:r>
            <a:r>
              <a:rPr lang="fr-BE" sz="2800" dirty="0" smtClean="0"/>
              <a:t>, </a:t>
            </a:r>
            <a:r>
              <a:rPr lang="fr-BE" sz="2800" dirty="0"/>
              <a:t>on obtient le résultat </a:t>
            </a:r>
            <a:r>
              <a:rPr lang="fr-BE" sz="2800" dirty="0" smtClean="0"/>
              <a:t>suivant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651125"/>
            <a:ext cx="7372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2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Concaténer des colonnes avec le bouton « || »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Pour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ajouter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de la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ponctuation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ou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du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texte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entourer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les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caractères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du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signe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‘ (apostrophe) et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ajouter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à nouveau le </a:t>
            </a:r>
            <a:r>
              <a:rPr lang="en-US" sz="2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symbole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BE" sz="2200" dirty="0"/>
              <a:t>« || </a:t>
            </a:r>
            <a:r>
              <a:rPr lang="fr-BE" sz="2200" dirty="0" smtClean="0"/>
              <a:t>». </a:t>
            </a:r>
            <a:endParaRPr lang="fr-BE" sz="2200" dirty="0"/>
          </a:p>
          <a:p>
            <a:r>
              <a:rPr lang="fr-BE" sz="2200" dirty="0"/>
              <a:t>Dans l’exemple précédent, pour ajouter un espace après la barre oblique, transformer la formule de la façon suivante </a:t>
            </a:r>
            <a:r>
              <a:rPr lang="fr-BE" sz="2200" dirty="0" smtClean="0"/>
              <a:t>:</a:t>
            </a:r>
          </a:p>
          <a:p>
            <a:endParaRPr lang="fr-BE" sz="2200" dirty="0"/>
          </a:p>
          <a:p>
            <a:endParaRPr lang="fr-BE" sz="2200" dirty="0" smtClean="0"/>
          </a:p>
          <a:p>
            <a:r>
              <a:rPr lang="fr-BE" sz="2200" dirty="0"/>
              <a:t>Résultat : un espace a été ajouté :</a:t>
            </a:r>
            <a:endParaRPr lang="en-US" sz="2200" dirty="0"/>
          </a:p>
          <a:p>
            <a:endParaRPr lang="fr-BE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93" y="3167062"/>
            <a:ext cx="3901214" cy="654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41032"/>
            <a:ext cx="7315200" cy="1200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7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Concaténer des colonnes avec le bouton « || »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/>
              <a:t>Pour concaténer plusieurs champs dont le contenu est parfois nul et générer une ponctuation qui dépendra de leur présence, transformer la formule de la façon suivante </a:t>
            </a:r>
            <a:r>
              <a:rPr lang="fr-BE" sz="2200" dirty="0" smtClean="0"/>
              <a:t>:</a:t>
            </a:r>
          </a:p>
          <a:p>
            <a:endParaRPr lang="fr-BE" sz="2200" dirty="0" smtClean="0"/>
          </a:p>
          <a:p>
            <a:pPr marL="0" indent="0">
              <a:buNone/>
            </a:pPr>
            <a:endParaRPr lang="fr-BE" sz="1000" dirty="0" smtClean="0"/>
          </a:p>
          <a:p>
            <a:pPr marL="457200" lvl="1" indent="0">
              <a:buNone/>
            </a:pPr>
            <a:r>
              <a:rPr lang="fr-BE" sz="1800" dirty="0" smtClean="0"/>
              <a:t>Traduction </a:t>
            </a:r>
            <a:r>
              <a:rPr lang="fr-BE" sz="1800" dirty="0"/>
              <a:t>: la colonne titre est concaténée avec la colonne auteur. Si la colonne auteur est vide alors afficher «  … » sinon, afficher le contenu de la colonne précédé par un espace.</a:t>
            </a:r>
          </a:p>
          <a:p>
            <a:pPr marL="400050"/>
            <a:r>
              <a:rPr lang="fr-BE" sz="2200" dirty="0" smtClean="0"/>
              <a:t>Résultat :</a:t>
            </a:r>
            <a:endParaRPr lang="fr-BE" sz="22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38" y="2751336"/>
            <a:ext cx="6642922" cy="461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3" y="4595812"/>
            <a:ext cx="7649332" cy="1712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7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Concaténer des colonnes avec le bouton « || »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Concaténer plus de deux colonnes : dans l’exemple précédent, concaténons la colonne </a:t>
            </a:r>
            <a:r>
              <a:rPr lang="fr-BE" sz="2400" i="1" dirty="0" smtClean="0"/>
              <a:t>Permanent </a:t>
            </a:r>
            <a:r>
              <a:rPr lang="fr-BE" sz="2400" i="1" dirty="0"/>
              <a:t>Call </a:t>
            </a:r>
            <a:r>
              <a:rPr lang="fr-BE" sz="2400" i="1" dirty="0" err="1" smtClean="0"/>
              <a:t>Number</a:t>
            </a:r>
            <a:r>
              <a:rPr lang="fr-BE" sz="2400" dirty="0" smtClean="0"/>
              <a:t> </a:t>
            </a:r>
            <a:r>
              <a:rPr lang="fr-BE" sz="2400" dirty="0"/>
              <a:t>en ajoutant l’expression « , cote : ». La formule devient </a:t>
            </a:r>
            <a:r>
              <a:rPr lang="fr-BE" sz="2400" dirty="0" smtClean="0"/>
              <a:t>:</a:t>
            </a:r>
          </a:p>
          <a:p>
            <a:endParaRPr lang="fr-BE" sz="2400" dirty="0"/>
          </a:p>
          <a:p>
            <a:endParaRPr lang="fr-BE" sz="2400" dirty="0" smtClean="0"/>
          </a:p>
          <a:p>
            <a:r>
              <a:rPr lang="fr-BE" sz="2400" dirty="0"/>
              <a:t>Résultat après suppression de la </a:t>
            </a:r>
            <a:r>
              <a:rPr lang="fr-BE" sz="2400" dirty="0" smtClean="0"/>
              <a:t>colonne</a:t>
            </a:r>
            <a:r>
              <a:rPr lang="fr-BE" sz="2400" dirty="0"/>
              <a:t> </a:t>
            </a:r>
            <a:r>
              <a:rPr lang="fr-BE" sz="2400" i="1" dirty="0"/>
              <a:t>Permanent</a:t>
            </a:r>
            <a:r>
              <a:rPr lang="fr-BE" sz="2400" dirty="0"/>
              <a:t> </a:t>
            </a:r>
            <a:r>
              <a:rPr lang="fr-BE" sz="2400" i="1" dirty="0"/>
              <a:t>Call </a:t>
            </a:r>
            <a:r>
              <a:rPr lang="fr-BE" sz="2400" i="1" dirty="0" err="1"/>
              <a:t>Number</a:t>
            </a:r>
            <a:r>
              <a:rPr lang="fr-BE" sz="2400" i="1" dirty="0"/>
              <a:t> </a:t>
            </a:r>
            <a:r>
              <a:rPr lang="fr-BE" sz="2400" i="1" dirty="0" smtClean="0"/>
              <a:t>:</a:t>
            </a:r>
            <a:endParaRPr lang="fr-BE" sz="2400" i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0" y="2816214"/>
            <a:ext cx="7447620" cy="77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1" y="4604417"/>
            <a:ext cx="8009258" cy="1617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05850" y="5362098"/>
            <a:ext cx="5927289" cy="1163830"/>
          </a:xfrm>
        </p:spPr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Column Formula</a:t>
            </a:r>
          </a:p>
          <a:p>
            <a:r>
              <a:rPr lang="fr-BE" sz="2000" dirty="0"/>
              <a:t>Modifier la règle par défaut pour une colonne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4786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</a:t>
            </a:r>
            <a:r>
              <a:rPr lang="fr-BE" sz="3200" dirty="0" smtClean="0"/>
              <a:t>colonne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u="sng" dirty="0"/>
              <a:t>Exemple</a:t>
            </a:r>
            <a:r>
              <a:rPr lang="fr-BE" sz="2400" dirty="0"/>
              <a:t> : </a:t>
            </a:r>
            <a:r>
              <a:rPr lang="fr-BE" sz="2400" dirty="0">
                <a:solidFill>
                  <a:schemeClr val="dk1"/>
                </a:solidFill>
                <a:cs typeface="Calibri"/>
                <a:sym typeface="Calibri"/>
              </a:rPr>
              <a:t>transformer la règle d’une colonne de type mesure qui indique une somme (règle par défaut pour une colonne de type mesure) pour qu’elle indique une </a:t>
            </a:r>
            <a:r>
              <a:rPr lang="fr-BE" sz="2400" dirty="0" smtClean="0">
                <a:solidFill>
                  <a:schemeClr val="dk1"/>
                </a:solidFill>
                <a:cs typeface="Calibri"/>
                <a:sym typeface="Calibri"/>
              </a:rPr>
              <a:t>moyenne.</a:t>
            </a:r>
          </a:p>
          <a:p>
            <a:r>
              <a:rPr lang="fr-BE" sz="2400" dirty="0"/>
              <a:t>Créer un rapport dans le domaine </a:t>
            </a:r>
            <a:r>
              <a:rPr lang="fr-BE" sz="2400" i="1" dirty="0" smtClean="0"/>
              <a:t>Fulfillment</a:t>
            </a:r>
            <a:r>
              <a:rPr lang="fr-BE" sz="2400" dirty="0" smtClean="0"/>
              <a:t> </a:t>
            </a:r>
            <a:r>
              <a:rPr lang="fr-BE" sz="2400" dirty="0"/>
              <a:t>reprenant les colonnes </a:t>
            </a:r>
            <a:r>
              <a:rPr lang="fr-BE" sz="2400" i="1" dirty="0" smtClean="0"/>
              <a:t>Library Name</a:t>
            </a:r>
            <a:r>
              <a:rPr lang="fr-BE" sz="2400" dirty="0" smtClean="0"/>
              <a:t>,</a:t>
            </a:r>
            <a:r>
              <a:rPr lang="fr-BE" sz="2400" dirty="0"/>
              <a:t> </a:t>
            </a:r>
            <a:r>
              <a:rPr lang="fr-BE" sz="2400" i="1" dirty="0" err="1"/>
              <a:t>Loan</a:t>
            </a:r>
            <a:r>
              <a:rPr lang="fr-BE" sz="2400" i="1" dirty="0"/>
              <a:t> </a:t>
            </a:r>
            <a:r>
              <a:rPr lang="fr-BE" sz="2400" i="1" dirty="0" err="1" smtClean="0"/>
              <a:t>Year</a:t>
            </a:r>
            <a:r>
              <a:rPr lang="fr-BE" sz="2400" dirty="0" smtClean="0"/>
              <a:t>, </a:t>
            </a:r>
            <a:r>
              <a:rPr lang="fr-BE" sz="2400" i="1" dirty="0" err="1" smtClean="0"/>
              <a:t>Loan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Month</a:t>
            </a:r>
            <a:r>
              <a:rPr lang="fr-BE" sz="2400" dirty="0" smtClean="0"/>
              <a:t>,</a:t>
            </a:r>
            <a:r>
              <a:rPr lang="fr-BE" sz="2400" dirty="0"/>
              <a:t> </a:t>
            </a:r>
            <a:r>
              <a:rPr lang="fr-BE" sz="2400" i="1" dirty="0"/>
              <a:t>Patron </a:t>
            </a:r>
            <a:r>
              <a:rPr lang="fr-BE" sz="2400" i="1" dirty="0" smtClean="0"/>
              <a:t>Group</a:t>
            </a:r>
            <a:r>
              <a:rPr lang="fr-BE" sz="2400" dirty="0" smtClean="0"/>
              <a:t> </a:t>
            </a:r>
            <a:r>
              <a:rPr lang="fr-BE" sz="2400" dirty="0"/>
              <a:t>et </a:t>
            </a:r>
            <a:r>
              <a:rPr lang="fr-BE" sz="2400" i="1" dirty="0" err="1" smtClean="0"/>
              <a:t>Loans</a:t>
            </a:r>
            <a:r>
              <a:rPr lang="fr-BE" sz="2400" dirty="0" smtClean="0"/>
              <a:t>.</a:t>
            </a:r>
            <a:r>
              <a:rPr lang="fr-BE" sz="2400" dirty="0"/>
              <a:t> Appliquer un filtre </a:t>
            </a:r>
            <a:r>
              <a:rPr lang="fr-BE" sz="2400" dirty="0" smtClean="0"/>
              <a:t>sur</a:t>
            </a:r>
            <a:r>
              <a:rPr lang="fr-BE" sz="2400" dirty="0"/>
              <a:t> </a:t>
            </a:r>
            <a:r>
              <a:rPr lang="fr-BE" sz="2400" i="1" dirty="0"/>
              <a:t>Library </a:t>
            </a:r>
            <a:r>
              <a:rPr lang="fr-BE" sz="2400" i="1" dirty="0" smtClean="0"/>
              <a:t>Name</a:t>
            </a:r>
            <a:r>
              <a:rPr lang="fr-BE" sz="2400" dirty="0" smtClean="0"/>
              <a:t>,</a:t>
            </a:r>
            <a:r>
              <a:rPr lang="fr-BE" sz="2400" dirty="0"/>
              <a:t> </a:t>
            </a:r>
            <a:r>
              <a:rPr lang="fr-BE" sz="2400" i="1" dirty="0" err="1"/>
              <a:t>Loan</a:t>
            </a:r>
            <a:r>
              <a:rPr lang="fr-BE" sz="2400" i="1" dirty="0"/>
              <a:t> </a:t>
            </a:r>
            <a:r>
              <a:rPr lang="fr-BE" sz="2400" i="1" dirty="0" err="1" smtClean="0"/>
              <a:t>Year</a:t>
            </a:r>
            <a:r>
              <a:rPr lang="fr-BE" sz="2400" dirty="0" smtClean="0"/>
              <a:t> et </a:t>
            </a:r>
            <a:r>
              <a:rPr lang="fr-BE" sz="2400" i="1" dirty="0" smtClean="0"/>
              <a:t>Patron Group </a:t>
            </a:r>
            <a:r>
              <a:rPr lang="fr-BE" sz="2400" dirty="0" smtClean="0"/>
              <a:t>:</a:t>
            </a:r>
            <a:endParaRPr lang="en-US" sz="2400" i="1" dirty="0"/>
          </a:p>
          <a:p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313972"/>
            <a:ext cx="7239000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2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propriétés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colonne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Créer une table pivot en mettant en </a:t>
            </a:r>
            <a:r>
              <a:rPr lang="fr-BE" sz="2400" i="1" dirty="0" err="1" smtClean="0"/>
              <a:t>Columns</a:t>
            </a:r>
            <a:r>
              <a:rPr lang="fr-BE" sz="2400" dirty="0" smtClean="0"/>
              <a:t> </a:t>
            </a:r>
            <a:r>
              <a:rPr lang="fr-BE" sz="2400" dirty="0"/>
              <a:t>la donnée </a:t>
            </a:r>
            <a:r>
              <a:rPr lang="fr-BE" sz="2400" i="1" dirty="0" err="1" smtClean="0"/>
              <a:t>Loan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Month</a:t>
            </a:r>
            <a:r>
              <a:rPr lang="fr-BE" sz="2400" dirty="0" smtClean="0"/>
              <a:t>, </a:t>
            </a:r>
            <a:r>
              <a:rPr lang="fr-BE" sz="2400" dirty="0"/>
              <a:t>en </a:t>
            </a:r>
            <a:r>
              <a:rPr lang="fr-BE" sz="2400" i="1" dirty="0" err="1" smtClean="0"/>
              <a:t>Rows</a:t>
            </a:r>
            <a:r>
              <a:rPr lang="fr-BE" sz="2400" dirty="0" smtClean="0"/>
              <a:t> </a:t>
            </a:r>
            <a:r>
              <a:rPr lang="fr-BE" sz="2400" dirty="0"/>
              <a:t>les </a:t>
            </a:r>
            <a:r>
              <a:rPr lang="fr-BE" sz="2400" dirty="0" smtClean="0"/>
              <a:t>données</a:t>
            </a:r>
            <a:r>
              <a:rPr lang="fr-BE" sz="2400" dirty="0"/>
              <a:t> </a:t>
            </a:r>
            <a:r>
              <a:rPr lang="fr-BE" sz="2400" i="1" dirty="0"/>
              <a:t>Library </a:t>
            </a:r>
            <a:r>
              <a:rPr lang="fr-BE" sz="2400" i="1" dirty="0" smtClean="0"/>
              <a:t>Name</a:t>
            </a:r>
            <a:r>
              <a:rPr lang="fr-BE" sz="2400" dirty="0" smtClean="0"/>
              <a:t>,</a:t>
            </a:r>
            <a:r>
              <a:rPr lang="fr-BE" sz="2400" dirty="0"/>
              <a:t> </a:t>
            </a:r>
            <a:r>
              <a:rPr lang="fr-BE" sz="2400" i="1" dirty="0" err="1"/>
              <a:t>Loan</a:t>
            </a:r>
            <a:r>
              <a:rPr lang="fr-BE" sz="2400" i="1" dirty="0"/>
              <a:t> </a:t>
            </a:r>
            <a:r>
              <a:rPr lang="fr-BE" sz="2400" i="1" dirty="0" err="1" smtClean="0"/>
              <a:t>Year</a:t>
            </a:r>
            <a:r>
              <a:rPr lang="fr-BE" sz="2400" dirty="0" smtClean="0"/>
              <a:t>, </a:t>
            </a:r>
            <a:r>
              <a:rPr lang="fr-BE" sz="2400" i="1" dirty="0" smtClean="0"/>
              <a:t>Patron Group</a:t>
            </a:r>
            <a:r>
              <a:rPr lang="fr-BE" sz="2400" dirty="0" smtClean="0"/>
              <a:t> </a:t>
            </a:r>
            <a:r>
              <a:rPr lang="fr-BE" sz="2400" dirty="0"/>
              <a:t>et </a:t>
            </a:r>
            <a:r>
              <a:rPr lang="fr-BE" sz="2400" dirty="0" smtClean="0"/>
              <a:t>en</a:t>
            </a:r>
            <a:r>
              <a:rPr lang="fr-BE" sz="2400" dirty="0"/>
              <a:t> </a:t>
            </a:r>
            <a:r>
              <a:rPr lang="fr-BE" sz="2400" i="1" dirty="0" err="1" smtClean="0"/>
              <a:t>Measures</a:t>
            </a:r>
            <a:r>
              <a:rPr lang="fr-BE" sz="2400" dirty="0" smtClean="0"/>
              <a:t> </a:t>
            </a:r>
            <a:r>
              <a:rPr lang="fr-BE" sz="2400" dirty="0"/>
              <a:t>la donnée </a:t>
            </a:r>
            <a:r>
              <a:rPr lang="fr-BE" sz="2400" i="1" dirty="0" err="1" smtClean="0"/>
              <a:t>Loans</a:t>
            </a:r>
            <a:r>
              <a:rPr lang="fr-BE" sz="2400" dirty="0" smtClean="0"/>
              <a:t>. </a:t>
            </a:r>
            <a:r>
              <a:rPr lang="fr-BE" sz="2400" dirty="0"/>
              <a:t>Ajouter les totaux pour les </a:t>
            </a:r>
            <a:r>
              <a:rPr lang="fr-BE" sz="2400" dirty="0" smtClean="0"/>
              <a:t>données</a:t>
            </a:r>
            <a:r>
              <a:rPr lang="fr-BE" sz="2400" dirty="0"/>
              <a:t> </a:t>
            </a:r>
            <a:r>
              <a:rPr lang="fr-BE" sz="2400" i="1" dirty="0" err="1"/>
              <a:t>Measure</a:t>
            </a:r>
            <a:r>
              <a:rPr lang="fr-BE" sz="2400" i="1" dirty="0"/>
              <a:t> </a:t>
            </a:r>
            <a:r>
              <a:rPr lang="fr-BE" sz="2400" i="1" dirty="0" smtClean="0"/>
              <a:t>Labels</a:t>
            </a:r>
            <a:r>
              <a:rPr lang="fr-BE" sz="2400" dirty="0" smtClean="0"/>
              <a:t> et</a:t>
            </a:r>
            <a:r>
              <a:rPr lang="fr-BE" sz="2400" dirty="0"/>
              <a:t> </a:t>
            </a:r>
            <a:r>
              <a:rPr lang="fr-BE" sz="2400" i="1" dirty="0" err="1"/>
              <a:t>Loan</a:t>
            </a:r>
            <a:r>
              <a:rPr lang="fr-BE" sz="2400" i="1" dirty="0"/>
              <a:t> </a:t>
            </a:r>
            <a:r>
              <a:rPr lang="fr-BE" sz="2400" i="1" dirty="0" err="1" smtClean="0"/>
              <a:t>Year</a:t>
            </a:r>
            <a:r>
              <a:rPr lang="fr-BE" sz="2400" i="1" dirty="0" smtClean="0"/>
              <a:t> </a:t>
            </a:r>
            <a:r>
              <a:rPr lang="fr-BE" sz="2400" dirty="0" smtClean="0"/>
              <a:t>:</a:t>
            </a:r>
            <a:endParaRPr lang="fr-BE" sz="24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46" y="3462373"/>
            <a:ext cx="6875307" cy="2596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1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colonne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Résultat : les totaux représentent les sommes par </a:t>
            </a:r>
            <a:r>
              <a:rPr lang="fr-BE" sz="2400" i="1" dirty="0"/>
              <a:t>P</a:t>
            </a:r>
            <a:r>
              <a:rPr lang="fr-BE" sz="2400" i="1" dirty="0" smtClean="0"/>
              <a:t>atron </a:t>
            </a:r>
            <a:r>
              <a:rPr lang="fr-BE" sz="2400" i="1" dirty="0"/>
              <a:t>G</a:t>
            </a:r>
            <a:r>
              <a:rPr lang="fr-BE" sz="2400" i="1" dirty="0" smtClean="0"/>
              <a:t>roup</a:t>
            </a:r>
            <a:r>
              <a:rPr lang="fr-BE" sz="2400" dirty="0" smtClean="0"/>
              <a:t> </a:t>
            </a:r>
            <a:r>
              <a:rPr lang="fr-BE" sz="2400" dirty="0"/>
              <a:t>(pour les lignes) et par mois (pour les colonnes</a:t>
            </a:r>
            <a:r>
              <a:rPr lang="fr-BE" sz="2400" dirty="0" smtClean="0"/>
              <a:t>) :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5" y="2760496"/>
            <a:ext cx="8124549" cy="1830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22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colonne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/>
              <a:t>Pour modifier la règle pour que les totaux affichent des moyennes, cliquer sur le </a:t>
            </a:r>
            <a:r>
              <a:rPr lang="fr-BE" sz="2200" dirty="0" smtClean="0"/>
              <a:t>lien</a:t>
            </a:r>
            <a:r>
              <a:rPr lang="fr-BE" sz="2200" dirty="0"/>
              <a:t> </a:t>
            </a:r>
            <a:r>
              <a:rPr lang="fr-BE" sz="2200" i="1" dirty="0"/>
              <a:t>Edit </a:t>
            </a:r>
            <a:r>
              <a:rPr lang="fr-BE" sz="2200" i="1" dirty="0" smtClean="0"/>
              <a:t>formula</a:t>
            </a:r>
            <a:r>
              <a:rPr lang="fr-BE" sz="2200" dirty="0" smtClean="0"/>
              <a:t> </a:t>
            </a:r>
            <a:r>
              <a:rPr lang="fr-BE" sz="2200" dirty="0"/>
              <a:t>de la </a:t>
            </a:r>
            <a:r>
              <a:rPr lang="fr-BE" sz="2200" dirty="0" smtClean="0"/>
              <a:t>colonne</a:t>
            </a:r>
            <a:r>
              <a:rPr lang="fr-BE" sz="2200" i="1" dirty="0"/>
              <a:t> </a:t>
            </a:r>
            <a:r>
              <a:rPr lang="fr-BE" sz="2200" i="1" dirty="0" err="1" smtClean="0"/>
              <a:t>Loans</a:t>
            </a:r>
            <a:r>
              <a:rPr lang="fr-BE" sz="2200" dirty="0" smtClean="0"/>
              <a:t> </a:t>
            </a:r>
            <a:r>
              <a:rPr lang="fr-BE" sz="2200" dirty="0"/>
              <a:t>et choisir </a:t>
            </a:r>
            <a:r>
              <a:rPr lang="fr-BE" sz="2200" i="1" dirty="0" err="1" smtClean="0"/>
              <a:t>Average</a:t>
            </a:r>
            <a:r>
              <a:rPr lang="fr-BE" sz="2200" dirty="0"/>
              <a:t> </a:t>
            </a:r>
            <a:r>
              <a:rPr lang="fr-BE" sz="2200" dirty="0" smtClean="0"/>
              <a:t>dans </a:t>
            </a:r>
            <a:r>
              <a:rPr lang="fr-BE" sz="2200" dirty="0"/>
              <a:t>la liste déroulante de </a:t>
            </a:r>
            <a:r>
              <a:rPr lang="fr-BE" sz="2200" i="1" dirty="0" err="1" smtClean="0"/>
              <a:t>Aggregation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Rule</a:t>
            </a:r>
            <a:r>
              <a:rPr lang="fr-BE" sz="2200" i="1" dirty="0" smtClean="0"/>
              <a:t> (</a:t>
            </a:r>
            <a:r>
              <a:rPr lang="fr-BE" sz="2200" i="1" dirty="0" err="1" smtClean="0"/>
              <a:t>Totals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Row</a:t>
            </a:r>
            <a:r>
              <a:rPr lang="fr-BE" sz="2200" i="1" dirty="0" smtClean="0"/>
              <a:t>) </a:t>
            </a:r>
            <a:r>
              <a:rPr lang="fr-BE" sz="2200" dirty="0" smtClean="0"/>
              <a:t>: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2" y="2711561"/>
            <a:ext cx="5279657" cy="857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81" y="3757619"/>
            <a:ext cx="3374428" cy="2995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à angle droit 6"/>
          <p:cNvSpPr/>
          <p:nvPr/>
        </p:nvSpPr>
        <p:spPr>
          <a:xfrm rot="5400000" flipV="1">
            <a:off x="4565976" y="4017240"/>
            <a:ext cx="1571345" cy="82777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8188">
            <a:off x="6975013" y="2705602"/>
            <a:ext cx="489842" cy="7646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157892" y="283661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6385">
            <a:off x="3034232" y="4982898"/>
            <a:ext cx="489842" cy="76468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36361" y="514278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56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colonne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/>
              <a:t>Résultat : les totaux affichent des </a:t>
            </a:r>
            <a:r>
              <a:rPr lang="fr-BE" sz="2200" dirty="0" smtClean="0"/>
              <a:t>moyennes :</a:t>
            </a:r>
          </a:p>
          <a:p>
            <a:endParaRPr lang="fr-BE" sz="1600" dirty="0"/>
          </a:p>
          <a:p>
            <a:endParaRPr lang="fr-BE" sz="1600" dirty="0" smtClean="0"/>
          </a:p>
          <a:p>
            <a:pPr marL="0" indent="0">
              <a:buNone/>
            </a:pPr>
            <a:endParaRPr lang="fr-BE" sz="1600" dirty="0" smtClean="0"/>
          </a:p>
          <a:p>
            <a:pPr marL="0" indent="0">
              <a:buNone/>
            </a:pPr>
            <a:endParaRPr lang="fr-BE" sz="1600" dirty="0" smtClean="0"/>
          </a:p>
          <a:p>
            <a:pPr marL="0" indent="0">
              <a:buNone/>
            </a:pPr>
            <a:endParaRPr lang="fr-BE" sz="1600" dirty="0" smtClean="0"/>
          </a:p>
          <a:p>
            <a:r>
              <a:rPr lang="fr-BE" sz="2200" dirty="0"/>
              <a:t>Pour modifier l’intitulé des totaux, éditer la table pivot</a:t>
            </a:r>
            <a:r>
              <a:rPr lang="fr-BE" sz="2200" dirty="0" smtClean="0"/>
              <a:t>, </a:t>
            </a:r>
            <a:r>
              <a:rPr lang="fr-BE" sz="2200" dirty="0"/>
              <a:t>et sélectionner </a:t>
            </a:r>
            <a:r>
              <a:rPr lang="fr-BE" sz="2200" i="1" dirty="0" smtClean="0"/>
              <a:t>Format Labels</a:t>
            </a:r>
            <a:r>
              <a:rPr lang="fr-BE" sz="2200" dirty="0" smtClean="0"/>
              <a:t> </a:t>
            </a:r>
            <a:r>
              <a:rPr lang="fr-BE" sz="2200" dirty="0"/>
              <a:t>dans la liste déroulante sous le </a:t>
            </a:r>
            <a:r>
              <a:rPr lang="fr-BE" sz="2200" dirty="0" smtClean="0"/>
              <a:t>symbole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65" y="2053078"/>
            <a:ext cx="6293469" cy="1409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11" y="3852258"/>
            <a:ext cx="228600" cy="285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95" y="4253035"/>
            <a:ext cx="4850407" cy="2326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6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colonne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Introduire les nouveaux </a:t>
            </a:r>
            <a:r>
              <a:rPr lang="fr-BE" sz="2400" dirty="0" smtClean="0"/>
              <a:t>intitulés :</a:t>
            </a:r>
          </a:p>
          <a:p>
            <a:endParaRPr lang="fr-BE" sz="2400" dirty="0"/>
          </a:p>
          <a:p>
            <a:endParaRPr lang="fr-BE" sz="2400" dirty="0" smtClean="0"/>
          </a:p>
          <a:p>
            <a:endParaRPr lang="fr-BE" sz="2400" dirty="0"/>
          </a:p>
          <a:p>
            <a:endParaRPr lang="fr-BE" sz="2400" dirty="0" smtClean="0"/>
          </a:p>
          <a:p>
            <a:r>
              <a:rPr lang="fr-BE" sz="2400" dirty="0"/>
              <a:t>Résultat : les intitulés des totaux ont été </a:t>
            </a:r>
            <a:r>
              <a:rPr lang="fr-BE" sz="2400" dirty="0" smtClean="0"/>
              <a:t>modifiés :</a:t>
            </a:r>
            <a:endParaRPr lang="en-US" sz="2400" dirty="0"/>
          </a:p>
          <a:p>
            <a:pPr marL="0" indent="0">
              <a:buNone/>
            </a:pPr>
            <a:endParaRPr lang="fr-BE" sz="24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8" y="2230879"/>
            <a:ext cx="3612164" cy="1297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99" y="2230879"/>
            <a:ext cx="3565602" cy="1297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5" y="4353993"/>
            <a:ext cx="8007389" cy="1887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5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Modifier la règle par défaut pour une colonne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Remarque : possibilité de modifier la règle directement dans la table pivot en cliquant sur le bouton </a:t>
            </a:r>
            <a:r>
              <a:rPr lang="fr-BE" sz="2400" i="1" dirty="0" smtClean="0"/>
              <a:t>More options</a:t>
            </a:r>
            <a:r>
              <a:rPr lang="fr-BE" sz="2400" dirty="0" smtClean="0"/>
              <a:t> </a:t>
            </a:r>
            <a:r>
              <a:rPr lang="fr-BE" sz="2400" dirty="0"/>
              <a:t>de la </a:t>
            </a:r>
            <a:r>
              <a:rPr lang="fr-BE" sz="2400" dirty="0" smtClean="0"/>
              <a:t>donnée</a:t>
            </a:r>
            <a:r>
              <a:rPr lang="fr-BE" sz="2400" dirty="0"/>
              <a:t> </a:t>
            </a:r>
            <a:r>
              <a:rPr lang="fr-BE" sz="2400" i="1" dirty="0" err="1" smtClean="0"/>
              <a:t>Loans</a:t>
            </a:r>
            <a:r>
              <a:rPr lang="fr-BE" sz="2400" dirty="0" smtClean="0"/>
              <a:t> </a:t>
            </a:r>
            <a:r>
              <a:rPr lang="fr-BE" sz="2400" dirty="0"/>
              <a:t>puis en </a:t>
            </a:r>
            <a:r>
              <a:rPr lang="fr-BE" sz="2400" dirty="0" smtClean="0"/>
              <a:t>sélectionnant</a:t>
            </a:r>
            <a:r>
              <a:rPr lang="fr-BE" sz="2400" dirty="0"/>
              <a:t> </a:t>
            </a:r>
            <a:r>
              <a:rPr lang="fr-BE" sz="2400" i="1" dirty="0" err="1"/>
              <a:t>Aggregation</a:t>
            </a:r>
            <a:r>
              <a:rPr lang="fr-BE" sz="2400" i="1" dirty="0"/>
              <a:t> </a:t>
            </a:r>
            <a:r>
              <a:rPr lang="fr-BE" sz="2400" i="1" dirty="0" err="1" smtClean="0"/>
              <a:t>Rule</a:t>
            </a:r>
            <a:r>
              <a:rPr lang="fr-BE" sz="2400" dirty="0" smtClean="0"/>
              <a:t> puis</a:t>
            </a:r>
            <a:r>
              <a:rPr lang="fr-BE" sz="2400" dirty="0"/>
              <a:t> </a:t>
            </a:r>
            <a:r>
              <a:rPr lang="fr-BE" sz="2400" i="1" dirty="0" err="1" smtClean="0"/>
              <a:t>Average</a:t>
            </a:r>
            <a:r>
              <a:rPr lang="fr-BE" sz="2400" i="1" dirty="0" smtClean="0"/>
              <a:t> :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7" y="3214787"/>
            <a:ext cx="7184106" cy="3324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8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7933" y="4716148"/>
            <a:ext cx="6706935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Editer une formule relative à une colonne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smtClean="0"/>
              <a:t> </a:t>
            </a:r>
            <a:r>
              <a:rPr lang="en-US" i="1" smtClean="0"/>
              <a:t>Bins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Créer</a:t>
            </a:r>
            <a:r>
              <a:rPr lang="en-US" dirty="0" smtClean="0"/>
              <a:t> des </a:t>
            </a:r>
            <a:r>
              <a:rPr lang="en-US" i="1" dirty="0" smtClean="0"/>
              <a:t>Bins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>
                <a:solidFill>
                  <a:schemeClr val="dk1"/>
                </a:solidFill>
                <a:cs typeface="Calibri"/>
                <a:sym typeface="Calibri"/>
              </a:rPr>
              <a:t>Un</a:t>
            </a:r>
            <a:r>
              <a:rPr lang="fr-BE" sz="2400" dirty="0"/>
              <a:t> </a:t>
            </a:r>
            <a:r>
              <a:rPr lang="fr-BE" sz="2400" i="1" dirty="0"/>
              <a:t>Bin</a:t>
            </a:r>
            <a:r>
              <a:rPr lang="fr-BE" sz="2400" dirty="0"/>
              <a:t> </a:t>
            </a:r>
            <a:r>
              <a:rPr lang="en-US" sz="2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remplace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les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valeurs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d’une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colonne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par des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valeurs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personnalisées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r>
              <a:rPr lang="fr-BE" sz="2200" dirty="0" smtClean="0">
                <a:solidFill>
                  <a:schemeClr val="dk1"/>
                </a:solidFill>
                <a:cs typeface="Calibri"/>
                <a:sym typeface="Calibri"/>
              </a:rPr>
              <a:t>Exemple </a:t>
            </a:r>
            <a:r>
              <a:rPr lang="fr-BE" sz="2200" dirty="0">
                <a:solidFill>
                  <a:schemeClr val="dk1"/>
                </a:solidFill>
                <a:cs typeface="Calibri"/>
                <a:sym typeface="Calibri"/>
              </a:rPr>
              <a:t>: déterminer le nombre de prêts pour les 5 grandes bibliothèques pour l’année </a:t>
            </a:r>
            <a:r>
              <a:rPr lang="fr-BE" sz="2200" dirty="0" smtClean="0">
                <a:solidFill>
                  <a:schemeClr val="dk1"/>
                </a:solidFill>
                <a:cs typeface="Calibri"/>
                <a:sym typeface="Calibri"/>
              </a:rPr>
              <a:t>2016.</a:t>
            </a:r>
          </a:p>
          <a:p>
            <a:r>
              <a:rPr lang="fr-BE" sz="2200" dirty="0" smtClean="0"/>
              <a:t>Créer </a:t>
            </a:r>
            <a:r>
              <a:rPr lang="fr-BE" sz="2200" dirty="0"/>
              <a:t>un rapport dans le domaine </a:t>
            </a:r>
            <a:r>
              <a:rPr lang="fr-BE" sz="2200" i="1" dirty="0" smtClean="0"/>
              <a:t>Fulfillment</a:t>
            </a:r>
            <a:r>
              <a:rPr lang="fr-BE" sz="2200" dirty="0" smtClean="0"/>
              <a:t> </a:t>
            </a:r>
            <a:r>
              <a:rPr lang="fr-BE" sz="2200" dirty="0"/>
              <a:t>reprenant les colonnes </a:t>
            </a:r>
            <a:r>
              <a:rPr lang="fr-BE" sz="2200" i="1" dirty="0" err="1" smtClean="0"/>
              <a:t>Loan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Year</a:t>
            </a:r>
            <a:r>
              <a:rPr lang="fr-BE" sz="2200" dirty="0" smtClean="0"/>
              <a:t>, </a:t>
            </a:r>
            <a:r>
              <a:rPr lang="fr-BE" sz="2200" i="1" dirty="0" smtClean="0"/>
              <a:t>Library Name</a:t>
            </a:r>
            <a:r>
              <a:rPr lang="fr-BE" sz="2200" dirty="0" smtClean="0"/>
              <a:t> et </a:t>
            </a:r>
            <a:r>
              <a:rPr lang="fr-BE" sz="2200" i="1" dirty="0" err="1" smtClean="0"/>
              <a:t>Loans</a:t>
            </a:r>
            <a:r>
              <a:rPr lang="fr-BE" sz="2200" dirty="0" smtClean="0"/>
              <a:t>.</a:t>
            </a:r>
            <a:r>
              <a:rPr lang="fr-BE" sz="2200" dirty="0"/>
              <a:t> Appliquer un filtre </a:t>
            </a:r>
            <a:r>
              <a:rPr lang="fr-BE" sz="2200" dirty="0" smtClean="0"/>
              <a:t>sur</a:t>
            </a:r>
            <a:r>
              <a:rPr lang="fr-BE" sz="2200" dirty="0"/>
              <a:t> </a:t>
            </a:r>
            <a:r>
              <a:rPr lang="fr-BE" sz="2200" i="1" dirty="0" err="1"/>
              <a:t>Loan</a:t>
            </a:r>
            <a:r>
              <a:rPr lang="fr-BE" sz="2200" i="1" dirty="0"/>
              <a:t> </a:t>
            </a:r>
            <a:r>
              <a:rPr lang="fr-BE" sz="2200" i="1" dirty="0" err="1" smtClean="0"/>
              <a:t>Year</a:t>
            </a:r>
            <a:r>
              <a:rPr lang="fr-BE" sz="2200" dirty="0" smtClean="0"/>
              <a:t> </a:t>
            </a:r>
            <a:r>
              <a:rPr lang="fr-BE" sz="2200" dirty="0"/>
              <a:t>et éliminer les </a:t>
            </a:r>
            <a:r>
              <a:rPr lang="fr-BE" sz="2200" dirty="0" smtClean="0"/>
              <a:t>prêts</a:t>
            </a:r>
            <a:r>
              <a:rPr lang="fr-BE" sz="2200" dirty="0"/>
              <a:t> </a:t>
            </a:r>
            <a:r>
              <a:rPr lang="fr-BE" sz="2200" i="1" dirty="0"/>
              <a:t>In </a:t>
            </a:r>
            <a:r>
              <a:rPr lang="fr-BE" sz="2200" i="1" dirty="0" smtClean="0"/>
              <a:t>House</a:t>
            </a:r>
            <a:r>
              <a:rPr lang="fr-BE" sz="2200" dirty="0" smtClean="0"/>
              <a:t>. Editer la formule de la colonne </a:t>
            </a:r>
            <a:r>
              <a:rPr lang="fr-BE" sz="2200" i="1" dirty="0" smtClean="0"/>
              <a:t>Library Name </a:t>
            </a:r>
            <a:r>
              <a:rPr lang="fr-BE" sz="2200" dirty="0" smtClean="0"/>
              <a:t>: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6" y="4662918"/>
            <a:ext cx="7288128" cy="1837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74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i="1" dirty="0"/>
              <a:t>Bins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fr-BE" sz="2200" dirty="0"/>
              <a:t>Cliquer sur </a:t>
            </a:r>
            <a:r>
              <a:rPr lang="fr-BE" sz="2200" dirty="0" smtClean="0"/>
              <a:t>l’onglet </a:t>
            </a:r>
            <a:r>
              <a:rPr lang="fr-BE" sz="2200" i="1" dirty="0" err="1" smtClean="0"/>
              <a:t>Bins</a:t>
            </a:r>
            <a:r>
              <a:rPr lang="fr-BE" sz="2200" i="1" dirty="0" smtClean="0"/>
              <a:t> </a:t>
            </a:r>
            <a:r>
              <a:rPr lang="fr-BE" sz="2200" dirty="0"/>
              <a:t>puis sur le </a:t>
            </a:r>
            <a:r>
              <a:rPr lang="fr-BE" sz="2200" dirty="0" smtClean="0"/>
              <a:t>bouton</a:t>
            </a:r>
            <a:r>
              <a:rPr lang="fr-BE" sz="2200" dirty="0"/>
              <a:t> </a:t>
            </a:r>
            <a:r>
              <a:rPr lang="fr-BE" sz="2200" i="1" dirty="0" err="1"/>
              <a:t>Add</a:t>
            </a:r>
            <a:r>
              <a:rPr lang="fr-BE" sz="2200" i="1" dirty="0"/>
              <a:t> Bin</a:t>
            </a:r>
            <a:r>
              <a:rPr lang="fr-BE" sz="2200" dirty="0"/>
              <a:t> </a:t>
            </a:r>
            <a:r>
              <a:rPr lang="fr-BE" sz="2200" dirty="0" smtClean="0"/>
              <a:t>pour </a:t>
            </a:r>
            <a:r>
              <a:rPr lang="fr-BE" sz="2200" dirty="0"/>
              <a:t>créer un </a:t>
            </a:r>
            <a:r>
              <a:rPr lang="fr-BE" sz="2200" i="1" dirty="0"/>
              <a:t>Bin</a:t>
            </a:r>
            <a:r>
              <a:rPr lang="fr-BE" sz="2200" dirty="0"/>
              <a:t>. Sélectionner les valeurs à grouper (BSV-Vétérinaire et Bibliothèque des Sciences de la Vie) et cliquer sur </a:t>
            </a:r>
            <a:r>
              <a:rPr lang="fr-BE" sz="2200" i="1" dirty="0"/>
              <a:t>OK</a:t>
            </a:r>
            <a:r>
              <a:rPr lang="fr-BE" sz="2200" dirty="0"/>
              <a:t>. Donner un nom au </a:t>
            </a:r>
            <a:r>
              <a:rPr lang="fr-BE" sz="2200" i="1" dirty="0"/>
              <a:t>Bin</a:t>
            </a:r>
            <a:r>
              <a:rPr lang="fr-BE" sz="2200" dirty="0"/>
              <a:t> (BSV) et cliquer sur </a:t>
            </a:r>
            <a:r>
              <a:rPr lang="fr-BE" sz="2200" i="1" dirty="0" smtClean="0"/>
              <a:t>OK :</a:t>
            </a:r>
            <a:endParaRPr lang="en-US" sz="2200" i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11" y="3052902"/>
            <a:ext cx="5447899" cy="3668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83" y="3557380"/>
            <a:ext cx="3827100" cy="2802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èche à angle droit 7"/>
          <p:cNvSpPr/>
          <p:nvPr/>
        </p:nvSpPr>
        <p:spPr>
          <a:xfrm rot="16200000" flipV="1">
            <a:off x="1465603" y="5294362"/>
            <a:ext cx="1092150" cy="57144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92" y="4746275"/>
            <a:ext cx="25241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lèche à angle droit 9"/>
          <p:cNvSpPr/>
          <p:nvPr/>
        </p:nvSpPr>
        <p:spPr>
          <a:xfrm rot="16200000" flipV="1">
            <a:off x="5248769" y="5195329"/>
            <a:ext cx="835491" cy="57144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i="1" dirty="0"/>
              <a:t>Bins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Le </a:t>
            </a:r>
            <a:r>
              <a:rPr lang="fr-BE" sz="2400" i="1" dirty="0"/>
              <a:t>Bin</a:t>
            </a:r>
            <a:r>
              <a:rPr lang="fr-BE" sz="2400" dirty="0"/>
              <a:t> est </a:t>
            </a:r>
            <a:r>
              <a:rPr lang="fr-BE" sz="2400" dirty="0" smtClean="0"/>
              <a:t>ajouté :</a:t>
            </a:r>
          </a:p>
          <a:p>
            <a:endParaRPr lang="fr-BE" sz="2800" dirty="0"/>
          </a:p>
          <a:p>
            <a:endParaRPr lang="fr-BE" sz="2800" dirty="0" smtClean="0"/>
          </a:p>
          <a:p>
            <a:endParaRPr lang="fr-BE" sz="2800" dirty="0"/>
          </a:p>
          <a:p>
            <a:r>
              <a:rPr lang="fr-BE" sz="2400" dirty="0"/>
              <a:t>Répéter l’opération pour chaque Bin souhaité (les quatre autres grandes bibliothèques) et cocher la case </a:t>
            </a:r>
            <a:r>
              <a:rPr lang="fr-BE" sz="2400" i="1" dirty="0" err="1" smtClean="0"/>
              <a:t>Create</a:t>
            </a:r>
            <a:r>
              <a:rPr lang="fr-BE" sz="2400" i="1" dirty="0" smtClean="0"/>
              <a:t> </a:t>
            </a:r>
            <a:r>
              <a:rPr lang="fr-BE" sz="2400" i="1" dirty="0"/>
              <a:t>a Bin for all </a:t>
            </a:r>
            <a:r>
              <a:rPr lang="fr-BE" sz="2400" i="1" dirty="0" err="1"/>
              <a:t>other</a:t>
            </a:r>
            <a:r>
              <a:rPr lang="fr-BE" sz="2400" i="1" dirty="0"/>
              <a:t> </a:t>
            </a:r>
            <a:r>
              <a:rPr lang="fr-BE" sz="2400" i="1" dirty="0" smtClean="0"/>
              <a:t>values</a:t>
            </a:r>
            <a:r>
              <a:rPr lang="fr-BE" sz="2400" dirty="0" smtClean="0"/>
              <a:t> </a:t>
            </a:r>
            <a:r>
              <a:rPr lang="fr-BE" sz="2400" dirty="0"/>
              <a:t>pour créer un </a:t>
            </a:r>
            <a:r>
              <a:rPr lang="fr-BE" sz="2400" i="1" dirty="0"/>
              <a:t>Bin</a:t>
            </a:r>
            <a:r>
              <a:rPr lang="fr-BE" sz="2400" dirty="0"/>
              <a:t> reprenant toutes les valeurs non sélectionnées (comme les bibliothèques de services, le CIRIEC etc</a:t>
            </a:r>
            <a:r>
              <a:rPr lang="fr-BE" sz="2400" dirty="0" smtClean="0"/>
              <a:t>.).</a:t>
            </a:r>
            <a:endParaRPr lang="fr-BE" sz="2400" dirty="0"/>
          </a:p>
          <a:p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16" y="2132600"/>
            <a:ext cx="5321167" cy="1351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1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Onglet</a:t>
            </a:r>
            <a:r>
              <a:rPr lang="en-US" dirty="0" smtClean="0"/>
              <a:t> </a:t>
            </a:r>
            <a:r>
              <a:rPr lang="en-US" i="1" dirty="0" smtClean="0"/>
              <a:t>Style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634331"/>
            <a:ext cx="5276850" cy="44577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09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i="1" dirty="0"/>
              <a:t>Bins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Tous les </a:t>
            </a:r>
            <a:r>
              <a:rPr lang="fr-BE" sz="2800" i="1" dirty="0" err="1"/>
              <a:t>Bins</a:t>
            </a:r>
            <a:r>
              <a:rPr lang="fr-BE" sz="2800" dirty="0"/>
              <a:t> sont </a:t>
            </a:r>
            <a:r>
              <a:rPr lang="fr-BE" sz="2800" dirty="0" smtClean="0"/>
              <a:t>ajoutés :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0" y="2216300"/>
            <a:ext cx="5991739" cy="43226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928">
            <a:off x="6471116" y="5878940"/>
            <a:ext cx="433677" cy="6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i="1" dirty="0"/>
              <a:t>Bins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Résultat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95" y="2367613"/>
            <a:ext cx="2346409" cy="1877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72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1" dirty="0" smtClean="0">
                <a:latin typeface="+mn-lt"/>
              </a:rPr>
              <a:t>Merci de </a:t>
            </a:r>
            <a:r>
              <a:rPr lang="fr-FR" sz="2200" b="1" smtClean="0">
                <a:latin typeface="+mn-lt"/>
              </a:rPr>
              <a:t>votre attention !</a:t>
            </a:r>
            <a:endParaRPr lang="fr-FR" sz="2200" b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624423" y="5580772"/>
            <a:ext cx="3062377" cy="1004478"/>
          </a:xfrm>
        </p:spPr>
        <p:txBody>
          <a:bodyPr>
            <a:normAutofit/>
          </a:bodyPr>
          <a:lstStyle/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alma-analytics@lists.ulg.ac.be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3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Onglet</a:t>
            </a:r>
            <a:r>
              <a:rPr lang="en-US" dirty="0"/>
              <a:t> </a:t>
            </a:r>
            <a:r>
              <a:rPr lang="en-US" i="1" dirty="0"/>
              <a:t>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P</a:t>
            </a:r>
            <a:r>
              <a:rPr lang="fr-BE" sz="2400" dirty="0" smtClean="0"/>
              <a:t>ermet de spécifier </a:t>
            </a:r>
            <a:r>
              <a:rPr lang="fr-BE" sz="2400" dirty="0"/>
              <a:t>les propriétés d’affichage du texte ou des cellules d’une </a:t>
            </a:r>
            <a:r>
              <a:rPr lang="fr-BE" sz="2400" dirty="0" smtClean="0"/>
              <a:t>colonne : </a:t>
            </a:r>
          </a:p>
          <a:p>
            <a:pPr lvl="1"/>
            <a:r>
              <a:rPr lang="fr-BE" sz="2000" dirty="0" smtClean="0"/>
              <a:t>modifier </a:t>
            </a:r>
            <a:r>
              <a:rPr lang="fr-BE" sz="2000" dirty="0"/>
              <a:t>le texte : police, taille, couleur et style de la </a:t>
            </a:r>
            <a:r>
              <a:rPr lang="fr-BE" sz="2000" dirty="0" smtClean="0"/>
              <a:t>police…</a:t>
            </a:r>
            <a:endParaRPr lang="fr-BE" sz="2000" dirty="0"/>
          </a:p>
          <a:p>
            <a:pPr lvl="1"/>
            <a:r>
              <a:rPr lang="fr-BE" sz="2000" dirty="0" smtClean="0"/>
              <a:t>modifier </a:t>
            </a:r>
            <a:r>
              <a:rPr lang="fr-BE" sz="2000" dirty="0"/>
              <a:t>la cellule : alignement du texte et couleur de la cellule…</a:t>
            </a:r>
          </a:p>
          <a:p>
            <a:pPr lvl="1"/>
            <a:r>
              <a:rPr lang="fr-BE" sz="2000" dirty="0" smtClean="0"/>
              <a:t>modifier </a:t>
            </a:r>
            <a:r>
              <a:rPr lang="fr-BE" sz="2000" dirty="0"/>
              <a:t>la bordure de la </a:t>
            </a:r>
            <a:r>
              <a:rPr lang="fr-BE" sz="2000" dirty="0" smtClean="0"/>
              <a:t>cellule.</a:t>
            </a:r>
          </a:p>
          <a:p>
            <a:r>
              <a:rPr lang="fr-BE" sz="2400" dirty="0" smtClean="0"/>
              <a:t>Exemple :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7" y="3505025"/>
            <a:ext cx="3861127" cy="3216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4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1880</Words>
  <Application>Microsoft Office PowerPoint</Application>
  <PresentationFormat>Affichage à l'écran (4:3)</PresentationFormat>
  <Paragraphs>374</Paragraphs>
  <Slides>83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83</vt:i4>
      </vt:variant>
    </vt:vector>
  </HeadingPairs>
  <TitlesOfParts>
    <vt:vector size="90" baseType="lpstr">
      <vt:lpstr>Arial</vt:lpstr>
      <vt:lpstr>Calibri</vt:lpstr>
      <vt:lpstr>Lucida Grande</vt:lpstr>
      <vt:lpstr>Source San Pro</vt:lpstr>
      <vt:lpstr>Source Sans Pro</vt:lpstr>
      <vt:lpstr>Thème Office</vt:lpstr>
      <vt:lpstr>1_Thème Office</vt:lpstr>
      <vt:lpstr>Alma - Analytics</vt:lpstr>
      <vt:lpstr>Analytics – Formation avancée</vt:lpstr>
      <vt:lpstr>Table des matières</vt:lpstr>
      <vt:lpstr>Table des matières</vt:lpstr>
      <vt:lpstr>Gérer les propriétés des colonnes</vt:lpstr>
      <vt:lpstr>Introduction</vt:lpstr>
      <vt:lpstr>Gérer les propriétés des colonnes</vt:lpstr>
      <vt:lpstr>Onglet Style</vt:lpstr>
      <vt:lpstr>Onglet Style</vt:lpstr>
      <vt:lpstr>Onglet Style</vt:lpstr>
      <vt:lpstr>Gérer les propriétés des colonnes</vt:lpstr>
      <vt:lpstr>Onglet Column Format</vt:lpstr>
      <vt:lpstr>Onglet Column Format</vt:lpstr>
      <vt:lpstr>Onglet Column Format</vt:lpstr>
      <vt:lpstr>Gérer les propriétés des colonnes</vt:lpstr>
      <vt:lpstr>Onglet Data Format</vt:lpstr>
      <vt:lpstr>Onglet Data Format</vt:lpstr>
      <vt:lpstr>Onglet Data Format</vt:lpstr>
      <vt:lpstr>Gérer les propriétés des colonnes</vt:lpstr>
      <vt:lpstr>Onglet Conditional Format</vt:lpstr>
      <vt:lpstr>Onglet Conditional Format</vt:lpstr>
      <vt:lpstr>Onglet Conditional Format</vt:lpstr>
      <vt:lpstr>Onglet Conditional Format</vt:lpstr>
      <vt:lpstr>Onglet Conditional Format</vt:lpstr>
      <vt:lpstr>Onglet Conditional Format</vt:lpstr>
      <vt:lpstr>Gérer les propriétés des colonnes</vt:lpstr>
      <vt:lpstr>Onglet Interaction</vt:lpstr>
      <vt:lpstr>Onglet Interaction</vt:lpstr>
      <vt:lpstr>Onglet Interaction</vt:lpstr>
      <vt:lpstr>Onglet Interaction</vt:lpstr>
      <vt:lpstr>Onglet Interaction</vt:lpstr>
      <vt:lpstr>Editer une formule relative à une colonne</vt:lpstr>
      <vt:lpstr>Introduction</vt:lpstr>
      <vt:lpstr>Editer une formule relative à une colonne</vt:lpstr>
      <vt:lpstr>Onglet Column Formula</vt:lpstr>
      <vt:lpstr>Editer une formule relative à une colonne</vt:lpstr>
      <vt:lpstr> Modifier le nom du domaine ou de la colonne </vt:lpstr>
      <vt:lpstr>Editer une formule relative à une colonne</vt:lpstr>
      <vt:lpstr>Modifier manuellement une formule</vt:lpstr>
      <vt:lpstr>Modifier manuellement une formule</vt:lpstr>
      <vt:lpstr>Modifier manuellement une formule</vt:lpstr>
      <vt:lpstr>Modifier manuellement une formule</vt:lpstr>
      <vt:lpstr>Modifier manuellement une formule</vt:lpstr>
      <vt:lpstr>Editer une formule relative à une colonne</vt:lpstr>
      <vt:lpstr>Utiliser une fonction accessible à partir du bouton f(…)</vt:lpstr>
      <vt:lpstr>Utiliser une fonction accessible à partir du bouton f(…)</vt:lpstr>
      <vt:lpstr>Utiliser une fonction accessible à partir du bouton f(…)</vt:lpstr>
      <vt:lpstr>Utiliser une fonction accessible à partir du bouton f(…)</vt:lpstr>
      <vt:lpstr>Utiliser une fonction accessible à partir du bouton f(…)</vt:lpstr>
      <vt:lpstr>Utiliser une fonction accessible à partir du bouton f(…)</vt:lpstr>
      <vt:lpstr>Utiliser une fonction accessible à partir du bouton f(…)</vt:lpstr>
      <vt:lpstr>Utiliser une fonction accessible à partir du bouton f(…)</vt:lpstr>
      <vt:lpstr>Editer une formule relative à une colonne</vt:lpstr>
      <vt:lpstr>Utiliser la fonction filtre à partir du bouton Filter…</vt:lpstr>
      <vt:lpstr>Utiliser la fonction filtre à partir du bouton Filter…</vt:lpstr>
      <vt:lpstr>Utiliser la fonction filtre à partir du bouton Filter…</vt:lpstr>
      <vt:lpstr>Utiliser la fonction filtre à partir du bouton Filter…</vt:lpstr>
      <vt:lpstr>Utiliser la fonction filtre à partir du bouton Filter…</vt:lpstr>
      <vt:lpstr>Utiliser la fonction filtre à partir du bouton Filter…</vt:lpstr>
      <vt:lpstr>Utiliser la fonction filtre à partir du bouton Filter…</vt:lpstr>
      <vt:lpstr>Editer une formule relative à une colonne</vt:lpstr>
      <vt:lpstr>Concaténer des colonnes avec le bouton « || »</vt:lpstr>
      <vt:lpstr>Concaténer des colonnes avec le bouton « || »</vt:lpstr>
      <vt:lpstr>Concaténer des colonnes avec le bouton « || »</vt:lpstr>
      <vt:lpstr>Concaténer des colonnes avec le bouton « || »</vt:lpstr>
      <vt:lpstr>Concaténer des colonnes avec le bouton « || »</vt:lpstr>
      <vt:lpstr>Concaténer des colonnes avec le bouton « || »</vt:lpstr>
      <vt:lpstr>Editer une formule relative à une colonne</vt:lpstr>
      <vt:lpstr>Modifier la règle par défaut pour une colonne</vt:lpstr>
      <vt:lpstr>Modifier la règle par défaut pour une colonne</vt:lpstr>
      <vt:lpstr>Modifier la règle par défaut pour une colonne</vt:lpstr>
      <vt:lpstr>Modifier la règle par défaut pour une colonne</vt:lpstr>
      <vt:lpstr>Modifier la règle par défaut pour une colonne</vt:lpstr>
      <vt:lpstr>Modifier la règle par défaut pour une colonne</vt:lpstr>
      <vt:lpstr>Modifier la règle par défaut pour une colonne</vt:lpstr>
      <vt:lpstr>Editer une formule relative à une colonne</vt:lpstr>
      <vt:lpstr>Créer des Bins</vt:lpstr>
      <vt:lpstr>Créer des Bins</vt:lpstr>
      <vt:lpstr>Créer des Bins</vt:lpstr>
      <vt:lpstr>Créer des Bins</vt:lpstr>
      <vt:lpstr>Créer des Bins</vt:lpstr>
      <vt:lpstr>Merci de votre attention !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228</cp:revision>
  <dcterms:created xsi:type="dcterms:W3CDTF">2018-04-18T15:28:21Z</dcterms:created>
  <dcterms:modified xsi:type="dcterms:W3CDTF">2018-09-12T14:29:09Z</dcterms:modified>
</cp:coreProperties>
</file>