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8"/>
  </p:notesMasterIdLst>
  <p:sldIdLst>
    <p:sldId id="256" r:id="rId2"/>
    <p:sldId id="258" r:id="rId3"/>
    <p:sldId id="269" r:id="rId4"/>
    <p:sldId id="267" r:id="rId5"/>
    <p:sldId id="278" r:id="rId6"/>
    <p:sldId id="280" r:id="rId7"/>
    <p:sldId id="289" r:id="rId8"/>
    <p:sldId id="282" r:id="rId9"/>
    <p:sldId id="283" r:id="rId10"/>
    <p:sldId id="284" r:id="rId11"/>
    <p:sldId id="285" r:id="rId12"/>
    <p:sldId id="291" r:id="rId13"/>
    <p:sldId id="287" r:id="rId14"/>
    <p:sldId id="288" r:id="rId15"/>
    <p:sldId id="311" r:id="rId16"/>
    <p:sldId id="292" r:id="rId17"/>
    <p:sldId id="293" r:id="rId18"/>
    <p:sldId id="295" r:id="rId19"/>
    <p:sldId id="296" r:id="rId20"/>
    <p:sldId id="297" r:id="rId21"/>
    <p:sldId id="298" r:id="rId22"/>
    <p:sldId id="299" r:id="rId23"/>
    <p:sldId id="300" r:id="rId24"/>
    <p:sldId id="301" r:id="rId25"/>
    <p:sldId id="303" r:id="rId26"/>
    <p:sldId id="304" r:id="rId27"/>
    <p:sldId id="305" r:id="rId28"/>
    <p:sldId id="306" r:id="rId29"/>
    <p:sldId id="307" r:id="rId30"/>
    <p:sldId id="308" r:id="rId31"/>
    <p:sldId id="324" r:id="rId32"/>
    <p:sldId id="310" r:id="rId33"/>
    <p:sldId id="313" r:id="rId34"/>
    <p:sldId id="314" r:id="rId35"/>
    <p:sldId id="317" r:id="rId36"/>
    <p:sldId id="312" r:id="rId37"/>
    <p:sldId id="315" r:id="rId38"/>
    <p:sldId id="325" r:id="rId39"/>
    <p:sldId id="318" r:id="rId40"/>
    <p:sldId id="319" r:id="rId41"/>
    <p:sldId id="320" r:id="rId42"/>
    <p:sldId id="321" r:id="rId43"/>
    <p:sldId id="322" r:id="rId44"/>
    <p:sldId id="323" r:id="rId45"/>
    <p:sldId id="274" r:id="rId46"/>
    <p:sldId id="275" r:id="rId47"/>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4">
          <p15:clr>
            <a:srgbClr val="A4A3A4"/>
          </p15:clr>
        </p15:guide>
        <p15:guide id="2" orient="horz" pos="536">
          <p15:clr>
            <a:srgbClr val="A4A3A4"/>
          </p15:clr>
        </p15:guide>
        <p15:guide id="3" orient="horz" pos="2154">
          <p15:clr>
            <a:srgbClr val="A4A3A4"/>
          </p15:clr>
        </p15:guide>
        <p15:guide id="4" pos="5483">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émy Lhoest" initials="RL" lastIdx="2" clrIdx="0">
    <p:extLst>
      <p:ext uri="{19B8F6BF-5375-455C-9EA6-DF929625EA0E}">
        <p15:presenceInfo xmlns:p15="http://schemas.microsoft.com/office/powerpoint/2012/main" userId="a40591063d5d846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AEA"/>
    <a:srgbClr val="E8E8E8"/>
    <a:srgbClr val="969696"/>
    <a:srgbClr val="4B8B8E"/>
    <a:srgbClr val="E6E6E6"/>
    <a:srgbClr val="E8E2DE"/>
    <a:srgbClr val="5FA3B0"/>
    <a:srgbClr val="007182"/>
    <a:srgbClr val="00707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350" autoAdjust="0"/>
  </p:normalViewPr>
  <p:slideViewPr>
    <p:cSldViewPr snapToGrid="0" snapToObjects="1">
      <p:cViewPr varScale="1">
        <p:scale>
          <a:sx n="94" d="100"/>
          <a:sy n="94" d="100"/>
        </p:scale>
        <p:origin x="1296" y="96"/>
      </p:cViewPr>
      <p:guideLst>
        <p:guide orient="horz" pos="274"/>
        <p:guide orient="horz" pos="536"/>
        <p:guide orient="horz" pos="2154"/>
        <p:guide pos="5483"/>
      </p:guideLst>
    </p:cSldViewPr>
  </p:slideViewPr>
  <p:notesTextViewPr>
    <p:cViewPr>
      <p:scale>
        <a:sx n="3" d="2"/>
        <a:sy n="3" d="2"/>
      </p:scale>
      <p:origin x="0" y="-414"/>
    </p:cViewPr>
  </p:notesTextViewPr>
  <p:notesViewPr>
    <p:cSldViewPr snapToGrid="0" snapToObjects="1">
      <p:cViewPr varScale="1">
        <p:scale>
          <a:sx n="86" d="100"/>
          <a:sy n="86" d="100"/>
        </p:scale>
        <p:origin x="3786"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BC456A-A60E-482A-AC28-5CE91B65CA89}"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fr-BE"/>
        </a:p>
      </dgm:t>
    </dgm:pt>
    <dgm:pt modelId="{E209B734-D54D-4E9C-89EA-6B52FDAF33CC}">
      <dgm:prSet phldrT="[Texte]"/>
      <dgm:spPr>
        <a:solidFill>
          <a:schemeClr val="tx2">
            <a:lumMod val="75000"/>
          </a:schemeClr>
        </a:solidFill>
      </dgm:spPr>
      <dgm:t>
        <a:bodyPr/>
        <a:lstStyle/>
        <a:p>
          <a:r>
            <a:rPr lang="fr-BE" dirty="0" smtClean="0"/>
            <a:t>Alma</a:t>
          </a:r>
          <a:endParaRPr lang="fr-BE" dirty="0"/>
        </a:p>
      </dgm:t>
    </dgm:pt>
    <dgm:pt modelId="{13F4C5E7-EEDA-4D72-8432-DBC7DEBCA526}" type="parTrans" cxnId="{6757E44D-6B63-4CFF-A2F5-670CF2E438B4}">
      <dgm:prSet/>
      <dgm:spPr/>
      <dgm:t>
        <a:bodyPr/>
        <a:lstStyle/>
        <a:p>
          <a:endParaRPr lang="fr-BE"/>
        </a:p>
      </dgm:t>
    </dgm:pt>
    <dgm:pt modelId="{892F3E11-184F-4D1B-8EEE-66AFB8413A7E}" type="sibTrans" cxnId="{6757E44D-6B63-4CFF-A2F5-670CF2E438B4}">
      <dgm:prSet/>
      <dgm:spPr/>
      <dgm:t>
        <a:bodyPr/>
        <a:lstStyle/>
        <a:p>
          <a:endParaRPr lang="fr-BE"/>
        </a:p>
      </dgm:t>
    </dgm:pt>
    <dgm:pt modelId="{A8AA51BE-D0C4-4479-8D78-DA74043D2543}">
      <dgm:prSet phldrT="[Texte]"/>
      <dgm:spPr/>
      <dgm:t>
        <a:bodyPr/>
        <a:lstStyle/>
        <a:p>
          <a:r>
            <a:rPr lang="fr-BE" dirty="0" smtClean="0"/>
            <a:t>Widgets</a:t>
          </a:r>
          <a:endParaRPr lang="fr-BE" dirty="0"/>
        </a:p>
      </dgm:t>
    </dgm:pt>
    <dgm:pt modelId="{6FDBDBA1-3895-4A43-93D1-63FBB349A6F4}" type="parTrans" cxnId="{60DF199E-7A52-4E86-BE5F-36F9079B6CCA}">
      <dgm:prSet/>
      <dgm:spPr/>
      <dgm:t>
        <a:bodyPr/>
        <a:lstStyle/>
        <a:p>
          <a:endParaRPr lang="fr-BE"/>
        </a:p>
      </dgm:t>
    </dgm:pt>
    <dgm:pt modelId="{D31BB0D6-E844-4D8D-ADD2-E17F0C8E268E}" type="sibTrans" cxnId="{60DF199E-7A52-4E86-BE5F-36F9079B6CCA}">
      <dgm:prSet/>
      <dgm:spPr/>
      <dgm:t>
        <a:bodyPr/>
        <a:lstStyle/>
        <a:p>
          <a:endParaRPr lang="fr-BE"/>
        </a:p>
      </dgm:t>
    </dgm:pt>
    <dgm:pt modelId="{E428AA61-9D4A-42BA-9D36-BB9BAE43E917}">
      <dgm:prSet phldrT="[Texte]"/>
      <dgm:spPr/>
      <dgm:t>
        <a:bodyPr/>
        <a:lstStyle/>
        <a:p>
          <a:r>
            <a:rPr lang="fr-BE" dirty="0" smtClean="0"/>
            <a:t>Reports</a:t>
          </a:r>
        </a:p>
        <a:p>
          <a:r>
            <a:rPr lang="fr-BE" dirty="0" smtClean="0"/>
            <a:t>&amp;</a:t>
          </a:r>
        </a:p>
        <a:p>
          <a:r>
            <a:rPr lang="fr-BE" dirty="0" err="1" smtClean="0"/>
            <a:t>Dashboards</a:t>
          </a:r>
          <a:endParaRPr lang="fr-BE" dirty="0"/>
        </a:p>
      </dgm:t>
    </dgm:pt>
    <dgm:pt modelId="{F966DEA4-10AB-42BC-94D9-0E66FA7890AE}" type="parTrans" cxnId="{29B2E015-5CCC-48ED-B00D-BCBBFAB9DEF8}">
      <dgm:prSet/>
      <dgm:spPr/>
      <dgm:t>
        <a:bodyPr/>
        <a:lstStyle/>
        <a:p>
          <a:endParaRPr lang="fr-BE"/>
        </a:p>
      </dgm:t>
    </dgm:pt>
    <dgm:pt modelId="{51F423EF-9FCA-49D8-A990-E1AC5AD5C54F}" type="sibTrans" cxnId="{29B2E015-5CCC-48ED-B00D-BCBBFAB9DEF8}">
      <dgm:prSet/>
      <dgm:spPr/>
      <dgm:t>
        <a:bodyPr/>
        <a:lstStyle/>
        <a:p>
          <a:endParaRPr lang="fr-BE"/>
        </a:p>
      </dgm:t>
    </dgm:pt>
    <dgm:pt modelId="{2C4428BE-88EB-4CF5-8B40-DE9BE6ADD7B5}">
      <dgm:prSet phldrT="[Texte]"/>
      <dgm:spPr/>
      <dgm:t>
        <a:bodyPr/>
        <a:lstStyle/>
        <a:p>
          <a:r>
            <a:rPr lang="fr-BE" dirty="0" err="1" smtClean="0"/>
            <a:t>Scheduled</a:t>
          </a:r>
          <a:endParaRPr lang="fr-BE" dirty="0" smtClean="0"/>
        </a:p>
        <a:p>
          <a:r>
            <a:rPr lang="fr-BE" dirty="0" smtClean="0"/>
            <a:t> Reports</a:t>
          </a:r>
        </a:p>
        <a:p>
          <a:r>
            <a:rPr lang="fr-BE" dirty="0" smtClean="0"/>
            <a:t>&amp; </a:t>
          </a:r>
          <a:r>
            <a:rPr lang="fr-BE" dirty="0" err="1" smtClean="0"/>
            <a:t>Scheduled</a:t>
          </a:r>
          <a:endParaRPr lang="fr-BE" dirty="0" smtClean="0"/>
        </a:p>
        <a:p>
          <a:r>
            <a:rPr lang="fr-BE" dirty="0" err="1" smtClean="0"/>
            <a:t>Dashboards</a:t>
          </a:r>
          <a:endParaRPr lang="fr-BE" dirty="0"/>
        </a:p>
      </dgm:t>
    </dgm:pt>
    <dgm:pt modelId="{3CC68139-8712-4F50-9C10-33963EDE52B7}" type="parTrans" cxnId="{13CCE54D-10FF-4E96-B40E-D8C845551868}">
      <dgm:prSet/>
      <dgm:spPr/>
      <dgm:t>
        <a:bodyPr/>
        <a:lstStyle/>
        <a:p>
          <a:endParaRPr lang="fr-BE"/>
        </a:p>
      </dgm:t>
    </dgm:pt>
    <dgm:pt modelId="{2926D466-14B9-4A45-99CD-97F2E7D981A2}" type="sibTrans" cxnId="{13CCE54D-10FF-4E96-B40E-D8C845551868}">
      <dgm:prSet/>
      <dgm:spPr/>
      <dgm:t>
        <a:bodyPr/>
        <a:lstStyle/>
        <a:p>
          <a:endParaRPr lang="fr-BE"/>
        </a:p>
      </dgm:t>
    </dgm:pt>
    <dgm:pt modelId="{055D99D1-50C0-430D-A07E-A8D32B3CED04}" type="pres">
      <dgm:prSet presAssocID="{D2BC456A-A60E-482A-AC28-5CE91B65CA89}" presName="composite" presStyleCnt="0">
        <dgm:presLayoutVars>
          <dgm:chMax val="1"/>
          <dgm:dir/>
          <dgm:resizeHandles val="exact"/>
        </dgm:presLayoutVars>
      </dgm:prSet>
      <dgm:spPr/>
      <dgm:t>
        <a:bodyPr/>
        <a:lstStyle/>
        <a:p>
          <a:endParaRPr lang="fr-BE"/>
        </a:p>
      </dgm:t>
    </dgm:pt>
    <dgm:pt modelId="{AA398C15-5030-4E68-BE85-40D0FBAFBB8F}" type="pres">
      <dgm:prSet presAssocID="{E209B734-D54D-4E9C-89EA-6B52FDAF33CC}" presName="roof" presStyleLbl="dkBgShp" presStyleIdx="0" presStyleCnt="2" custLinFactNeighborY="-24257"/>
      <dgm:spPr/>
      <dgm:t>
        <a:bodyPr/>
        <a:lstStyle/>
        <a:p>
          <a:endParaRPr lang="fr-BE"/>
        </a:p>
      </dgm:t>
    </dgm:pt>
    <dgm:pt modelId="{EFA5415D-BE94-4313-9B5C-BBAE91354B90}" type="pres">
      <dgm:prSet presAssocID="{E209B734-D54D-4E9C-89EA-6B52FDAF33CC}" presName="pillars" presStyleCnt="0"/>
      <dgm:spPr/>
    </dgm:pt>
    <dgm:pt modelId="{07781452-611F-462A-855E-B80B9FC32331}" type="pres">
      <dgm:prSet presAssocID="{E209B734-D54D-4E9C-89EA-6B52FDAF33CC}" presName="pillar1" presStyleLbl="node1" presStyleIdx="0" presStyleCnt="3">
        <dgm:presLayoutVars>
          <dgm:bulletEnabled val="1"/>
        </dgm:presLayoutVars>
      </dgm:prSet>
      <dgm:spPr/>
      <dgm:t>
        <a:bodyPr/>
        <a:lstStyle/>
        <a:p>
          <a:endParaRPr lang="fr-BE"/>
        </a:p>
      </dgm:t>
    </dgm:pt>
    <dgm:pt modelId="{945E86CD-60F8-4084-9D8C-CC327F9DFE33}" type="pres">
      <dgm:prSet presAssocID="{E428AA61-9D4A-42BA-9D36-BB9BAE43E917}" presName="pillarX" presStyleLbl="node1" presStyleIdx="1" presStyleCnt="3">
        <dgm:presLayoutVars>
          <dgm:bulletEnabled val="1"/>
        </dgm:presLayoutVars>
      </dgm:prSet>
      <dgm:spPr/>
      <dgm:t>
        <a:bodyPr/>
        <a:lstStyle/>
        <a:p>
          <a:endParaRPr lang="fr-BE"/>
        </a:p>
      </dgm:t>
    </dgm:pt>
    <dgm:pt modelId="{EFEE0C37-F363-479B-9AF5-D4E5C1DB97B9}" type="pres">
      <dgm:prSet presAssocID="{2C4428BE-88EB-4CF5-8B40-DE9BE6ADD7B5}" presName="pillarX" presStyleLbl="node1" presStyleIdx="2" presStyleCnt="3">
        <dgm:presLayoutVars>
          <dgm:bulletEnabled val="1"/>
        </dgm:presLayoutVars>
      </dgm:prSet>
      <dgm:spPr/>
      <dgm:t>
        <a:bodyPr/>
        <a:lstStyle/>
        <a:p>
          <a:endParaRPr lang="fr-BE"/>
        </a:p>
      </dgm:t>
    </dgm:pt>
    <dgm:pt modelId="{10AACCDE-1E74-45D6-A21A-8821AD4B8061}" type="pres">
      <dgm:prSet presAssocID="{E209B734-D54D-4E9C-89EA-6B52FDAF33CC}" presName="base" presStyleLbl="dkBgShp" presStyleIdx="1" presStyleCnt="2"/>
      <dgm:spPr/>
    </dgm:pt>
  </dgm:ptLst>
  <dgm:cxnLst>
    <dgm:cxn modelId="{747B01B2-F36B-4328-B92D-842FFBC7C9B7}" type="presOf" srcId="{A8AA51BE-D0C4-4479-8D78-DA74043D2543}" destId="{07781452-611F-462A-855E-B80B9FC32331}" srcOrd="0" destOrd="0" presId="urn:microsoft.com/office/officeart/2005/8/layout/hList3"/>
    <dgm:cxn modelId="{13CCE54D-10FF-4E96-B40E-D8C845551868}" srcId="{E209B734-D54D-4E9C-89EA-6B52FDAF33CC}" destId="{2C4428BE-88EB-4CF5-8B40-DE9BE6ADD7B5}" srcOrd="2" destOrd="0" parTransId="{3CC68139-8712-4F50-9C10-33963EDE52B7}" sibTransId="{2926D466-14B9-4A45-99CD-97F2E7D981A2}"/>
    <dgm:cxn modelId="{C0924487-391F-404E-9637-32BA594DDC7B}" type="presOf" srcId="{2C4428BE-88EB-4CF5-8B40-DE9BE6ADD7B5}" destId="{EFEE0C37-F363-479B-9AF5-D4E5C1DB97B9}" srcOrd="0" destOrd="0" presId="urn:microsoft.com/office/officeart/2005/8/layout/hList3"/>
    <dgm:cxn modelId="{6757E44D-6B63-4CFF-A2F5-670CF2E438B4}" srcId="{D2BC456A-A60E-482A-AC28-5CE91B65CA89}" destId="{E209B734-D54D-4E9C-89EA-6B52FDAF33CC}" srcOrd="0" destOrd="0" parTransId="{13F4C5E7-EEDA-4D72-8432-DBC7DEBCA526}" sibTransId="{892F3E11-184F-4D1B-8EEE-66AFB8413A7E}"/>
    <dgm:cxn modelId="{60DF199E-7A52-4E86-BE5F-36F9079B6CCA}" srcId="{E209B734-D54D-4E9C-89EA-6B52FDAF33CC}" destId="{A8AA51BE-D0C4-4479-8D78-DA74043D2543}" srcOrd="0" destOrd="0" parTransId="{6FDBDBA1-3895-4A43-93D1-63FBB349A6F4}" sibTransId="{D31BB0D6-E844-4D8D-ADD2-E17F0C8E268E}"/>
    <dgm:cxn modelId="{002A1BCF-F0B5-4E34-BF35-BFAB6BD5F927}" type="presOf" srcId="{E428AA61-9D4A-42BA-9D36-BB9BAE43E917}" destId="{945E86CD-60F8-4084-9D8C-CC327F9DFE33}" srcOrd="0" destOrd="0" presId="urn:microsoft.com/office/officeart/2005/8/layout/hList3"/>
    <dgm:cxn modelId="{FD1573CB-4D5E-441F-8680-7A1FB6F6C55F}" type="presOf" srcId="{D2BC456A-A60E-482A-AC28-5CE91B65CA89}" destId="{055D99D1-50C0-430D-A07E-A8D32B3CED04}" srcOrd="0" destOrd="0" presId="urn:microsoft.com/office/officeart/2005/8/layout/hList3"/>
    <dgm:cxn modelId="{29B2E015-5CCC-48ED-B00D-BCBBFAB9DEF8}" srcId="{E209B734-D54D-4E9C-89EA-6B52FDAF33CC}" destId="{E428AA61-9D4A-42BA-9D36-BB9BAE43E917}" srcOrd="1" destOrd="0" parTransId="{F966DEA4-10AB-42BC-94D9-0E66FA7890AE}" sibTransId="{51F423EF-9FCA-49D8-A990-E1AC5AD5C54F}"/>
    <dgm:cxn modelId="{EFED2316-0219-48B0-A883-447AA8769413}" type="presOf" srcId="{E209B734-D54D-4E9C-89EA-6B52FDAF33CC}" destId="{AA398C15-5030-4E68-BE85-40D0FBAFBB8F}" srcOrd="0" destOrd="0" presId="urn:microsoft.com/office/officeart/2005/8/layout/hList3"/>
    <dgm:cxn modelId="{7DB1FD4B-D04D-4311-96E6-FF0C41AFA46B}" type="presParOf" srcId="{055D99D1-50C0-430D-A07E-A8D32B3CED04}" destId="{AA398C15-5030-4E68-BE85-40D0FBAFBB8F}" srcOrd="0" destOrd="0" presId="urn:microsoft.com/office/officeart/2005/8/layout/hList3"/>
    <dgm:cxn modelId="{F58DD80E-B418-4B1F-B368-3F5592E7F0E3}" type="presParOf" srcId="{055D99D1-50C0-430D-A07E-A8D32B3CED04}" destId="{EFA5415D-BE94-4313-9B5C-BBAE91354B90}" srcOrd="1" destOrd="0" presId="urn:microsoft.com/office/officeart/2005/8/layout/hList3"/>
    <dgm:cxn modelId="{E3297B8F-2891-4ECE-A0AF-D25156F6DEBE}" type="presParOf" srcId="{EFA5415D-BE94-4313-9B5C-BBAE91354B90}" destId="{07781452-611F-462A-855E-B80B9FC32331}" srcOrd="0" destOrd="0" presId="urn:microsoft.com/office/officeart/2005/8/layout/hList3"/>
    <dgm:cxn modelId="{4E64A472-84E2-4677-B9B9-ED782080A7EB}" type="presParOf" srcId="{EFA5415D-BE94-4313-9B5C-BBAE91354B90}" destId="{945E86CD-60F8-4084-9D8C-CC327F9DFE33}" srcOrd="1" destOrd="0" presId="urn:microsoft.com/office/officeart/2005/8/layout/hList3"/>
    <dgm:cxn modelId="{D7823F46-3F73-40C8-B4FA-A2141426A7D8}" type="presParOf" srcId="{EFA5415D-BE94-4313-9B5C-BBAE91354B90}" destId="{EFEE0C37-F363-479B-9AF5-D4E5C1DB97B9}" srcOrd="2" destOrd="0" presId="urn:microsoft.com/office/officeart/2005/8/layout/hList3"/>
    <dgm:cxn modelId="{7DCBCA28-5B1C-4181-80BA-C261525D1274}" type="presParOf" srcId="{055D99D1-50C0-430D-A07E-A8D32B3CED04}" destId="{10AACCDE-1E74-45D6-A21A-8821AD4B8061}"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398C15-5030-4E68-BE85-40D0FBAFBB8F}">
      <dsp:nvSpPr>
        <dsp:cNvPr id="0" name=""/>
        <dsp:cNvSpPr/>
      </dsp:nvSpPr>
      <dsp:spPr>
        <a:xfrm>
          <a:off x="0" y="0"/>
          <a:ext cx="6096000" cy="1223658"/>
        </a:xfrm>
        <a:prstGeom prst="rect">
          <a:avLst/>
        </a:prstGeom>
        <a:solidFill>
          <a:schemeClr val="tx2">
            <a:lumMod val="75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13360" tIns="213360" rIns="213360" bIns="213360" numCol="1" spcCol="1270" anchor="ctr" anchorCtr="0">
          <a:noAutofit/>
        </a:bodyPr>
        <a:lstStyle/>
        <a:p>
          <a:pPr lvl="0" algn="ctr" defTabSz="2489200">
            <a:lnSpc>
              <a:spcPct val="90000"/>
            </a:lnSpc>
            <a:spcBef>
              <a:spcPct val="0"/>
            </a:spcBef>
            <a:spcAft>
              <a:spcPct val="35000"/>
            </a:spcAft>
          </a:pPr>
          <a:r>
            <a:rPr lang="fr-BE" sz="5600" kern="1200" dirty="0" smtClean="0"/>
            <a:t>Alma</a:t>
          </a:r>
          <a:endParaRPr lang="fr-BE" sz="5600" kern="1200" dirty="0"/>
        </a:p>
      </dsp:txBody>
      <dsp:txXfrm>
        <a:off x="0" y="0"/>
        <a:ext cx="6096000" cy="1223658"/>
      </dsp:txXfrm>
    </dsp:sp>
    <dsp:sp modelId="{07781452-611F-462A-855E-B80B9FC32331}">
      <dsp:nvSpPr>
        <dsp:cNvPr id="0" name=""/>
        <dsp:cNvSpPr/>
      </dsp:nvSpPr>
      <dsp:spPr>
        <a:xfrm>
          <a:off x="2976" y="1223658"/>
          <a:ext cx="2030015" cy="256968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fr-BE" sz="2700" kern="1200" dirty="0" smtClean="0"/>
            <a:t>Widgets</a:t>
          </a:r>
          <a:endParaRPr lang="fr-BE" sz="2700" kern="1200" dirty="0"/>
        </a:p>
      </dsp:txBody>
      <dsp:txXfrm>
        <a:off x="2976" y="1223658"/>
        <a:ext cx="2030015" cy="2569683"/>
      </dsp:txXfrm>
    </dsp:sp>
    <dsp:sp modelId="{945E86CD-60F8-4084-9D8C-CC327F9DFE33}">
      <dsp:nvSpPr>
        <dsp:cNvPr id="0" name=""/>
        <dsp:cNvSpPr/>
      </dsp:nvSpPr>
      <dsp:spPr>
        <a:xfrm>
          <a:off x="2032992" y="1223658"/>
          <a:ext cx="2030015" cy="256968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fr-BE" sz="2700" kern="1200" dirty="0" smtClean="0"/>
            <a:t>Reports</a:t>
          </a:r>
        </a:p>
        <a:p>
          <a:pPr lvl="0" algn="ctr" defTabSz="1200150">
            <a:lnSpc>
              <a:spcPct val="90000"/>
            </a:lnSpc>
            <a:spcBef>
              <a:spcPct val="0"/>
            </a:spcBef>
            <a:spcAft>
              <a:spcPct val="35000"/>
            </a:spcAft>
          </a:pPr>
          <a:r>
            <a:rPr lang="fr-BE" sz="2700" kern="1200" dirty="0" smtClean="0"/>
            <a:t>&amp;</a:t>
          </a:r>
        </a:p>
        <a:p>
          <a:pPr lvl="0" algn="ctr" defTabSz="1200150">
            <a:lnSpc>
              <a:spcPct val="90000"/>
            </a:lnSpc>
            <a:spcBef>
              <a:spcPct val="0"/>
            </a:spcBef>
            <a:spcAft>
              <a:spcPct val="35000"/>
            </a:spcAft>
          </a:pPr>
          <a:r>
            <a:rPr lang="fr-BE" sz="2700" kern="1200" dirty="0" err="1" smtClean="0"/>
            <a:t>Dashboards</a:t>
          </a:r>
          <a:endParaRPr lang="fr-BE" sz="2700" kern="1200" dirty="0"/>
        </a:p>
      </dsp:txBody>
      <dsp:txXfrm>
        <a:off x="2032992" y="1223658"/>
        <a:ext cx="2030015" cy="2569683"/>
      </dsp:txXfrm>
    </dsp:sp>
    <dsp:sp modelId="{EFEE0C37-F363-479B-9AF5-D4E5C1DB97B9}">
      <dsp:nvSpPr>
        <dsp:cNvPr id="0" name=""/>
        <dsp:cNvSpPr/>
      </dsp:nvSpPr>
      <dsp:spPr>
        <a:xfrm>
          <a:off x="4063007" y="1223658"/>
          <a:ext cx="2030015" cy="256968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fr-BE" sz="2700" kern="1200" dirty="0" err="1" smtClean="0"/>
            <a:t>Scheduled</a:t>
          </a:r>
          <a:endParaRPr lang="fr-BE" sz="2700" kern="1200" dirty="0" smtClean="0"/>
        </a:p>
        <a:p>
          <a:pPr lvl="0" algn="ctr" defTabSz="1200150">
            <a:lnSpc>
              <a:spcPct val="90000"/>
            </a:lnSpc>
            <a:spcBef>
              <a:spcPct val="0"/>
            </a:spcBef>
            <a:spcAft>
              <a:spcPct val="35000"/>
            </a:spcAft>
          </a:pPr>
          <a:r>
            <a:rPr lang="fr-BE" sz="2700" kern="1200" dirty="0" smtClean="0"/>
            <a:t> Reports</a:t>
          </a:r>
        </a:p>
        <a:p>
          <a:pPr lvl="0" algn="ctr" defTabSz="1200150">
            <a:lnSpc>
              <a:spcPct val="90000"/>
            </a:lnSpc>
            <a:spcBef>
              <a:spcPct val="0"/>
            </a:spcBef>
            <a:spcAft>
              <a:spcPct val="35000"/>
            </a:spcAft>
          </a:pPr>
          <a:r>
            <a:rPr lang="fr-BE" sz="2700" kern="1200" dirty="0" smtClean="0"/>
            <a:t>&amp; </a:t>
          </a:r>
          <a:r>
            <a:rPr lang="fr-BE" sz="2700" kern="1200" dirty="0" err="1" smtClean="0"/>
            <a:t>Scheduled</a:t>
          </a:r>
          <a:endParaRPr lang="fr-BE" sz="2700" kern="1200" dirty="0" smtClean="0"/>
        </a:p>
        <a:p>
          <a:pPr lvl="0" algn="ctr" defTabSz="1200150">
            <a:lnSpc>
              <a:spcPct val="90000"/>
            </a:lnSpc>
            <a:spcBef>
              <a:spcPct val="0"/>
            </a:spcBef>
            <a:spcAft>
              <a:spcPct val="35000"/>
            </a:spcAft>
          </a:pPr>
          <a:r>
            <a:rPr lang="fr-BE" sz="2700" kern="1200" dirty="0" err="1" smtClean="0"/>
            <a:t>Dashboards</a:t>
          </a:r>
          <a:endParaRPr lang="fr-BE" sz="2700" kern="1200" dirty="0"/>
        </a:p>
      </dsp:txBody>
      <dsp:txXfrm>
        <a:off x="4063007" y="1223658"/>
        <a:ext cx="2030015" cy="2569683"/>
      </dsp:txXfrm>
    </dsp:sp>
    <dsp:sp modelId="{10AACCDE-1E74-45D6-A21A-8821AD4B8061}">
      <dsp:nvSpPr>
        <dsp:cNvPr id="0" name=""/>
        <dsp:cNvSpPr/>
      </dsp:nvSpPr>
      <dsp:spPr>
        <a:xfrm>
          <a:off x="0" y="3793342"/>
          <a:ext cx="6096000" cy="285520"/>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68CA9BF-06F4-1B4F-871E-08BFB1D3CC5F}" type="datetimeFigureOut">
              <a:rPr lang="fr-FR" smtClean="0"/>
              <a:t>14/09/2018</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6EEF71-3952-194F-85CC-3FDA4381B35B}" type="slidenum">
              <a:rPr lang="fr-FR" smtClean="0"/>
              <a:t>‹N°›</a:t>
            </a:fld>
            <a:endParaRPr lang="fr-FR"/>
          </a:p>
        </p:txBody>
      </p:sp>
    </p:spTree>
    <p:extLst>
      <p:ext uri="{BB962C8B-B14F-4D97-AF65-F5344CB8AC3E}">
        <p14:creationId xmlns:p14="http://schemas.microsoft.com/office/powerpoint/2010/main" val="209587979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26EEF71-3952-194F-85CC-3FDA4381B35B}" type="slidenum">
              <a:rPr lang="fr-FR" smtClean="0"/>
              <a:t>1</a:t>
            </a:fld>
            <a:endParaRPr lang="fr-FR"/>
          </a:p>
        </p:txBody>
      </p:sp>
    </p:spTree>
    <p:extLst>
      <p:ext uri="{BB962C8B-B14F-4D97-AF65-F5344CB8AC3E}">
        <p14:creationId xmlns:p14="http://schemas.microsoft.com/office/powerpoint/2010/main" val="12142667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BE" dirty="0" smtClean="0"/>
              <a:t>Pour vous abonner aux </a:t>
            </a:r>
            <a:r>
              <a:rPr lang="fr-BE" i="1" dirty="0" err="1" smtClean="0"/>
              <a:t>Scheduled</a:t>
            </a:r>
            <a:r>
              <a:rPr lang="fr-BE" i="1" dirty="0" smtClean="0"/>
              <a:t> Reports</a:t>
            </a:r>
            <a:r>
              <a:rPr lang="fr-BE" dirty="0" smtClean="0"/>
              <a:t> et/ou aux </a:t>
            </a:r>
            <a:r>
              <a:rPr lang="fr-BE" i="1" dirty="0" err="1" smtClean="0"/>
              <a:t>Scheduled</a:t>
            </a:r>
            <a:r>
              <a:rPr lang="fr-BE" i="1" dirty="0" smtClean="0"/>
              <a:t> </a:t>
            </a:r>
            <a:r>
              <a:rPr lang="fr-BE" i="1" dirty="0" err="1" smtClean="0"/>
              <a:t>Dashboards</a:t>
            </a:r>
            <a:r>
              <a:rPr lang="fr-BE" dirty="0" smtClean="0"/>
              <a:t>, cliquez sur « </a:t>
            </a:r>
            <a:r>
              <a:rPr lang="fr-BE" i="1" dirty="0" err="1" smtClean="0"/>
              <a:t>Subscribe</a:t>
            </a:r>
            <a:r>
              <a:rPr lang="fr-BE" i="1" dirty="0" smtClean="0"/>
              <a:t> to </a:t>
            </a:r>
            <a:r>
              <a:rPr lang="fr-BE" i="1" dirty="0" err="1" smtClean="0"/>
              <a:t>Analytics</a:t>
            </a:r>
            <a:r>
              <a:rPr lang="fr-BE" dirty="0" smtClean="0"/>
              <a:t> », sous l’onglet « </a:t>
            </a:r>
            <a:r>
              <a:rPr lang="fr-BE" i="1" dirty="0" err="1" smtClean="0"/>
              <a:t>Analytics</a:t>
            </a:r>
            <a:r>
              <a:rPr lang="fr-BE" dirty="0" smtClean="0"/>
              <a:t> ».</a:t>
            </a:r>
            <a:endParaRPr lang="fr-FR" dirty="0" smtClean="0"/>
          </a:p>
        </p:txBody>
      </p:sp>
      <p:sp>
        <p:nvSpPr>
          <p:cNvPr id="4" name="Espace réservé du numéro de diapositive 3"/>
          <p:cNvSpPr>
            <a:spLocks noGrp="1"/>
          </p:cNvSpPr>
          <p:nvPr>
            <p:ph type="sldNum" sz="quarter" idx="10"/>
          </p:nvPr>
        </p:nvSpPr>
        <p:spPr/>
        <p:txBody>
          <a:bodyPr/>
          <a:lstStyle/>
          <a:p>
            <a:fld id="{D26EEF71-3952-194F-85CC-3FDA4381B35B}" type="slidenum">
              <a:rPr lang="fr-FR" smtClean="0"/>
              <a:t>10</a:t>
            </a:fld>
            <a:endParaRPr lang="fr-FR"/>
          </a:p>
        </p:txBody>
      </p:sp>
    </p:spTree>
    <p:extLst>
      <p:ext uri="{BB962C8B-B14F-4D97-AF65-F5344CB8AC3E}">
        <p14:creationId xmlns:p14="http://schemas.microsoft.com/office/powerpoint/2010/main" val="37090661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Il est possible de</a:t>
            </a:r>
          </a:p>
          <a:p>
            <a:pPr marL="171450" indent="-171450">
              <a:buFontTx/>
              <a:buChar char="-"/>
            </a:pPr>
            <a:r>
              <a:rPr lang="fr-BE" dirty="0" smtClean="0"/>
              <a:t>Trier les rapports et les tableaux de bord planifiés par titre ou</a:t>
            </a:r>
            <a:r>
              <a:rPr lang="fr-BE" baseline="0" dirty="0" smtClean="0"/>
              <a:t> par description</a:t>
            </a:r>
          </a:p>
          <a:p>
            <a:pPr marL="171450" indent="-171450">
              <a:buFontTx/>
              <a:buChar char="-"/>
            </a:pPr>
            <a:r>
              <a:rPr lang="fr-BE" baseline="0" dirty="0" smtClean="0"/>
              <a:t>Effectuer une recherche sur les champs « </a:t>
            </a:r>
            <a:r>
              <a:rPr lang="fr-BE" baseline="0" dirty="0" err="1" smtClean="0"/>
              <a:t>Title</a:t>
            </a:r>
            <a:r>
              <a:rPr lang="fr-BE" baseline="0" dirty="0" smtClean="0"/>
              <a:t> » ou « Description »</a:t>
            </a:r>
          </a:p>
          <a:p>
            <a:pPr marL="171450" indent="-171450">
              <a:buFontTx/>
              <a:buChar char="-"/>
            </a:pPr>
            <a:r>
              <a:rPr lang="fr-BE" baseline="0" dirty="0" smtClean="0"/>
              <a:t>Tirer une liste Excel partielle ou complète des </a:t>
            </a:r>
            <a:r>
              <a:rPr lang="fr-BE" dirty="0" smtClean="0"/>
              <a:t>rapports et les tableaux de bord planifiés,</a:t>
            </a:r>
            <a:r>
              <a:rPr lang="fr-BE" baseline="0" dirty="0" smtClean="0"/>
              <a:t> disponibles</a:t>
            </a:r>
          </a:p>
          <a:p>
            <a:pPr marL="171450" indent="-171450">
              <a:buFontTx/>
              <a:buChar char="-"/>
            </a:pPr>
            <a:r>
              <a:rPr lang="fr-BE" baseline="0" dirty="0" smtClean="0"/>
              <a:t>Cocher/décocher les </a:t>
            </a:r>
            <a:r>
              <a:rPr lang="fr-BE" dirty="0" smtClean="0"/>
              <a:t>rapports et les tableaux de bord planifiés que l’on souhaite recevoir – ou pas</a:t>
            </a:r>
            <a:endParaRPr lang="fr-BE" baseline="0" dirty="0" smtClean="0"/>
          </a:p>
          <a:p>
            <a:pPr marL="171450" indent="-171450">
              <a:buFontTx/>
              <a:buChar char="-"/>
            </a:pPr>
            <a:endParaRPr lang="fr-BE" baseline="0" dirty="0" smtClean="0"/>
          </a:p>
          <a:p>
            <a:pPr marL="0" indent="0">
              <a:buFontTx/>
              <a:buNone/>
            </a:pPr>
            <a:r>
              <a:rPr lang="fr-BE" baseline="0" dirty="0" smtClean="0"/>
              <a:t>La périodicité et les dates de réception des </a:t>
            </a:r>
            <a:r>
              <a:rPr lang="fr-BE" dirty="0" smtClean="0"/>
              <a:t>rapports et des tableaux de bord planifiés sont prédéfinies par les concepteurs (« Schedule »).</a:t>
            </a:r>
          </a:p>
          <a:p>
            <a:pPr marL="0" indent="0">
              <a:buFontTx/>
              <a:buNone/>
            </a:pPr>
            <a:endParaRPr lang="fr-BE" dirty="0" smtClean="0"/>
          </a:p>
          <a:p>
            <a:pPr marL="0" indent="0">
              <a:buFontTx/>
              <a:buNone/>
            </a:pPr>
            <a:r>
              <a:rPr lang="fr-BE" dirty="0" smtClean="0"/>
              <a:t>Le symbole « outils » (roue) permet de modifier</a:t>
            </a:r>
            <a:r>
              <a:rPr lang="fr-BE" baseline="0" dirty="0" smtClean="0"/>
              <a:t> l’affichage des colonnes.</a:t>
            </a:r>
            <a:endParaRPr lang="fr-BE" dirty="0" smtClean="0"/>
          </a:p>
          <a:p>
            <a:pPr marL="0" indent="0">
              <a:buFontTx/>
              <a:buNone/>
            </a:pPr>
            <a:endParaRPr lang="fr-BE" dirty="0"/>
          </a:p>
        </p:txBody>
      </p:sp>
      <p:sp>
        <p:nvSpPr>
          <p:cNvPr id="4" name="Espace réservé du numéro de diapositive 3"/>
          <p:cNvSpPr>
            <a:spLocks noGrp="1"/>
          </p:cNvSpPr>
          <p:nvPr>
            <p:ph type="sldNum" sz="quarter" idx="10"/>
          </p:nvPr>
        </p:nvSpPr>
        <p:spPr/>
        <p:txBody>
          <a:bodyPr/>
          <a:lstStyle/>
          <a:p>
            <a:fld id="{D26EEF71-3952-194F-85CC-3FDA4381B35B}" type="slidenum">
              <a:rPr lang="fr-FR" smtClean="0"/>
              <a:t>11</a:t>
            </a:fld>
            <a:endParaRPr lang="fr-FR"/>
          </a:p>
        </p:txBody>
      </p:sp>
    </p:spTree>
    <p:extLst>
      <p:ext uri="{BB962C8B-B14F-4D97-AF65-F5344CB8AC3E}">
        <p14:creationId xmlns:p14="http://schemas.microsoft.com/office/powerpoint/2010/main" val="33161163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dirty="0" smtClean="0"/>
              <a:t>PAGE DE SECTION / Page avec p</a:t>
            </a:r>
            <a:r>
              <a:rPr lang="fr-FR" baseline="0" dirty="0" smtClean="0"/>
              <a:t>ossibilité d'insertion d'un titre de chapitre et d'un sous-titre</a:t>
            </a:r>
            <a:endParaRPr lang="fr-FR" dirty="0" smtClean="0"/>
          </a:p>
        </p:txBody>
      </p:sp>
      <p:sp>
        <p:nvSpPr>
          <p:cNvPr id="4" name="Espace réservé du numéro de diapositive 3"/>
          <p:cNvSpPr>
            <a:spLocks noGrp="1"/>
          </p:cNvSpPr>
          <p:nvPr>
            <p:ph type="sldNum" sz="quarter" idx="10"/>
          </p:nvPr>
        </p:nvSpPr>
        <p:spPr/>
        <p:txBody>
          <a:bodyPr/>
          <a:lstStyle/>
          <a:p>
            <a:fld id="{D26EEF71-3952-194F-85CC-3FDA4381B35B}" type="slidenum">
              <a:rPr lang="fr-FR" smtClean="0"/>
              <a:t>12</a:t>
            </a:fld>
            <a:endParaRPr lang="fr-FR"/>
          </a:p>
        </p:txBody>
      </p:sp>
    </p:spTree>
    <p:extLst>
      <p:ext uri="{BB962C8B-B14F-4D97-AF65-F5344CB8AC3E}">
        <p14:creationId xmlns:p14="http://schemas.microsoft.com/office/powerpoint/2010/main" val="42390658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914400">
              <a:defRPr/>
            </a:pPr>
            <a:r>
              <a:rPr lang="fr-BE" dirty="0"/>
              <a:t>Les synthèses statistiques sont élaborées sur base de données notamment issues d’Alma et </a:t>
            </a:r>
            <a:r>
              <a:rPr lang="fr-BE" dirty="0" smtClean="0"/>
              <a:t>actuellement réparties </a:t>
            </a:r>
            <a:r>
              <a:rPr lang="fr-BE" dirty="0"/>
              <a:t>en </a:t>
            </a:r>
            <a:r>
              <a:rPr lang="fr-BE" dirty="0" smtClean="0"/>
              <a:t>24 </a:t>
            </a:r>
            <a:r>
              <a:rPr lang="fr-BE" dirty="0"/>
              <a:t>domaines</a:t>
            </a:r>
            <a:r>
              <a:rPr lang="fr-BE" dirty="0" smtClean="0"/>
              <a:t>.</a:t>
            </a:r>
          </a:p>
          <a:p>
            <a:pPr defTabSz="914400">
              <a:defRPr/>
            </a:pPr>
            <a:endParaRPr lang="fr-BE" dirty="0"/>
          </a:p>
          <a:p>
            <a:pPr defTabSz="914400">
              <a:defRPr/>
            </a:pPr>
            <a:r>
              <a:rPr lang="fr-BE" dirty="0" smtClean="0"/>
              <a:t>C’est un environnement très dynamique puisque le nombre de « paquets » de données est passé de 13 à 24 en l’espace de trois ans seulement. Les contenus de chaque domaine sont également mis à jour et étoffés en permanence. Les « releases » mensuelles nous permettent de suivre l’évolution des contenus et des possibilités d’analyse offertes.</a:t>
            </a:r>
          </a:p>
          <a:p>
            <a:pPr defTabSz="914400">
              <a:defRPr/>
            </a:pPr>
            <a:endParaRPr lang="fr-BE" dirty="0"/>
          </a:p>
        </p:txBody>
      </p:sp>
      <p:sp>
        <p:nvSpPr>
          <p:cNvPr id="4" name="Espace réservé du numéro de diapositive 3"/>
          <p:cNvSpPr>
            <a:spLocks noGrp="1"/>
          </p:cNvSpPr>
          <p:nvPr>
            <p:ph type="sldNum" sz="quarter" idx="10"/>
          </p:nvPr>
        </p:nvSpPr>
        <p:spPr/>
        <p:txBody>
          <a:bodyPr/>
          <a:lstStyle/>
          <a:p>
            <a:fld id="{D26EEF71-3952-194F-85CC-3FDA4381B35B}" type="slidenum">
              <a:rPr lang="fr-FR" smtClean="0"/>
              <a:t>13</a:t>
            </a:fld>
            <a:endParaRPr lang="fr-FR"/>
          </a:p>
        </p:txBody>
      </p:sp>
    </p:spTree>
    <p:extLst>
      <p:ext uri="{BB962C8B-B14F-4D97-AF65-F5344CB8AC3E}">
        <p14:creationId xmlns:p14="http://schemas.microsoft.com/office/powerpoint/2010/main" val="21835986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914400">
              <a:defRPr/>
            </a:pPr>
            <a:r>
              <a:rPr lang="fr-BE" dirty="0"/>
              <a:t>Chaque domaine contient de nombreux dossiers et fichiers de données numériques ou « texte », permettant d’élaborer des synthèses statistiques</a:t>
            </a:r>
            <a:r>
              <a:rPr lang="fr-BE" dirty="0" smtClean="0"/>
              <a:t>. Les données numériques sont souvent rassemblées dans le premier dossier.</a:t>
            </a:r>
            <a:endParaRPr lang="fr-BE" dirty="0"/>
          </a:p>
          <a:p>
            <a:pPr defTabSz="914400">
              <a:defRPr/>
            </a:pPr>
            <a:endParaRPr lang="fr-BE" dirty="0"/>
          </a:p>
          <a:p>
            <a:pPr defTabSz="914400">
              <a:defRPr/>
            </a:pPr>
            <a:r>
              <a:rPr lang="fr-BE" dirty="0" smtClean="0"/>
              <a:t>Les données </a:t>
            </a:r>
            <a:r>
              <a:rPr lang="fr-BE" dirty="0"/>
              <a:t>issues des différents domaines peuvent être croisées entre elles sous certaines conditions</a:t>
            </a:r>
            <a:r>
              <a:rPr lang="fr-BE" dirty="0" smtClean="0"/>
              <a:t>. </a:t>
            </a:r>
            <a:endParaRPr lang="fr-BE" dirty="0"/>
          </a:p>
          <a:p>
            <a:pPr defTabSz="914400">
              <a:defRPr/>
            </a:pPr>
            <a:r>
              <a:rPr lang="fr-BE" dirty="0"/>
              <a:t>Les possibilités sont donc très variées et nombreuses.</a:t>
            </a:r>
          </a:p>
          <a:p>
            <a:pPr defTabSz="914400">
              <a:defRPr/>
            </a:pPr>
            <a:endParaRPr lang="fr-BE" dirty="0"/>
          </a:p>
          <a:p>
            <a:pPr defTabSz="914400">
              <a:defRPr/>
            </a:pPr>
            <a:r>
              <a:rPr lang="fr-BE" dirty="0"/>
              <a:t>Cependant, il faut être conscient que la qualité des synthèses statistiques est hautement dépendante de la qualité des données source, qui doivent être exactes et complètes</a:t>
            </a:r>
            <a:r>
              <a:rPr lang="fr-BE" dirty="0" smtClean="0"/>
              <a:t>. Il est important d’opérer des vérifications.</a:t>
            </a:r>
            <a:endParaRPr lang="fr-BE" dirty="0"/>
          </a:p>
        </p:txBody>
      </p:sp>
      <p:sp>
        <p:nvSpPr>
          <p:cNvPr id="4" name="Espace réservé du numéro de diapositive 3"/>
          <p:cNvSpPr>
            <a:spLocks noGrp="1"/>
          </p:cNvSpPr>
          <p:nvPr>
            <p:ph type="sldNum" sz="quarter" idx="10"/>
          </p:nvPr>
        </p:nvSpPr>
        <p:spPr/>
        <p:txBody>
          <a:bodyPr/>
          <a:lstStyle/>
          <a:p>
            <a:fld id="{D26EEF71-3952-194F-85CC-3FDA4381B35B}" type="slidenum">
              <a:rPr lang="fr-FR" smtClean="0"/>
              <a:t>14</a:t>
            </a:fld>
            <a:endParaRPr lang="fr-FR"/>
          </a:p>
        </p:txBody>
      </p:sp>
    </p:spTree>
    <p:extLst>
      <p:ext uri="{BB962C8B-B14F-4D97-AF65-F5344CB8AC3E}">
        <p14:creationId xmlns:p14="http://schemas.microsoft.com/office/powerpoint/2010/main" val="33665813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914400">
              <a:defRPr/>
            </a:pPr>
            <a:r>
              <a:rPr lang="fr-BE" dirty="0" smtClean="0"/>
              <a:t>Petit rappel sur la façon d’accéder à la définition des nombreux fichiers de données.</a:t>
            </a:r>
          </a:p>
          <a:p>
            <a:pPr defTabSz="914400">
              <a:defRPr/>
            </a:pPr>
            <a:endParaRPr lang="fr-BE" dirty="0" smtClean="0"/>
          </a:p>
          <a:p>
            <a:pPr defTabSz="914400">
              <a:defRPr/>
            </a:pPr>
            <a:r>
              <a:rPr lang="fr-BE" dirty="0" smtClean="0"/>
              <a:t>Il est également possible de télécharger le guide</a:t>
            </a:r>
            <a:r>
              <a:rPr lang="fr-BE" baseline="0" dirty="0" smtClean="0"/>
              <a:t> (plus de 500 pages) en cliquant sur l’icône « PDF » qui se présente à plusieurs endroits.</a:t>
            </a:r>
            <a:endParaRPr lang="fr-BE" dirty="0"/>
          </a:p>
        </p:txBody>
      </p:sp>
      <p:sp>
        <p:nvSpPr>
          <p:cNvPr id="4" name="Espace réservé du numéro de diapositive 3"/>
          <p:cNvSpPr>
            <a:spLocks noGrp="1"/>
          </p:cNvSpPr>
          <p:nvPr>
            <p:ph type="sldNum" sz="quarter" idx="10"/>
          </p:nvPr>
        </p:nvSpPr>
        <p:spPr/>
        <p:txBody>
          <a:bodyPr/>
          <a:lstStyle/>
          <a:p>
            <a:fld id="{D26EEF71-3952-194F-85CC-3FDA4381B35B}" type="slidenum">
              <a:rPr lang="fr-FR" smtClean="0"/>
              <a:t>15</a:t>
            </a:fld>
            <a:endParaRPr lang="fr-FR"/>
          </a:p>
        </p:txBody>
      </p:sp>
    </p:spTree>
    <p:extLst>
      <p:ext uri="{BB962C8B-B14F-4D97-AF65-F5344CB8AC3E}">
        <p14:creationId xmlns:p14="http://schemas.microsoft.com/office/powerpoint/2010/main" val="33110419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BE" dirty="0" smtClean="0"/>
              <a:t>Les invites, créées par le concepteur (rôle</a:t>
            </a:r>
            <a:r>
              <a:rPr lang="fr-BE" baseline="0" dirty="0" smtClean="0"/>
              <a:t> « </a:t>
            </a:r>
            <a:r>
              <a:rPr lang="fr-BE" i="1" baseline="0" dirty="0" smtClean="0"/>
              <a:t>Designs </a:t>
            </a:r>
            <a:r>
              <a:rPr lang="fr-BE" i="1" baseline="0" dirty="0" err="1" smtClean="0"/>
              <a:t>Analytics</a:t>
            </a:r>
            <a:r>
              <a:rPr lang="fr-BE" baseline="0" dirty="0" smtClean="0"/>
              <a:t> »)</a:t>
            </a:r>
            <a:r>
              <a:rPr lang="fr-BE" dirty="0" smtClean="0"/>
              <a:t> permettent à l’utilisateur de filtrer préalablement les données qui seront affichées, en fonction de ses intérêts.</a:t>
            </a:r>
          </a:p>
          <a:p>
            <a:pPr marL="0" marR="0" indent="0" algn="l" defTabSz="457200" rtl="0" eaLnBrk="1" fontAlgn="auto" latinLnBrk="0" hangingPunct="1">
              <a:lnSpc>
                <a:spcPct val="100000"/>
              </a:lnSpc>
              <a:spcBef>
                <a:spcPts val="0"/>
              </a:spcBef>
              <a:spcAft>
                <a:spcPts val="0"/>
              </a:spcAft>
              <a:buClrTx/>
              <a:buSzTx/>
              <a:buFontTx/>
              <a:buNone/>
              <a:tabLst/>
              <a:defRPr/>
            </a:pPr>
            <a:endParaRPr lang="fr-BE" dirty="0"/>
          </a:p>
          <a:p>
            <a:pPr marL="0" marR="0" indent="0" algn="l" defTabSz="457200" rtl="0" eaLnBrk="1" fontAlgn="auto" latinLnBrk="0" hangingPunct="1">
              <a:lnSpc>
                <a:spcPct val="100000"/>
              </a:lnSpc>
              <a:spcBef>
                <a:spcPts val="0"/>
              </a:spcBef>
              <a:spcAft>
                <a:spcPts val="0"/>
              </a:spcAft>
              <a:buClrTx/>
              <a:buSzTx/>
              <a:buFontTx/>
              <a:buNone/>
              <a:tabLst/>
              <a:defRPr/>
            </a:pPr>
            <a:r>
              <a:rPr lang="fr-BE" dirty="0" smtClean="0"/>
              <a:t>Dans le cas d’un rapport reprenant la liste des prêts en cours, l’utilisateur peut, par exemple, être invité à filtrer les données en fonction de la bibliothèque dans laquelle il travaille et de la date de retour prévue pour les documents.</a:t>
            </a:r>
            <a:endParaRPr lang="fr-FR" dirty="0" smtClean="0"/>
          </a:p>
        </p:txBody>
      </p:sp>
      <p:sp>
        <p:nvSpPr>
          <p:cNvPr id="4" name="Espace réservé du numéro de diapositive 3"/>
          <p:cNvSpPr>
            <a:spLocks noGrp="1"/>
          </p:cNvSpPr>
          <p:nvPr>
            <p:ph type="sldNum" sz="quarter" idx="10"/>
          </p:nvPr>
        </p:nvSpPr>
        <p:spPr/>
        <p:txBody>
          <a:bodyPr/>
          <a:lstStyle/>
          <a:p>
            <a:fld id="{D26EEF71-3952-194F-85CC-3FDA4381B35B}" type="slidenum">
              <a:rPr lang="fr-FR" smtClean="0"/>
              <a:t>16</a:t>
            </a:fld>
            <a:endParaRPr lang="fr-FR"/>
          </a:p>
        </p:txBody>
      </p:sp>
    </p:spTree>
    <p:extLst>
      <p:ext uri="{BB962C8B-B14F-4D97-AF65-F5344CB8AC3E}">
        <p14:creationId xmlns:p14="http://schemas.microsoft.com/office/powerpoint/2010/main" val="16848481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dirty="0" smtClean="0"/>
              <a:t>Les données désignées par les en-têtes de colonnes sont issues des différents dossiers du domaine </a:t>
            </a:r>
            <a:r>
              <a:rPr lang="fr-FR" i="1" dirty="0" err="1" smtClean="0"/>
              <a:t>Fulfillment</a:t>
            </a:r>
            <a:r>
              <a:rPr lang="fr-FR" i="1" baseline="0" dirty="0" smtClean="0"/>
              <a:t> </a:t>
            </a:r>
            <a:r>
              <a:rPr lang="fr-FR" baseline="0" dirty="0" smtClean="0"/>
              <a:t>et concernent ici:</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fr-FR" baseline="0" dirty="0" smtClean="0"/>
              <a:t>La bibliothèque prêteuse</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fr-FR" baseline="0" dirty="0" smtClean="0"/>
              <a:t>L’emprunteur</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fr-FR" baseline="0" dirty="0" smtClean="0"/>
              <a:t>Les dates de prêt et de retour de prêt</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fr-FR" baseline="0" dirty="0" smtClean="0"/>
              <a:t>Les données bibliographiques du livre emprunté</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fr-FR" baseline="0" dirty="0" smtClean="0"/>
              <a:t>Le code-à-barre du livre emprunté.</a:t>
            </a:r>
          </a:p>
          <a:p>
            <a:pPr marL="171450" marR="0" indent="-171450" algn="l" defTabSz="457200" rtl="0" eaLnBrk="1" fontAlgn="auto" latinLnBrk="0" hangingPunct="1">
              <a:lnSpc>
                <a:spcPct val="100000"/>
              </a:lnSpc>
              <a:spcBef>
                <a:spcPts val="0"/>
              </a:spcBef>
              <a:spcAft>
                <a:spcPts val="0"/>
              </a:spcAft>
              <a:buClrTx/>
              <a:buSzTx/>
              <a:buFontTx/>
              <a:buChar char="-"/>
              <a:tabLst/>
              <a:defRPr/>
            </a:pPr>
            <a:endParaRPr lang="fr-FR"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fr-FR" baseline="0" dirty="0" smtClean="0"/>
              <a:t>Ce rapport permet de répondre à la question: « Pour ma bibliothèque, quels sont les livres en cours d’emprunt qui doivent être rentrés aujourd’hui » (ou « qui auraient dû être rentrés il y a une semaine » ou « qui devront être rentrés la semaine prochaine »…).</a:t>
            </a:r>
            <a:endParaRPr lang="fr-FR" dirty="0" smtClean="0"/>
          </a:p>
        </p:txBody>
      </p:sp>
      <p:sp>
        <p:nvSpPr>
          <p:cNvPr id="4" name="Espace réservé du numéro de diapositive 3"/>
          <p:cNvSpPr>
            <a:spLocks noGrp="1"/>
          </p:cNvSpPr>
          <p:nvPr>
            <p:ph type="sldNum" sz="quarter" idx="10"/>
          </p:nvPr>
        </p:nvSpPr>
        <p:spPr/>
        <p:txBody>
          <a:bodyPr/>
          <a:lstStyle/>
          <a:p>
            <a:fld id="{D26EEF71-3952-194F-85CC-3FDA4381B35B}" type="slidenum">
              <a:rPr lang="fr-FR" smtClean="0"/>
              <a:t>17</a:t>
            </a:fld>
            <a:endParaRPr lang="fr-FR"/>
          </a:p>
        </p:txBody>
      </p:sp>
    </p:spTree>
    <p:extLst>
      <p:ext uri="{BB962C8B-B14F-4D97-AF65-F5344CB8AC3E}">
        <p14:creationId xmlns:p14="http://schemas.microsoft.com/office/powerpoint/2010/main" val="30076107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dirty="0" smtClean="0"/>
              <a:t>Les invites permettent de filtrer préalablement les données sur base de:</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fr-FR" dirty="0" smtClean="0"/>
              <a:t>La bibliothèque (ici, le nom plutôt que le code)</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fr-FR" dirty="0" smtClean="0"/>
              <a:t>La période du prêt (ici du 1 février 2015 au 1 juin 2015)</a:t>
            </a:r>
          </a:p>
        </p:txBody>
      </p:sp>
      <p:sp>
        <p:nvSpPr>
          <p:cNvPr id="4" name="Espace réservé du numéro de diapositive 3"/>
          <p:cNvSpPr>
            <a:spLocks noGrp="1"/>
          </p:cNvSpPr>
          <p:nvPr>
            <p:ph type="sldNum" sz="quarter" idx="10"/>
          </p:nvPr>
        </p:nvSpPr>
        <p:spPr/>
        <p:txBody>
          <a:bodyPr/>
          <a:lstStyle/>
          <a:p>
            <a:fld id="{D26EEF71-3952-194F-85CC-3FDA4381B35B}" type="slidenum">
              <a:rPr lang="fr-FR" smtClean="0"/>
              <a:t>18</a:t>
            </a:fld>
            <a:endParaRPr lang="fr-FR"/>
          </a:p>
        </p:txBody>
      </p:sp>
    </p:spTree>
    <p:extLst>
      <p:ext uri="{BB962C8B-B14F-4D97-AF65-F5344CB8AC3E}">
        <p14:creationId xmlns:p14="http://schemas.microsoft.com/office/powerpoint/2010/main" val="42647698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dirty="0" smtClean="0"/>
              <a:t>La</a:t>
            </a:r>
            <a:r>
              <a:rPr lang="fr-FR" baseline="0" dirty="0" smtClean="0"/>
              <a:t> première invite apparait dans la première colonne du rapport (le nom de la bibliothèque), et la période de prêt est reprise en ligne.</a:t>
            </a:r>
          </a:p>
          <a:p>
            <a:pPr marL="0" marR="0" indent="0" algn="l" defTabSz="457200" rtl="0" eaLnBrk="1" fontAlgn="auto" latinLnBrk="0" hangingPunct="1">
              <a:lnSpc>
                <a:spcPct val="100000"/>
              </a:lnSpc>
              <a:spcBef>
                <a:spcPts val="0"/>
              </a:spcBef>
              <a:spcAft>
                <a:spcPts val="0"/>
              </a:spcAft>
              <a:buClrTx/>
              <a:buSzTx/>
              <a:buFontTx/>
              <a:buNone/>
              <a:tabLst/>
              <a:defRPr/>
            </a:pPr>
            <a:endParaRPr lang="fr-FR"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fr-FR" baseline="0" dirty="0" smtClean="0"/>
              <a:t>Par rapport au rapport précédent, le résultat est plus complet avec un total et un graphique qui illustre le tableau. </a:t>
            </a:r>
            <a:endParaRPr lang="fr-FR" dirty="0" smtClean="0"/>
          </a:p>
        </p:txBody>
      </p:sp>
      <p:sp>
        <p:nvSpPr>
          <p:cNvPr id="4" name="Espace réservé du numéro de diapositive 3"/>
          <p:cNvSpPr>
            <a:spLocks noGrp="1"/>
          </p:cNvSpPr>
          <p:nvPr>
            <p:ph type="sldNum" sz="quarter" idx="10"/>
          </p:nvPr>
        </p:nvSpPr>
        <p:spPr/>
        <p:txBody>
          <a:bodyPr/>
          <a:lstStyle/>
          <a:p>
            <a:fld id="{D26EEF71-3952-194F-85CC-3FDA4381B35B}" type="slidenum">
              <a:rPr lang="fr-FR" smtClean="0"/>
              <a:t>19</a:t>
            </a:fld>
            <a:endParaRPr lang="fr-FR"/>
          </a:p>
        </p:txBody>
      </p:sp>
    </p:spTree>
    <p:extLst>
      <p:ext uri="{BB962C8B-B14F-4D97-AF65-F5344CB8AC3E}">
        <p14:creationId xmlns:p14="http://schemas.microsoft.com/office/powerpoint/2010/main" val="528230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26EEF71-3952-194F-85CC-3FDA4381B35B}" type="slidenum">
              <a:rPr lang="fr-FR" smtClean="0"/>
              <a:t>2</a:t>
            </a:fld>
            <a:endParaRPr lang="fr-FR"/>
          </a:p>
        </p:txBody>
      </p:sp>
    </p:spTree>
    <p:extLst>
      <p:ext uri="{BB962C8B-B14F-4D97-AF65-F5344CB8AC3E}">
        <p14:creationId xmlns:p14="http://schemas.microsoft.com/office/powerpoint/2010/main" val="1537012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lvl="0" indent="-171450">
              <a:buFont typeface="Arial" panose="020B0604020202020204" pitchFamily="34" charset="0"/>
              <a:buChar char="•"/>
            </a:pPr>
            <a:r>
              <a:rPr lang="fr-BE" dirty="0" smtClean="0"/>
              <a:t>Ici,</a:t>
            </a:r>
            <a:r>
              <a:rPr lang="fr-BE" baseline="0" dirty="0" smtClean="0"/>
              <a:t> p</a:t>
            </a:r>
            <a:r>
              <a:rPr lang="fr-BE" dirty="0" smtClean="0"/>
              <a:t>as </a:t>
            </a:r>
            <a:r>
              <a:rPr lang="fr-BE" dirty="0"/>
              <a:t>de sélection </a:t>
            </a:r>
            <a:r>
              <a:rPr lang="fr-BE" dirty="0" smtClean="0"/>
              <a:t>préalable via une invite (il existe un </a:t>
            </a:r>
            <a:r>
              <a:rPr lang="fr-BE" dirty="0"/>
              <a:t>rapport par grande </a:t>
            </a:r>
            <a:r>
              <a:rPr lang="fr-BE" dirty="0" smtClean="0"/>
              <a:t>bibliothèque reprenant les différentes implantations)</a:t>
            </a:r>
            <a:endParaRPr lang="fr-BE" dirty="0"/>
          </a:p>
          <a:p>
            <a:pPr marL="171450" lvl="0" indent="-171450">
              <a:buFont typeface="Arial" panose="020B0604020202020204" pitchFamily="34" charset="0"/>
              <a:buChar char="•"/>
            </a:pPr>
            <a:r>
              <a:rPr lang="fr-BE" dirty="0"/>
              <a:t>Subdivision automatique par </a:t>
            </a:r>
            <a:r>
              <a:rPr lang="fr-BE" dirty="0" smtClean="0"/>
              <a:t>section</a:t>
            </a:r>
          </a:p>
          <a:p>
            <a:pPr marL="171450" lvl="0" indent="-171450">
              <a:buFont typeface="Arial" panose="020B0604020202020204" pitchFamily="34" charset="0"/>
              <a:buChar char="•"/>
            </a:pPr>
            <a:r>
              <a:rPr lang="fr-BE" dirty="0" smtClean="0"/>
              <a:t>Conformément</a:t>
            </a:r>
            <a:r>
              <a:rPr lang="fr-BE" baseline="0" dirty="0" smtClean="0"/>
              <a:t> au paramétrage initial, l</a:t>
            </a:r>
            <a:r>
              <a:rPr lang="fr-BE" dirty="0" smtClean="0"/>
              <a:t>e statut de prêt est automatiquement LOST à</a:t>
            </a:r>
            <a:r>
              <a:rPr lang="fr-BE" baseline="0" dirty="0" smtClean="0"/>
              <a:t> partir de 75 jours de retard.</a:t>
            </a:r>
            <a:endParaRPr lang="fr-BE" dirty="0"/>
          </a:p>
          <a:p>
            <a:pPr lvl="0"/>
            <a:endParaRPr lang="fr-BE" dirty="0"/>
          </a:p>
          <a:p>
            <a:r>
              <a:rPr lang="fr-BE" dirty="0"/>
              <a:t>Ce rapport peut être utilisé pour :</a:t>
            </a:r>
          </a:p>
          <a:p>
            <a:pPr marL="628650" lvl="1" indent="-171450">
              <a:buFont typeface="Arial" panose="020B0604020202020204" pitchFamily="34" charset="0"/>
              <a:buChar char="•"/>
            </a:pPr>
            <a:r>
              <a:rPr lang="fr-BE" dirty="0"/>
              <a:t>Repérer les livres qui sont en retard depuis longtemps (tri par CB)</a:t>
            </a:r>
          </a:p>
          <a:p>
            <a:pPr marL="628650" lvl="1" indent="-171450">
              <a:buFont typeface="Arial" panose="020B0604020202020204" pitchFamily="34" charset="0"/>
              <a:buChar char="•"/>
            </a:pPr>
            <a:r>
              <a:rPr lang="fr-BE" dirty="0"/>
              <a:t>Contacter les lecteurs afin de régulariser leur situation (tri par Noms des lecteurs)</a:t>
            </a:r>
          </a:p>
          <a:p>
            <a:pPr marL="628650" lvl="1" indent="-171450">
              <a:buFont typeface="Arial" panose="020B0604020202020204" pitchFamily="34" charset="0"/>
              <a:buChar char="•"/>
            </a:pPr>
            <a:r>
              <a:rPr lang="fr-BE" dirty="0"/>
              <a:t>Etc.</a:t>
            </a:r>
          </a:p>
          <a:p>
            <a:pPr lvl="0"/>
            <a:endParaRPr lang="fr-BE" dirty="0"/>
          </a:p>
          <a:p>
            <a:pPr lvl="0"/>
            <a:r>
              <a:rPr lang="fr-BE" dirty="0"/>
              <a:t>A noter : l’importance de remplir correctement les champs lors de l’inscription d’un lecteur (ici le champ : city)</a:t>
            </a:r>
          </a:p>
        </p:txBody>
      </p:sp>
      <p:sp>
        <p:nvSpPr>
          <p:cNvPr id="4" name="Espace réservé du numéro de diapositive 3"/>
          <p:cNvSpPr>
            <a:spLocks noGrp="1"/>
          </p:cNvSpPr>
          <p:nvPr>
            <p:ph type="sldNum" sz="quarter" idx="10"/>
          </p:nvPr>
        </p:nvSpPr>
        <p:spPr/>
        <p:txBody>
          <a:bodyPr/>
          <a:lstStyle/>
          <a:p>
            <a:fld id="{D26EEF71-3952-194F-85CC-3FDA4381B35B}" type="slidenum">
              <a:rPr lang="fr-FR" smtClean="0"/>
              <a:t>20</a:t>
            </a:fld>
            <a:endParaRPr lang="fr-FR"/>
          </a:p>
        </p:txBody>
      </p:sp>
    </p:spTree>
    <p:extLst>
      <p:ext uri="{BB962C8B-B14F-4D97-AF65-F5344CB8AC3E}">
        <p14:creationId xmlns:p14="http://schemas.microsoft.com/office/powerpoint/2010/main" val="8955011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dirty="0" smtClean="0"/>
              <a:t>La bibliothèque Graulich souhaite faire le point sur le retour de prêt des livres</a:t>
            </a:r>
            <a:r>
              <a:rPr lang="fr-FR" baseline="0" dirty="0" smtClean="0"/>
              <a:t> lui appartenant, au niveau des différents bureaux de prêt de l’Institution et en fonction du statut de l’emprunteur.</a:t>
            </a:r>
          </a:p>
          <a:p>
            <a:pPr marL="0" marR="0" indent="0" algn="l" defTabSz="457200" rtl="0" eaLnBrk="1" fontAlgn="auto" latinLnBrk="0" hangingPunct="1">
              <a:lnSpc>
                <a:spcPct val="100000"/>
              </a:lnSpc>
              <a:spcBef>
                <a:spcPts val="0"/>
              </a:spcBef>
              <a:spcAft>
                <a:spcPts val="0"/>
              </a:spcAft>
              <a:buClrTx/>
              <a:buSzTx/>
              <a:buFontTx/>
              <a:buNone/>
              <a:tabLst/>
              <a:defRPr/>
            </a:pPr>
            <a:endParaRPr lang="fr-FR" baseline="0" dirty="0" smtClean="0"/>
          </a:p>
        </p:txBody>
      </p:sp>
      <p:sp>
        <p:nvSpPr>
          <p:cNvPr id="4" name="Espace réservé du numéro de diapositive 3"/>
          <p:cNvSpPr>
            <a:spLocks noGrp="1"/>
          </p:cNvSpPr>
          <p:nvPr>
            <p:ph type="sldNum" sz="quarter" idx="10"/>
          </p:nvPr>
        </p:nvSpPr>
        <p:spPr/>
        <p:txBody>
          <a:bodyPr/>
          <a:lstStyle/>
          <a:p>
            <a:fld id="{D26EEF71-3952-194F-85CC-3FDA4381B35B}" type="slidenum">
              <a:rPr lang="fr-FR" smtClean="0"/>
              <a:t>21</a:t>
            </a:fld>
            <a:endParaRPr lang="fr-FR"/>
          </a:p>
        </p:txBody>
      </p:sp>
    </p:spTree>
    <p:extLst>
      <p:ext uri="{BB962C8B-B14F-4D97-AF65-F5344CB8AC3E}">
        <p14:creationId xmlns:p14="http://schemas.microsoft.com/office/powerpoint/2010/main" val="27890270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dirty="0" smtClean="0"/>
              <a:t>Exemple « inverse » où ce sont des bureaux de prêts distants de la bibliothèque propriétaire mais proches du</a:t>
            </a:r>
            <a:r>
              <a:rPr lang="fr-FR" baseline="0" dirty="0" smtClean="0"/>
              <a:t> lecteur qui mettent le livre en prêt.</a:t>
            </a:r>
            <a:endParaRPr lang="fr-FR" dirty="0" smtClean="0"/>
          </a:p>
        </p:txBody>
      </p:sp>
      <p:sp>
        <p:nvSpPr>
          <p:cNvPr id="4" name="Espace réservé du numéro de diapositive 3"/>
          <p:cNvSpPr>
            <a:spLocks noGrp="1"/>
          </p:cNvSpPr>
          <p:nvPr>
            <p:ph type="sldNum" sz="quarter" idx="10"/>
          </p:nvPr>
        </p:nvSpPr>
        <p:spPr/>
        <p:txBody>
          <a:bodyPr/>
          <a:lstStyle/>
          <a:p>
            <a:fld id="{D26EEF71-3952-194F-85CC-3FDA4381B35B}" type="slidenum">
              <a:rPr lang="fr-FR" smtClean="0"/>
              <a:t>22</a:t>
            </a:fld>
            <a:endParaRPr lang="fr-FR"/>
          </a:p>
        </p:txBody>
      </p:sp>
    </p:spTree>
    <p:extLst>
      <p:ext uri="{BB962C8B-B14F-4D97-AF65-F5344CB8AC3E}">
        <p14:creationId xmlns:p14="http://schemas.microsoft.com/office/powerpoint/2010/main" val="22881524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lvl="0"/>
            <a:endParaRPr lang="fr-BE" dirty="0"/>
          </a:p>
        </p:txBody>
      </p:sp>
      <p:sp>
        <p:nvSpPr>
          <p:cNvPr id="4" name="Espace réservé du numéro de diapositive 3"/>
          <p:cNvSpPr>
            <a:spLocks noGrp="1"/>
          </p:cNvSpPr>
          <p:nvPr>
            <p:ph type="sldNum" sz="quarter" idx="10"/>
          </p:nvPr>
        </p:nvSpPr>
        <p:spPr/>
        <p:txBody>
          <a:bodyPr/>
          <a:lstStyle/>
          <a:p>
            <a:fld id="{D26EEF71-3952-194F-85CC-3FDA4381B35B}" type="slidenum">
              <a:rPr lang="fr-FR" smtClean="0"/>
              <a:t>23</a:t>
            </a:fld>
            <a:endParaRPr lang="fr-FR"/>
          </a:p>
        </p:txBody>
      </p:sp>
    </p:spTree>
    <p:extLst>
      <p:ext uri="{BB962C8B-B14F-4D97-AF65-F5344CB8AC3E}">
        <p14:creationId xmlns:p14="http://schemas.microsoft.com/office/powerpoint/2010/main" val="3375271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914400">
              <a:defRPr/>
            </a:pPr>
            <a:r>
              <a:rPr lang="fr-BE" dirty="0" smtClean="0"/>
              <a:t>Les données relatives au Prêt </a:t>
            </a:r>
            <a:r>
              <a:rPr lang="fr-BE" dirty="0" err="1" smtClean="0"/>
              <a:t>Inter-Bibliothèques</a:t>
            </a:r>
            <a:r>
              <a:rPr lang="fr-BE" dirty="0" smtClean="0"/>
              <a:t> sont réparties dans deux domaines:</a:t>
            </a:r>
          </a:p>
          <a:p>
            <a:pPr marL="171450" indent="-171450" defTabSz="914400">
              <a:buFontTx/>
              <a:buChar char="-"/>
              <a:defRPr/>
            </a:pPr>
            <a:r>
              <a:rPr lang="fr-BE" dirty="0" err="1" smtClean="0"/>
              <a:t>Borrowing</a:t>
            </a:r>
            <a:r>
              <a:rPr lang="fr-BE" dirty="0" smtClean="0"/>
              <a:t> </a:t>
            </a:r>
            <a:r>
              <a:rPr lang="fr-BE" dirty="0" err="1" smtClean="0"/>
              <a:t>requests</a:t>
            </a:r>
            <a:r>
              <a:rPr lang="fr-BE" dirty="0" smtClean="0"/>
              <a:t>, pour les demandes sortantes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BE" dirty="0" err="1" smtClean="0"/>
              <a:t>Lending</a:t>
            </a:r>
            <a:r>
              <a:rPr lang="fr-BE" dirty="0" smtClean="0"/>
              <a:t> </a:t>
            </a:r>
            <a:r>
              <a:rPr lang="fr-BE" dirty="0" err="1" smtClean="0"/>
              <a:t>requests</a:t>
            </a:r>
            <a:r>
              <a:rPr lang="fr-BE" dirty="0" smtClean="0"/>
              <a:t>, pour les demandes entrantes</a:t>
            </a:r>
          </a:p>
          <a:p>
            <a:pPr marL="171450" indent="-171450" defTabSz="914400">
              <a:buFontTx/>
              <a:buChar char="-"/>
              <a:defRPr/>
            </a:pPr>
            <a:endParaRPr lang="fr-BE" dirty="0"/>
          </a:p>
        </p:txBody>
      </p:sp>
      <p:sp>
        <p:nvSpPr>
          <p:cNvPr id="4" name="Espace réservé du numéro de diapositive 3"/>
          <p:cNvSpPr>
            <a:spLocks noGrp="1"/>
          </p:cNvSpPr>
          <p:nvPr>
            <p:ph type="sldNum" sz="quarter" idx="10"/>
          </p:nvPr>
        </p:nvSpPr>
        <p:spPr/>
        <p:txBody>
          <a:bodyPr/>
          <a:lstStyle/>
          <a:p>
            <a:fld id="{D26EEF71-3952-194F-85CC-3FDA4381B35B}" type="slidenum">
              <a:rPr lang="fr-FR" smtClean="0"/>
              <a:t>24</a:t>
            </a:fld>
            <a:endParaRPr lang="fr-FR"/>
          </a:p>
        </p:txBody>
      </p:sp>
    </p:spTree>
    <p:extLst>
      <p:ext uri="{BB962C8B-B14F-4D97-AF65-F5344CB8AC3E}">
        <p14:creationId xmlns:p14="http://schemas.microsoft.com/office/powerpoint/2010/main" val="11997510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a:t>Utilité du rapport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BE" dirty="0" smtClean="0"/>
              <a:t>Ce rapport permet de repérer les documents ne faisant pas partie de nos collections et souvent demandés par les membres de </a:t>
            </a:r>
            <a:r>
              <a:rPr lang="fr-BE" dirty="0" smtClean="0"/>
              <a:t>l’</a:t>
            </a:r>
            <a:r>
              <a:rPr lang="fr-BE" dirty="0" err="1" smtClean="0"/>
              <a:t>ULiège</a:t>
            </a:r>
            <a:r>
              <a:rPr lang="fr-BE" dirty="0" smtClean="0"/>
              <a:t>.</a:t>
            </a:r>
            <a:endParaRPr lang="fr-BE" dirty="0"/>
          </a:p>
          <a:p>
            <a:pPr marL="171450" indent="-171450">
              <a:buFont typeface="Arial" panose="020B0604020202020204" pitchFamily="34" charset="0"/>
              <a:buChar char="•"/>
            </a:pPr>
            <a:r>
              <a:rPr lang="fr-BE" dirty="0" smtClean="0"/>
              <a:t>Il</a:t>
            </a:r>
            <a:r>
              <a:rPr lang="fr-BE" baseline="0" dirty="0" smtClean="0"/>
              <a:t> est très utile car l</a:t>
            </a:r>
            <a:r>
              <a:rPr lang="fr-BE" dirty="0" smtClean="0"/>
              <a:t>orsqu’une </a:t>
            </a:r>
            <a:r>
              <a:rPr lang="fr-BE" dirty="0"/>
              <a:t>demande </a:t>
            </a:r>
            <a:r>
              <a:rPr lang="fr-BE" dirty="0" smtClean="0"/>
              <a:t>sortante a </a:t>
            </a:r>
            <a:r>
              <a:rPr lang="fr-BE" dirty="0"/>
              <a:t>le statut </a:t>
            </a:r>
            <a:r>
              <a:rPr lang="fr-BE" i="1" dirty="0" smtClean="0"/>
              <a:t>Request </a:t>
            </a:r>
            <a:r>
              <a:rPr lang="fr-BE" i="1" dirty="0" err="1"/>
              <a:t>Completed</a:t>
            </a:r>
            <a:r>
              <a:rPr lang="fr-BE" dirty="0"/>
              <a:t> </a:t>
            </a:r>
            <a:r>
              <a:rPr lang="fr-BE" dirty="0" smtClean="0"/>
              <a:t>, </a:t>
            </a:r>
            <a:r>
              <a:rPr lang="fr-BE" dirty="0"/>
              <a:t>elle disparait de la liste des demandes. Pour la retrouver, il faut se souvenir de d’informations précises (titre, demandeur,…). Ce rapport permet de trouver ces informations plus facilement et de garder une trace des différentes demandes traitées</a:t>
            </a:r>
            <a:r>
              <a:rPr lang="fr-BE" dirty="0" smtClean="0"/>
              <a:t>.</a:t>
            </a:r>
            <a:endParaRPr lang="fr-BE" dirty="0"/>
          </a:p>
        </p:txBody>
      </p:sp>
      <p:sp>
        <p:nvSpPr>
          <p:cNvPr id="4" name="Espace réservé du numéro de diapositive 3"/>
          <p:cNvSpPr>
            <a:spLocks noGrp="1"/>
          </p:cNvSpPr>
          <p:nvPr>
            <p:ph type="sldNum" sz="quarter" idx="10"/>
          </p:nvPr>
        </p:nvSpPr>
        <p:spPr/>
        <p:txBody>
          <a:bodyPr/>
          <a:lstStyle/>
          <a:p>
            <a:fld id="{D26EEF71-3952-194F-85CC-3FDA4381B35B}" type="slidenum">
              <a:rPr lang="fr-FR" smtClean="0"/>
              <a:t>25</a:t>
            </a:fld>
            <a:endParaRPr lang="fr-FR"/>
          </a:p>
        </p:txBody>
      </p:sp>
    </p:spTree>
    <p:extLst>
      <p:ext uri="{BB962C8B-B14F-4D97-AF65-F5344CB8AC3E}">
        <p14:creationId xmlns:p14="http://schemas.microsoft.com/office/powerpoint/2010/main" val="33088912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a:t>Utilité du rapport :</a:t>
            </a:r>
          </a:p>
          <a:p>
            <a:endParaRPr lang="fr-BE" dirty="0"/>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BE" dirty="0" smtClean="0"/>
              <a:t>Ce rapport permet de repérer les documents faisant partie de nos collections et souvent demandés par les bibliothèques extérieures à l’</a:t>
            </a:r>
            <a:r>
              <a:rPr lang="fr-BE" dirty="0" err="1" smtClean="0"/>
              <a:t>ULiège</a:t>
            </a:r>
            <a:r>
              <a:rPr lang="fr-BE" dirty="0" smtClean="0"/>
              <a:t>.</a:t>
            </a:r>
          </a:p>
          <a:p>
            <a:pPr marL="171450" indent="-171450">
              <a:buFont typeface="Arial" panose="020B0604020202020204" pitchFamily="34" charset="0"/>
              <a:buChar char="•"/>
            </a:pPr>
            <a:r>
              <a:rPr lang="fr-BE" dirty="0" smtClean="0"/>
              <a:t>Ce</a:t>
            </a:r>
            <a:r>
              <a:rPr lang="fr-BE" baseline="0" dirty="0" smtClean="0"/>
              <a:t> rapport est très utile car l</a:t>
            </a:r>
            <a:r>
              <a:rPr lang="fr-BE" dirty="0" smtClean="0"/>
              <a:t>orsqu’une </a:t>
            </a:r>
            <a:r>
              <a:rPr lang="fr-BE" dirty="0"/>
              <a:t>demande a le statut « Request </a:t>
            </a:r>
            <a:r>
              <a:rPr lang="fr-BE" dirty="0" err="1"/>
              <a:t>Completed</a:t>
            </a:r>
            <a:r>
              <a:rPr lang="fr-BE" dirty="0"/>
              <a:t> », elle disparait de la liste des </a:t>
            </a:r>
            <a:r>
              <a:rPr lang="fr-BE" dirty="0" smtClean="0"/>
              <a:t>demandes entrantes. </a:t>
            </a:r>
            <a:r>
              <a:rPr lang="fr-BE" dirty="0"/>
              <a:t>Pour la retrouver, il faut se souvenir de d’informations précises (titre, demandeur,…). Ce rapport permet de trouver ces informations plus facilement et de garder une trace des différentes demandes traitées</a:t>
            </a:r>
            <a:r>
              <a:rPr lang="fr-BE" dirty="0" smtClean="0"/>
              <a:t>.</a:t>
            </a:r>
            <a:endParaRPr lang="fr-BE" dirty="0"/>
          </a:p>
        </p:txBody>
      </p:sp>
      <p:sp>
        <p:nvSpPr>
          <p:cNvPr id="4" name="Espace réservé du numéro de diapositive 3"/>
          <p:cNvSpPr>
            <a:spLocks noGrp="1"/>
          </p:cNvSpPr>
          <p:nvPr>
            <p:ph type="sldNum" sz="quarter" idx="10"/>
          </p:nvPr>
        </p:nvSpPr>
        <p:spPr/>
        <p:txBody>
          <a:bodyPr/>
          <a:lstStyle/>
          <a:p>
            <a:fld id="{D26EEF71-3952-194F-85CC-3FDA4381B35B}" type="slidenum">
              <a:rPr lang="fr-FR" smtClean="0"/>
              <a:t>26</a:t>
            </a:fld>
            <a:endParaRPr lang="fr-FR"/>
          </a:p>
        </p:txBody>
      </p:sp>
    </p:spTree>
    <p:extLst>
      <p:ext uri="{BB962C8B-B14F-4D97-AF65-F5344CB8AC3E}">
        <p14:creationId xmlns:p14="http://schemas.microsoft.com/office/powerpoint/2010/main" val="11863679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14300" indent="0" fontAlgn="base">
              <a:buNone/>
            </a:pPr>
            <a:r>
              <a:rPr lang="fr-BE" dirty="0" smtClean="0">
                <a:solidFill>
                  <a:schemeClr val="tx2">
                    <a:lumMod val="75000"/>
                  </a:schemeClr>
                </a:solidFill>
              </a:rPr>
              <a:t>Quelques exemples de rapports ou de tableaux de bord pouvant être créés à partir du domaine « Physical items » :</a:t>
            </a:r>
          </a:p>
          <a:p>
            <a:pPr marL="114300" indent="0" fontAlgn="base">
              <a:buNone/>
            </a:pPr>
            <a:endParaRPr lang="fr-BE" dirty="0" smtClean="0">
              <a:solidFill>
                <a:schemeClr val="tx2">
                  <a:lumMod val="75000"/>
                </a:schemeClr>
              </a:solidFill>
            </a:endParaRPr>
          </a:p>
          <a:p>
            <a:pPr marL="171450" indent="-171450" fontAlgn="base">
              <a:buFont typeface="Arial" panose="020B0604020202020204" pitchFamily="34" charset="0"/>
              <a:buChar char="•"/>
            </a:pPr>
            <a:r>
              <a:rPr lang="fr-BE" dirty="0" smtClean="0">
                <a:solidFill>
                  <a:schemeClr val="tx2">
                    <a:lumMod val="75000"/>
                  </a:schemeClr>
                </a:solidFill>
              </a:rPr>
              <a:t>Nombre d’exemplaires physiques par bibliothèque, par localisation, par type de matériel</a:t>
            </a:r>
          </a:p>
          <a:p>
            <a:pPr marL="171450" indent="-171450" fontAlgn="base">
              <a:buFont typeface="Arial" panose="020B0604020202020204" pitchFamily="34" charset="0"/>
              <a:buChar char="•"/>
            </a:pPr>
            <a:r>
              <a:rPr lang="fr-BE" dirty="0" smtClean="0">
                <a:solidFill>
                  <a:schemeClr val="tx2">
                    <a:lumMod val="75000"/>
                  </a:schemeClr>
                </a:solidFill>
              </a:rPr>
              <a:t>Nombre de prêts par exemplaire</a:t>
            </a:r>
          </a:p>
          <a:p>
            <a:pPr marL="171450" indent="-171450" fontAlgn="base">
              <a:buFont typeface="Arial" panose="020B0604020202020204" pitchFamily="34" charset="0"/>
              <a:buChar char="•"/>
            </a:pPr>
            <a:r>
              <a:rPr lang="fr-BE" dirty="0" smtClean="0">
                <a:solidFill>
                  <a:schemeClr val="tx2">
                    <a:lumMod val="75000"/>
                  </a:schemeClr>
                </a:solidFill>
              </a:rPr>
              <a:t>Liste des exemplaires d’une bibliothèque, d’une localisation</a:t>
            </a:r>
          </a:p>
          <a:p>
            <a:pPr marL="171450" indent="-171450" fontAlgn="base">
              <a:buFont typeface="Arial" panose="020B0604020202020204" pitchFamily="34" charset="0"/>
              <a:buChar char="•"/>
            </a:pPr>
            <a:r>
              <a:rPr lang="fr-BE" dirty="0" smtClean="0">
                <a:solidFill>
                  <a:schemeClr val="tx2">
                    <a:lumMod val="75000"/>
                  </a:schemeClr>
                </a:solidFill>
              </a:rPr>
              <a:t>Liste des exemplaires par ‘’</a:t>
            </a:r>
            <a:r>
              <a:rPr lang="fr-BE" dirty="0" err="1" smtClean="0">
                <a:solidFill>
                  <a:schemeClr val="tx2">
                    <a:lumMod val="75000"/>
                  </a:schemeClr>
                </a:solidFill>
              </a:rPr>
              <a:t>process</a:t>
            </a:r>
            <a:r>
              <a:rPr lang="fr-BE" dirty="0" smtClean="0">
                <a:solidFill>
                  <a:schemeClr val="tx2">
                    <a:lumMod val="75000"/>
                  </a:schemeClr>
                </a:solidFill>
              </a:rPr>
              <a:t> type’’</a:t>
            </a:r>
          </a:p>
          <a:p>
            <a:pPr defTabSz="914400">
              <a:defRPr/>
            </a:pPr>
            <a:endParaRPr lang="fr-BE" dirty="0"/>
          </a:p>
        </p:txBody>
      </p:sp>
      <p:sp>
        <p:nvSpPr>
          <p:cNvPr id="4" name="Espace réservé du numéro de diapositive 3"/>
          <p:cNvSpPr>
            <a:spLocks noGrp="1"/>
          </p:cNvSpPr>
          <p:nvPr>
            <p:ph type="sldNum" sz="quarter" idx="10"/>
          </p:nvPr>
        </p:nvSpPr>
        <p:spPr/>
        <p:txBody>
          <a:bodyPr/>
          <a:lstStyle/>
          <a:p>
            <a:fld id="{D26EEF71-3952-194F-85CC-3FDA4381B35B}" type="slidenum">
              <a:rPr lang="fr-FR" smtClean="0"/>
              <a:t>27</a:t>
            </a:fld>
            <a:endParaRPr lang="fr-FR"/>
          </a:p>
        </p:txBody>
      </p:sp>
    </p:spTree>
    <p:extLst>
      <p:ext uri="{BB962C8B-B14F-4D97-AF65-F5344CB8AC3E}">
        <p14:creationId xmlns:p14="http://schemas.microsoft.com/office/powerpoint/2010/main" val="2149410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Nombre de </a:t>
            </a:r>
            <a:r>
              <a:rPr lang="fr-BE" i="1" dirty="0" smtClean="0"/>
              <a:t>Physical Items</a:t>
            </a:r>
            <a:r>
              <a:rPr lang="fr-BE" dirty="0" smtClean="0"/>
              <a:t> par </a:t>
            </a:r>
            <a:r>
              <a:rPr lang="fr-BE" i="1" dirty="0" err="1" smtClean="0"/>
              <a:t>Material</a:t>
            </a:r>
            <a:r>
              <a:rPr lang="fr-BE" i="1" dirty="0" smtClean="0"/>
              <a:t> Type</a:t>
            </a:r>
            <a:r>
              <a:rPr lang="fr-BE" dirty="0" smtClean="0"/>
              <a:t> (All </a:t>
            </a:r>
            <a:r>
              <a:rPr lang="fr-BE" dirty="0" err="1" smtClean="0"/>
              <a:t>ULg</a:t>
            </a:r>
            <a:r>
              <a:rPr lang="fr-BE" dirty="0" smtClean="0"/>
              <a:t> – </a:t>
            </a:r>
            <a:r>
              <a:rPr lang="fr-BE" i="1" dirty="0" smtClean="0"/>
              <a:t>Active </a:t>
            </a:r>
            <a:r>
              <a:rPr lang="fr-BE" i="1" dirty="0" err="1" smtClean="0"/>
              <a:t>Status</a:t>
            </a:r>
            <a:r>
              <a:rPr lang="fr-BE" dirty="0" smtClean="0"/>
              <a:t>)</a:t>
            </a:r>
          </a:p>
          <a:p>
            <a:r>
              <a:rPr lang="fr-BE" dirty="0" smtClean="0"/>
              <a:t>Aussi</a:t>
            </a:r>
            <a:r>
              <a:rPr lang="fr-BE" baseline="0" dirty="0" smtClean="0"/>
              <a:t> bien le rapport que le widget permettent, </a:t>
            </a:r>
            <a:r>
              <a:rPr lang="fr-BE" i="1" baseline="0" dirty="0" smtClean="0"/>
              <a:t>via</a:t>
            </a:r>
            <a:r>
              <a:rPr lang="fr-BE" baseline="0" dirty="0" smtClean="0"/>
              <a:t> une Invite, d’obtenir les données correspondant à une bibliothèque précise.</a:t>
            </a:r>
          </a:p>
          <a:p>
            <a:endParaRPr lang="fr-BE" baseline="0" dirty="0" smtClean="0"/>
          </a:p>
          <a:p>
            <a:r>
              <a:rPr lang="fr-BE" baseline="0" dirty="0" smtClean="0"/>
              <a:t>Ce rapport peut servir pour :</a:t>
            </a:r>
          </a:p>
          <a:p>
            <a:pPr marL="171450" indent="-171450">
              <a:buFont typeface="Arial" panose="020B0604020202020204" pitchFamily="34" charset="0"/>
              <a:buChar char="•"/>
            </a:pPr>
            <a:r>
              <a:rPr lang="fr-BE" baseline="0" dirty="0" smtClean="0"/>
              <a:t>Vérifier que le nombre d’exemplaires correspond à la situation réelle pour chaque type de documents</a:t>
            </a:r>
            <a:endParaRPr lang="fr-BE" dirty="0"/>
          </a:p>
        </p:txBody>
      </p:sp>
      <p:sp>
        <p:nvSpPr>
          <p:cNvPr id="4" name="Espace réservé du numéro de diapositive 3"/>
          <p:cNvSpPr>
            <a:spLocks noGrp="1"/>
          </p:cNvSpPr>
          <p:nvPr>
            <p:ph type="sldNum" sz="quarter" idx="10"/>
          </p:nvPr>
        </p:nvSpPr>
        <p:spPr/>
        <p:txBody>
          <a:bodyPr/>
          <a:lstStyle/>
          <a:p>
            <a:fld id="{D26EEF71-3952-194F-85CC-3FDA4381B35B}" type="slidenum">
              <a:rPr lang="fr-FR" smtClean="0"/>
              <a:t>28</a:t>
            </a:fld>
            <a:endParaRPr lang="fr-FR"/>
          </a:p>
        </p:txBody>
      </p:sp>
    </p:spTree>
    <p:extLst>
      <p:ext uri="{BB962C8B-B14F-4D97-AF65-F5344CB8AC3E}">
        <p14:creationId xmlns:p14="http://schemas.microsoft.com/office/powerpoint/2010/main" val="23833237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Nombre de </a:t>
            </a:r>
            <a:r>
              <a:rPr lang="fr-BE" i="1" dirty="0" smtClean="0"/>
              <a:t>Physical Items</a:t>
            </a:r>
            <a:r>
              <a:rPr lang="fr-BE" dirty="0" smtClean="0"/>
              <a:t> et de </a:t>
            </a:r>
            <a:r>
              <a:rPr lang="fr-BE" i="1" dirty="0" err="1" smtClean="0"/>
              <a:t>Loans</a:t>
            </a:r>
            <a:r>
              <a:rPr lang="fr-BE" i="1" baseline="0" dirty="0" smtClean="0"/>
              <a:t> </a:t>
            </a:r>
            <a:r>
              <a:rPr lang="fr-BE" dirty="0" smtClean="0"/>
              <a:t>par </a:t>
            </a:r>
            <a:r>
              <a:rPr lang="fr-BE" i="1" dirty="0" err="1" smtClean="0"/>
              <a:t>Material</a:t>
            </a:r>
            <a:r>
              <a:rPr lang="fr-BE" i="1" dirty="0" smtClean="0"/>
              <a:t> Type </a:t>
            </a:r>
            <a:r>
              <a:rPr lang="fr-BE" dirty="0" smtClean="0"/>
              <a:t>et par </a:t>
            </a:r>
            <a:r>
              <a:rPr lang="fr-BE" i="1" dirty="0" smtClean="0"/>
              <a:t>bibliothèque</a:t>
            </a:r>
          </a:p>
          <a:p>
            <a:r>
              <a:rPr lang="fr-BE" dirty="0" smtClean="0"/>
              <a:t>Le graphique reprend le nombre de prêts pour les livres uniquement, en fonction de leur date d’édition.</a:t>
            </a:r>
          </a:p>
          <a:p>
            <a:endParaRPr lang="fr-B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BE" baseline="0" dirty="0" smtClean="0"/>
              <a:t>Ce graphique peut servir pour :</a:t>
            </a:r>
          </a:p>
          <a:p>
            <a:pPr marL="171450" indent="-171450">
              <a:buFont typeface="Arial" panose="020B0604020202020204" pitchFamily="34" charset="0"/>
              <a:buChar char="•"/>
            </a:pPr>
            <a:r>
              <a:rPr lang="fr-BE" dirty="0" smtClean="0"/>
              <a:t>Donner une idée de l’usage</a:t>
            </a:r>
            <a:r>
              <a:rPr lang="fr-BE" baseline="0" dirty="0" smtClean="0"/>
              <a:t> des fonds en fonction de leur âge et des disciplines</a:t>
            </a:r>
          </a:p>
          <a:p>
            <a:pPr marL="171450" indent="-171450">
              <a:buFont typeface="Arial" panose="020B0604020202020204" pitchFamily="34" charset="0"/>
              <a:buChar char="•"/>
            </a:pPr>
            <a:r>
              <a:rPr lang="fr-BE" baseline="0" dirty="0" smtClean="0"/>
              <a:t>Eventuellement revoir la localisation des documents</a:t>
            </a:r>
          </a:p>
        </p:txBody>
      </p:sp>
      <p:sp>
        <p:nvSpPr>
          <p:cNvPr id="4" name="Espace réservé du numéro de diapositive 3"/>
          <p:cNvSpPr>
            <a:spLocks noGrp="1"/>
          </p:cNvSpPr>
          <p:nvPr>
            <p:ph type="sldNum" sz="quarter" idx="10"/>
          </p:nvPr>
        </p:nvSpPr>
        <p:spPr/>
        <p:txBody>
          <a:bodyPr/>
          <a:lstStyle/>
          <a:p>
            <a:fld id="{D26EEF71-3952-194F-85CC-3FDA4381B35B}" type="slidenum">
              <a:rPr lang="fr-FR" smtClean="0"/>
              <a:t>29</a:t>
            </a:fld>
            <a:endParaRPr lang="fr-FR"/>
          </a:p>
        </p:txBody>
      </p:sp>
    </p:spTree>
    <p:extLst>
      <p:ext uri="{BB962C8B-B14F-4D97-AF65-F5344CB8AC3E}">
        <p14:creationId xmlns:p14="http://schemas.microsoft.com/office/powerpoint/2010/main" val="11341871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b="1" dirty="0" err="1" smtClean="0"/>
              <a:t>Analytics</a:t>
            </a:r>
            <a:r>
              <a:rPr lang="fr-FR" b="1" dirty="0" smtClean="0"/>
              <a:t> – Découverte </a:t>
            </a:r>
            <a:r>
              <a:rPr lang="fr-FR" dirty="0" smtClean="0"/>
              <a:t>se place du point de vue des utilisateurs de </a:t>
            </a:r>
            <a:r>
              <a:rPr lang="fr-FR" i="1" dirty="0" smtClean="0"/>
              <a:t>Alma </a:t>
            </a:r>
            <a:r>
              <a:rPr lang="fr-FR" i="1" dirty="0" err="1" smtClean="0"/>
              <a:t>Analytics</a:t>
            </a:r>
            <a:r>
              <a:rPr lang="fr-FR" i="1" dirty="0" smtClean="0"/>
              <a:t> </a:t>
            </a:r>
            <a:r>
              <a:rPr lang="fr-FR" dirty="0" smtClean="0"/>
              <a:t>(côté face) sans envisager la conception des synthèses statistiques.</a:t>
            </a:r>
          </a:p>
          <a:p>
            <a:pPr marL="0" marR="0" lvl="0" indent="0" algn="l" defTabSz="457200" rtl="0" eaLnBrk="1" fontAlgn="auto" latinLnBrk="0" hangingPunct="1">
              <a:lnSpc>
                <a:spcPct val="100000"/>
              </a:lnSpc>
              <a:spcBef>
                <a:spcPts val="0"/>
              </a:spcBef>
              <a:spcAft>
                <a:spcPts val="0"/>
              </a:spcAft>
              <a:buClrTx/>
              <a:buSzTx/>
              <a:buFontTx/>
              <a:buNone/>
              <a:tabLst/>
              <a:defRPr/>
            </a:pPr>
            <a:r>
              <a:rPr lang="fr-FR" dirty="0" smtClean="0"/>
              <a:t>La</a:t>
            </a:r>
            <a:r>
              <a:rPr lang="fr-FR" baseline="0" dirty="0" smtClean="0"/>
              <a:t> conception et le partage des synthèses statistiques Alma </a:t>
            </a:r>
            <a:r>
              <a:rPr lang="fr-FR" dirty="0" smtClean="0"/>
              <a:t>(côté pile)</a:t>
            </a:r>
            <a:r>
              <a:rPr lang="fr-FR" baseline="0" dirty="0" smtClean="0"/>
              <a:t> font l’objet des modules 2, 3 et 4 et sont réservés aux rôles </a:t>
            </a:r>
            <a:r>
              <a:rPr lang="fr-FR" i="1" baseline="0" dirty="0" smtClean="0"/>
              <a:t>Designs </a:t>
            </a:r>
            <a:r>
              <a:rPr lang="fr-FR" i="1" baseline="0" dirty="0" err="1" smtClean="0"/>
              <a:t>Analytics</a:t>
            </a:r>
            <a:r>
              <a:rPr lang="fr-FR" i="1" baseline="0" dirty="0" smtClean="0"/>
              <a:t> </a:t>
            </a:r>
            <a:r>
              <a:rPr lang="fr-FR" baseline="0" dirty="0" smtClean="0"/>
              <a:t>et </a:t>
            </a:r>
            <a:r>
              <a:rPr lang="fr-FR" i="1" baseline="0" dirty="0" err="1" smtClean="0"/>
              <a:t>Analytics</a:t>
            </a:r>
            <a:r>
              <a:rPr lang="fr-FR" i="1" baseline="0" dirty="0" smtClean="0"/>
              <a:t> </a:t>
            </a:r>
            <a:r>
              <a:rPr lang="fr-FR" i="1" baseline="0" dirty="0" err="1" smtClean="0"/>
              <a:t>Administrator</a:t>
            </a:r>
            <a:r>
              <a:rPr lang="fr-FR" baseline="0" dirty="0" smtClean="0"/>
              <a:t>.</a:t>
            </a:r>
            <a:endParaRPr lang="fr-FR"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fr-FR" baseline="0" dirty="0" smtClean="0"/>
              <a:t>.</a:t>
            </a:r>
            <a:endParaRPr lang="fr-FR" dirty="0" smtClean="0"/>
          </a:p>
        </p:txBody>
      </p:sp>
      <p:sp>
        <p:nvSpPr>
          <p:cNvPr id="4" name="Espace réservé du numéro de diapositive 3"/>
          <p:cNvSpPr>
            <a:spLocks noGrp="1"/>
          </p:cNvSpPr>
          <p:nvPr>
            <p:ph type="sldNum" sz="quarter" idx="10"/>
          </p:nvPr>
        </p:nvSpPr>
        <p:spPr/>
        <p:txBody>
          <a:bodyPr/>
          <a:lstStyle/>
          <a:p>
            <a:fld id="{D26EEF71-3952-194F-85CC-3FDA4381B35B}" type="slidenum">
              <a:rPr lang="fr-FR" smtClean="0"/>
              <a:t>3</a:t>
            </a:fld>
            <a:endParaRPr lang="fr-FR"/>
          </a:p>
        </p:txBody>
      </p:sp>
    </p:spTree>
    <p:extLst>
      <p:ext uri="{BB962C8B-B14F-4D97-AF65-F5344CB8AC3E}">
        <p14:creationId xmlns:p14="http://schemas.microsoft.com/office/powerpoint/2010/main" val="27523967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Le profil du graphique varie d’une bibliothèque à l’autre. Dans une bibliothèque de</a:t>
            </a:r>
            <a:r>
              <a:rPr lang="fr-BE" baseline="0" dirty="0" smtClean="0"/>
              <a:t> science, les livres plus récents sont globalement plus consultés.</a:t>
            </a:r>
            <a:endParaRPr lang="fr-BE" dirty="0"/>
          </a:p>
        </p:txBody>
      </p:sp>
      <p:sp>
        <p:nvSpPr>
          <p:cNvPr id="4" name="Espace réservé du numéro de diapositive 3"/>
          <p:cNvSpPr>
            <a:spLocks noGrp="1"/>
          </p:cNvSpPr>
          <p:nvPr>
            <p:ph type="sldNum" sz="quarter" idx="10"/>
          </p:nvPr>
        </p:nvSpPr>
        <p:spPr/>
        <p:txBody>
          <a:bodyPr/>
          <a:lstStyle/>
          <a:p>
            <a:fld id="{D26EEF71-3952-194F-85CC-3FDA4381B35B}" type="slidenum">
              <a:rPr lang="fr-FR" smtClean="0"/>
              <a:t>30</a:t>
            </a:fld>
            <a:endParaRPr lang="fr-FR"/>
          </a:p>
        </p:txBody>
      </p:sp>
    </p:spTree>
    <p:extLst>
      <p:ext uri="{BB962C8B-B14F-4D97-AF65-F5344CB8AC3E}">
        <p14:creationId xmlns:p14="http://schemas.microsoft.com/office/powerpoint/2010/main" val="14393268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a:buFont typeface="Arial" panose="020B0604020202020204" pitchFamily="34" charset="0"/>
              <a:buChar char="•"/>
            </a:pPr>
            <a:r>
              <a:rPr lang="fr-BE" dirty="0" smtClean="0"/>
              <a:t>Ce type de rapport peut être utilisé pour mettre de l’ordre dans les livres localisés dans le service d’un professeur partant à la retraite.</a:t>
            </a:r>
          </a:p>
          <a:p>
            <a:pPr marL="171450" indent="-171450">
              <a:buFont typeface="Arial" panose="020B0604020202020204" pitchFamily="34" charset="0"/>
              <a:buChar char="•"/>
            </a:pPr>
            <a:r>
              <a:rPr lang="fr-BE" baseline="0" dirty="0" smtClean="0"/>
              <a:t>Ce rapport sera fourni à la demande.</a:t>
            </a:r>
            <a:endParaRPr lang="fr-BE" dirty="0"/>
          </a:p>
        </p:txBody>
      </p:sp>
      <p:sp>
        <p:nvSpPr>
          <p:cNvPr id="4" name="Espace réservé du numéro de diapositive 3"/>
          <p:cNvSpPr>
            <a:spLocks noGrp="1"/>
          </p:cNvSpPr>
          <p:nvPr>
            <p:ph type="sldNum" sz="quarter" idx="10"/>
          </p:nvPr>
        </p:nvSpPr>
        <p:spPr/>
        <p:txBody>
          <a:bodyPr/>
          <a:lstStyle/>
          <a:p>
            <a:fld id="{D26EEF71-3952-194F-85CC-3FDA4381B35B}" type="slidenum">
              <a:rPr lang="fr-FR" smtClean="0"/>
              <a:t>31</a:t>
            </a:fld>
            <a:endParaRPr lang="fr-FR"/>
          </a:p>
        </p:txBody>
      </p:sp>
    </p:spTree>
    <p:extLst>
      <p:ext uri="{BB962C8B-B14F-4D97-AF65-F5344CB8AC3E}">
        <p14:creationId xmlns:p14="http://schemas.microsoft.com/office/powerpoint/2010/main" val="10453143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14300" indent="0" fontAlgn="base">
              <a:buNone/>
            </a:pPr>
            <a:r>
              <a:rPr lang="fr-BE" sz="1050" i="1" dirty="0" smtClean="0">
                <a:solidFill>
                  <a:srgbClr val="0070C0"/>
                </a:solidFill>
              </a:rPr>
              <a:t>Quelques exemples de questions auxquelles </a:t>
            </a:r>
            <a:r>
              <a:rPr lang="fr-BE" sz="1050" i="1" dirty="0" err="1" smtClean="0">
                <a:solidFill>
                  <a:srgbClr val="0070C0"/>
                </a:solidFill>
              </a:rPr>
              <a:t>Analytics</a:t>
            </a:r>
            <a:r>
              <a:rPr lang="fr-BE" sz="1050" i="1" dirty="0" smtClean="0">
                <a:solidFill>
                  <a:srgbClr val="0070C0"/>
                </a:solidFill>
              </a:rPr>
              <a:t> peut répondre :</a:t>
            </a:r>
          </a:p>
          <a:p>
            <a:pPr fontAlgn="base"/>
            <a:r>
              <a:rPr lang="fr-BE" dirty="0" smtClean="0"/>
              <a:t>- Comment a été dépensé notre budget l'année dernière ? Evolution mensuelle ? Par bibliothèque ? Globale ?</a:t>
            </a:r>
          </a:p>
          <a:p>
            <a:pPr fontAlgn="base"/>
            <a:r>
              <a:rPr lang="fr-BE" dirty="0" smtClean="0"/>
              <a:t>- Analyse des dépenses par type d’article, par fournisseur, par méthode d’acquisition.</a:t>
            </a:r>
          </a:p>
          <a:p>
            <a:pPr fontAlgn="base"/>
            <a:r>
              <a:rPr lang="fr-BE" dirty="0" smtClean="0"/>
              <a:t>- Combien nous reste-t-il de budget à ce jour ?</a:t>
            </a:r>
          </a:p>
          <a:p>
            <a:pPr fontAlgn="base"/>
            <a:r>
              <a:rPr lang="fr-BE" dirty="0" smtClean="0"/>
              <a:t>- Comparaison de la charge par rapport à la dépense ? (PO &gt;&lt; </a:t>
            </a:r>
            <a:r>
              <a:rPr lang="fr-BE" dirty="0" err="1" smtClean="0"/>
              <a:t>Invoice</a:t>
            </a:r>
            <a:r>
              <a:rPr lang="fr-BE" dirty="0" smtClean="0"/>
              <a:t>)</a:t>
            </a:r>
          </a:p>
          <a:p>
            <a:pPr fontAlgn="base"/>
            <a:r>
              <a:rPr lang="fr-BE" dirty="0" smtClean="0"/>
              <a:t>- Liste des ouvrages commandés mais non reçus ou reçus mais non facturés…</a:t>
            </a:r>
          </a:p>
          <a:p>
            <a:pPr marL="285750" indent="-285750">
              <a:buFont typeface="Arial" panose="020B0604020202020204" pitchFamily="34" charset="0"/>
              <a:buChar char="•"/>
            </a:pPr>
            <a:endParaRPr lang="fr-BE" sz="1200" b="0" dirty="0" smtClean="0">
              <a:solidFill>
                <a:srgbClr val="00B050"/>
              </a:solidFill>
            </a:endParaRPr>
          </a:p>
          <a:p>
            <a:endParaRPr lang="fr-BE" dirty="0"/>
          </a:p>
        </p:txBody>
      </p:sp>
      <p:sp>
        <p:nvSpPr>
          <p:cNvPr id="4" name="Espace réservé du numéro de diapositive 3"/>
          <p:cNvSpPr>
            <a:spLocks noGrp="1"/>
          </p:cNvSpPr>
          <p:nvPr>
            <p:ph type="sldNum" sz="quarter" idx="10"/>
          </p:nvPr>
        </p:nvSpPr>
        <p:spPr/>
        <p:txBody>
          <a:bodyPr/>
          <a:lstStyle/>
          <a:p>
            <a:fld id="{D26EEF71-3952-194F-85CC-3FDA4381B35B}" type="slidenum">
              <a:rPr lang="fr-FR" smtClean="0"/>
              <a:t>32</a:t>
            </a:fld>
            <a:endParaRPr lang="fr-FR"/>
          </a:p>
        </p:txBody>
      </p:sp>
    </p:spTree>
    <p:extLst>
      <p:ext uri="{BB962C8B-B14F-4D97-AF65-F5344CB8AC3E}">
        <p14:creationId xmlns:p14="http://schemas.microsoft.com/office/powerpoint/2010/main" val="21984906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sz="1400" b="0" dirty="0" smtClean="0">
                <a:solidFill>
                  <a:srgbClr val="00B050"/>
                </a:solidFill>
              </a:rPr>
              <a:t>=&gt; </a:t>
            </a:r>
            <a:r>
              <a:rPr lang="fr-BE" sz="1200" b="0" dirty="0" smtClean="0">
                <a:solidFill>
                  <a:srgbClr val="00B050"/>
                </a:solidFill>
              </a:rPr>
              <a:t>3 types de transactions</a:t>
            </a:r>
          </a:p>
          <a:p>
            <a:pPr marL="285750" indent="-285750" fontAlgn="base">
              <a:buFont typeface="Arial" panose="020B0604020202020204" pitchFamily="34" charset="0"/>
              <a:buChar char="•"/>
            </a:pPr>
            <a:r>
              <a:rPr lang="fr-BE" sz="1200" b="0" dirty="0" smtClean="0">
                <a:solidFill>
                  <a:srgbClr val="00B050"/>
                </a:solidFill>
              </a:rPr>
              <a:t>Allocation (Budget)</a:t>
            </a:r>
          </a:p>
          <a:p>
            <a:pPr marL="285750" indent="-285750" fontAlgn="base">
              <a:buFont typeface="Arial" panose="020B0604020202020204" pitchFamily="34" charset="0"/>
              <a:buChar char="•"/>
            </a:pPr>
            <a:r>
              <a:rPr lang="fr-BE" sz="1200" b="0" dirty="0" err="1" smtClean="0">
                <a:solidFill>
                  <a:srgbClr val="00B050"/>
                </a:solidFill>
              </a:rPr>
              <a:t>Encumbrance</a:t>
            </a:r>
            <a:r>
              <a:rPr lang="fr-BE" sz="1200" b="0" dirty="0" smtClean="0">
                <a:solidFill>
                  <a:srgbClr val="00B050"/>
                </a:solidFill>
              </a:rPr>
              <a:t> / Charges (POL) = « Engagé » </a:t>
            </a:r>
            <a:r>
              <a:rPr lang="fr-BE" sz="1200" b="0" dirty="0" smtClean="0">
                <a:solidFill>
                  <a:srgbClr val="00B050"/>
                </a:solidFill>
                <a:sym typeface="Wingdings" panose="05000000000000000000" pitchFamily="2" charset="2"/>
              </a:rPr>
              <a:t> peut toujours être annulé</a:t>
            </a:r>
            <a:endParaRPr lang="fr-BE" sz="1200" b="0" dirty="0" smtClean="0">
              <a:solidFill>
                <a:srgbClr val="00B050"/>
              </a:solidFill>
            </a:endParaRPr>
          </a:p>
          <a:p>
            <a:pPr marL="285750" indent="-285750">
              <a:buFont typeface="Arial" panose="020B0604020202020204" pitchFamily="34" charset="0"/>
              <a:buChar char="•"/>
            </a:pPr>
            <a:r>
              <a:rPr lang="fr-BE" sz="1200" b="0" dirty="0" err="1" smtClean="0">
                <a:solidFill>
                  <a:srgbClr val="00B050"/>
                </a:solidFill>
              </a:rPr>
              <a:t>Expenditure</a:t>
            </a:r>
            <a:r>
              <a:rPr lang="fr-BE" sz="1200" b="0" dirty="0" smtClean="0">
                <a:solidFill>
                  <a:srgbClr val="00B050"/>
                </a:solidFill>
              </a:rPr>
              <a:t> / Dépenses (</a:t>
            </a:r>
            <a:r>
              <a:rPr lang="fr-BE" sz="1200" b="0" dirty="0" err="1" smtClean="0">
                <a:solidFill>
                  <a:srgbClr val="00B050"/>
                </a:solidFill>
              </a:rPr>
              <a:t>Invoices</a:t>
            </a:r>
            <a:r>
              <a:rPr lang="fr-BE" sz="1200" b="0" dirty="0" smtClean="0">
                <a:solidFill>
                  <a:srgbClr val="00B050"/>
                </a:solidFill>
              </a:rPr>
              <a:t>) =« Facturé »</a:t>
            </a:r>
          </a:p>
          <a:p>
            <a:endParaRPr lang="fr-BE" baseline="0" dirty="0" smtClean="0"/>
          </a:p>
        </p:txBody>
      </p:sp>
      <p:sp>
        <p:nvSpPr>
          <p:cNvPr id="4" name="Espace réservé du numéro de diapositive 3"/>
          <p:cNvSpPr>
            <a:spLocks noGrp="1"/>
          </p:cNvSpPr>
          <p:nvPr>
            <p:ph type="sldNum" sz="quarter" idx="10"/>
          </p:nvPr>
        </p:nvSpPr>
        <p:spPr/>
        <p:txBody>
          <a:bodyPr/>
          <a:lstStyle/>
          <a:p>
            <a:fld id="{D26EEF71-3952-194F-85CC-3FDA4381B35B}" type="slidenum">
              <a:rPr lang="fr-FR" smtClean="0"/>
              <a:t>33</a:t>
            </a:fld>
            <a:endParaRPr lang="fr-FR"/>
          </a:p>
        </p:txBody>
      </p:sp>
    </p:spTree>
    <p:extLst>
      <p:ext uri="{BB962C8B-B14F-4D97-AF65-F5344CB8AC3E}">
        <p14:creationId xmlns:p14="http://schemas.microsoft.com/office/powerpoint/2010/main" val="40383497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a:buFontTx/>
              <a:buChar char="-"/>
            </a:pPr>
            <a:r>
              <a:rPr lang="fr-BE" baseline="0" dirty="0" smtClean="0"/>
              <a:t>Possibilité d’ouvrir les lignes </a:t>
            </a:r>
          </a:p>
          <a:p>
            <a:pPr marL="171450" indent="-171450">
              <a:buFontTx/>
              <a:buChar char="-"/>
            </a:pPr>
            <a:r>
              <a:rPr lang="fr-BE" baseline="0" dirty="0" smtClean="0"/>
              <a:t>Possibilité d’illustrer par un graphe</a:t>
            </a:r>
          </a:p>
        </p:txBody>
      </p:sp>
      <p:sp>
        <p:nvSpPr>
          <p:cNvPr id="4" name="Espace réservé du numéro de diapositive 3"/>
          <p:cNvSpPr>
            <a:spLocks noGrp="1"/>
          </p:cNvSpPr>
          <p:nvPr>
            <p:ph type="sldNum" sz="quarter" idx="10"/>
          </p:nvPr>
        </p:nvSpPr>
        <p:spPr/>
        <p:txBody>
          <a:bodyPr/>
          <a:lstStyle/>
          <a:p>
            <a:fld id="{D26EEF71-3952-194F-85CC-3FDA4381B35B}" type="slidenum">
              <a:rPr lang="fr-FR" smtClean="0"/>
              <a:t>34</a:t>
            </a:fld>
            <a:endParaRPr lang="fr-FR"/>
          </a:p>
        </p:txBody>
      </p:sp>
    </p:spTree>
    <p:extLst>
      <p:ext uri="{BB962C8B-B14F-4D97-AF65-F5344CB8AC3E}">
        <p14:creationId xmlns:p14="http://schemas.microsoft.com/office/powerpoint/2010/main" val="3944782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Rapport affichant la liste des ouvrages achetés durant la première partie de l’année 2015 en BST/Sciences (BST03) avec les</a:t>
            </a:r>
            <a:r>
              <a:rPr lang="fr-BE" baseline="0" dirty="0" smtClean="0"/>
              <a:t> </a:t>
            </a:r>
            <a:r>
              <a:rPr lang="fr-BE" dirty="0" smtClean="0"/>
              <a:t>indications de prix, la date d’envoi </a:t>
            </a:r>
            <a:r>
              <a:rPr lang="fr-BE" baseline="0" dirty="0" smtClean="0"/>
              <a:t>et le numéro de bon de commande.</a:t>
            </a:r>
          </a:p>
          <a:p>
            <a:r>
              <a:rPr lang="fr-BE" baseline="0" dirty="0" smtClean="0"/>
              <a:t>On y retrouve également les statuts de réception (</a:t>
            </a:r>
            <a:r>
              <a:rPr lang="fr-BE" i="1" baseline="0" dirty="0" err="1" smtClean="0"/>
              <a:t>Yes</a:t>
            </a:r>
            <a:r>
              <a:rPr lang="fr-BE" baseline="0" dirty="0" smtClean="0"/>
              <a:t>-</a:t>
            </a:r>
            <a:r>
              <a:rPr lang="fr-BE" i="1" baseline="0" dirty="0" smtClean="0"/>
              <a:t>No</a:t>
            </a:r>
            <a:r>
              <a:rPr lang="fr-BE" baseline="0" dirty="0" smtClean="0"/>
              <a:t>) et de facturation (</a:t>
            </a:r>
            <a:r>
              <a:rPr lang="fr-BE" i="1" baseline="0" dirty="0" err="1" smtClean="0"/>
              <a:t>Fully</a:t>
            </a:r>
            <a:r>
              <a:rPr lang="fr-BE" i="1" baseline="0" dirty="0" smtClean="0"/>
              <a:t> </a:t>
            </a:r>
            <a:r>
              <a:rPr lang="fr-BE" i="1" baseline="0" dirty="0" err="1" smtClean="0"/>
              <a:t>invoiced</a:t>
            </a:r>
            <a:r>
              <a:rPr lang="fr-BE" baseline="0" dirty="0" smtClean="0"/>
              <a:t>, </a:t>
            </a:r>
            <a:r>
              <a:rPr lang="fr-BE" i="1" baseline="0" dirty="0" err="1" smtClean="0"/>
              <a:t>Partially</a:t>
            </a:r>
            <a:r>
              <a:rPr lang="fr-BE" i="1" baseline="0" dirty="0" smtClean="0"/>
              <a:t> </a:t>
            </a:r>
            <a:r>
              <a:rPr lang="fr-BE" i="1" baseline="0" dirty="0" err="1" smtClean="0"/>
              <a:t>invoiced</a:t>
            </a:r>
            <a:r>
              <a:rPr lang="fr-BE" i="1" baseline="0" dirty="0" smtClean="0"/>
              <a:t> </a:t>
            </a:r>
            <a:r>
              <a:rPr lang="fr-BE" baseline="0" dirty="0" smtClean="0"/>
              <a:t>ou </a:t>
            </a:r>
            <a:r>
              <a:rPr lang="fr-BE" i="1" baseline="0" dirty="0" smtClean="0"/>
              <a:t>No </a:t>
            </a:r>
            <a:r>
              <a:rPr lang="fr-BE" i="1" baseline="0" dirty="0" err="1" smtClean="0"/>
              <a:t>invoice</a:t>
            </a:r>
            <a:r>
              <a:rPr lang="fr-BE" baseline="0" dirty="0" smtClean="0"/>
              <a:t>).</a:t>
            </a:r>
          </a:p>
          <a:p>
            <a:endParaRPr lang="fr-BE" baseline="0" dirty="0" smtClean="0"/>
          </a:p>
          <a:p>
            <a:r>
              <a:rPr lang="fr-BE" baseline="0" dirty="0" smtClean="0"/>
              <a:t>Ces données peuvent être utiles pour : </a:t>
            </a:r>
          </a:p>
          <a:p>
            <a:pPr marL="171450" indent="-171450">
              <a:buFont typeface="Arial" panose="020B0604020202020204" pitchFamily="34" charset="0"/>
              <a:buChar char="•"/>
            </a:pPr>
            <a:r>
              <a:rPr lang="fr-BE" baseline="0" dirty="0" smtClean="0"/>
              <a:t>Vérifier la concordance avec les données enregistrées dans un autre système de gestion comptable.</a:t>
            </a:r>
          </a:p>
          <a:p>
            <a:pPr marL="171450" indent="-171450">
              <a:buFont typeface="Arial" panose="020B0604020202020204" pitchFamily="34" charset="0"/>
              <a:buChar char="•"/>
            </a:pPr>
            <a:r>
              <a:rPr lang="fr-BE" baseline="0" dirty="0" smtClean="0"/>
              <a:t>Faire le point sur l’état des dépenses de l’OTP </a:t>
            </a:r>
          </a:p>
          <a:p>
            <a:endParaRPr lang="fr-BE" baseline="0" dirty="0" smtClean="0"/>
          </a:p>
          <a:p>
            <a:r>
              <a:rPr lang="fr-BE" baseline="0" dirty="0" smtClean="0"/>
              <a:t>Si l’ouvrage est facturé, nous trouvons le prix définitif de la dépense dans la colonne </a:t>
            </a:r>
            <a:r>
              <a:rPr lang="fr-BE" i="1" baseline="0" dirty="0" smtClean="0"/>
              <a:t>Transactions </a:t>
            </a:r>
            <a:r>
              <a:rPr lang="fr-BE" i="1" baseline="0" dirty="0" err="1" smtClean="0"/>
              <a:t>Amount</a:t>
            </a:r>
            <a:r>
              <a:rPr lang="fr-BE" baseline="0" dirty="0" smtClean="0"/>
              <a:t>. Dans le cas inverse, il s’agit du prix du livre repris dans la commande.</a:t>
            </a:r>
          </a:p>
        </p:txBody>
      </p:sp>
      <p:sp>
        <p:nvSpPr>
          <p:cNvPr id="4" name="Espace réservé du numéro de diapositive 3"/>
          <p:cNvSpPr>
            <a:spLocks noGrp="1"/>
          </p:cNvSpPr>
          <p:nvPr>
            <p:ph type="sldNum" sz="quarter" idx="10"/>
          </p:nvPr>
        </p:nvSpPr>
        <p:spPr/>
        <p:txBody>
          <a:bodyPr/>
          <a:lstStyle/>
          <a:p>
            <a:fld id="{D26EEF71-3952-194F-85CC-3FDA4381B35B}" type="slidenum">
              <a:rPr lang="fr-FR" smtClean="0"/>
              <a:t>35</a:t>
            </a:fld>
            <a:endParaRPr lang="fr-FR"/>
          </a:p>
        </p:txBody>
      </p:sp>
    </p:spTree>
    <p:extLst>
      <p:ext uri="{BB962C8B-B14F-4D97-AF65-F5344CB8AC3E}">
        <p14:creationId xmlns:p14="http://schemas.microsoft.com/office/powerpoint/2010/main" val="16720535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u="sng" dirty="0" smtClean="0"/>
              <a:t>Autres</a:t>
            </a:r>
            <a:r>
              <a:rPr lang="fr-BE" u="sng" baseline="0" dirty="0" smtClean="0"/>
              <a:t> exemples </a:t>
            </a:r>
            <a:r>
              <a:rPr lang="fr-BE" baseline="0" dirty="0" smtClean="0"/>
              <a:t>: </a:t>
            </a:r>
          </a:p>
          <a:p>
            <a:r>
              <a:rPr lang="fr-BE" baseline="0" dirty="0" smtClean="0"/>
              <a:t>Méthodes d’acquisitions par grande bibliothèque ou par section</a:t>
            </a:r>
          </a:p>
          <a:p>
            <a:r>
              <a:rPr lang="fr-BE" baseline="0" dirty="0" smtClean="0"/>
              <a:t>Méthodes d’acquisitions  suivant le type d’achats</a:t>
            </a:r>
          </a:p>
          <a:p>
            <a:r>
              <a:rPr lang="fr-BE" baseline="0" dirty="0" smtClean="0"/>
              <a:t>Evolution par période</a:t>
            </a:r>
          </a:p>
          <a:p>
            <a:r>
              <a:rPr lang="fr-BE" baseline="0" dirty="0" smtClean="0"/>
              <a:t>…</a:t>
            </a:r>
          </a:p>
          <a:p>
            <a:r>
              <a:rPr lang="fr-BE" baseline="0" dirty="0" smtClean="0"/>
              <a:t>-------------------------------------------------------</a:t>
            </a:r>
          </a:p>
          <a:p>
            <a:r>
              <a:rPr lang="fr-BE" u="sng" baseline="0" dirty="0" smtClean="0"/>
              <a:t>Méthodes d’acquisitions </a:t>
            </a:r>
            <a:r>
              <a:rPr lang="fr-BE" baseline="0" dirty="0" smtClean="0"/>
              <a:t>:</a:t>
            </a:r>
          </a:p>
          <a:p>
            <a:endParaRPr lang="fr-BE" baseline="0" dirty="0" smtClean="0"/>
          </a:p>
          <a:p>
            <a:r>
              <a:rPr lang="fr-BE" baseline="0" dirty="0" smtClean="0"/>
              <a:t>GIFT = Don</a:t>
            </a:r>
          </a:p>
          <a:p>
            <a:r>
              <a:rPr lang="fr-BE" baseline="0" dirty="0" smtClean="0"/>
              <a:t>PURCHASE = Commande envoyée au fournisseur directement via ALMA </a:t>
            </a:r>
          </a:p>
          <a:p>
            <a:r>
              <a:rPr lang="fr-BE" baseline="0" dirty="0" smtClean="0"/>
              <a:t>TECHNICAL = Utilisé pour les commandes de titres multi-ressources (où l’on reçoit la version papier et la version électronique par exemple)</a:t>
            </a:r>
          </a:p>
          <a:p>
            <a:r>
              <a:rPr lang="fr-BE" baseline="0" dirty="0" smtClean="0"/>
              <a:t>VENDOR_SYSTEM = Commande envoyée au fournisseur mais pas via ALMA. </a:t>
            </a:r>
          </a:p>
          <a:p>
            <a:r>
              <a:rPr lang="fr-BE" baseline="0" dirty="0" smtClean="0"/>
              <a:t>DEPOSITORY = Dépôt</a:t>
            </a:r>
          </a:p>
          <a:p>
            <a:r>
              <a:rPr lang="fr-BE" baseline="0" dirty="0" smtClean="0"/>
              <a:t>EXCHANGE = Echange</a:t>
            </a:r>
          </a:p>
        </p:txBody>
      </p:sp>
      <p:sp>
        <p:nvSpPr>
          <p:cNvPr id="4" name="Espace réservé du numéro de diapositive 3"/>
          <p:cNvSpPr>
            <a:spLocks noGrp="1"/>
          </p:cNvSpPr>
          <p:nvPr>
            <p:ph type="sldNum" sz="quarter" idx="10"/>
          </p:nvPr>
        </p:nvSpPr>
        <p:spPr/>
        <p:txBody>
          <a:bodyPr/>
          <a:lstStyle/>
          <a:p>
            <a:fld id="{D26EEF71-3952-194F-85CC-3FDA4381B35B}" type="slidenum">
              <a:rPr lang="fr-FR" smtClean="0"/>
              <a:t>36</a:t>
            </a:fld>
            <a:endParaRPr lang="fr-FR"/>
          </a:p>
        </p:txBody>
      </p:sp>
    </p:spTree>
    <p:extLst>
      <p:ext uri="{BB962C8B-B14F-4D97-AF65-F5344CB8AC3E}">
        <p14:creationId xmlns:p14="http://schemas.microsoft.com/office/powerpoint/2010/main" val="192408485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baseline="0" dirty="0" smtClean="0"/>
              <a:t>Ce rapport peut servir à : </a:t>
            </a:r>
          </a:p>
          <a:p>
            <a:pPr marL="171450" indent="-171450">
              <a:buFont typeface="Arial" panose="020B0604020202020204" pitchFamily="34" charset="0"/>
              <a:buChar char="•"/>
            </a:pPr>
            <a:r>
              <a:rPr lang="fr-BE" baseline="0" dirty="0" smtClean="0"/>
              <a:t>Négocier des conditions plus avantageuses avec les gros fournisseurs</a:t>
            </a:r>
          </a:p>
          <a:p>
            <a:pPr marL="171450" indent="-171450">
              <a:buFont typeface="Arial" panose="020B0604020202020204" pitchFamily="34" charset="0"/>
              <a:buChar char="•"/>
            </a:pPr>
            <a:r>
              <a:rPr lang="fr-BE" baseline="0" dirty="0" smtClean="0"/>
              <a:t>Développer des échanges de données informatisés (EDI) avec les fournisseurs les plus réguliers </a:t>
            </a:r>
          </a:p>
        </p:txBody>
      </p:sp>
      <p:sp>
        <p:nvSpPr>
          <p:cNvPr id="4" name="Espace réservé du numéro de diapositive 3"/>
          <p:cNvSpPr>
            <a:spLocks noGrp="1"/>
          </p:cNvSpPr>
          <p:nvPr>
            <p:ph type="sldNum" sz="quarter" idx="10"/>
          </p:nvPr>
        </p:nvSpPr>
        <p:spPr/>
        <p:txBody>
          <a:bodyPr/>
          <a:lstStyle/>
          <a:p>
            <a:fld id="{D26EEF71-3952-194F-85CC-3FDA4381B35B}" type="slidenum">
              <a:rPr lang="fr-FR" smtClean="0"/>
              <a:t>37</a:t>
            </a:fld>
            <a:endParaRPr lang="fr-FR"/>
          </a:p>
        </p:txBody>
      </p:sp>
    </p:spTree>
    <p:extLst>
      <p:ext uri="{BB962C8B-B14F-4D97-AF65-F5344CB8AC3E}">
        <p14:creationId xmlns:p14="http://schemas.microsoft.com/office/powerpoint/2010/main" val="252286626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baseline="0" dirty="0" smtClean="0"/>
              <a:t>Ce rapport peut servir pour :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BE" baseline="0" dirty="0" smtClean="0"/>
              <a:t>Evaluer le budget de l’année suivante en fonction de l’inflation de chaque catégorie</a:t>
            </a:r>
          </a:p>
        </p:txBody>
      </p:sp>
      <p:sp>
        <p:nvSpPr>
          <p:cNvPr id="4" name="Espace réservé du numéro de diapositive 3"/>
          <p:cNvSpPr>
            <a:spLocks noGrp="1"/>
          </p:cNvSpPr>
          <p:nvPr>
            <p:ph type="sldNum" sz="quarter" idx="10"/>
          </p:nvPr>
        </p:nvSpPr>
        <p:spPr/>
        <p:txBody>
          <a:bodyPr/>
          <a:lstStyle/>
          <a:p>
            <a:fld id="{D26EEF71-3952-194F-85CC-3FDA4381B35B}" type="slidenum">
              <a:rPr lang="fr-FR" smtClean="0"/>
              <a:t>38</a:t>
            </a:fld>
            <a:endParaRPr lang="fr-FR"/>
          </a:p>
        </p:txBody>
      </p:sp>
    </p:spTree>
    <p:extLst>
      <p:ext uri="{BB962C8B-B14F-4D97-AF65-F5344CB8AC3E}">
        <p14:creationId xmlns:p14="http://schemas.microsoft.com/office/powerpoint/2010/main" val="85388564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a:buFont typeface="Arial" panose="020B0604020202020204" pitchFamily="34" charset="0"/>
              <a:buChar char="•"/>
            </a:pPr>
            <a:r>
              <a:rPr lang="fr-BE" sz="1200" dirty="0" smtClean="0"/>
              <a:t>1 seul champ numérique en 2015 (N° of </a:t>
            </a:r>
            <a:r>
              <a:rPr lang="fr-BE" sz="1200" dirty="0" err="1" smtClean="0"/>
              <a:t>Portofolio</a:t>
            </a:r>
            <a:r>
              <a:rPr lang="fr-BE" sz="1200" dirty="0" smtClean="0"/>
              <a:t>) pour 5 (N° of </a:t>
            </a:r>
            <a:r>
              <a:rPr lang="fr-BE" sz="1200" dirty="0" err="1" smtClean="0"/>
              <a:t>Portofolio</a:t>
            </a:r>
            <a:r>
              <a:rPr lang="fr-BE" sz="1200" dirty="0" smtClean="0"/>
              <a:t>) + 1 (</a:t>
            </a:r>
            <a:r>
              <a:rPr lang="fr-BE" sz="1200" dirty="0" err="1" smtClean="0"/>
              <a:t>Electronic</a:t>
            </a:r>
            <a:r>
              <a:rPr lang="fr-BE" sz="1200" dirty="0" smtClean="0"/>
              <a:t> Collection) en 2018.</a:t>
            </a:r>
          </a:p>
          <a:p>
            <a:pPr marL="171450" indent="-171450">
              <a:buFont typeface="Arial" panose="020B0604020202020204" pitchFamily="34" charset="0"/>
              <a:buChar char="•"/>
            </a:pPr>
            <a:r>
              <a:rPr lang="fr-BE" sz="1200" dirty="0" smtClean="0"/>
              <a:t>Les informations liées aux PO </a:t>
            </a:r>
            <a:r>
              <a:rPr lang="fr-BE" sz="1200" dirty="0" err="1" smtClean="0"/>
              <a:t>lines</a:t>
            </a:r>
            <a:r>
              <a:rPr lang="fr-BE" sz="1200" dirty="0" smtClean="0"/>
              <a:t>, à l’activation, à la période de couverture (</a:t>
            </a:r>
            <a:r>
              <a:rPr lang="fr-BE" sz="1200" dirty="0" err="1" smtClean="0"/>
              <a:t>coverage</a:t>
            </a:r>
            <a:r>
              <a:rPr lang="fr-BE" sz="1200" dirty="0" smtClean="0"/>
              <a:t>), à l’existence d’une licence… sont disponibles.</a:t>
            </a:r>
          </a:p>
          <a:p>
            <a:pPr marL="171450" indent="-171450">
              <a:buFont typeface="Arial" panose="020B0604020202020204" pitchFamily="34" charset="0"/>
              <a:buChar char="•"/>
            </a:pPr>
            <a:r>
              <a:rPr lang="fr-BE" sz="1200" baseline="0" dirty="0" smtClean="0"/>
              <a:t>Le contenu de la licence (autorisation de PIB, droits d’usage…) doit être encodé pour être rendu disponible dans </a:t>
            </a:r>
            <a:r>
              <a:rPr lang="fr-BE" sz="1200" i="1" baseline="0" dirty="0" err="1" smtClean="0"/>
              <a:t>Analytics</a:t>
            </a:r>
            <a:r>
              <a:rPr lang="fr-BE" sz="1200" baseline="0" dirty="0" smtClean="0"/>
              <a:t> (sinon, seules les métadonnées sont disponibles).</a:t>
            </a:r>
          </a:p>
          <a:p>
            <a:pPr marL="171450" indent="-171450">
              <a:buFont typeface="Arial" panose="020B0604020202020204" pitchFamily="34" charset="0"/>
              <a:buChar char="•"/>
            </a:pPr>
            <a:r>
              <a:rPr lang="fr-BE" sz="1200" baseline="0" dirty="0" smtClean="0"/>
              <a:t>En ce qui concerne les </a:t>
            </a:r>
            <a:r>
              <a:rPr lang="fr-BE" sz="1200" b="1" baseline="0" dirty="0" smtClean="0"/>
              <a:t>disciplines</a:t>
            </a:r>
            <a:r>
              <a:rPr lang="fr-BE" sz="1200" baseline="0" dirty="0" smtClean="0"/>
              <a:t>, il est théoriquement possible de filtrer les données, par exemple sur les classifications de la LC, mais attention: cette classification n’est pas systématiquement utilisée pour toutes les ressources.</a:t>
            </a:r>
          </a:p>
          <a:p>
            <a:pPr marL="114300" indent="0" fontAlgn="base">
              <a:buNone/>
            </a:pPr>
            <a:endParaRPr lang="fr-BE" sz="1200" dirty="0" smtClean="0">
              <a:solidFill>
                <a:schemeClr val="tx2">
                  <a:lumMod val="75000"/>
                </a:schemeClr>
              </a:solidFill>
            </a:endParaRPr>
          </a:p>
          <a:p>
            <a:pPr marL="114300" indent="0" fontAlgn="base">
              <a:buNone/>
            </a:pPr>
            <a:r>
              <a:rPr lang="fr-BE" sz="1200" dirty="0" smtClean="0">
                <a:solidFill>
                  <a:schemeClr val="tx2">
                    <a:lumMod val="75000"/>
                  </a:schemeClr>
                </a:solidFill>
              </a:rPr>
              <a:t>Quelques exemples de rapports ou de tableaux de bord pouvant être créés à partir du domaine « Inventaire électronique » :</a:t>
            </a:r>
          </a:p>
          <a:p>
            <a:pPr marL="114300" indent="0" fontAlgn="base">
              <a:buNone/>
            </a:pPr>
            <a:endParaRPr lang="fr-BE" sz="1200" dirty="0" smtClean="0">
              <a:solidFill>
                <a:schemeClr val="tx2">
                  <a:lumMod val="75000"/>
                </a:schemeClr>
              </a:solidFill>
            </a:endParaRPr>
          </a:p>
          <a:p>
            <a:pPr marL="285750" indent="-285750" fontAlgn="base">
              <a:buFont typeface="Arial" panose="020B0604020202020204" pitchFamily="34" charset="0"/>
              <a:buChar char="•"/>
            </a:pPr>
            <a:r>
              <a:rPr lang="fr-BE" sz="1200" dirty="0" smtClean="0">
                <a:solidFill>
                  <a:schemeClr val="tx2">
                    <a:lumMod val="75000"/>
                  </a:schemeClr>
                </a:solidFill>
              </a:rPr>
              <a:t>Nombre de portfolios par collection avec indications des informations d’activation </a:t>
            </a:r>
          </a:p>
          <a:p>
            <a:pPr marL="285750" indent="-285750" fontAlgn="base">
              <a:buFont typeface="Arial" panose="020B0604020202020204" pitchFamily="34" charset="0"/>
              <a:buChar char="•"/>
            </a:pPr>
            <a:r>
              <a:rPr lang="fr-BE" sz="1200" dirty="0" smtClean="0">
                <a:solidFill>
                  <a:schemeClr val="tx2">
                    <a:lumMod val="75000"/>
                  </a:schemeClr>
                </a:solidFill>
              </a:rPr>
              <a:t>Liste de portfolios par collection, avec informations bibliographiques ou d’activation …</a:t>
            </a:r>
          </a:p>
          <a:p>
            <a:pPr marL="285750" indent="-285750" fontAlgn="base">
              <a:buFont typeface="Arial" panose="020B0604020202020204" pitchFamily="34" charset="0"/>
              <a:buChar char="•"/>
            </a:pPr>
            <a:r>
              <a:rPr lang="fr-BE" sz="1200" dirty="0" smtClean="0">
                <a:solidFill>
                  <a:schemeClr val="tx2">
                    <a:lumMod val="75000"/>
                  </a:schemeClr>
                </a:solidFill>
              </a:rPr>
              <a:t>Nombre de ressources électroniques par type de document (par bibliothèque et/ou par discipline)</a:t>
            </a:r>
          </a:p>
          <a:p>
            <a:pPr marL="285750" indent="-285750" fontAlgn="base">
              <a:buFont typeface="Arial" panose="020B0604020202020204" pitchFamily="34" charset="0"/>
              <a:buChar char="•"/>
            </a:pPr>
            <a:r>
              <a:rPr lang="fr-BE" sz="1200" dirty="0" smtClean="0">
                <a:solidFill>
                  <a:schemeClr val="tx2">
                    <a:lumMod val="75000"/>
                  </a:schemeClr>
                </a:solidFill>
              </a:rPr>
              <a:t>Liste des dernières e-ressources activées (par bibliothèque et/ou par discipline)</a:t>
            </a:r>
          </a:p>
          <a:p>
            <a:pPr marL="285750" indent="-285750" fontAlgn="base">
              <a:buFont typeface="Arial" panose="020B0604020202020204" pitchFamily="34" charset="0"/>
              <a:buChar char="•"/>
            </a:pPr>
            <a:r>
              <a:rPr lang="fr-BE" sz="1200" dirty="0" smtClean="0">
                <a:solidFill>
                  <a:schemeClr val="tx2">
                    <a:lumMod val="75000"/>
                  </a:schemeClr>
                </a:solidFill>
              </a:rPr>
              <a:t>Nombre de ressources électroniques par vendeur / interface</a:t>
            </a:r>
            <a:endParaRPr lang="fr-BE" sz="1200" dirty="0">
              <a:solidFill>
                <a:schemeClr val="tx2">
                  <a:lumMod val="75000"/>
                </a:schemeClr>
              </a:solidFill>
            </a:endParaRPr>
          </a:p>
        </p:txBody>
      </p:sp>
      <p:sp>
        <p:nvSpPr>
          <p:cNvPr id="4" name="Espace réservé du numéro de diapositive 3"/>
          <p:cNvSpPr>
            <a:spLocks noGrp="1"/>
          </p:cNvSpPr>
          <p:nvPr>
            <p:ph type="sldNum" sz="quarter" idx="10"/>
          </p:nvPr>
        </p:nvSpPr>
        <p:spPr/>
        <p:txBody>
          <a:bodyPr/>
          <a:lstStyle/>
          <a:p>
            <a:fld id="{D26EEF71-3952-194F-85CC-3FDA4381B35B}" type="slidenum">
              <a:rPr lang="fr-FR" smtClean="0"/>
              <a:t>39</a:t>
            </a:fld>
            <a:endParaRPr lang="fr-FR"/>
          </a:p>
        </p:txBody>
      </p:sp>
    </p:spTree>
    <p:extLst>
      <p:ext uri="{BB962C8B-B14F-4D97-AF65-F5344CB8AC3E}">
        <p14:creationId xmlns:p14="http://schemas.microsoft.com/office/powerpoint/2010/main" val="9761901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fr-FR" dirty="0" smtClean="0"/>
          </a:p>
        </p:txBody>
      </p:sp>
      <p:sp>
        <p:nvSpPr>
          <p:cNvPr id="4" name="Espace réservé du numéro de diapositive 3"/>
          <p:cNvSpPr>
            <a:spLocks noGrp="1"/>
          </p:cNvSpPr>
          <p:nvPr>
            <p:ph type="sldNum" sz="quarter" idx="10"/>
          </p:nvPr>
        </p:nvSpPr>
        <p:spPr/>
        <p:txBody>
          <a:bodyPr/>
          <a:lstStyle/>
          <a:p>
            <a:fld id="{D26EEF71-3952-194F-85CC-3FDA4381B35B}" type="slidenum">
              <a:rPr lang="fr-FR" smtClean="0"/>
              <a:t>4</a:t>
            </a:fld>
            <a:endParaRPr lang="fr-FR"/>
          </a:p>
        </p:txBody>
      </p:sp>
    </p:spTree>
    <p:extLst>
      <p:ext uri="{BB962C8B-B14F-4D97-AF65-F5344CB8AC3E}">
        <p14:creationId xmlns:p14="http://schemas.microsoft.com/office/powerpoint/2010/main" val="129999441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Avantage par rapport à un set ou aux résultats d’une recherche dans Alma: </a:t>
            </a:r>
          </a:p>
          <a:p>
            <a:pPr marL="171450" indent="-171450">
              <a:buFontTx/>
              <a:buChar char="-"/>
            </a:pPr>
            <a:r>
              <a:rPr lang="fr-BE" dirty="0" smtClean="0"/>
              <a:t>Permet d’avoir une idée de l’importance relative des différentes collections (dans l’IZ) </a:t>
            </a:r>
          </a:p>
          <a:p>
            <a:pPr marL="171450" indent="-171450">
              <a:buFontTx/>
              <a:buChar char="-"/>
            </a:pPr>
            <a:r>
              <a:rPr lang="fr-BE" dirty="0" smtClean="0"/>
              <a:t>Permet d’identifier facilement les collections où certains titres ne sont pas activés (not </a:t>
            </a:r>
            <a:r>
              <a:rPr lang="fr-BE" dirty="0" err="1" smtClean="0"/>
              <a:t>available</a:t>
            </a:r>
            <a:r>
              <a:rPr lang="fr-BE" dirty="0" smtClean="0"/>
              <a:t>).</a:t>
            </a:r>
          </a:p>
          <a:p>
            <a:endParaRPr lang="fr-BE" dirty="0" smtClean="0"/>
          </a:p>
          <a:p>
            <a:r>
              <a:rPr lang="fr-BE" dirty="0" smtClean="0"/>
              <a:t>Dans</a:t>
            </a:r>
            <a:r>
              <a:rPr lang="fr-BE" baseline="0" dirty="0" smtClean="0"/>
              <a:t> une certaine limite, tout c</a:t>
            </a:r>
            <a:r>
              <a:rPr lang="fr-BE" dirty="0" smtClean="0"/>
              <a:t>omme</a:t>
            </a:r>
            <a:r>
              <a:rPr lang="fr-BE" baseline="0" dirty="0" smtClean="0"/>
              <a:t> les résultats des sets ou recherche dans Alma, les rapports </a:t>
            </a:r>
            <a:r>
              <a:rPr lang="fr-BE" i="1" baseline="0" dirty="0" err="1" smtClean="0"/>
              <a:t>Analytics</a:t>
            </a:r>
            <a:r>
              <a:rPr lang="fr-BE" baseline="0" dirty="0" smtClean="0"/>
              <a:t> permettent d’effectuer des actions / de voyager dans les rapports (drill down). </a:t>
            </a:r>
          </a:p>
          <a:p>
            <a:r>
              <a:rPr lang="fr-BE" baseline="0" dirty="0" smtClean="0"/>
              <a:t>Ex: ici, si on clique sur le nom de la collection, on ouvre un nouveau rapport listant les portfolios pour cette collection.</a:t>
            </a:r>
            <a:endParaRPr lang="fr-BE" dirty="0" smtClean="0"/>
          </a:p>
        </p:txBody>
      </p:sp>
      <p:sp>
        <p:nvSpPr>
          <p:cNvPr id="4" name="Espace réservé du numéro de diapositive 3"/>
          <p:cNvSpPr>
            <a:spLocks noGrp="1"/>
          </p:cNvSpPr>
          <p:nvPr>
            <p:ph type="sldNum" sz="quarter" idx="10"/>
          </p:nvPr>
        </p:nvSpPr>
        <p:spPr/>
        <p:txBody>
          <a:bodyPr/>
          <a:lstStyle/>
          <a:p>
            <a:fld id="{D26EEF71-3952-194F-85CC-3FDA4381B35B}" type="slidenum">
              <a:rPr lang="fr-FR" smtClean="0"/>
              <a:t>40</a:t>
            </a:fld>
            <a:endParaRPr lang="fr-FR"/>
          </a:p>
        </p:txBody>
      </p:sp>
    </p:spTree>
    <p:extLst>
      <p:ext uri="{BB962C8B-B14F-4D97-AF65-F5344CB8AC3E}">
        <p14:creationId xmlns:p14="http://schemas.microsoft.com/office/powerpoint/2010/main" val="23502745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smtClean="0"/>
          </a:p>
        </p:txBody>
      </p:sp>
      <p:sp>
        <p:nvSpPr>
          <p:cNvPr id="4" name="Espace réservé du numéro de diapositive 3"/>
          <p:cNvSpPr>
            <a:spLocks noGrp="1"/>
          </p:cNvSpPr>
          <p:nvPr>
            <p:ph type="sldNum" sz="quarter" idx="10"/>
          </p:nvPr>
        </p:nvSpPr>
        <p:spPr/>
        <p:txBody>
          <a:bodyPr/>
          <a:lstStyle/>
          <a:p>
            <a:fld id="{D26EEF71-3952-194F-85CC-3FDA4381B35B}" type="slidenum">
              <a:rPr lang="fr-FR" smtClean="0"/>
              <a:t>41</a:t>
            </a:fld>
            <a:endParaRPr lang="fr-FR"/>
          </a:p>
        </p:txBody>
      </p:sp>
    </p:spTree>
    <p:extLst>
      <p:ext uri="{BB962C8B-B14F-4D97-AF65-F5344CB8AC3E}">
        <p14:creationId xmlns:p14="http://schemas.microsoft.com/office/powerpoint/2010/main" val="427100054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sz="1200" dirty="0" smtClean="0"/>
              <a:t>Ici, ne sont reprises que les données numériques des deux premiers dossiers:</a:t>
            </a:r>
          </a:p>
          <a:p>
            <a:pPr marL="171450" indent="-171450">
              <a:buFont typeface="Arial" panose="020B0604020202020204" pitchFamily="34" charset="0"/>
              <a:buChar char="•"/>
            </a:pPr>
            <a:r>
              <a:rPr lang="fr-BE" sz="1200" dirty="0" smtClean="0"/>
              <a:t>BR: les statistiques d’usage des livres</a:t>
            </a:r>
          </a:p>
          <a:p>
            <a:pPr marL="171450" indent="-171450">
              <a:buFont typeface="Arial" panose="020B0604020202020204" pitchFamily="34" charset="0"/>
              <a:buChar char="•"/>
            </a:pPr>
            <a:r>
              <a:rPr lang="fr-BE" sz="1200" dirty="0" smtClean="0"/>
              <a:t>DB: les statistiques d’usage des bases de données</a:t>
            </a:r>
          </a:p>
          <a:p>
            <a:pPr marL="171450" indent="-171450">
              <a:buFont typeface="Arial" panose="020B0604020202020204" pitchFamily="34" charset="0"/>
              <a:buChar char="•"/>
            </a:pPr>
            <a:r>
              <a:rPr lang="fr-BE" sz="1200" dirty="0" smtClean="0"/>
              <a:t>JR: les statistiques d’usage des périodiques</a:t>
            </a:r>
          </a:p>
          <a:p>
            <a:pPr marL="171450" indent="-171450">
              <a:buFont typeface="Arial" panose="020B0604020202020204" pitchFamily="34" charset="0"/>
              <a:buChar char="•"/>
            </a:pPr>
            <a:r>
              <a:rPr lang="fr-BE" sz="1200" dirty="0" smtClean="0"/>
              <a:t>PR: les statistiques d’usage des plateformes</a:t>
            </a:r>
          </a:p>
        </p:txBody>
      </p:sp>
      <p:sp>
        <p:nvSpPr>
          <p:cNvPr id="4" name="Espace réservé du numéro de diapositive 3"/>
          <p:cNvSpPr>
            <a:spLocks noGrp="1"/>
          </p:cNvSpPr>
          <p:nvPr>
            <p:ph type="sldNum" sz="quarter" idx="10"/>
          </p:nvPr>
        </p:nvSpPr>
        <p:spPr/>
        <p:txBody>
          <a:bodyPr/>
          <a:lstStyle/>
          <a:p>
            <a:fld id="{D26EEF71-3952-194F-85CC-3FDA4381B35B}" type="slidenum">
              <a:rPr lang="fr-FR" smtClean="0"/>
              <a:t>42</a:t>
            </a:fld>
            <a:endParaRPr lang="fr-FR"/>
          </a:p>
        </p:txBody>
      </p:sp>
    </p:spTree>
    <p:extLst>
      <p:ext uri="{BB962C8B-B14F-4D97-AF65-F5344CB8AC3E}">
        <p14:creationId xmlns:p14="http://schemas.microsoft.com/office/powerpoint/2010/main" val="417276319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smtClean="0"/>
          </a:p>
        </p:txBody>
      </p:sp>
      <p:sp>
        <p:nvSpPr>
          <p:cNvPr id="4" name="Espace réservé du numéro de diapositive 3"/>
          <p:cNvSpPr>
            <a:spLocks noGrp="1"/>
          </p:cNvSpPr>
          <p:nvPr>
            <p:ph type="sldNum" sz="quarter" idx="10"/>
          </p:nvPr>
        </p:nvSpPr>
        <p:spPr/>
        <p:txBody>
          <a:bodyPr/>
          <a:lstStyle/>
          <a:p>
            <a:fld id="{D26EEF71-3952-194F-85CC-3FDA4381B35B}" type="slidenum">
              <a:rPr lang="fr-FR" smtClean="0"/>
              <a:t>43</a:t>
            </a:fld>
            <a:endParaRPr lang="fr-FR"/>
          </a:p>
        </p:txBody>
      </p:sp>
    </p:spTree>
    <p:extLst>
      <p:ext uri="{BB962C8B-B14F-4D97-AF65-F5344CB8AC3E}">
        <p14:creationId xmlns:p14="http://schemas.microsoft.com/office/powerpoint/2010/main" val="245723750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sz="1400" dirty="0" smtClean="0"/>
              <a:t>Ce rapport n’a malheureusement aucun</a:t>
            </a:r>
            <a:r>
              <a:rPr lang="fr-BE" sz="1400" baseline="0" dirty="0" smtClean="0"/>
              <a:t> sens actuellement car les prix sont encodés par collection, puis ventilés arbitrairement de façon uniforme sur les portfolios. Or, les prix à l’unité peuvent varier très fort d’un portfolio à l’autre.</a:t>
            </a:r>
            <a:endParaRPr lang="fr-BE" sz="1400" dirty="0" smtClean="0"/>
          </a:p>
        </p:txBody>
      </p:sp>
      <p:sp>
        <p:nvSpPr>
          <p:cNvPr id="4" name="Espace réservé du numéro de diapositive 3"/>
          <p:cNvSpPr>
            <a:spLocks noGrp="1"/>
          </p:cNvSpPr>
          <p:nvPr>
            <p:ph type="sldNum" sz="quarter" idx="10"/>
          </p:nvPr>
        </p:nvSpPr>
        <p:spPr/>
        <p:txBody>
          <a:bodyPr/>
          <a:lstStyle/>
          <a:p>
            <a:fld id="{D26EEF71-3952-194F-85CC-3FDA4381B35B}" type="slidenum">
              <a:rPr lang="fr-FR" smtClean="0"/>
              <a:t>44</a:t>
            </a:fld>
            <a:endParaRPr lang="fr-FR"/>
          </a:p>
        </p:txBody>
      </p:sp>
    </p:spTree>
    <p:extLst>
      <p:ext uri="{BB962C8B-B14F-4D97-AF65-F5344CB8AC3E}">
        <p14:creationId xmlns:p14="http://schemas.microsoft.com/office/powerpoint/2010/main" val="333338908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PAGE DE FIN 2 /</a:t>
            </a:r>
            <a:r>
              <a:rPr lang="fr-FR" baseline="0" dirty="0" smtClean="0"/>
              <a:t> Possibilité de personnaliser le texte et d'insérer un contact </a:t>
            </a:r>
            <a:endParaRPr lang="fr-FR" dirty="0"/>
          </a:p>
        </p:txBody>
      </p:sp>
      <p:sp>
        <p:nvSpPr>
          <p:cNvPr id="4" name="Espace réservé du numéro de diapositive 3"/>
          <p:cNvSpPr>
            <a:spLocks noGrp="1"/>
          </p:cNvSpPr>
          <p:nvPr>
            <p:ph type="sldNum" sz="quarter" idx="10"/>
          </p:nvPr>
        </p:nvSpPr>
        <p:spPr/>
        <p:txBody>
          <a:bodyPr/>
          <a:lstStyle/>
          <a:p>
            <a:fld id="{D26EEF71-3952-194F-85CC-3FDA4381B35B}" type="slidenum">
              <a:rPr lang="fr-FR" smtClean="0"/>
              <a:t>45</a:t>
            </a:fld>
            <a:endParaRPr lang="fr-FR"/>
          </a:p>
        </p:txBody>
      </p:sp>
    </p:spTree>
    <p:extLst>
      <p:ext uri="{BB962C8B-B14F-4D97-AF65-F5344CB8AC3E}">
        <p14:creationId xmlns:p14="http://schemas.microsoft.com/office/powerpoint/2010/main" val="176892712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PAGE IDENTITÉ ULIÈGE</a:t>
            </a:r>
            <a:endParaRPr lang="fr-FR" dirty="0"/>
          </a:p>
        </p:txBody>
      </p:sp>
      <p:sp>
        <p:nvSpPr>
          <p:cNvPr id="4" name="Espace réservé du numéro de diapositive 3"/>
          <p:cNvSpPr>
            <a:spLocks noGrp="1"/>
          </p:cNvSpPr>
          <p:nvPr>
            <p:ph type="sldNum" sz="quarter" idx="10"/>
          </p:nvPr>
        </p:nvSpPr>
        <p:spPr/>
        <p:txBody>
          <a:bodyPr/>
          <a:lstStyle/>
          <a:p>
            <a:fld id="{D26EEF71-3952-194F-85CC-3FDA4381B35B}" type="slidenum">
              <a:rPr lang="fr-FR" smtClean="0"/>
              <a:t>46</a:t>
            </a:fld>
            <a:endParaRPr lang="fr-FR"/>
          </a:p>
        </p:txBody>
      </p:sp>
    </p:spTree>
    <p:extLst>
      <p:ext uri="{BB962C8B-B14F-4D97-AF65-F5344CB8AC3E}">
        <p14:creationId xmlns:p14="http://schemas.microsoft.com/office/powerpoint/2010/main" val="5236550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342900" lvl="1" indent="-342900">
              <a:lnSpc>
                <a:spcPct val="90000"/>
              </a:lnSpc>
              <a:buSzPct val="55000"/>
              <a:buFont typeface="Lucida Grande"/>
              <a:buChar char="▶"/>
            </a:pPr>
            <a:r>
              <a:rPr lang="fr-BE" sz="1200" dirty="0" smtClean="0"/>
              <a:t>Le tableau de bord Alma présente trois points d’accès aux synthèses statistiques. </a:t>
            </a:r>
          </a:p>
          <a:p>
            <a:pPr marL="342900" lvl="1" indent="-342900">
              <a:lnSpc>
                <a:spcPct val="90000"/>
              </a:lnSpc>
              <a:buSzPct val="55000"/>
              <a:buFont typeface="Lucida Grande"/>
              <a:buChar char="▶"/>
            </a:pPr>
            <a:r>
              <a:rPr lang="fr-BE" sz="1200" dirty="0" smtClean="0"/>
              <a:t>De plus, vous pouvez vous adresser à l’ </a:t>
            </a:r>
            <a:r>
              <a:rPr lang="fr-BE" sz="1200" i="1" dirty="0" err="1" smtClean="0"/>
              <a:t>Analytics</a:t>
            </a:r>
            <a:r>
              <a:rPr lang="fr-BE" sz="1200" i="1" dirty="0" smtClean="0"/>
              <a:t> </a:t>
            </a:r>
            <a:r>
              <a:rPr lang="fr-BE" sz="1200" i="1" dirty="0" err="1" smtClean="0"/>
              <a:t>Administrator</a:t>
            </a:r>
            <a:r>
              <a:rPr lang="fr-BE" sz="1200" i="1" dirty="0" smtClean="0"/>
              <a:t> </a:t>
            </a:r>
            <a:r>
              <a:rPr lang="fr-BE" sz="1200" dirty="0" smtClean="0"/>
              <a:t>pour que vous soit adressé régulièrement par email un rapport personnalisé ou un tableau de bord</a:t>
            </a:r>
            <a:r>
              <a:rPr lang="fr-BE" sz="2600" dirty="0" smtClean="0"/>
              <a:t>.</a:t>
            </a:r>
          </a:p>
          <a:p>
            <a:pPr marL="0" marR="0" indent="0" algn="l" defTabSz="457200" rtl="0" eaLnBrk="1" fontAlgn="auto" latinLnBrk="0" hangingPunct="1">
              <a:lnSpc>
                <a:spcPct val="100000"/>
              </a:lnSpc>
              <a:spcBef>
                <a:spcPts val="0"/>
              </a:spcBef>
              <a:spcAft>
                <a:spcPts val="0"/>
              </a:spcAft>
              <a:buClrTx/>
              <a:buSzTx/>
              <a:buFontTx/>
              <a:buNone/>
              <a:tabLst/>
              <a:defRPr/>
            </a:pPr>
            <a:endParaRPr lang="fr-FR" dirty="0" smtClean="0"/>
          </a:p>
        </p:txBody>
      </p:sp>
      <p:sp>
        <p:nvSpPr>
          <p:cNvPr id="4" name="Espace réservé du numéro de diapositive 3"/>
          <p:cNvSpPr>
            <a:spLocks noGrp="1"/>
          </p:cNvSpPr>
          <p:nvPr>
            <p:ph type="sldNum" sz="quarter" idx="10"/>
          </p:nvPr>
        </p:nvSpPr>
        <p:spPr/>
        <p:txBody>
          <a:bodyPr/>
          <a:lstStyle/>
          <a:p>
            <a:fld id="{D26EEF71-3952-194F-85CC-3FDA4381B35B}" type="slidenum">
              <a:rPr lang="fr-FR" smtClean="0"/>
              <a:t>5</a:t>
            </a:fld>
            <a:endParaRPr lang="fr-FR"/>
          </a:p>
        </p:txBody>
      </p:sp>
    </p:spTree>
    <p:extLst>
      <p:ext uri="{BB962C8B-B14F-4D97-AF65-F5344CB8AC3E}">
        <p14:creationId xmlns:p14="http://schemas.microsoft.com/office/powerpoint/2010/main" val="31416119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BE" dirty="0" smtClean="0"/>
              <a:t>Il existe deux possibilités d’ajouter des widgets au tableau de bord Alma</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fr-BE" baseline="0" dirty="0" smtClean="0"/>
              <a:t>Soit, si celui-ci est vide, un bouton « </a:t>
            </a:r>
            <a:r>
              <a:rPr lang="fr-BE" i="1" baseline="0" dirty="0" err="1" smtClean="0"/>
              <a:t>Add</a:t>
            </a:r>
            <a:r>
              <a:rPr lang="fr-BE" i="1" baseline="0" dirty="0" smtClean="0"/>
              <a:t> Widget</a:t>
            </a:r>
            <a:r>
              <a:rPr lang="fr-BE" baseline="0" dirty="0" smtClean="0"/>
              <a:t> »</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fr-BE" baseline="0" dirty="0" smtClean="0"/>
              <a:t>Soit, un symbole « + » en haut et à droite de l’écran.</a:t>
            </a:r>
          </a:p>
          <a:p>
            <a:pPr marL="171450" marR="0" indent="-171450" algn="l" defTabSz="457200" rtl="0" eaLnBrk="1" fontAlgn="auto" latinLnBrk="0" hangingPunct="1">
              <a:lnSpc>
                <a:spcPct val="100000"/>
              </a:lnSpc>
              <a:spcBef>
                <a:spcPts val="0"/>
              </a:spcBef>
              <a:spcAft>
                <a:spcPts val="0"/>
              </a:spcAft>
              <a:buClrTx/>
              <a:buSzTx/>
              <a:buFontTx/>
              <a:buChar char="-"/>
              <a:tabLst/>
              <a:defRPr/>
            </a:pPr>
            <a:endParaRPr lang="fr-BE"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fr-BE" baseline="0" dirty="0" smtClean="0"/>
              <a:t>Le widget est, par définition, une petite application qui peut s’insérer à l’interface d’un système d’exploitation ou sur une page web. </a:t>
            </a:r>
          </a:p>
          <a:p>
            <a:pPr marL="0" marR="0" indent="0" algn="l" defTabSz="457200" rtl="0" eaLnBrk="1" fontAlgn="auto" latinLnBrk="0" hangingPunct="1">
              <a:lnSpc>
                <a:spcPct val="100000"/>
              </a:lnSpc>
              <a:spcBef>
                <a:spcPts val="0"/>
              </a:spcBef>
              <a:spcAft>
                <a:spcPts val="0"/>
              </a:spcAft>
              <a:buClrTx/>
              <a:buSzTx/>
              <a:buFontTx/>
              <a:buNone/>
              <a:tabLst/>
              <a:defRPr/>
            </a:pPr>
            <a:r>
              <a:rPr lang="fr-BE" baseline="0" dirty="0" smtClean="0"/>
              <a:t>Ici, il aura pour vocation d’illustrer une situation chiffrée et son évolution ou de donner accès à un rapport plus complexe.</a:t>
            </a:r>
            <a:endParaRPr lang="fr-FR" dirty="0" smtClean="0"/>
          </a:p>
        </p:txBody>
      </p:sp>
      <p:sp>
        <p:nvSpPr>
          <p:cNvPr id="4" name="Espace réservé du numéro de diapositive 3"/>
          <p:cNvSpPr>
            <a:spLocks noGrp="1"/>
          </p:cNvSpPr>
          <p:nvPr>
            <p:ph type="sldNum" sz="quarter" idx="10"/>
          </p:nvPr>
        </p:nvSpPr>
        <p:spPr/>
        <p:txBody>
          <a:bodyPr/>
          <a:lstStyle/>
          <a:p>
            <a:fld id="{D26EEF71-3952-194F-85CC-3FDA4381B35B}" type="slidenum">
              <a:rPr lang="fr-FR" smtClean="0"/>
              <a:t>6</a:t>
            </a:fld>
            <a:endParaRPr lang="fr-FR"/>
          </a:p>
        </p:txBody>
      </p:sp>
    </p:spTree>
    <p:extLst>
      <p:ext uri="{BB962C8B-B14F-4D97-AF65-F5344CB8AC3E}">
        <p14:creationId xmlns:p14="http://schemas.microsoft.com/office/powerpoint/2010/main" val="16288022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dirty="0" smtClean="0"/>
              <a:t>Sur cette vue:</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fr-FR" dirty="0" smtClean="0"/>
              <a:t>2 widgets Alma à gauche de l’écran</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fr-FR" dirty="0" smtClean="0"/>
              <a:t>4 widgets </a:t>
            </a:r>
            <a:r>
              <a:rPr lang="fr-FR" i="1" dirty="0" err="1" smtClean="0"/>
              <a:t>Analytics</a:t>
            </a:r>
            <a:r>
              <a:rPr lang="fr-FR" dirty="0" smtClean="0"/>
              <a:t> à droite de l’écran</a:t>
            </a:r>
          </a:p>
        </p:txBody>
      </p:sp>
      <p:sp>
        <p:nvSpPr>
          <p:cNvPr id="4" name="Espace réservé du numéro de diapositive 3"/>
          <p:cNvSpPr>
            <a:spLocks noGrp="1"/>
          </p:cNvSpPr>
          <p:nvPr>
            <p:ph type="sldNum" sz="quarter" idx="10"/>
          </p:nvPr>
        </p:nvSpPr>
        <p:spPr/>
        <p:txBody>
          <a:bodyPr/>
          <a:lstStyle/>
          <a:p>
            <a:fld id="{D26EEF71-3952-194F-85CC-3FDA4381B35B}" type="slidenum">
              <a:rPr lang="fr-FR" smtClean="0"/>
              <a:t>7</a:t>
            </a:fld>
            <a:endParaRPr lang="fr-FR"/>
          </a:p>
        </p:txBody>
      </p:sp>
    </p:spTree>
    <p:extLst>
      <p:ext uri="{BB962C8B-B14F-4D97-AF65-F5344CB8AC3E}">
        <p14:creationId xmlns:p14="http://schemas.microsoft.com/office/powerpoint/2010/main" val="31787219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228600" indent="-228600">
              <a:buFont typeface="+mj-lt"/>
              <a:buAutoNum type="arabicPeriod"/>
            </a:pPr>
            <a:r>
              <a:rPr lang="fr-BE" dirty="0"/>
              <a:t>Déplacer un widget par cliquer/glisser vers l’endroit souhaité</a:t>
            </a:r>
          </a:p>
          <a:p>
            <a:pPr marL="228600" indent="-228600">
              <a:buFont typeface="+mj-lt"/>
              <a:buAutoNum type="arabicPeriod"/>
            </a:pPr>
            <a:r>
              <a:rPr lang="fr-BE" dirty="0"/>
              <a:t>Ouvrir le widget dans une nouvelle fenêtre pour une vue plus détaillée</a:t>
            </a:r>
          </a:p>
          <a:p>
            <a:pPr marL="228600" indent="-228600">
              <a:buFont typeface="+mj-lt"/>
              <a:buAutoNum type="arabicPeriod"/>
            </a:pPr>
            <a:r>
              <a:rPr lang="fr-BE" dirty="0"/>
              <a:t>Supprimer un widget du tableau de bord en cliquant sur la flèche à côté du nom du widget et en sélectionnant « </a:t>
            </a:r>
            <a:r>
              <a:rPr lang="fr-BE" i="1" dirty="0" err="1"/>
              <a:t>Remove</a:t>
            </a:r>
            <a:r>
              <a:rPr lang="fr-BE" dirty="0"/>
              <a:t> »</a:t>
            </a:r>
          </a:p>
        </p:txBody>
      </p:sp>
      <p:sp>
        <p:nvSpPr>
          <p:cNvPr id="4" name="Espace réservé du numéro de diapositive 3"/>
          <p:cNvSpPr>
            <a:spLocks noGrp="1"/>
          </p:cNvSpPr>
          <p:nvPr>
            <p:ph type="sldNum" sz="quarter" idx="10"/>
          </p:nvPr>
        </p:nvSpPr>
        <p:spPr/>
        <p:txBody>
          <a:bodyPr/>
          <a:lstStyle/>
          <a:p>
            <a:fld id="{D26EEF71-3952-194F-85CC-3FDA4381B35B}" type="slidenum">
              <a:rPr lang="fr-FR" smtClean="0"/>
              <a:t>8</a:t>
            </a:fld>
            <a:endParaRPr lang="fr-FR"/>
          </a:p>
        </p:txBody>
      </p:sp>
    </p:spTree>
    <p:extLst>
      <p:ext uri="{BB962C8B-B14F-4D97-AF65-F5344CB8AC3E}">
        <p14:creationId xmlns:p14="http://schemas.microsoft.com/office/powerpoint/2010/main" val="18512301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Pour consulter </a:t>
            </a:r>
            <a:r>
              <a:rPr lang="fr-BE" dirty="0"/>
              <a:t>un rapport ou afficher un tableau de </a:t>
            </a:r>
            <a:r>
              <a:rPr lang="fr-BE" dirty="0" smtClean="0"/>
              <a:t>bord, il suffit de le sélectionner dans la liste « </a:t>
            </a:r>
            <a:r>
              <a:rPr lang="fr-BE" i="1" dirty="0" smtClean="0"/>
              <a:t>Reports</a:t>
            </a:r>
            <a:r>
              <a:rPr lang="fr-BE" dirty="0" smtClean="0"/>
              <a:t> » sous l’onglet «</a:t>
            </a:r>
            <a:r>
              <a:rPr lang="fr-BE" dirty="0"/>
              <a:t> </a:t>
            </a:r>
            <a:r>
              <a:rPr lang="fr-BE" i="1" dirty="0" err="1"/>
              <a:t>Analytics</a:t>
            </a:r>
            <a:r>
              <a:rPr lang="fr-BE" dirty="0"/>
              <a:t> </a:t>
            </a:r>
            <a:r>
              <a:rPr lang="fr-BE" dirty="0" smtClean="0"/>
              <a:t>».</a:t>
            </a:r>
          </a:p>
          <a:p>
            <a:endParaRPr lang="fr-BE" dirty="0" smtClean="0"/>
          </a:p>
          <a:p>
            <a:r>
              <a:rPr lang="fr-BE" dirty="0" smtClean="0"/>
              <a:t>Afin de ne pas avoir de listes trop longues de rapports qui deviennent difficilement accessibles, les concepteurs peuvent les avoir regroupés dans des </a:t>
            </a:r>
            <a:r>
              <a:rPr lang="fr-BE" i="1" dirty="0" err="1" smtClean="0"/>
              <a:t>dashboards</a:t>
            </a:r>
            <a:r>
              <a:rPr lang="fr-BE" dirty="0" smtClean="0"/>
              <a:t>.</a:t>
            </a:r>
            <a:endParaRPr lang="fr-BE" dirty="0"/>
          </a:p>
        </p:txBody>
      </p:sp>
      <p:sp>
        <p:nvSpPr>
          <p:cNvPr id="4" name="Espace réservé du numéro de diapositive 3"/>
          <p:cNvSpPr>
            <a:spLocks noGrp="1"/>
          </p:cNvSpPr>
          <p:nvPr>
            <p:ph type="sldNum" sz="quarter" idx="10"/>
          </p:nvPr>
        </p:nvSpPr>
        <p:spPr/>
        <p:txBody>
          <a:bodyPr/>
          <a:lstStyle/>
          <a:p>
            <a:fld id="{D26EEF71-3952-194F-85CC-3FDA4381B35B}" type="slidenum">
              <a:rPr lang="fr-FR" smtClean="0"/>
              <a:t>9</a:t>
            </a:fld>
            <a:endParaRPr lang="fr-FR"/>
          </a:p>
        </p:txBody>
      </p:sp>
    </p:spTree>
    <p:extLst>
      <p:ext uri="{BB962C8B-B14F-4D97-AF65-F5344CB8AC3E}">
        <p14:creationId xmlns:p14="http://schemas.microsoft.com/office/powerpoint/2010/main" val="30824982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re avec photo">
    <p:spTree>
      <p:nvGrpSpPr>
        <p:cNvPr id="1" name=""/>
        <p:cNvGrpSpPr/>
        <p:nvPr/>
      </p:nvGrpSpPr>
      <p:grpSpPr>
        <a:xfrm>
          <a:off x="0" y="0"/>
          <a:ext cx="0" cy="0"/>
          <a:chOff x="0" y="0"/>
          <a:chExt cx="0" cy="0"/>
        </a:xfrm>
      </p:grpSpPr>
      <p:pic>
        <p:nvPicPr>
          <p:cNvPr id="15" name="Imag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67"/>
            <a:ext cx="9144000" cy="6858000"/>
          </a:xfrm>
          <a:prstGeom prst="rect">
            <a:avLst/>
          </a:prstGeom>
        </p:spPr>
      </p:pic>
      <p:sp>
        <p:nvSpPr>
          <p:cNvPr id="11" name="Triangle rectangle 10"/>
          <p:cNvSpPr/>
          <p:nvPr userDrawn="1"/>
        </p:nvSpPr>
        <p:spPr>
          <a:xfrm rot="10800000" flipV="1">
            <a:off x="0" y="2258058"/>
            <a:ext cx="9144000" cy="4599941"/>
          </a:xfrm>
          <a:prstGeom prst="rtTriangle">
            <a:avLst/>
          </a:prstGeom>
          <a:solidFill>
            <a:srgbClr val="E6E6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latin typeface="+mn-lt"/>
              <a:ea typeface="Source Sans Pro" panose="020B0503030403020204" pitchFamily="34" charset="0"/>
            </a:endParaRPr>
          </a:p>
        </p:txBody>
      </p:sp>
      <p:sp>
        <p:nvSpPr>
          <p:cNvPr id="2" name="Titre 1"/>
          <p:cNvSpPr>
            <a:spLocks noGrp="1"/>
          </p:cNvSpPr>
          <p:nvPr>
            <p:ph type="ctrTitle"/>
          </p:nvPr>
        </p:nvSpPr>
        <p:spPr>
          <a:xfrm>
            <a:off x="1047645" y="4572579"/>
            <a:ext cx="7772400" cy="796567"/>
          </a:xfrm>
        </p:spPr>
        <p:txBody>
          <a:bodyPr>
            <a:normAutofit/>
          </a:bodyPr>
          <a:lstStyle>
            <a:lvl1pPr algn="r">
              <a:defRPr sz="3200" b="1" i="0">
                <a:solidFill>
                  <a:srgbClr val="5FA3B0"/>
                </a:solidFill>
                <a:latin typeface="+mn-lt"/>
                <a:ea typeface="Source Sans Pro" panose="020B0503030403020204" pitchFamily="34" charset="0"/>
                <a:cs typeface="Source Sans Pro" panose="020B0503030403020204" pitchFamily="34" charset="0"/>
              </a:defRPr>
            </a:lvl1pPr>
          </a:lstStyle>
          <a:p>
            <a:r>
              <a:rPr lang="fr-FR" dirty="0" smtClean="0"/>
              <a:t>Cliquez et modifiez le titre</a:t>
            </a:r>
            <a:endParaRPr lang="fr-FR" dirty="0"/>
          </a:p>
        </p:txBody>
      </p:sp>
      <p:sp>
        <p:nvSpPr>
          <p:cNvPr id="3" name="Sous-titre 2"/>
          <p:cNvSpPr>
            <a:spLocks noGrp="1"/>
          </p:cNvSpPr>
          <p:nvPr>
            <p:ph type="subTitle" idx="1"/>
          </p:nvPr>
        </p:nvSpPr>
        <p:spPr>
          <a:xfrm>
            <a:off x="2419245" y="5496030"/>
            <a:ext cx="6400800" cy="550475"/>
          </a:xfrm>
        </p:spPr>
        <p:txBody>
          <a:bodyPr>
            <a:noAutofit/>
          </a:bodyPr>
          <a:lstStyle>
            <a:lvl1pPr marL="0" indent="0" algn="r">
              <a:buNone/>
              <a:defRPr sz="2400">
                <a:solidFill>
                  <a:schemeClr val="tx1"/>
                </a:solidFill>
                <a:latin typeface="+mn-lt"/>
                <a:ea typeface="Source Sans Pro" panose="020B0503030403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Cliquez pour modifier le style des sous-titres du masque</a:t>
            </a:r>
            <a:endParaRPr lang="fr-FR" dirty="0"/>
          </a:p>
        </p:txBody>
      </p:sp>
      <p:sp>
        <p:nvSpPr>
          <p:cNvPr id="4" name="Espace réservé de la date 3"/>
          <p:cNvSpPr>
            <a:spLocks noGrp="1"/>
          </p:cNvSpPr>
          <p:nvPr>
            <p:ph type="dt" sz="half" idx="10"/>
          </p:nvPr>
        </p:nvSpPr>
        <p:spPr/>
        <p:txBody>
          <a:bodyPr/>
          <a:lstStyle>
            <a:lvl1pPr>
              <a:defRPr>
                <a:latin typeface="+mn-lt"/>
                <a:ea typeface="Source Sans Pro" panose="020B0503030403020204" pitchFamily="34" charset="0"/>
              </a:defRPr>
            </a:lvl1pPr>
          </a:lstStyle>
          <a:p>
            <a:fld id="{1F1410E3-9082-4122-BD0F-717244A7CBE7}" type="datetime1">
              <a:rPr lang="fr-FR" smtClean="0"/>
              <a:pPr/>
              <a:t>14/09/2018</a:t>
            </a:fld>
            <a:endParaRPr lang="fr-FR"/>
          </a:p>
        </p:txBody>
      </p:sp>
      <p:sp>
        <p:nvSpPr>
          <p:cNvPr id="5" name="Espace réservé du pied de page 4"/>
          <p:cNvSpPr>
            <a:spLocks noGrp="1"/>
          </p:cNvSpPr>
          <p:nvPr>
            <p:ph type="ftr" sz="quarter" idx="11"/>
          </p:nvPr>
        </p:nvSpPr>
        <p:spPr/>
        <p:txBody>
          <a:bodyPr/>
          <a:lstStyle>
            <a:lvl1pPr>
              <a:defRPr>
                <a:latin typeface="+mn-lt"/>
                <a:ea typeface="Source Sans Pro" panose="020B0503030403020204" pitchFamily="34" charset="0"/>
              </a:defRPr>
            </a:lvl1pPr>
          </a:lstStyle>
          <a:p>
            <a:endParaRPr lang="fr-FR"/>
          </a:p>
        </p:txBody>
      </p:sp>
      <p:sp>
        <p:nvSpPr>
          <p:cNvPr id="6" name="Espace réservé du numéro de diapositive 5"/>
          <p:cNvSpPr>
            <a:spLocks noGrp="1"/>
          </p:cNvSpPr>
          <p:nvPr>
            <p:ph type="sldNum" sz="quarter" idx="12"/>
          </p:nvPr>
        </p:nvSpPr>
        <p:spPr/>
        <p:txBody>
          <a:bodyPr/>
          <a:lstStyle>
            <a:lvl1pPr>
              <a:defRPr>
                <a:latin typeface="+mn-lt"/>
                <a:ea typeface="Source Sans Pro" panose="020B0503030403020204" pitchFamily="34" charset="0"/>
              </a:defRPr>
            </a:lvl1pPr>
          </a:lstStyle>
          <a:p>
            <a:fld id="{19329706-12B3-8F4C-9CA9-063F8C6A2AC6}" type="slidenum">
              <a:rPr lang="fr-FR" smtClean="0"/>
              <a:pPr/>
              <a:t>‹N°›</a:t>
            </a:fld>
            <a:endParaRPr lang="fr-FR"/>
          </a:p>
        </p:txBody>
      </p:sp>
      <p:sp>
        <p:nvSpPr>
          <p:cNvPr id="7" name="Triangle rectangle 6"/>
          <p:cNvSpPr>
            <a:spLocks noChangeAspect="1"/>
          </p:cNvSpPr>
          <p:nvPr userDrawn="1"/>
        </p:nvSpPr>
        <p:spPr>
          <a:xfrm rot="10800000">
            <a:off x="3345882" y="0"/>
            <a:ext cx="5798118" cy="2909525"/>
          </a:xfrm>
          <a:prstGeom prst="r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latin typeface="+mn-lt"/>
              <a:ea typeface="Source Sans Pro" panose="020B0503030403020204" pitchFamily="34" charset="0"/>
            </a:endParaRPr>
          </a:p>
        </p:txBody>
      </p:sp>
      <p:sp>
        <p:nvSpPr>
          <p:cNvPr id="10" name="Triangle rectangle 9"/>
          <p:cNvSpPr/>
          <p:nvPr userDrawn="1"/>
        </p:nvSpPr>
        <p:spPr>
          <a:xfrm>
            <a:off x="0" y="4525194"/>
            <a:ext cx="4632534" cy="2332806"/>
          </a:xfrm>
          <a:prstGeom prst="rtTriangle">
            <a:avLst/>
          </a:prstGeom>
          <a:solidFill>
            <a:srgbClr val="00707F">
              <a:alpha val="7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latin typeface="+mn-lt"/>
              <a:ea typeface="Source Sans Pro" panose="020B0503030403020204" pitchFamily="34" charset="0"/>
            </a:endParaRPr>
          </a:p>
        </p:txBody>
      </p:sp>
      <p:pic>
        <p:nvPicPr>
          <p:cNvPr id="12" name="Imag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44941" y="145774"/>
            <a:ext cx="2777548" cy="1140574"/>
          </a:xfrm>
          <a:prstGeom prst="rect">
            <a:avLst/>
          </a:prstGeom>
        </p:spPr>
      </p:pic>
    </p:spTree>
    <p:extLst>
      <p:ext uri="{BB962C8B-B14F-4D97-AF65-F5344CB8AC3E}">
        <p14:creationId xmlns:p14="http://schemas.microsoft.com/office/powerpoint/2010/main" val="329177665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Logo">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32840" y="2743200"/>
            <a:ext cx="3912217" cy="1606515"/>
          </a:xfrm>
          <a:prstGeom prst="rect">
            <a:avLst/>
          </a:prstGeom>
        </p:spPr>
      </p:pic>
    </p:spTree>
    <p:extLst>
      <p:ext uri="{BB962C8B-B14F-4D97-AF65-F5344CB8AC3E}">
        <p14:creationId xmlns:p14="http://schemas.microsoft.com/office/powerpoint/2010/main" val="1923006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p:spTree>
      <p:nvGrpSpPr>
        <p:cNvPr id="1" name=""/>
        <p:cNvGrpSpPr/>
        <p:nvPr/>
      </p:nvGrpSpPr>
      <p:grpSpPr>
        <a:xfrm>
          <a:off x="0" y="0"/>
          <a:ext cx="0" cy="0"/>
          <a:chOff x="0" y="0"/>
          <a:chExt cx="0" cy="0"/>
        </a:xfrm>
      </p:grpSpPr>
      <p:grpSp>
        <p:nvGrpSpPr>
          <p:cNvPr id="8" name="Grouper 7"/>
          <p:cNvGrpSpPr/>
          <p:nvPr userDrawn="1"/>
        </p:nvGrpSpPr>
        <p:grpSpPr>
          <a:xfrm>
            <a:off x="0" y="3985324"/>
            <a:ext cx="9145410" cy="2872676"/>
            <a:chOff x="0" y="2271293"/>
            <a:chExt cx="9145410" cy="2872676"/>
          </a:xfrm>
        </p:grpSpPr>
        <p:sp>
          <p:nvSpPr>
            <p:cNvPr id="9" name="Triangle rectangle 26"/>
            <p:cNvSpPr/>
            <p:nvPr userDrawn="1"/>
          </p:nvSpPr>
          <p:spPr>
            <a:xfrm>
              <a:off x="0" y="2271293"/>
              <a:ext cx="5711185" cy="2872207"/>
            </a:xfrm>
            <a:custGeom>
              <a:avLst/>
              <a:gdLst>
                <a:gd name="connsiteX0" fmla="*/ 0 w 7099373"/>
                <a:gd name="connsiteY0" fmla="*/ 3575032 h 3575032"/>
                <a:gd name="connsiteX1" fmla="*/ 0 w 7099373"/>
                <a:gd name="connsiteY1" fmla="*/ 0 h 3575032"/>
                <a:gd name="connsiteX2" fmla="*/ 7099373 w 7099373"/>
                <a:gd name="connsiteY2" fmla="*/ 3575032 h 3575032"/>
                <a:gd name="connsiteX3" fmla="*/ 0 w 7099373"/>
                <a:gd name="connsiteY3" fmla="*/ 3575032 h 3575032"/>
                <a:gd name="connsiteX0" fmla="*/ 1409 w 7100782"/>
                <a:gd name="connsiteY0" fmla="*/ 3575032 h 3575032"/>
                <a:gd name="connsiteX1" fmla="*/ 0 w 7100782"/>
                <a:gd name="connsiteY1" fmla="*/ 2872207 h 3575032"/>
                <a:gd name="connsiteX2" fmla="*/ 1409 w 7100782"/>
                <a:gd name="connsiteY2" fmla="*/ 0 h 3575032"/>
                <a:gd name="connsiteX3" fmla="*/ 7100782 w 7100782"/>
                <a:gd name="connsiteY3" fmla="*/ 3575032 h 3575032"/>
                <a:gd name="connsiteX4" fmla="*/ 1409 w 7100782"/>
                <a:gd name="connsiteY4" fmla="*/ 3575032 h 3575032"/>
                <a:gd name="connsiteX0" fmla="*/ 1409 w 7100782"/>
                <a:gd name="connsiteY0" fmla="*/ 3575032 h 3575032"/>
                <a:gd name="connsiteX1" fmla="*/ 0 w 7100782"/>
                <a:gd name="connsiteY1" fmla="*/ 2872207 h 3575032"/>
                <a:gd name="connsiteX2" fmla="*/ 1409 w 7100782"/>
                <a:gd name="connsiteY2" fmla="*/ 0 h 3575032"/>
                <a:gd name="connsiteX3" fmla="*/ 5711185 w 7100782"/>
                <a:gd name="connsiteY3" fmla="*/ 2872207 h 3575032"/>
                <a:gd name="connsiteX4" fmla="*/ 7100782 w 7100782"/>
                <a:gd name="connsiteY4" fmla="*/ 3575032 h 3575032"/>
                <a:gd name="connsiteX5" fmla="*/ 1409 w 7100782"/>
                <a:gd name="connsiteY5" fmla="*/ 3575032 h 3575032"/>
                <a:gd name="connsiteX0" fmla="*/ 1409 w 5711185"/>
                <a:gd name="connsiteY0" fmla="*/ 3575032 h 3575032"/>
                <a:gd name="connsiteX1" fmla="*/ 0 w 5711185"/>
                <a:gd name="connsiteY1" fmla="*/ 2872207 h 3575032"/>
                <a:gd name="connsiteX2" fmla="*/ 1409 w 5711185"/>
                <a:gd name="connsiteY2" fmla="*/ 0 h 3575032"/>
                <a:gd name="connsiteX3" fmla="*/ 5711185 w 5711185"/>
                <a:gd name="connsiteY3" fmla="*/ 2872207 h 3575032"/>
                <a:gd name="connsiteX4" fmla="*/ 1409 w 5711185"/>
                <a:gd name="connsiteY4" fmla="*/ 3575032 h 3575032"/>
                <a:gd name="connsiteX0" fmla="*/ 5711185 w 5711185"/>
                <a:gd name="connsiteY0" fmla="*/ 2872207 h 2872207"/>
                <a:gd name="connsiteX1" fmla="*/ 0 w 5711185"/>
                <a:gd name="connsiteY1" fmla="*/ 2872207 h 2872207"/>
                <a:gd name="connsiteX2" fmla="*/ 1409 w 5711185"/>
                <a:gd name="connsiteY2" fmla="*/ 0 h 2872207"/>
                <a:gd name="connsiteX3" fmla="*/ 5711185 w 5711185"/>
                <a:gd name="connsiteY3" fmla="*/ 2872207 h 2872207"/>
              </a:gdLst>
              <a:ahLst/>
              <a:cxnLst>
                <a:cxn ang="0">
                  <a:pos x="connsiteX0" y="connsiteY0"/>
                </a:cxn>
                <a:cxn ang="0">
                  <a:pos x="connsiteX1" y="connsiteY1"/>
                </a:cxn>
                <a:cxn ang="0">
                  <a:pos x="connsiteX2" y="connsiteY2"/>
                </a:cxn>
                <a:cxn ang="0">
                  <a:pos x="connsiteX3" y="connsiteY3"/>
                </a:cxn>
              </a:cxnLst>
              <a:rect l="l" t="t" r="r" b="b"/>
              <a:pathLst>
                <a:path w="5711185" h="2872207">
                  <a:moveTo>
                    <a:pt x="5711185" y="2872207"/>
                  </a:moveTo>
                  <a:lnTo>
                    <a:pt x="0" y="2872207"/>
                  </a:lnTo>
                  <a:cubicBezTo>
                    <a:pt x="470" y="1914805"/>
                    <a:pt x="939" y="957402"/>
                    <a:pt x="1409" y="0"/>
                  </a:cubicBezTo>
                  <a:lnTo>
                    <a:pt x="5711185" y="2872207"/>
                  </a:lnTo>
                  <a:close/>
                </a:path>
              </a:pathLst>
            </a:custGeom>
            <a:solidFill>
              <a:srgbClr val="0070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latin typeface="+mn-lt"/>
                <a:ea typeface="Source Sans Pro" panose="020B0503030403020204" pitchFamily="34" charset="0"/>
              </a:endParaRPr>
            </a:p>
          </p:txBody>
        </p:sp>
        <p:sp>
          <p:nvSpPr>
            <p:cNvPr id="10" name="Triangle rectangle 26"/>
            <p:cNvSpPr/>
            <p:nvPr userDrawn="1"/>
          </p:nvSpPr>
          <p:spPr>
            <a:xfrm flipH="1">
              <a:off x="3434225" y="2271762"/>
              <a:ext cx="5711185" cy="2872207"/>
            </a:xfrm>
            <a:custGeom>
              <a:avLst/>
              <a:gdLst>
                <a:gd name="connsiteX0" fmla="*/ 0 w 7099373"/>
                <a:gd name="connsiteY0" fmla="*/ 3575032 h 3575032"/>
                <a:gd name="connsiteX1" fmla="*/ 0 w 7099373"/>
                <a:gd name="connsiteY1" fmla="*/ 0 h 3575032"/>
                <a:gd name="connsiteX2" fmla="*/ 7099373 w 7099373"/>
                <a:gd name="connsiteY2" fmla="*/ 3575032 h 3575032"/>
                <a:gd name="connsiteX3" fmla="*/ 0 w 7099373"/>
                <a:gd name="connsiteY3" fmla="*/ 3575032 h 3575032"/>
                <a:gd name="connsiteX0" fmla="*/ 1409 w 7100782"/>
                <a:gd name="connsiteY0" fmla="*/ 3575032 h 3575032"/>
                <a:gd name="connsiteX1" fmla="*/ 0 w 7100782"/>
                <a:gd name="connsiteY1" fmla="*/ 2872207 h 3575032"/>
                <a:gd name="connsiteX2" fmla="*/ 1409 w 7100782"/>
                <a:gd name="connsiteY2" fmla="*/ 0 h 3575032"/>
                <a:gd name="connsiteX3" fmla="*/ 7100782 w 7100782"/>
                <a:gd name="connsiteY3" fmla="*/ 3575032 h 3575032"/>
                <a:gd name="connsiteX4" fmla="*/ 1409 w 7100782"/>
                <a:gd name="connsiteY4" fmla="*/ 3575032 h 3575032"/>
                <a:gd name="connsiteX0" fmla="*/ 1409 w 7100782"/>
                <a:gd name="connsiteY0" fmla="*/ 3575032 h 3575032"/>
                <a:gd name="connsiteX1" fmla="*/ 0 w 7100782"/>
                <a:gd name="connsiteY1" fmla="*/ 2872207 h 3575032"/>
                <a:gd name="connsiteX2" fmla="*/ 1409 w 7100782"/>
                <a:gd name="connsiteY2" fmla="*/ 0 h 3575032"/>
                <a:gd name="connsiteX3" fmla="*/ 5711185 w 7100782"/>
                <a:gd name="connsiteY3" fmla="*/ 2872207 h 3575032"/>
                <a:gd name="connsiteX4" fmla="*/ 7100782 w 7100782"/>
                <a:gd name="connsiteY4" fmla="*/ 3575032 h 3575032"/>
                <a:gd name="connsiteX5" fmla="*/ 1409 w 7100782"/>
                <a:gd name="connsiteY5" fmla="*/ 3575032 h 3575032"/>
                <a:gd name="connsiteX0" fmla="*/ 1409 w 5711185"/>
                <a:gd name="connsiteY0" fmla="*/ 3575032 h 3575032"/>
                <a:gd name="connsiteX1" fmla="*/ 0 w 5711185"/>
                <a:gd name="connsiteY1" fmla="*/ 2872207 h 3575032"/>
                <a:gd name="connsiteX2" fmla="*/ 1409 w 5711185"/>
                <a:gd name="connsiteY2" fmla="*/ 0 h 3575032"/>
                <a:gd name="connsiteX3" fmla="*/ 5711185 w 5711185"/>
                <a:gd name="connsiteY3" fmla="*/ 2872207 h 3575032"/>
                <a:gd name="connsiteX4" fmla="*/ 1409 w 5711185"/>
                <a:gd name="connsiteY4" fmla="*/ 3575032 h 3575032"/>
                <a:gd name="connsiteX0" fmla="*/ 5711185 w 5711185"/>
                <a:gd name="connsiteY0" fmla="*/ 2872207 h 2872207"/>
                <a:gd name="connsiteX1" fmla="*/ 0 w 5711185"/>
                <a:gd name="connsiteY1" fmla="*/ 2872207 h 2872207"/>
                <a:gd name="connsiteX2" fmla="*/ 1409 w 5711185"/>
                <a:gd name="connsiteY2" fmla="*/ 0 h 2872207"/>
                <a:gd name="connsiteX3" fmla="*/ 5711185 w 5711185"/>
                <a:gd name="connsiteY3" fmla="*/ 2872207 h 2872207"/>
              </a:gdLst>
              <a:ahLst/>
              <a:cxnLst>
                <a:cxn ang="0">
                  <a:pos x="connsiteX0" y="connsiteY0"/>
                </a:cxn>
                <a:cxn ang="0">
                  <a:pos x="connsiteX1" y="connsiteY1"/>
                </a:cxn>
                <a:cxn ang="0">
                  <a:pos x="connsiteX2" y="connsiteY2"/>
                </a:cxn>
                <a:cxn ang="0">
                  <a:pos x="connsiteX3" y="connsiteY3"/>
                </a:cxn>
              </a:cxnLst>
              <a:rect l="l" t="t" r="r" b="b"/>
              <a:pathLst>
                <a:path w="5711185" h="2872207">
                  <a:moveTo>
                    <a:pt x="5711185" y="2872207"/>
                  </a:moveTo>
                  <a:lnTo>
                    <a:pt x="0" y="2872207"/>
                  </a:lnTo>
                  <a:cubicBezTo>
                    <a:pt x="470" y="1914805"/>
                    <a:pt x="939" y="957402"/>
                    <a:pt x="1409" y="0"/>
                  </a:cubicBezTo>
                  <a:lnTo>
                    <a:pt x="5711185" y="2872207"/>
                  </a:lnTo>
                  <a:close/>
                </a:path>
              </a:pathLst>
            </a:custGeom>
            <a:solidFill>
              <a:srgbClr val="5FA4B0">
                <a:alpha val="7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latin typeface="+mn-lt"/>
                <a:ea typeface="Source Sans Pro" panose="020B0503030403020204" pitchFamily="34" charset="0"/>
              </a:endParaRPr>
            </a:p>
          </p:txBody>
        </p:sp>
        <p:sp>
          <p:nvSpPr>
            <p:cNvPr id="11" name="Triangle isocèle 10"/>
            <p:cNvSpPr/>
            <p:nvPr userDrawn="1"/>
          </p:nvSpPr>
          <p:spPr>
            <a:xfrm>
              <a:off x="3434225" y="4568825"/>
              <a:ext cx="2276960" cy="574676"/>
            </a:xfrm>
            <a:prstGeom prst="triangle">
              <a:avLst>
                <a:gd name="adj" fmla="val 49701"/>
              </a:avLst>
            </a:prstGeom>
            <a:solidFill>
              <a:srgbClr val="00707F">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fr-FR" dirty="0">
                <a:latin typeface="+mn-lt"/>
                <a:ea typeface="Source Sans Pro" panose="020B0503030403020204" pitchFamily="34" charset="0"/>
              </a:endParaRPr>
            </a:p>
          </p:txBody>
        </p:sp>
      </p:grpSp>
      <p:sp>
        <p:nvSpPr>
          <p:cNvPr id="4" name="Espace réservé de la date 3"/>
          <p:cNvSpPr>
            <a:spLocks noGrp="1"/>
          </p:cNvSpPr>
          <p:nvPr>
            <p:ph type="dt" sz="half" idx="10"/>
          </p:nvPr>
        </p:nvSpPr>
        <p:spPr/>
        <p:txBody>
          <a:bodyPr/>
          <a:lstStyle>
            <a:lvl1pPr>
              <a:defRPr>
                <a:latin typeface="+mn-lt"/>
                <a:ea typeface="Source Sans Pro" panose="020B0503030403020204" pitchFamily="34" charset="0"/>
              </a:defRPr>
            </a:lvl1pPr>
          </a:lstStyle>
          <a:p>
            <a:fld id="{90BB4A46-2F4D-4FA2-ADD6-EE1C8641F306}" type="datetime1">
              <a:rPr lang="fr-FR" smtClean="0"/>
              <a:pPr/>
              <a:t>14/09/2018</a:t>
            </a:fld>
            <a:endParaRPr lang="fr-FR"/>
          </a:p>
        </p:txBody>
      </p:sp>
      <p:sp>
        <p:nvSpPr>
          <p:cNvPr id="5" name="Espace réservé du pied de page 4"/>
          <p:cNvSpPr>
            <a:spLocks noGrp="1"/>
          </p:cNvSpPr>
          <p:nvPr>
            <p:ph type="ftr" sz="quarter" idx="11"/>
          </p:nvPr>
        </p:nvSpPr>
        <p:spPr/>
        <p:txBody>
          <a:bodyPr/>
          <a:lstStyle>
            <a:lvl1pPr>
              <a:defRPr>
                <a:latin typeface="+mn-lt"/>
                <a:ea typeface="Source Sans Pro" panose="020B0503030403020204" pitchFamily="34" charset="0"/>
              </a:defRPr>
            </a:lvl1pPr>
          </a:lstStyle>
          <a:p>
            <a:endParaRPr lang="fr-FR"/>
          </a:p>
        </p:txBody>
      </p:sp>
      <p:sp>
        <p:nvSpPr>
          <p:cNvPr id="6" name="Espace réservé du numéro de diapositive 5"/>
          <p:cNvSpPr>
            <a:spLocks noGrp="1"/>
          </p:cNvSpPr>
          <p:nvPr>
            <p:ph type="sldNum" sz="quarter" idx="12"/>
          </p:nvPr>
        </p:nvSpPr>
        <p:spPr/>
        <p:txBody>
          <a:bodyPr/>
          <a:lstStyle>
            <a:lvl1pPr>
              <a:defRPr>
                <a:latin typeface="+mn-lt"/>
                <a:ea typeface="Source Sans Pro" panose="020B0503030403020204" pitchFamily="34" charset="0"/>
              </a:defRPr>
            </a:lvl1pPr>
          </a:lstStyle>
          <a:p>
            <a:fld id="{19329706-12B3-8F4C-9CA9-063F8C6A2AC6}" type="slidenum">
              <a:rPr lang="fr-FR" smtClean="0"/>
              <a:pPr/>
              <a:t>‹N°›</a:t>
            </a:fld>
            <a:endParaRPr lang="fr-FR"/>
          </a:p>
        </p:txBody>
      </p:sp>
      <p:sp>
        <p:nvSpPr>
          <p:cNvPr id="14" name="Titre 1"/>
          <p:cNvSpPr>
            <a:spLocks noGrp="1"/>
          </p:cNvSpPr>
          <p:nvPr>
            <p:ph type="title"/>
          </p:nvPr>
        </p:nvSpPr>
        <p:spPr>
          <a:xfrm>
            <a:off x="825102" y="2653447"/>
            <a:ext cx="7493796" cy="567349"/>
          </a:xfrm>
        </p:spPr>
        <p:txBody>
          <a:bodyPr>
            <a:normAutofit/>
          </a:bodyPr>
          <a:lstStyle>
            <a:lvl1pPr>
              <a:defRPr sz="3200" b="1">
                <a:solidFill>
                  <a:srgbClr val="5FA3B0"/>
                </a:solidFill>
                <a:latin typeface="+mn-lt"/>
                <a:ea typeface="Source Sans Pro" panose="020B0503030403020204" pitchFamily="34" charset="0"/>
              </a:defRPr>
            </a:lvl1pPr>
          </a:lstStyle>
          <a:p>
            <a:r>
              <a:rPr lang="fr-FR" dirty="0" smtClean="0"/>
              <a:t>Cliquez et modifiez le titre</a:t>
            </a:r>
            <a:endParaRPr lang="fr-FR" dirty="0"/>
          </a:p>
        </p:txBody>
      </p:sp>
      <p:sp>
        <p:nvSpPr>
          <p:cNvPr id="15" name="Espace réservé du texte 6"/>
          <p:cNvSpPr>
            <a:spLocks noGrp="1"/>
          </p:cNvSpPr>
          <p:nvPr>
            <p:ph type="body" sz="quarter" idx="13" hasCustomPrompt="1"/>
          </p:nvPr>
        </p:nvSpPr>
        <p:spPr>
          <a:xfrm>
            <a:off x="2012181" y="3429000"/>
            <a:ext cx="5119638" cy="552855"/>
          </a:xfrm>
        </p:spPr>
        <p:txBody>
          <a:bodyPr>
            <a:noAutofit/>
          </a:bodyPr>
          <a:lstStyle>
            <a:lvl1pPr marL="0" indent="0" algn="ctr">
              <a:buNone/>
              <a:defRPr sz="2400">
                <a:latin typeface="+mn-lt"/>
                <a:ea typeface="Source Sans Pro" panose="020B0503030403020204" pitchFamily="34" charset="0"/>
              </a:defRPr>
            </a:lvl1pPr>
            <a:lvl2pPr marL="457200" indent="0" algn="ctr">
              <a:buNone/>
              <a:defRPr sz="2400"/>
            </a:lvl2pPr>
            <a:lvl3pPr marL="914400" indent="0" algn="ctr">
              <a:buNone/>
              <a:defRPr sz="2400"/>
            </a:lvl3pPr>
            <a:lvl4pPr marL="1371600" indent="0" algn="ctr">
              <a:buNone/>
              <a:defRPr sz="2400"/>
            </a:lvl4pPr>
            <a:lvl5pPr marL="1828800" indent="0" algn="ctr">
              <a:buNone/>
              <a:defRPr sz="2400"/>
            </a:lvl5pPr>
          </a:lstStyle>
          <a:p>
            <a:pPr lvl="0"/>
            <a:r>
              <a:rPr lang="fr-FR" dirty="0" smtClean="0"/>
              <a:t>Cliquez et modifier le texte</a:t>
            </a:r>
            <a:endParaRPr lang="fr-FR" dirty="0"/>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69118" y="288015"/>
            <a:ext cx="2142067" cy="879620"/>
          </a:xfrm>
          <a:prstGeom prst="rect">
            <a:avLst/>
          </a:prstGeom>
        </p:spPr>
      </p:pic>
    </p:spTree>
    <p:extLst>
      <p:ext uri="{BB962C8B-B14F-4D97-AF65-F5344CB8AC3E}">
        <p14:creationId xmlns:p14="http://schemas.microsoft.com/office/powerpoint/2010/main" val="2149597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lvl1pPr>
              <a:defRPr>
                <a:latin typeface="+mn-lt"/>
                <a:ea typeface="Source Sans Pro" panose="020B0503030403020204" pitchFamily="34" charset="0"/>
              </a:defRPr>
            </a:lvl1pPr>
          </a:lstStyle>
          <a:p>
            <a:fld id="{B6976F31-04EB-4FF6-A894-A4E78DEF918B}" type="datetime1">
              <a:rPr lang="fr-FR" smtClean="0"/>
              <a:pPr/>
              <a:t>14/09/2018</a:t>
            </a:fld>
            <a:endParaRPr lang="fr-FR"/>
          </a:p>
        </p:txBody>
      </p:sp>
      <p:sp>
        <p:nvSpPr>
          <p:cNvPr id="5" name="Espace réservé du pied de page 4"/>
          <p:cNvSpPr>
            <a:spLocks noGrp="1"/>
          </p:cNvSpPr>
          <p:nvPr>
            <p:ph type="ftr" sz="quarter" idx="11"/>
          </p:nvPr>
        </p:nvSpPr>
        <p:spPr/>
        <p:txBody>
          <a:bodyPr/>
          <a:lstStyle>
            <a:lvl1pPr>
              <a:defRPr>
                <a:latin typeface="+mn-lt"/>
                <a:ea typeface="Source Sans Pro" panose="020B0503030403020204" pitchFamily="34" charset="0"/>
              </a:defRPr>
            </a:lvl1pPr>
          </a:lstStyle>
          <a:p>
            <a:endParaRPr lang="fr-FR"/>
          </a:p>
        </p:txBody>
      </p:sp>
      <p:sp>
        <p:nvSpPr>
          <p:cNvPr id="6" name="Espace réservé du numéro de diapositive 5"/>
          <p:cNvSpPr>
            <a:spLocks noGrp="1"/>
          </p:cNvSpPr>
          <p:nvPr>
            <p:ph type="sldNum" sz="quarter" idx="12"/>
          </p:nvPr>
        </p:nvSpPr>
        <p:spPr/>
        <p:txBody>
          <a:bodyPr/>
          <a:lstStyle>
            <a:lvl1pPr>
              <a:defRPr>
                <a:latin typeface="+mn-lt"/>
                <a:ea typeface="Source Sans Pro" panose="020B0503030403020204" pitchFamily="34" charset="0"/>
              </a:defRPr>
            </a:lvl1pPr>
          </a:lstStyle>
          <a:p>
            <a:fld id="{19329706-12B3-8F4C-9CA9-063F8C6A2AC6}" type="slidenum">
              <a:rPr lang="fr-FR" smtClean="0"/>
              <a:pPr/>
              <a:t>‹N°›</a:t>
            </a:fld>
            <a:endParaRPr lang="fr-FR"/>
          </a:p>
        </p:txBody>
      </p:sp>
      <p:sp>
        <p:nvSpPr>
          <p:cNvPr id="12" name="Titre 1"/>
          <p:cNvSpPr>
            <a:spLocks noGrp="1"/>
          </p:cNvSpPr>
          <p:nvPr>
            <p:ph type="title"/>
          </p:nvPr>
        </p:nvSpPr>
        <p:spPr>
          <a:xfrm>
            <a:off x="3192540" y="4716148"/>
            <a:ext cx="5622328" cy="567349"/>
          </a:xfrm>
        </p:spPr>
        <p:txBody>
          <a:bodyPr>
            <a:normAutofit/>
          </a:bodyPr>
          <a:lstStyle>
            <a:lvl1pPr algn="r">
              <a:defRPr sz="3200" b="1">
                <a:solidFill>
                  <a:srgbClr val="5FA4B0"/>
                </a:solidFill>
                <a:latin typeface="+mn-lt"/>
                <a:ea typeface="Source Sans Pro" panose="020B0503030403020204" pitchFamily="34" charset="0"/>
              </a:defRPr>
            </a:lvl1pPr>
          </a:lstStyle>
          <a:p>
            <a:r>
              <a:rPr lang="fr-FR" dirty="0" smtClean="0"/>
              <a:t>Cliquez et modifiez le titre</a:t>
            </a:r>
            <a:endParaRPr lang="fr-FR" dirty="0"/>
          </a:p>
        </p:txBody>
      </p:sp>
      <p:sp>
        <p:nvSpPr>
          <p:cNvPr id="13" name="Espace réservé du texte 6"/>
          <p:cNvSpPr>
            <a:spLocks noGrp="1"/>
          </p:cNvSpPr>
          <p:nvPr>
            <p:ph type="body" sz="quarter" idx="13" hasCustomPrompt="1"/>
          </p:nvPr>
        </p:nvSpPr>
        <p:spPr>
          <a:xfrm>
            <a:off x="3192540" y="5362098"/>
            <a:ext cx="5622328" cy="486486"/>
          </a:xfrm>
        </p:spPr>
        <p:txBody>
          <a:bodyPr>
            <a:noAutofit/>
          </a:bodyPr>
          <a:lstStyle>
            <a:lvl1pPr marL="0" indent="0" algn="r">
              <a:buNone/>
              <a:defRPr sz="2400">
                <a:latin typeface="+mn-lt"/>
                <a:ea typeface="Source Sans Pro" panose="020B0503030403020204" pitchFamily="34" charset="0"/>
              </a:defRPr>
            </a:lvl1pPr>
            <a:lvl2pPr marL="457200" indent="0" algn="ctr">
              <a:buNone/>
              <a:defRPr sz="2400"/>
            </a:lvl2pPr>
            <a:lvl3pPr marL="914400" indent="0" algn="ctr">
              <a:buNone/>
              <a:defRPr sz="2400"/>
            </a:lvl3pPr>
            <a:lvl4pPr marL="1371600" indent="0" algn="ctr">
              <a:buNone/>
              <a:defRPr sz="2400"/>
            </a:lvl4pPr>
            <a:lvl5pPr marL="1828800" indent="0" algn="ctr">
              <a:buNone/>
              <a:defRPr sz="2400"/>
            </a:lvl5pPr>
          </a:lstStyle>
          <a:p>
            <a:pPr lvl="0"/>
            <a:r>
              <a:rPr lang="fr-FR" dirty="0" smtClean="0"/>
              <a:t>Cliquez et modifier le texte</a:t>
            </a:r>
            <a:endParaRPr lang="fr-FR" dirty="0"/>
          </a:p>
        </p:txBody>
      </p:sp>
      <p:grpSp>
        <p:nvGrpSpPr>
          <p:cNvPr id="2" name="Grouper 1"/>
          <p:cNvGrpSpPr/>
          <p:nvPr userDrawn="1"/>
        </p:nvGrpSpPr>
        <p:grpSpPr>
          <a:xfrm>
            <a:off x="-5102" y="-5100"/>
            <a:ext cx="9149101" cy="5719283"/>
            <a:chOff x="-5102" y="-5100"/>
            <a:chExt cx="9149101" cy="5719283"/>
          </a:xfrm>
        </p:grpSpPr>
        <p:sp>
          <p:nvSpPr>
            <p:cNvPr id="15" name="Triangle isocèle 17"/>
            <p:cNvSpPr/>
            <p:nvPr userDrawn="1"/>
          </p:nvSpPr>
          <p:spPr>
            <a:xfrm rot="5400000">
              <a:off x="916003" y="-926205"/>
              <a:ext cx="5719283" cy="7561493"/>
            </a:xfrm>
            <a:custGeom>
              <a:avLst/>
              <a:gdLst>
                <a:gd name="connsiteX0" fmla="*/ 0 w 7610342"/>
                <a:gd name="connsiteY0" fmla="*/ 7556390 h 7556390"/>
                <a:gd name="connsiteX1" fmla="*/ 3805171 w 7610342"/>
                <a:gd name="connsiteY1" fmla="*/ 0 h 7556390"/>
                <a:gd name="connsiteX2" fmla="*/ 7610342 w 7610342"/>
                <a:gd name="connsiteY2" fmla="*/ 7556390 h 7556390"/>
                <a:gd name="connsiteX3" fmla="*/ 0 w 7610342"/>
                <a:gd name="connsiteY3" fmla="*/ 7556390 h 7556390"/>
                <a:gd name="connsiteX0" fmla="*/ 0 w 7610342"/>
                <a:gd name="connsiteY0" fmla="*/ 7556390 h 7556390"/>
                <a:gd name="connsiteX1" fmla="*/ 1886071 w 7610342"/>
                <a:gd name="connsiteY1" fmla="*/ 3807111 h 7556390"/>
                <a:gd name="connsiteX2" fmla="*/ 3805171 w 7610342"/>
                <a:gd name="connsiteY2" fmla="*/ 0 h 7556390"/>
                <a:gd name="connsiteX3" fmla="*/ 7610342 w 7610342"/>
                <a:gd name="connsiteY3" fmla="*/ 7556390 h 7556390"/>
                <a:gd name="connsiteX4" fmla="*/ 0 w 7610342"/>
                <a:gd name="connsiteY4" fmla="*/ 7556390 h 7556390"/>
                <a:gd name="connsiteX0" fmla="*/ 0 w 7610342"/>
                <a:gd name="connsiteY0" fmla="*/ 7556390 h 7561493"/>
                <a:gd name="connsiteX1" fmla="*/ 1886071 w 7610342"/>
                <a:gd name="connsiteY1" fmla="*/ 3807111 h 7561493"/>
                <a:gd name="connsiteX2" fmla="*/ 3805171 w 7610342"/>
                <a:gd name="connsiteY2" fmla="*/ 0 h 7561493"/>
                <a:gd name="connsiteX3" fmla="*/ 7610342 w 7610342"/>
                <a:gd name="connsiteY3" fmla="*/ 7556390 h 7561493"/>
                <a:gd name="connsiteX4" fmla="*/ 1884539 w 7610342"/>
                <a:gd name="connsiteY4" fmla="*/ 7561493 h 7561493"/>
                <a:gd name="connsiteX5" fmla="*/ 0 w 7610342"/>
                <a:gd name="connsiteY5" fmla="*/ 7556390 h 7561493"/>
                <a:gd name="connsiteX0" fmla="*/ 0 w 5725803"/>
                <a:gd name="connsiteY0" fmla="*/ 7561493 h 7561493"/>
                <a:gd name="connsiteX1" fmla="*/ 1532 w 5725803"/>
                <a:gd name="connsiteY1" fmla="*/ 3807111 h 7561493"/>
                <a:gd name="connsiteX2" fmla="*/ 1920632 w 5725803"/>
                <a:gd name="connsiteY2" fmla="*/ 0 h 7561493"/>
                <a:gd name="connsiteX3" fmla="*/ 5725803 w 5725803"/>
                <a:gd name="connsiteY3" fmla="*/ 7556390 h 7561493"/>
                <a:gd name="connsiteX4" fmla="*/ 0 w 5725803"/>
                <a:gd name="connsiteY4" fmla="*/ 7561493 h 7561493"/>
                <a:gd name="connsiteX0" fmla="*/ 0 w 5725803"/>
                <a:gd name="connsiteY0" fmla="*/ 7561493 h 7561493"/>
                <a:gd name="connsiteX1" fmla="*/ 1532 w 5725803"/>
                <a:gd name="connsiteY1" fmla="*/ 3807111 h 7561493"/>
                <a:gd name="connsiteX2" fmla="*/ 1920632 w 5725803"/>
                <a:gd name="connsiteY2" fmla="*/ 0 h 7561493"/>
                <a:gd name="connsiteX3" fmla="*/ 5725803 w 5725803"/>
                <a:gd name="connsiteY3" fmla="*/ 7556390 h 7561493"/>
                <a:gd name="connsiteX4" fmla="*/ 5150642 w 5725803"/>
                <a:gd name="connsiteY4" fmla="*/ 7560475 h 7561493"/>
                <a:gd name="connsiteX5" fmla="*/ 0 w 5725803"/>
                <a:gd name="connsiteY5" fmla="*/ 7561493 h 7561493"/>
                <a:gd name="connsiteX0" fmla="*/ 0 w 5725803"/>
                <a:gd name="connsiteY0" fmla="*/ 7561493 h 7561493"/>
                <a:gd name="connsiteX1" fmla="*/ 1532 w 5725803"/>
                <a:gd name="connsiteY1" fmla="*/ 3807111 h 7561493"/>
                <a:gd name="connsiteX2" fmla="*/ 1920632 w 5725803"/>
                <a:gd name="connsiteY2" fmla="*/ 0 h 7561493"/>
                <a:gd name="connsiteX3" fmla="*/ 5150642 w 5725803"/>
                <a:gd name="connsiteY3" fmla="*/ 6425259 h 7561493"/>
                <a:gd name="connsiteX4" fmla="*/ 5725803 w 5725803"/>
                <a:gd name="connsiteY4" fmla="*/ 7556390 h 7561493"/>
                <a:gd name="connsiteX5" fmla="*/ 5150642 w 5725803"/>
                <a:gd name="connsiteY5" fmla="*/ 7560475 h 7561493"/>
                <a:gd name="connsiteX6" fmla="*/ 0 w 5725803"/>
                <a:gd name="connsiteY6" fmla="*/ 7561493 h 7561493"/>
                <a:gd name="connsiteX0" fmla="*/ 0 w 5150642"/>
                <a:gd name="connsiteY0" fmla="*/ 7561493 h 7561493"/>
                <a:gd name="connsiteX1" fmla="*/ 1532 w 5150642"/>
                <a:gd name="connsiteY1" fmla="*/ 3807111 h 7561493"/>
                <a:gd name="connsiteX2" fmla="*/ 1920632 w 5150642"/>
                <a:gd name="connsiteY2" fmla="*/ 0 h 7561493"/>
                <a:gd name="connsiteX3" fmla="*/ 5150642 w 5150642"/>
                <a:gd name="connsiteY3" fmla="*/ 6425259 h 7561493"/>
                <a:gd name="connsiteX4" fmla="*/ 5150642 w 5150642"/>
                <a:gd name="connsiteY4" fmla="*/ 7560475 h 7561493"/>
                <a:gd name="connsiteX5" fmla="*/ 0 w 5150642"/>
                <a:gd name="connsiteY5" fmla="*/ 7561493 h 7561493"/>
                <a:gd name="connsiteX0" fmla="*/ 0 w 5719283"/>
                <a:gd name="connsiteY0" fmla="*/ 7561493 h 7561493"/>
                <a:gd name="connsiteX1" fmla="*/ 1532 w 5719283"/>
                <a:gd name="connsiteY1" fmla="*/ 3807111 h 7561493"/>
                <a:gd name="connsiteX2" fmla="*/ 1920632 w 5719283"/>
                <a:gd name="connsiteY2" fmla="*/ 0 h 7561493"/>
                <a:gd name="connsiteX3" fmla="*/ 5719283 w 5719283"/>
                <a:gd name="connsiteY3" fmla="*/ 7553153 h 7561493"/>
                <a:gd name="connsiteX4" fmla="*/ 5150642 w 5719283"/>
                <a:gd name="connsiteY4" fmla="*/ 7560475 h 7561493"/>
                <a:gd name="connsiteX5" fmla="*/ 0 w 5719283"/>
                <a:gd name="connsiteY5" fmla="*/ 7561493 h 7561493"/>
                <a:gd name="connsiteX0" fmla="*/ 0 w 5719283"/>
                <a:gd name="connsiteY0" fmla="*/ 7561493 h 7561493"/>
                <a:gd name="connsiteX1" fmla="*/ 1532 w 5719283"/>
                <a:gd name="connsiteY1" fmla="*/ 3807111 h 7561493"/>
                <a:gd name="connsiteX2" fmla="*/ 1920632 w 5719283"/>
                <a:gd name="connsiteY2" fmla="*/ 0 h 7561493"/>
                <a:gd name="connsiteX3" fmla="*/ 5719283 w 5719283"/>
                <a:gd name="connsiteY3" fmla="*/ 7553153 h 7561493"/>
                <a:gd name="connsiteX4" fmla="*/ 0 w 5719283"/>
                <a:gd name="connsiteY4" fmla="*/ 7561493 h 756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9283" h="7561493">
                  <a:moveTo>
                    <a:pt x="0" y="7561493"/>
                  </a:moveTo>
                  <a:cubicBezTo>
                    <a:pt x="511" y="6310032"/>
                    <a:pt x="1021" y="5058572"/>
                    <a:pt x="1532" y="3807111"/>
                  </a:cubicBezTo>
                  <a:lnTo>
                    <a:pt x="1920632" y="0"/>
                  </a:lnTo>
                  <a:lnTo>
                    <a:pt x="5719283" y="7553153"/>
                  </a:lnTo>
                  <a:lnTo>
                    <a:pt x="0" y="7561493"/>
                  </a:lnTo>
                  <a:close/>
                </a:path>
              </a:pathLst>
            </a:custGeom>
            <a:solidFill>
              <a:srgbClr val="5FA4B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fr-FR" dirty="0">
                <a:latin typeface="+mn-lt"/>
                <a:ea typeface="Source Sans Pro" panose="020B0503030403020204" pitchFamily="34" charset="0"/>
              </a:endParaRPr>
            </a:p>
          </p:txBody>
        </p:sp>
        <p:sp>
          <p:nvSpPr>
            <p:cNvPr id="16" name="Triangle isocèle 15"/>
            <p:cNvSpPr/>
            <p:nvPr userDrawn="1"/>
          </p:nvSpPr>
          <p:spPr>
            <a:xfrm rot="16200000" flipH="1">
              <a:off x="6187138" y="633785"/>
              <a:ext cx="2967379" cy="2946343"/>
            </a:xfrm>
            <a:prstGeom prst="triangle">
              <a:avLst/>
            </a:prstGeom>
            <a:solidFill>
              <a:srgbClr val="E6E6E6">
                <a:alpha val="7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fr-FR" dirty="0">
                <a:latin typeface="+mn-lt"/>
                <a:ea typeface="Source Sans Pro" panose="020B0503030403020204" pitchFamily="34" charset="0"/>
              </a:endParaRPr>
            </a:p>
          </p:txBody>
        </p:sp>
      </p:grpSp>
      <p:pic>
        <p:nvPicPr>
          <p:cNvPr id="3" name="Imag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36240" y="146951"/>
            <a:ext cx="1159933" cy="476316"/>
          </a:xfrm>
          <a:prstGeom prst="rect">
            <a:avLst/>
          </a:prstGeom>
        </p:spPr>
      </p:pic>
    </p:spTree>
    <p:extLst>
      <p:ext uri="{BB962C8B-B14F-4D97-AF65-F5344CB8AC3E}">
        <p14:creationId xmlns:p14="http://schemas.microsoft.com/office/powerpoint/2010/main" val="14529825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796092"/>
            <a:ext cx="8229600" cy="621546"/>
          </a:xfrm>
        </p:spPr>
        <p:txBody>
          <a:bodyPr>
            <a:noAutofit/>
          </a:bodyPr>
          <a:lstStyle>
            <a:lvl1pPr algn="l">
              <a:defRPr sz="3600" b="0" i="0">
                <a:solidFill>
                  <a:srgbClr val="5FA3B0"/>
                </a:solidFill>
                <a:latin typeface="+mn-lt"/>
                <a:ea typeface="Source Sans Pro" panose="020B0503030403020204" pitchFamily="34" charset="0"/>
                <a:cs typeface="Source Sans Pro" panose="020B0503030403020204" pitchFamily="34" charset="0"/>
              </a:defRPr>
            </a:lvl1pPr>
          </a:lstStyle>
          <a:p>
            <a:r>
              <a:rPr lang="fr-FR" dirty="0" smtClean="0"/>
              <a:t>Cliquez et modifiez le titre</a:t>
            </a:r>
            <a:endParaRPr lang="fr-FR" dirty="0"/>
          </a:p>
        </p:txBody>
      </p:sp>
      <p:sp>
        <p:nvSpPr>
          <p:cNvPr id="3" name="Espace réservé du contenu 2"/>
          <p:cNvSpPr>
            <a:spLocks noGrp="1"/>
          </p:cNvSpPr>
          <p:nvPr>
            <p:ph idx="1"/>
          </p:nvPr>
        </p:nvSpPr>
        <p:spPr/>
        <p:txBody>
          <a:bodyPr/>
          <a:lstStyle>
            <a:lvl1pPr>
              <a:defRPr>
                <a:latin typeface="+mn-lt"/>
                <a:ea typeface="Source Sans Pro" panose="020B0503030403020204" pitchFamily="34" charset="0"/>
              </a:defRPr>
            </a:lvl1pPr>
            <a:lvl2pPr>
              <a:defRPr>
                <a:latin typeface="+mn-lt"/>
                <a:ea typeface="Source Sans Pro" panose="020B0503030403020204" pitchFamily="34" charset="0"/>
              </a:defRPr>
            </a:lvl2pPr>
            <a:lvl3pPr>
              <a:defRPr>
                <a:latin typeface="+mn-lt"/>
                <a:ea typeface="Source Sans Pro" panose="020B0503030403020204" pitchFamily="34" charset="0"/>
              </a:defRPr>
            </a:lvl3pPr>
            <a:lvl4pPr>
              <a:defRPr>
                <a:latin typeface="+mn-lt"/>
                <a:ea typeface="Source Sans Pro" panose="020B0503030403020204" pitchFamily="34" charset="0"/>
              </a:defRPr>
            </a:lvl4pPr>
            <a:lvl5pPr>
              <a:defRPr>
                <a:latin typeface="+mn-lt"/>
                <a:ea typeface="Source Sans Pro" panose="020B0503030403020204" pitchFamily="34" charset="0"/>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10"/>
          </p:nvPr>
        </p:nvSpPr>
        <p:spPr/>
        <p:txBody>
          <a:bodyPr/>
          <a:lstStyle>
            <a:lvl1pPr>
              <a:defRPr>
                <a:latin typeface="+mn-lt"/>
                <a:ea typeface="Source Sans Pro" panose="020B0503030403020204" pitchFamily="34" charset="0"/>
              </a:defRPr>
            </a:lvl1pPr>
          </a:lstStyle>
          <a:p>
            <a:fld id="{29839FE2-28E2-4E9B-8467-FDF9C652D8BA}" type="datetime1">
              <a:rPr lang="fr-FR" smtClean="0"/>
              <a:pPr/>
              <a:t>14/09/2018</a:t>
            </a:fld>
            <a:endParaRPr lang="fr-FR"/>
          </a:p>
        </p:txBody>
      </p:sp>
      <p:sp>
        <p:nvSpPr>
          <p:cNvPr id="5" name="Espace réservé du pied de page 4"/>
          <p:cNvSpPr>
            <a:spLocks noGrp="1"/>
          </p:cNvSpPr>
          <p:nvPr>
            <p:ph type="ftr" sz="quarter" idx="11"/>
          </p:nvPr>
        </p:nvSpPr>
        <p:spPr/>
        <p:txBody>
          <a:bodyPr/>
          <a:lstStyle>
            <a:lvl1pPr>
              <a:defRPr>
                <a:latin typeface="+mn-lt"/>
                <a:ea typeface="Source Sans Pro" panose="020B0503030403020204" pitchFamily="34" charset="0"/>
              </a:defRPr>
            </a:lvl1pPr>
          </a:lstStyle>
          <a:p>
            <a:endParaRPr lang="fr-FR"/>
          </a:p>
        </p:txBody>
      </p:sp>
      <p:sp>
        <p:nvSpPr>
          <p:cNvPr id="6" name="Espace réservé du numéro de diapositive 5"/>
          <p:cNvSpPr>
            <a:spLocks noGrp="1"/>
          </p:cNvSpPr>
          <p:nvPr>
            <p:ph type="sldNum" sz="quarter" idx="12"/>
          </p:nvPr>
        </p:nvSpPr>
        <p:spPr/>
        <p:txBody>
          <a:bodyPr/>
          <a:lstStyle>
            <a:lvl1pPr>
              <a:defRPr>
                <a:latin typeface="+mn-lt"/>
                <a:ea typeface="Source Sans Pro" panose="020B0503030403020204" pitchFamily="34" charset="0"/>
              </a:defRPr>
            </a:lvl1pPr>
          </a:lstStyle>
          <a:p>
            <a:fld id="{19329706-12B3-8F4C-9CA9-063F8C6A2AC6}" type="slidenum">
              <a:rPr lang="fr-FR" smtClean="0"/>
              <a:pPr/>
              <a:t>‹N°›</a:t>
            </a:fld>
            <a:endParaRPr lang="fr-FR"/>
          </a:p>
        </p:txBody>
      </p:sp>
      <p:pic>
        <p:nvPicPr>
          <p:cNvPr id="8" name="Image 7" descr="uLIEGE_DroitSciencesPoCrimino_Logo_U_RVB@2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29574" y="92259"/>
            <a:ext cx="496997" cy="540000"/>
          </a:xfrm>
          <a:prstGeom prst="rect">
            <a:avLst/>
          </a:prstGeom>
        </p:spPr>
      </p:pic>
    </p:spTree>
    <p:extLst>
      <p:ext uri="{BB962C8B-B14F-4D97-AF65-F5344CB8AC3E}">
        <p14:creationId xmlns:p14="http://schemas.microsoft.com/office/powerpoint/2010/main" val="1135517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u deux colonnes">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457200" y="1600200"/>
            <a:ext cx="4038600" cy="4525963"/>
          </a:xfrm>
        </p:spPr>
        <p:txBody>
          <a:bodyPr/>
          <a:lstStyle>
            <a:lvl1pPr>
              <a:defRPr sz="2800">
                <a:latin typeface="+mn-lt"/>
                <a:ea typeface="Source Sans Pro" panose="020B0503030403020204" pitchFamily="34" charset="0"/>
              </a:defRPr>
            </a:lvl1pPr>
            <a:lvl2pPr>
              <a:defRPr sz="2400">
                <a:latin typeface="+mn-lt"/>
                <a:ea typeface="Source Sans Pro" panose="020B0503030403020204" pitchFamily="34" charset="0"/>
              </a:defRPr>
            </a:lvl2pPr>
            <a:lvl3pPr>
              <a:defRPr sz="2000">
                <a:latin typeface="+mn-lt"/>
                <a:ea typeface="Source Sans Pro" panose="020B0503030403020204" pitchFamily="34" charset="0"/>
              </a:defRPr>
            </a:lvl3pPr>
            <a:lvl4pPr>
              <a:defRPr sz="1800">
                <a:latin typeface="+mn-lt"/>
                <a:ea typeface="Source Sans Pro" panose="020B0503030403020204" pitchFamily="34" charset="0"/>
              </a:defRPr>
            </a:lvl4pPr>
            <a:lvl5pPr>
              <a:defRPr sz="1800">
                <a:latin typeface="+mn-lt"/>
                <a:ea typeface="Source Sans Pro" panose="020B0503030403020204" pitchFamily="34" charset="0"/>
              </a:defRPr>
            </a:lvl5pPr>
            <a:lvl6pPr>
              <a:defRPr sz="1800"/>
            </a:lvl6pPr>
            <a:lvl7pPr>
              <a:defRPr sz="1800"/>
            </a:lvl7pPr>
            <a:lvl8pPr>
              <a:defRPr sz="1800"/>
            </a:lvl8pPr>
            <a:lvl9pPr>
              <a:defRPr sz="18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u contenu 3"/>
          <p:cNvSpPr>
            <a:spLocks noGrp="1"/>
          </p:cNvSpPr>
          <p:nvPr>
            <p:ph sz="half" idx="2"/>
          </p:nvPr>
        </p:nvSpPr>
        <p:spPr>
          <a:xfrm>
            <a:off x="4648200" y="1600200"/>
            <a:ext cx="4038600" cy="4525963"/>
          </a:xfrm>
        </p:spPr>
        <p:txBody>
          <a:bodyPr/>
          <a:lstStyle>
            <a:lvl1pPr>
              <a:defRPr sz="2800">
                <a:latin typeface="+mn-lt"/>
                <a:ea typeface="Source Sans Pro" panose="020B0503030403020204" pitchFamily="34" charset="0"/>
              </a:defRPr>
            </a:lvl1pPr>
            <a:lvl2pPr>
              <a:defRPr sz="2400">
                <a:latin typeface="+mn-lt"/>
                <a:ea typeface="Source Sans Pro" panose="020B0503030403020204" pitchFamily="34" charset="0"/>
              </a:defRPr>
            </a:lvl2pPr>
            <a:lvl3pPr>
              <a:defRPr sz="2000">
                <a:latin typeface="+mn-lt"/>
                <a:ea typeface="Source Sans Pro" panose="020B0503030403020204" pitchFamily="34" charset="0"/>
              </a:defRPr>
            </a:lvl3pPr>
            <a:lvl4pPr>
              <a:defRPr sz="1800">
                <a:latin typeface="+mn-lt"/>
                <a:ea typeface="Source Sans Pro" panose="020B0503030403020204" pitchFamily="34" charset="0"/>
              </a:defRPr>
            </a:lvl4pPr>
            <a:lvl5pPr>
              <a:defRPr sz="1800">
                <a:latin typeface="+mn-lt"/>
                <a:ea typeface="Source Sans Pro" panose="020B0503030403020204" pitchFamily="34" charset="0"/>
              </a:defRPr>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lvl1pPr>
              <a:defRPr>
                <a:latin typeface="+mn-lt"/>
                <a:ea typeface="Source Sans Pro" panose="020B0503030403020204" pitchFamily="34" charset="0"/>
              </a:defRPr>
            </a:lvl1pPr>
          </a:lstStyle>
          <a:p>
            <a:fld id="{0ADF4229-93D4-4734-9A5C-5EB86EE6E957}" type="datetime1">
              <a:rPr lang="fr-FR" smtClean="0"/>
              <a:pPr/>
              <a:t>14/09/2018</a:t>
            </a:fld>
            <a:endParaRPr lang="fr-FR"/>
          </a:p>
        </p:txBody>
      </p:sp>
      <p:sp>
        <p:nvSpPr>
          <p:cNvPr id="6" name="Espace réservé du pied de page 5"/>
          <p:cNvSpPr>
            <a:spLocks noGrp="1"/>
          </p:cNvSpPr>
          <p:nvPr>
            <p:ph type="ftr" sz="quarter" idx="11"/>
          </p:nvPr>
        </p:nvSpPr>
        <p:spPr/>
        <p:txBody>
          <a:bodyPr/>
          <a:lstStyle>
            <a:lvl1pPr>
              <a:defRPr>
                <a:latin typeface="+mn-lt"/>
                <a:ea typeface="Source Sans Pro" panose="020B0503030403020204" pitchFamily="34" charset="0"/>
              </a:defRPr>
            </a:lvl1pPr>
          </a:lstStyle>
          <a:p>
            <a:endParaRPr lang="fr-FR"/>
          </a:p>
        </p:txBody>
      </p:sp>
      <p:sp>
        <p:nvSpPr>
          <p:cNvPr id="7" name="Espace réservé du numéro de diapositive 6"/>
          <p:cNvSpPr>
            <a:spLocks noGrp="1"/>
          </p:cNvSpPr>
          <p:nvPr>
            <p:ph type="sldNum" sz="quarter" idx="12"/>
          </p:nvPr>
        </p:nvSpPr>
        <p:spPr/>
        <p:txBody>
          <a:bodyPr/>
          <a:lstStyle>
            <a:lvl1pPr>
              <a:defRPr>
                <a:latin typeface="+mn-lt"/>
                <a:ea typeface="Source Sans Pro" panose="020B0503030403020204" pitchFamily="34" charset="0"/>
              </a:defRPr>
            </a:lvl1pPr>
          </a:lstStyle>
          <a:p>
            <a:fld id="{19329706-12B3-8F4C-9CA9-063F8C6A2AC6}" type="slidenum">
              <a:rPr lang="fr-FR" smtClean="0"/>
              <a:pPr/>
              <a:t>‹N°›</a:t>
            </a:fld>
            <a:endParaRPr lang="fr-FR"/>
          </a:p>
        </p:txBody>
      </p:sp>
      <p:sp>
        <p:nvSpPr>
          <p:cNvPr id="8" name="Titre 1"/>
          <p:cNvSpPr>
            <a:spLocks noGrp="1"/>
          </p:cNvSpPr>
          <p:nvPr>
            <p:ph type="title"/>
          </p:nvPr>
        </p:nvSpPr>
        <p:spPr>
          <a:xfrm>
            <a:off x="457200" y="796092"/>
            <a:ext cx="8229600" cy="621546"/>
          </a:xfrm>
        </p:spPr>
        <p:txBody>
          <a:bodyPr>
            <a:noAutofit/>
          </a:bodyPr>
          <a:lstStyle>
            <a:lvl1pPr algn="l">
              <a:defRPr sz="3600" b="0" i="0">
                <a:solidFill>
                  <a:srgbClr val="5FA3B0"/>
                </a:solidFill>
                <a:latin typeface="+mn-lt"/>
                <a:ea typeface="Source Sans Pro" panose="020B0503030403020204" pitchFamily="34" charset="0"/>
                <a:cs typeface="Source Sans Pro" panose="020B0503030403020204" pitchFamily="34" charset="0"/>
              </a:defRPr>
            </a:lvl1pPr>
          </a:lstStyle>
          <a:p>
            <a:r>
              <a:rPr lang="fr-FR" dirty="0" smtClean="0"/>
              <a:t>Cliquez et modifiez le titre</a:t>
            </a:r>
            <a:endParaRPr lang="fr-FR" dirty="0"/>
          </a:p>
        </p:txBody>
      </p:sp>
      <p:pic>
        <p:nvPicPr>
          <p:cNvPr id="9" name="Image 8" descr="uLIEGE_DroitSciencesPoCrimino_Logo_U_RVB@2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29574" y="73305"/>
            <a:ext cx="496997" cy="540000"/>
          </a:xfrm>
          <a:prstGeom prst="rect">
            <a:avLst/>
          </a:prstGeom>
        </p:spPr>
      </p:pic>
    </p:spTree>
    <p:extLst>
      <p:ext uri="{BB962C8B-B14F-4D97-AF65-F5344CB8AC3E}">
        <p14:creationId xmlns:p14="http://schemas.microsoft.com/office/powerpoint/2010/main" val="3993820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atin typeface="+mn-lt"/>
              </a:defRPr>
            </a:lvl1pPr>
          </a:lstStyle>
          <a:p>
            <a:fld id="{D66CD96A-35AB-4EB9-A2B8-9E0D3AC939F5}" type="datetime1">
              <a:rPr lang="fr-FR" smtClean="0"/>
              <a:pPr/>
              <a:t>14/09/2018</a:t>
            </a:fld>
            <a:endParaRPr lang="fr-FR"/>
          </a:p>
        </p:txBody>
      </p:sp>
      <p:sp>
        <p:nvSpPr>
          <p:cNvPr id="3" name="Espace réservé du pied de page 2"/>
          <p:cNvSpPr>
            <a:spLocks noGrp="1"/>
          </p:cNvSpPr>
          <p:nvPr>
            <p:ph type="ftr" sz="quarter" idx="11"/>
          </p:nvPr>
        </p:nvSpPr>
        <p:spPr/>
        <p:txBody>
          <a:bodyPr/>
          <a:lstStyle>
            <a:lvl1pPr>
              <a:defRPr>
                <a:latin typeface="+mn-lt"/>
              </a:defRPr>
            </a:lvl1pPr>
          </a:lstStyle>
          <a:p>
            <a:endParaRPr lang="fr-FR"/>
          </a:p>
        </p:txBody>
      </p:sp>
      <p:sp>
        <p:nvSpPr>
          <p:cNvPr id="4" name="Espace réservé du numéro de diapositive 3"/>
          <p:cNvSpPr>
            <a:spLocks noGrp="1"/>
          </p:cNvSpPr>
          <p:nvPr>
            <p:ph type="sldNum" sz="quarter" idx="12"/>
          </p:nvPr>
        </p:nvSpPr>
        <p:spPr/>
        <p:txBody>
          <a:bodyPr/>
          <a:lstStyle>
            <a:lvl1pPr>
              <a:defRPr>
                <a:latin typeface="+mn-lt"/>
              </a:defRPr>
            </a:lvl1pPr>
          </a:lstStyle>
          <a:p>
            <a:fld id="{19329706-12B3-8F4C-9CA9-063F8C6A2AC6}" type="slidenum">
              <a:rPr lang="fr-FR" smtClean="0"/>
              <a:pPr/>
              <a:t>‹N°›</a:t>
            </a:fld>
            <a:endParaRPr lang="fr-FR"/>
          </a:p>
        </p:txBody>
      </p:sp>
      <p:pic>
        <p:nvPicPr>
          <p:cNvPr id="5" name="Image 4" descr="uLIEGE_DroitSciencesPoCrimino_Logo_U_RVB@2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29574" y="73305"/>
            <a:ext cx="496997" cy="540000"/>
          </a:xfrm>
          <a:prstGeom prst="rect">
            <a:avLst/>
          </a:prstGeom>
        </p:spPr>
      </p:pic>
    </p:spTree>
    <p:extLst>
      <p:ext uri="{BB962C8B-B14F-4D97-AF65-F5344CB8AC3E}">
        <p14:creationId xmlns:p14="http://schemas.microsoft.com/office/powerpoint/2010/main" val="16977884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solidFill>
                  <a:schemeClr val="bg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973FEF22-AF47-448C-B679-0D0EFB4454E9}" type="datetime1">
              <a:rPr lang="fr-FR" smtClean="0"/>
              <a:t>14/09/2018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9329706-12B3-8F4C-9CA9-063F8C6A2AC6}" type="slidenum">
              <a:rPr lang="fr-FR" smtClean="0"/>
              <a:t>‹N°›</a:t>
            </a:fld>
            <a:endParaRPr lang="fr-FR"/>
          </a:p>
        </p:txBody>
      </p:sp>
      <p:pic>
        <p:nvPicPr>
          <p:cNvPr id="8" name="Image 7" descr="uLIEGE_DroitSciencesPoCrimino_Logo_U_RVB@2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29574" y="73305"/>
            <a:ext cx="496997" cy="540000"/>
          </a:xfrm>
          <a:prstGeom prst="rect">
            <a:avLst/>
          </a:prstGeom>
        </p:spPr>
      </p:pic>
    </p:spTree>
    <p:extLst>
      <p:ext uri="{BB962C8B-B14F-4D97-AF65-F5344CB8AC3E}">
        <p14:creationId xmlns:p14="http://schemas.microsoft.com/office/powerpoint/2010/main" val="29428883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loture ">
    <p:spTree>
      <p:nvGrpSpPr>
        <p:cNvPr id="1" name=""/>
        <p:cNvGrpSpPr/>
        <p:nvPr/>
      </p:nvGrpSpPr>
      <p:grpSpPr>
        <a:xfrm>
          <a:off x="0" y="0"/>
          <a:ext cx="0" cy="0"/>
          <a:chOff x="0" y="0"/>
          <a:chExt cx="0" cy="0"/>
        </a:xfrm>
      </p:grpSpPr>
      <p:grpSp>
        <p:nvGrpSpPr>
          <p:cNvPr id="8" name="Grouper 7"/>
          <p:cNvGrpSpPr/>
          <p:nvPr userDrawn="1"/>
        </p:nvGrpSpPr>
        <p:grpSpPr>
          <a:xfrm>
            <a:off x="0" y="3985324"/>
            <a:ext cx="9145410" cy="2872676"/>
            <a:chOff x="0" y="2271293"/>
            <a:chExt cx="9145410" cy="2872676"/>
          </a:xfrm>
        </p:grpSpPr>
        <p:sp>
          <p:nvSpPr>
            <p:cNvPr id="9" name="Triangle rectangle 26"/>
            <p:cNvSpPr/>
            <p:nvPr userDrawn="1"/>
          </p:nvSpPr>
          <p:spPr>
            <a:xfrm>
              <a:off x="0" y="2271293"/>
              <a:ext cx="5711185" cy="2872207"/>
            </a:xfrm>
            <a:custGeom>
              <a:avLst/>
              <a:gdLst>
                <a:gd name="connsiteX0" fmla="*/ 0 w 7099373"/>
                <a:gd name="connsiteY0" fmla="*/ 3575032 h 3575032"/>
                <a:gd name="connsiteX1" fmla="*/ 0 w 7099373"/>
                <a:gd name="connsiteY1" fmla="*/ 0 h 3575032"/>
                <a:gd name="connsiteX2" fmla="*/ 7099373 w 7099373"/>
                <a:gd name="connsiteY2" fmla="*/ 3575032 h 3575032"/>
                <a:gd name="connsiteX3" fmla="*/ 0 w 7099373"/>
                <a:gd name="connsiteY3" fmla="*/ 3575032 h 3575032"/>
                <a:gd name="connsiteX0" fmla="*/ 1409 w 7100782"/>
                <a:gd name="connsiteY0" fmla="*/ 3575032 h 3575032"/>
                <a:gd name="connsiteX1" fmla="*/ 0 w 7100782"/>
                <a:gd name="connsiteY1" fmla="*/ 2872207 h 3575032"/>
                <a:gd name="connsiteX2" fmla="*/ 1409 w 7100782"/>
                <a:gd name="connsiteY2" fmla="*/ 0 h 3575032"/>
                <a:gd name="connsiteX3" fmla="*/ 7100782 w 7100782"/>
                <a:gd name="connsiteY3" fmla="*/ 3575032 h 3575032"/>
                <a:gd name="connsiteX4" fmla="*/ 1409 w 7100782"/>
                <a:gd name="connsiteY4" fmla="*/ 3575032 h 3575032"/>
                <a:gd name="connsiteX0" fmla="*/ 1409 w 7100782"/>
                <a:gd name="connsiteY0" fmla="*/ 3575032 h 3575032"/>
                <a:gd name="connsiteX1" fmla="*/ 0 w 7100782"/>
                <a:gd name="connsiteY1" fmla="*/ 2872207 h 3575032"/>
                <a:gd name="connsiteX2" fmla="*/ 1409 w 7100782"/>
                <a:gd name="connsiteY2" fmla="*/ 0 h 3575032"/>
                <a:gd name="connsiteX3" fmla="*/ 5711185 w 7100782"/>
                <a:gd name="connsiteY3" fmla="*/ 2872207 h 3575032"/>
                <a:gd name="connsiteX4" fmla="*/ 7100782 w 7100782"/>
                <a:gd name="connsiteY4" fmla="*/ 3575032 h 3575032"/>
                <a:gd name="connsiteX5" fmla="*/ 1409 w 7100782"/>
                <a:gd name="connsiteY5" fmla="*/ 3575032 h 3575032"/>
                <a:gd name="connsiteX0" fmla="*/ 1409 w 5711185"/>
                <a:gd name="connsiteY0" fmla="*/ 3575032 h 3575032"/>
                <a:gd name="connsiteX1" fmla="*/ 0 w 5711185"/>
                <a:gd name="connsiteY1" fmla="*/ 2872207 h 3575032"/>
                <a:gd name="connsiteX2" fmla="*/ 1409 w 5711185"/>
                <a:gd name="connsiteY2" fmla="*/ 0 h 3575032"/>
                <a:gd name="connsiteX3" fmla="*/ 5711185 w 5711185"/>
                <a:gd name="connsiteY3" fmla="*/ 2872207 h 3575032"/>
                <a:gd name="connsiteX4" fmla="*/ 1409 w 5711185"/>
                <a:gd name="connsiteY4" fmla="*/ 3575032 h 3575032"/>
                <a:gd name="connsiteX0" fmla="*/ 5711185 w 5711185"/>
                <a:gd name="connsiteY0" fmla="*/ 2872207 h 2872207"/>
                <a:gd name="connsiteX1" fmla="*/ 0 w 5711185"/>
                <a:gd name="connsiteY1" fmla="*/ 2872207 h 2872207"/>
                <a:gd name="connsiteX2" fmla="*/ 1409 w 5711185"/>
                <a:gd name="connsiteY2" fmla="*/ 0 h 2872207"/>
                <a:gd name="connsiteX3" fmla="*/ 5711185 w 5711185"/>
                <a:gd name="connsiteY3" fmla="*/ 2872207 h 2872207"/>
              </a:gdLst>
              <a:ahLst/>
              <a:cxnLst>
                <a:cxn ang="0">
                  <a:pos x="connsiteX0" y="connsiteY0"/>
                </a:cxn>
                <a:cxn ang="0">
                  <a:pos x="connsiteX1" y="connsiteY1"/>
                </a:cxn>
                <a:cxn ang="0">
                  <a:pos x="connsiteX2" y="connsiteY2"/>
                </a:cxn>
                <a:cxn ang="0">
                  <a:pos x="connsiteX3" y="connsiteY3"/>
                </a:cxn>
              </a:cxnLst>
              <a:rect l="l" t="t" r="r" b="b"/>
              <a:pathLst>
                <a:path w="5711185" h="2872207">
                  <a:moveTo>
                    <a:pt x="5711185" y="2872207"/>
                  </a:moveTo>
                  <a:lnTo>
                    <a:pt x="0" y="2872207"/>
                  </a:lnTo>
                  <a:cubicBezTo>
                    <a:pt x="470" y="1914805"/>
                    <a:pt x="939" y="957402"/>
                    <a:pt x="1409" y="0"/>
                  </a:cubicBezTo>
                  <a:lnTo>
                    <a:pt x="5711185" y="2872207"/>
                  </a:lnTo>
                  <a:close/>
                </a:path>
              </a:pathLst>
            </a:custGeom>
            <a:solidFill>
              <a:srgbClr val="0070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latin typeface="+mn-lt"/>
                <a:ea typeface="Source Sans Pro" panose="020B0503030403020204" pitchFamily="34" charset="0"/>
              </a:endParaRPr>
            </a:p>
          </p:txBody>
        </p:sp>
        <p:sp>
          <p:nvSpPr>
            <p:cNvPr id="10" name="Triangle rectangle 26"/>
            <p:cNvSpPr/>
            <p:nvPr userDrawn="1"/>
          </p:nvSpPr>
          <p:spPr>
            <a:xfrm flipH="1">
              <a:off x="3434225" y="2271762"/>
              <a:ext cx="5711185" cy="2872207"/>
            </a:xfrm>
            <a:custGeom>
              <a:avLst/>
              <a:gdLst>
                <a:gd name="connsiteX0" fmla="*/ 0 w 7099373"/>
                <a:gd name="connsiteY0" fmla="*/ 3575032 h 3575032"/>
                <a:gd name="connsiteX1" fmla="*/ 0 w 7099373"/>
                <a:gd name="connsiteY1" fmla="*/ 0 h 3575032"/>
                <a:gd name="connsiteX2" fmla="*/ 7099373 w 7099373"/>
                <a:gd name="connsiteY2" fmla="*/ 3575032 h 3575032"/>
                <a:gd name="connsiteX3" fmla="*/ 0 w 7099373"/>
                <a:gd name="connsiteY3" fmla="*/ 3575032 h 3575032"/>
                <a:gd name="connsiteX0" fmla="*/ 1409 w 7100782"/>
                <a:gd name="connsiteY0" fmla="*/ 3575032 h 3575032"/>
                <a:gd name="connsiteX1" fmla="*/ 0 w 7100782"/>
                <a:gd name="connsiteY1" fmla="*/ 2872207 h 3575032"/>
                <a:gd name="connsiteX2" fmla="*/ 1409 w 7100782"/>
                <a:gd name="connsiteY2" fmla="*/ 0 h 3575032"/>
                <a:gd name="connsiteX3" fmla="*/ 7100782 w 7100782"/>
                <a:gd name="connsiteY3" fmla="*/ 3575032 h 3575032"/>
                <a:gd name="connsiteX4" fmla="*/ 1409 w 7100782"/>
                <a:gd name="connsiteY4" fmla="*/ 3575032 h 3575032"/>
                <a:gd name="connsiteX0" fmla="*/ 1409 w 7100782"/>
                <a:gd name="connsiteY0" fmla="*/ 3575032 h 3575032"/>
                <a:gd name="connsiteX1" fmla="*/ 0 w 7100782"/>
                <a:gd name="connsiteY1" fmla="*/ 2872207 h 3575032"/>
                <a:gd name="connsiteX2" fmla="*/ 1409 w 7100782"/>
                <a:gd name="connsiteY2" fmla="*/ 0 h 3575032"/>
                <a:gd name="connsiteX3" fmla="*/ 5711185 w 7100782"/>
                <a:gd name="connsiteY3" fmla="*/ 2872207 h 3575032"/>
                <a:gd name="connsiteX4" fmla="*/ 7100782 w 7100782"/>
                <a:gd name="connsiteY4" fmla="*/ 3575032 h 3575032"/>
                <a:gd name="connsiteX5" fmla="*/ 1409 w 7100782"/>
                <a:gd name="connsiteY5" fmla="*/ 3575032 h 3575032"/>
                <a:gd name="connsiteX0" fmla="*/ 1409 w 5711185"/>
                <a:gd name="connsiteY0" fmla="*/ 3575032 h 3575032"/>
                <a:gd name="connsiteX1" fmla="*/ 0 w 5711185"/>
                <a:gd name="connsiteY1" fmla="*/ 2872207 h 3575032"/>
                <a:gd name="connsiteX2" fmla="*/ 1409 w 5711185"/>
                <a:gd name="connsiteY2" fmla="*/ 0 h 3575032"/>
                <a:gd name="connsiteX3" fmla="*/ 5711185 w 5711185"/>
                <a:gd name="connsiteY3" fmla="*/ 2872207 h 3575032"/>
                <a:gd name="connsiteX4" fmla="*/ 1409 w 5711185"/>
                <a:gd name="connsiteY4" fmla="*/ 3575032 h 3575032"/>
                <a:gd name="connsiteX0" fmla="*/ 5711185 w 5711185"/>
                <a:gd name="connsiteY0" fmla="*/ 2872207 h 2872207"/>
                <a:gd name="connsiteX1" fmla="*/ 0 w 5711185"/>
                <a:gd name="connsiteY1" fmla="*/ 2872207 h 2872207"/>
                <a:gd name="connsiteX2" fmla="*/ 1409 w 5711185"/>
                <a:gd name="connsiteY2" fmla="*/ 0 h 2872207"/>
                <a:gd name="connsiteX3" fmla="*/ 5711185 w 5711185"/>
                <a:gd name="connsiteY3" fmla="*/ 2872207 h 2872207"/>
              </a:gdLst>
              <a:ahLst/>
              <a:cxnLst>
                <a:cxn ang="0">
                  <a:pos x="connsiteX0" y="connsiteY0"/>
                </a:cxn>
                <a:cxn ang="0">
                  <a:pos x="connsiteX1" y="connsiteY1"/>
                </a:cxn>
                <a:cxn ang="0">
                  <a:pos x="connsiteX2" y="connsiteY2"/>
                </a:cxn>
                <a:cxn ang="0">
                  <a:pos x="connsiteX3" y="connsiteY3"/>
                </a:cxn>
              </a:cxnLst>
              <a:rect l="l" t="t" r="r" b="b"/>
              <a:pathLst>
                <a:path w="5711185" h="2872207">
                  <a:moveTo>
                    <a:pt x="5711185" y="2872207"/>
                  </a:moveTo>
                  <a:lnTo>
                    <a:pt x="0" y="2872207"/>
                  </a:lnTo>
                  <a:cubicBezTo>
                    <a:pt x="470" y="1914805"/>
                    <a:pt x="939" y="957402"/>
                    <a:pt x="1409" y="0"/>
                  </a:cubicBezTo>
                  <a:lnTo>
                    <a:pt x="5711185" y="2872207"/>
                  </a:lnTo>
                  <a:close/>
                </a:path>
              </a:pathLst>
            </a:custGeom>
            <a:solidFill>
              <a:srgbClr val="E6E6E6">
                <a:alpha val="7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latin typeface="+mn-lt"/>
                <a:ea typeface="Source Sans Pro" panose="020B0503030403020204" pitchFamily="34" charset="0"/>
              </a:endParaRPr>
            </a:p>
          </p:txBody>
        </p:sp>
        <p:sp>
          <p:nvSpPr>
            <p:cNvPr id="11" name="Triangle isocèle 10"/>
            <p:cNvSpPr/>
            <p:nvPr userDrawn="1"/>
          </p:nvSpPr>
          <p:spPr>
            <a:xfrm>
              <a:off x="3434225" y="4568825"/>
              <a:ext cx="2276960" cy="574676"/>
            </a:xfrm>
            <a:prstGeom prst="triangle">
              <a:avLst>
                <a:gd name="adj" fmla="val 49701"/>
              </a:avLst>
            </a:prstGeom>
            <a:solidFill>
              <a:srgbClr val="00707F">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fr-FR" dirty="0">
                <a:latin typeface="+mn-lt"/>
                <a:ea typeface="Source Sans Pro" panose="020B0503030403020204" pitchFamily="34" charset="0"/>
              </a:endParaRPr>
            </a:p>
          </p:txBody>
        </p:sp>
      </p:grpSp>
      <p:sp>
        <p:nvSpPr>
          <p:cNvPr id="4" name="Espace réservé de la date 3"/>
          <p:cNvSpPr>
            <a:spLocks noGrp="1"/>
          </p:cNvSpPr>
          <p:nvPr>
            <p:ph type="dt" sz="half" idx="10"/>
          </p:nvPr>
        </p:nvSpPr>
        <p:spPr/>
        <p:txBody>
          <a:bodyPr/>
          <a:lstStyle>
            <a:lvl1pPr>
              <a:defRPr>
                <a:latin typeface="+mn-lt"/>
                <a:ea typeface="Source Sans Pro" panose="020B0503030403020204" pitchFamily="34" charset="0"/>
              </a:defRPr>
            </a:lvl1pPr>
          </a:lstStyle>
          <a:p>
            <a:fld id="{0DB4A4D3-6002-4AA6-9B8F-295A51886A92}" type="datetime1">
              <a:rPr lang="fr-FR" smtClean="0"/>
              <a:pPr/>
              <a:t>14/09/2018</a:t>
            </a:fld>
            <a:endParaRPr lang="fr-FR"/>
          </a:p>
        </p:txBody>
      </p:sp>
      <p:sp>
        <p:nvSpPr>
          <p:cNvPr id="5" name="Espace réservé du pied de page 4"/>
          <p:cNvSpPr>
            <a:spLocks noGrp="1"/>
          </p:cNvSpPr>
          <p:nvPr>
            <p:ph type="ftr" sz="quarter" idx="11"/>
          </p:nvPr>
        </p:nvSpPr>
        <p:spPr/>
        <p:txBody>
          <a:bodyPr/>
          <a:lstStyle>
            <a:lvl1pPr>
              <a:defRPr>
                <a:latin typeface="+mn-lt"/>
                <a:ea typeface="Source Sans Pro" panose="020B0503030403020204" pitchFamily="34" charset="0"/>
              </a:defRPr>
            </a:lvl1pPr>
          </a:lstStyle>
          <a:p>
            <a:endParaRPr lang="fr-FR"/>
          </a:p>
        </p:txBody>
      </p:sp>
      <p:sp>
        <p:nvSpPr>
          <p:cNvPr id="6" name="Espace réservé du numéro de diapositive 5"/>
          <p:cNvSpPr>
            <a:spLocks noGrp="1"/>
          </p:cNvSpPr>
          <p:nvPr>
            <p:ph type="sldNum" sz="quarter" idx="12"/>
          </p:nvPr>
        </p:nvSpPr>
        <p:spPr/>
        <p:txBody>
          <a:bodyPr/>
          <a:lstStyle>
            <a:lvl1pPr>
              <a:defRPr>
                <a:latin typeface="+mn-lt"/>
                <a:ea typeface="Source Sans Pro" panose="020B0503030403020204" pitchFamily="34" charset="0"/>
              </a:defRPr>
            </a:lvl1pPr>
          </a:lstStyle>
          <a:p>
            <a:fld id="{19329706-12B3-8F4C-9CA9-063F8C6A2AC6}" type="slidenum">
              <a:rPr lang="fr-FR" smtClean="0"/>
              <a:pPr/>
              <a:t>‹N°›</a:t>
            </a:fld>
            <a:endParaRPr lang="fr-FR"/>
          </a:p>
        </p:txBody>
      </p:sp>
      <p:sp>
        <p:nvSpPr>
          <p:cNvPr id="14" name="Titre 1"/>
          <p:cNvSpPr>
            <a:spLocks noGrp="1"/>
          </p:cNvSpPr>
          <p:nvPr>
            <p:ph type="title" hasCustomPrompt="1"/>
          </p:nvPr>
        </p:nvSpPr>
        <p:spPr>
          <a:xfrm>
            <a:off x="825102" y="2861458"/>
            <a:ext cx="7493796" cy="567349"/>
          </a:xfrm>
        </p:spPr>
        <p:txBody>
          <a:bodyPr>
            <a:noAutofit/>
          </a:bodyPr>
          <a:lstStyle>
            <a:lvl1pPr>
              <a:defRPr sz="2400" b="0" i="0">
                <a:solidFill>
                  <a:srgbClr val="5FA3B0"/>
                </a:solidFill>
                <a:latin typeface="+mn-lt"/>
                <a:ea typeface="Source Sans Pro" panose="020B0503030403020204" pitchFamily="34" charset="0"/>
                <a:cs typeface="Source Sans Pro" panose="020B0503030403020204" pitchFamily="34" charset="0"/>
              </a:defRPr>
            </a:lvl1pPr>
          </a:lstStyle>
          <a:p>
            <a:r>
              <a:rPr lang="fr-FR" dirty="0" smtClean="0"/>
              <a:t>Merci de votre attention/</a:t>
            </a:r>
            <a:br>
              <a:rPr lang="fr-FR" dirty="0" smtClean="0"/>
            </a:br>
            <a:r>
              <a:rPr lang="fr-FR" dirty="0" smtClean="0"/>
              <a:t>Questions-suggestions/...</a:t>
            </a:r>
            <a:endParaRPr lang="fr-FR" dirty="0"/>
          </a:p>
        </p:txBody>
      </p:sp>
      <p:pic>
        <p:nvPicPr>
          <p:cNvPr id="12" name="Imag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69118" y="288015"/>
            <a:ext cx="2142067" cy="879620"/>
          </a:xfrm>
          <a:prstGeom prst="rect">
            <a:avLst/>
          </a:prstGeom>
        </p:spPr>
      </p:pic>
    </p:spTree>
    <p:extLst>
      <p:ext uri="{BB962C8B-B14F-4D97-AF65-F5344CB8AC3E}">
        <p14:creationId xmlns:p14="http://schemas.microsoft.com/office/powerpoint/2010/main" val="420618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ture et contact">
    <p:spTree>
      <p:nvGrpSpPr>
        <p:cNvPr id="1" name=""/>
        <p:cNvGrpSpPr/>
        <p:nvPr/>
      </p:nvGrpSpPr>
      <p:grpSpPr>
        <a:xfrm>
          <a:off x="0" y="0"/>
          <a:ext cx="0" cy="0"/>
          <a:chOff x="0" y="0"/>
          <a:chExt cx="0" cy="0"/>
        </a:xfrm>
      </p:grpSpPr>
      <p:grpSp>
        <p:nvGrpSpPr>
          <p:cNvPr id="8" name="Grouper 7"/>
          <p:cNvGrpSpPr/>
          <p:nvPr userDrawn="1"/>
        </p:nvGrpSpPr>
        <p:grpSpPr>
          <a:xfrm>
            <a:off x="0" y="3985324"/>
            <a:ext cx="9145410" cy="2872676"/>
            <a:chOff x="0" y="2271293"/>
            <a:chExt cx="9145410" cy="2872676"/>
          </a:xfrm>
        </p:grpSpPr>
        <p:sp>
          <p:nvSpPr>
            <p:cNvPr id="9" name="Triangle rectangle 26"/>
            <p:cNvSpPr/>
            <p:nvPr userDrawn="1"/>
          </p:nvSpPr>
          <p:spPr>
            <a:xfrm>
              <a:off x="0" y="2271293"/>
              <a:ext cx="5711185" cy="2872207"/>
            </a:xfrm>
            <a:custGeom>
              <a:avLst/>
              <a:gdLst>
                <a:gd name="connsiteX0" fmla="*/ 0 w 7099373"/>
                <a:gd name="connsiteY0" fmla="*/ 3575032 h 3575032"/>
                <a:gd name="connsiteX1" fmla="*/ 0 w 7099373"/>
                <a:gd name="connsiteY1" fmla="*/ 0 h 3575032"/>
                <a:gd name="connsiteX2" fmla="*/ 7099373 w 7099373"/>
                <a:gd name="connsiteY2" fmla="*/ 3575032 h 3575032"/>
                <a:gd name="connsiteX3" fmla="*/ 0 w 7099373"/>
                <a:gd name="connsiteY3" fmla="*/ 3575032 h 3575032"/>
                <a:gd name="connsiteX0" fmla="*/ 1409 w 7100782"/>
                <a:gd name="connsiteY0" fmla="*/ 3575032 h 3575032"/>
                <a:gd name="connsiteX1" fmla="*/ 0 w 7100782"/>
                <a:gd name="connsiteY1" fmla="*/ 2872207 h 3575032"/>
                <a:gd name="connsiteX2" fmla="*/ 1409 w 7100782"/>
                <a:gd name="connsiteY2" fmla="*/ 0 h 3575032"/>
                <a:gd name="connsiteX3" fmla="*/ 7100782 w 7100782"/>
                <a:gd name="connsiteY3" fmla="*/ 3575032 h 3575032"/>
                <a:gd name="connsiteX4" fmla="*/ 1409 w 7100782"/>
                <a:gd name="connsiteY4" fmla="*/ 3575032 h 3575032"/>
                <a:gd name="connsiteX0" fmla="*/ 1409 w 7100782"/>
                <a:gd name="connsiteY0" fmla="*/ 3575032 h 3575032"/>
                <a:gd name="connsiteX1" fmla="*/ 0 w 7100782"/>
                <a:gd name="connsiteY1" fmla="*/ 2872207 h 3575032"/>
                <a:gd name="connsiteX2" fmla="*/ 1409 w 7100782"/>
                <a:gd name="connsiteY2" fmla="*/ 0 h 3575032"/>
                <a:gd name="connsiteX3" fmla="*/ 5711185 w 7100782"/>
                <a:gd name="connsiteY3" fmla="*/ 2872207 h 3575032"/>
                <a:gd name="connsiteX4" fmla="*/ 7100782 w 7100782"/>
                <a:gd name="connsiteY4" fmla="*/ 3575032 h 3575032"/>
                <a:gd name="connsiteX5" fmla="*/ 1409 w 7100782"/>
                <a:gd name="connsiteY5" fmla="*/ 3575032 h 3575032"/>
                <a:gd name="connsiteX0" fmla="*/ 1409 w 5711185"/>
                <a:gd name="connsiteY0" fmla="*/ 3575032 h 3575032"/>
                <a:gd name="connsiteX1" fmla="*/ 0 w 5711185"/>
                <a:gd name="connsiteY1" fmla="*/ 2872207 h 3575032"/>
                <a:gd name="connsiteX2" fmla="*/ 1409 w 5711185"/>
                <a:gd name="connsiteY2" fmla="*/ 0 h 3575032"/>
                <a:gd name="connsiteX3" fmla="*/ 5711185 w 5711185"/>
                <a:gd name="connsiteY3" fmla="*/ 2872207 h 3575032"/>
                <a:gd name="connsiteX4" fmla="*/ 1409 w 5711185"/>
                <a:gd name="connsiteY4" fmla="*/ 3575032 h 3575032"/>
                <a:gd name="connsiteX0" fmla="*/ 5711185 w 5711185"/>
                <a:gd name="connsiteY0" fmla="*/ 2872207 h 2872207"/>
                <a:gd name="connsiteX1" fmla="*/ 0 w 5711185"/>
                <a:gd name="connsiteY1" fmla="*/ 2872207 h 2872207"/>
                <a:gd name="connsiteX2" fmla="*/ 1409 w 5711185"/>
                <a:gd name="connsiteY2" fmla="*/ 0 h 2872207"/>
                <a:gd name="connsiteX3" fmla="*/ 5711185 w 5711185"/>
                <a:gd name="connsiteY3" fmla="*/ 2872207 h 2872207"/>
              </a:gdLst>
              <a:ahLst/>
              <a:cxnLst>
                <a:cxn ang="0">
                  <a:pos x="connsiteX0" y="connsiteY0"/>
                </a:cxn>
                <a:cxn ang="0">
                  <a:pos x="connsiteX1" y="connsiteY1"/>
                </a:cxn>
                <a:cxn ang="0">
                  <a:pos x="connsiteX2" y="connsiteY2"/>
                </a:cxn>
                <a:cxn ang="0">
                  <a:pos x="connsiteX3" y="connsiteY3"/>
                </a:cxn>
              </a:cxnLst>
              <a:rect l="l" t="t" r="r" b="b"/>
              <a:pathLst>
                <a:path w="5711185" h="2872207">
                  <a:moveTo>
                    <a:pt x="5711185" y="2872207"/>
                  </a:moveTo>
                  <a:lnTo>
                    <a:pt x="0" y="2872207"/>
                  </a:lnTo>
                  <a:cubicBezTo>
                    <a:pt x="470" y="1914805"/>
                    <a:pt x="939" y="957402"/>
                    <a:pt x="1409" y="0"/>
                  </a:cubicBezTo>
                  <a:lnTo>
                    <a:pt x="5711185" y="2872207"/>
                  </a:lnTo>
                  <a:close/>
                </a:path>
              </a:pathLst>
            </a:custGeom>
            <a:solidFill>
              <a:srgbClr val="0070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latin typeface="+mn-lt"/>
                <a:ea typeface="Source Sans Pro" panose="020B0503030403020204" pitchFamily="34" charset="0"/>
              </a:endParaRPr>
            </a:p>
          </p:txBody>
        </p:sp>
        <p:sp>
          <p:nvSpPr>
            <p:cNvPr id="10" name="Triangle rectangle 26"/>
            <p:cNvSpPr/>
            <p:nvPr userDrawn="1"/>
          </p:nvSpPr>
          <p:spPr>
            <a:xfrm flipH="1">
              <a:off x="3434225" y="2271762"/>
              <a:ext cx="5711185" cy="2872207"/>
            </a:xfrm>
            <a:custGeom>
              <a:avLst/>
              <a:gdLst>
                <a:gd name="connsiteX0" fmla="*/ 0 w 7099373"/>
                <a:gd name="connsiteY0" fmla="*/ 3575032 h 3575032"/>
                <a:gd name="connsiteX1" fmla="*/ 0 w 7099373"/>
                <a:gd name="connsiteY1" fmla="*/ 0 h 3575032"/>
                <a:gd name="connsiteX2" fmla="*/ 7099373 w 7099373"/>
                <a:gd name="connsiteY2" fmla="*/ 3575032 h 3575032"/>
                <a:gd name="connsiteX3" fmla="*/ 0 w 7099373"/>
                <a:gd name="connsiteY3" fmla="*/ 3575032 h 3575032"/>
                <a:gd name="connsiteX0" fmla="*/ 1409 w 7100782"/>
                <a:gd name="connsiteY0" fmla="*/ 3575032 h 3575032"/>
                <a:gd name="connsiteX1" fmla="*/ 0 w 7100782"/>
                <a:gd name="connsiteY1" fmla="*/ 2872207 h 3575032"/>
                <a:gd name="connsiteX2" fmla="*/ 1409 w 7100782"/>
                <a:gd name="connsiteY2" fmla="*/ 0 h 3575032"/>
                <a:gd name="connsiteX3" fmla="*/ 7100782 w 7100782"/>
                <a:gd name="connsiteY3" fmla="*/ 3575032 h 3575032"/>
                <a:gd name="connsiteX4" fmla="*/ 1409 w 7100782"/>
                <a:gd name="connsiteY4" fmla="*/ 3575032 h 3575032"/>
                <a:gd name="connsiteX0" fmla="*/ 1409 w 7100782"/>
                <a:gd name="connsiteY0" fmla="*/ 3575032 h 3575032"/>
                <a:gd name="connsiteX1" fmla="*/ 0 w 7100782"/>
                <a:gd name="connsiteY1" fmla="*/ 2872207 h 3575032"/>
                <a:gd name="connsiteX2" fmla="*/ 1409 w 7100782"/>
                <a:gd name="connsiteY2" fmla="*/ 0 h 3575032"/>
                <a:gd name="connsiteX3" fmla="*/ 5711185 w 7100782"/>
                <a:gd name="connsiteY3" fmla="*/ 2872207 h 3575032"/>
                <a:gd name="connsiteX4" fmla="*/ 7100782 w 7100782"/>
                <a:gd name="connsiteY4" fmla="*/ 3575032 h 3575032"/>
                <a:gd name="connsiteX5" fmla="*/ 1409 w 7100782"/>
                <a:gd name="connsiteY5" fmla="*/ 3575032 h 3575032"/>
                <a:gd name="connsiteX0" fmla="*/ 1409 w 5711185"/>
                <a:gd name="connsiteY0" fmla="*/ 3575032 h 3575032"/>
                <a:gd name="connsiteX1" fmla="*/ 0 w 5711185"/>
                <a:gd name="connsiteY1" fmla="*/ 2872207 h 3575032"/>
                <a:gd name="connsiteX2" fmla="*/ 1409 w 5711185"/>
                <a:gd name="connsiteY2" fmla="*/ 0 h 3575032"/>
                <a:gd name="connsiteX3" fmla="*/ 5711185 w 5711185"/>
                <a:gd name="connsiteY3" fmla="*/ 2872207 h 3575032"/>
                <a:gd name="connsiteX4" fmla="*/ 1409 w 5711185"/>
                <a:gd name="connsiteY4" fmla="*/ 3575032 h 3575032"/>
                <a:gd name="connsiteX0" fmla="*/ 5711185 w 5711185"/>
                <a:gd name="connsiteY0" fmla="*/ 2872207 h 2872207"/>
                <a:gd name="connsiteX1" fmla="*/ 0 w 5711185"/>
                <a:gd name="connsiteY1" fmla="*/ 2872207 h 2872207"/>
                <a:gd name="connsiteX2" fmla="*/ 1409 w 5711185"/>
                <a:gd name="connsiteY2" fmla="*/ 0 h 2872207"/>
                <a:gd name="connsiteX3" fmla="*/ 5711185 w 5711185"/>
                <a:gd name="connsiteY3" fmla="*/ 2872207 h 2872207"/>
              </a:gdLst>
              <a:ahLst/>
              <a:cxnLst>
                <a:cxn ang="0">
                  <a:pos x="connsiteX0" y="connsiteY0"/>
                </a:cxn>
                <a:cxn ang="0">
                  <a:pos x="connsiteX1" y="connsiteY1"/>
                </a:cxn>
                <a:cxn ang="0">
                  <a:pos x="connsiteX2" y="connsiteY2"/>
                </a:cxn>
                <a:cxn ang="0">
                  <a:pos x="connsiteX3" y="connsiteY3"/>
                </a:cxn>
              </a:cxnLst>
              <a:rect l="l" t="t" r="r" b="b"/>
              <a:pathLst>
                <a:path w="5711185" h="2872207">
                  <a:moveTo>
                    <a:pt x="5711185" y="2872207"/>
                  </a:moveTo>
                  <a:lnTo>
                    <a:pt x="0" y="2872207"/>
                  </a:lnTo>
                  <a:cubicBezTo>
                    <a:pt x="470" y="1914805"/>
                    <a:pt x="939" y="957402"/>
                    <a:pt x="1409" y="0"/>
                  </a:cubicBezTo>
                  <a:lnTo>
                    <a:pt x="5711185" y="2872207"/>
                  </a:lnTo>
                  <a:close/>
                </a:path>
              </a:pathLst>
            </a:custGeom>
            <a:solidFill>
              <a:srgbClr val="E6E6E6">
                <a:alpha val="7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latin typeface="+mn-lt"/>
                <a:ea typeface="Source Sans Pro" panose="020B0503030403020204" pitchFamily="34" charset="0"/>
              </a:endParaRPr>
            </a:p>
          </p:txBody>
        </p:sp>
        <p:sp>
          <p:nvSpPr>
            <p:cNvPr id="11" name="Triangle isocèle 10"/>
            <p:cNvSpPr/>
            <p:nvPr userDrawn="1"/>
          </p:nvSpPr>
          <p:spPr>
            <a:xfrm>
              <a:off x="3434225" y="4568825"/>
              <a:ext cx="2276960" cy="574676"/>
            </a:xfrm>
            <a:prstGeom prst="triangle">
              <a:avLst>
                <a:gd name="adj" fmla="val 49701"/>
              </a:avLst>
            </a:prstGeom>
            <a:solidFill>
              <a:srgbClr val="00707F">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fr-FR" dirty="0">
                <a:latin typeface="+mn-lt"/>
                <a:ea typeface="Source Sans Pro" panose="020B0503030403020204" pitchFamily="34" charset="0"/>
              </a:endParaRPr>
            </a:p>
          </p:txBody>
        </p:sp>
      </p:grpSp>
      <p:sp>
        <p:nvSpPr>
          <p:cNvPr id="4" name="Espace réservé de la date 3"/>
          <p:cNvSpPr>
            <a:spLocks noGrp="1"/>
          </p:cNvSpPr>
          <p:nvPr>
            <p:ph type="dt" sz="half" idx="10"/>
          </p:nvPr>
        </p:nvSpPr>
        <p:spPr/>
        <p:txBody>
          <a:bodyPr/>
          <a:lstStyle>
            <a:lvl1pPr>
              <a:defRPr>
                <a:latin typeface="+mn-lt"/>
                <a:ea typeface="Source Sans Pro" panose="020B0503030403020204" pitchFamily="34" charset="0"/>
              </a:defRPr>
            </a:lvl1pPr>
          </a:lstStyle>
          <a:p>
            <a:fld id="{994ABD94-56D0-4830-A76E-9A04082BA77D}" type="datetime1">
              <a:rPr lang="fr-FR" smtClean="0"/>
              <a:pPr/>
              <a:t>14/09/2018</a:t>
            </a:fld>
            <a:endParaRPr lang="fr-FR"/>
          </a:p>
        </p:txBody>
      </p:sp>
      <p:sp>
        <p:nvSpPr>
          <p:cNvPr id="5" name="Espace réservé du pied de page 4"/>
          <p:cNvSpPr>
            <a:spLocks noGrp="1"/>
          </p:cNvSpPr>
          <p:nvPr>
            <p:ph type="ftr" sz="quarter" idx="11"/>
          </p:nvPr>
        </p:nvSpPr>
        <p:spPr/>
        <p:txBody>
          <a:bodyPr/>
          <a:lstStyle>
            <a:lvl1pPr>
              <a:defRPr>
                <a:latin typeface="+mn-lt"/>
                <a:ea typeface="Source Sans Pro" panose="020B0503030403020204" pitchFamily="34" charset="0"/>
              </a:defRPr>
            </a:lvl1pPr>
          </a:lstStyle>
          <a:p>
            <a:endParaRPr lang="fr-FR"/>
          </a:p>
        </p:txBody>
      </p:sp>
      <p:sp>
        <p:nvSpPr>
          <p:cNvPr id="6" name="Espace réservé du numéro de diapositive 5"/>
          <p:cNvSpPr>
            <a:spLocks noGrp="1"/>
          </p:cNvSpPr>
          <p:nvPr>
            <p:ph type="sldNum" sz="quarter" idx="12"/>
          </p:nvPr>
        </p:nvSpPr>
        <p:spPr/>
        <p:txBody>
          <a:bodyPr/>
          <a:lstStyle>
            <a:lvl1pPr>
              <a:defRPr>
                <a:latin typeface="+mn-lt"/>
                <a:ea typeface="Source Sans Pro" panose="020B0503030403020204" pitchFamily="34" charset="0"/>
              </a:defRPr>
            </a:lvl1pPr>
          </a:lstStyle>
          <a:p>
            <a:fld id="{19329706-12B3-8F4C-9CA9-063F8C6A2AC6}" type="slidenum">
              <a:rPr lang="fr-FR" smtClean="0"/>
              <a:pPr/>
              <a:t>‹N°›</a:t>
            </a:fld>
            <a:endParaRPr lang="fr-FR"/>
          </a:p>
        </p:txBody>
      </p:sp>
      <p:sp>
        <p:nvSpPr>
          <p:cNvPr id="14" name="Titre 1"/>
          <p:cNvSpPr>
            <a:spLocks noGrp="1"/>
          </p:cNvSpPr>
          <p:nvPr>
            <p:ph type="title" hasCustomPrompt="1"/>
          </p:nvPr>
        </p:nvSpPr>
        <p:spPr>
          <a:xfrm>
            <a:off x="825102" y="2861458"/>
            <a:ext cx="7493796" cy="567349"/>
          </a:xfrm>
        </p:spPr>
        <p:txBody>
          <a:bodyPr>
            <a:noAutofit/>
          </a:bodyPr>
          <a:lstStyle>
            <a:lvl1pPr>
              <a:defRPr sz="2400" b="0" i="0">
                <a:solidFill>
                  <a:srgbClr val="5FA3B0"/>
                </a:solidFill>
                <a:latin typeface="+mn-lt"/>
                <a:ea typeface="Source Sans Pro" panose="020B0503030403020204" pitchFamily="34" charset="0"/>
                <a:cs typeface="Source Sans Pro" panose="020B0503030403020204" pitchFamily="34" charset="0"/>
              </a:defRPr>
            </a:lvl1pPr>
          </a:lstStyle>
          <a:p>
            <a:r>
              <a:rPr lang="fr-FR" dirty="0" smtClean="0"/>
              <a:t>Merci de votre attention/</a:t>
            </a:r>
            <a:br>
              <a:rPr lang="fr-FR" dirty="0" smtClean="0"/>
            </a:br>
            <a:r>
              <a:rPr lang="fr-FR" dirty="0" smtClean="0"/>
              <a:t>Questions-suggestions/...</a:t>
            </a:r>
            <a:endParaRPr lang="fr-FR" dirty="0"/>
          </a:p>
        </p:txBody>
      </p:sp>
      <p:sp>
        <p:nvSpPr>
          <p:cNvPr id="3" name="Espace réservé du texte 2"/>
          <p:cNvSpPr>
            <a:spLocks noGrp="1"/>
          </p:cNvSpPr>
          <p:nvPr>
            <p:ph type="body" sz="quarter" idx="13" hasCustomPrompt="1"/>
          </p:nvPr>
        </p:nvSpPr>
        <p:spPr>
          <a:xfrm>
            <a:off x="6553200" y="5278847"/>
            <a:ext cx="2133600" cy="1004478"/>
          </a:xfrm>
        </p:spPr>
        <p:txBody>
          <a:bodyPr>
            <a:normAutofit/>
          </a:bodyPr>
          <a:lstStyle>
            <a:lvl1pPr marL="0" indent="0" algn="r">
              <a:buNone/>
              <a:defRPr sz="1600">
                <a:solidFill>
                  <a:srgbClr val="000000"/>
                </a:solidFill>
                <a:latin typeface="+mn-lt"/>
                <a:ea typeface="Source Sans Pro" panose="020B0503030403020204" pitchFamily="34" charset="0"/>
              </a:defRPr>
            </a:lvl1pPr>
          </a:lstStyle>
          <a:p>
            <a:pPr lvl="0"/>
            <a:r>
              <a:rPr lang="fr-FR" sz="1800" dirty="0" smtClean="0">
                <a:solidFill>
                  <a:srgbClr val="5FA3B0"/>
                </a:solidFill>
              </a:rPr>
              <a:t>Contact</a:t>
            </a:r>
            <a:endParaRPr lang="fr-FR" sz="1800" dirty="0" smtClean="0"/>
          </a:p>
          <a:p>
            <a:pPr lvl="0"/>
            <a:r>
              <a:rPr lang="fr-FR" dirty="0" smtClean="0"/>
              <a:t>À compléter</a:t>
            </a:r>
            <a:endParaRPr lang="fr-FR" dirty="0"/>
          </a:p>
        </p:txBody>
      </p:sp>
      <p:pic>
        <p:nvPicPr>
          <p:cNvPr id="12" name="Imag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69118" y="288015"/>
            <a:ext cx="2142067" cy="879620"/>
          </a:xfrm>
          <a:prstGeom prst="rect">
            <a:avLst/>
          </a:prstGeom>
        </p:spPr>
      </p:pic>
    </p:spTree>
    <p:extLst>
      <p:ext uri="{BB962C8B-B14F-4D97-AF65-F5344CB8AC3E}">
        <p14:creationId xmlns:p14="http://schemas.microsoft.com/office/powerpoint/2010/main" val="734243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et modifiez le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mn-lt"/>
                <a:ea typeface="Source Sans Pro" panose="020B0503030403020204" pitchFamily="34" charset="0"/>
              </a:defRPr>
            </a:lvl1pPr>
          </a:lstStyle>
          <a:p>
            <a:fld id="{0B6A5708-9219-4ABB-8FC8-5C182745FF08}" type="datetime1">
              <a:rPr lang="fr-FR" smtClean="0"/>
              <a:pPr/>
              <a:t>14/09/2018</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mn-lt"/>
                <a:ea typeface="Source Sans Pro" panose="020B0503030403020204" pitchFamily="34" charset="0"/>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mn-lt"/>
                <a:ea typeface="Source Sans Pro" panose="020B0503030403020204" pitchFamily="34" charset="0"/>
              </a:defRPr>
            </a:lvl1pPr>
          </a:lstStyle>
          <a:p>
            <a:fld id="{19329706-12B3-8F4C-9CA9-063F8C6A2AC6}" type="slidenum">
              <a:rPr lang="fr-FR" smtClean="0"/>
              <a:pPr/>
              <a:t>‹N°›</a:t>
            </a:fld>
            <a:endParaRPr lang="fr-FR"/>
          </a:p>
        </p:txBody>
      </p:sp>
    </p:spTree>
    <p:extLst>
      <p:ext uri="{BB962C8B-B14F-4D97-AF65-F5344CB8AC3E}">
        <p14:creationId xmlns:p14="http://schemas.microsoft.com/office/powerpoint/2010/main" val="2914398071"/>
      </p:ext>
    </p:extLst>
  </p:cSld>
  <p:clrMap bg1="lt1" tx1="dk1" bg2="lt2" tx2="dk2" accent1="accent1" accent2="accent2" accent3="accent3" accent4="accent4" accent5="accent5" accent6="accent6" hlink="hlink" folHlink="folHlink"/>
  <p:sldLayoutIdLst>
    <p:sldLayoutId id="2147483649" r:id="rId1"/>
    <p:sldLayoutId id="2147483659" r:id="rId2"/>
    <p:sldLayoutId id="2147483663" r:id="rId3"/>
    <p:sldLayoutId id="2147483650" r:id="rId4"/>
    <p:sldLayoutId id="2147483652" r:id="rId5"/>
    <p:sldLayoutId id="2147483655" r:id="rId6"/>
    <p:sldLayoutId id="2147483657" r:id="rId7"/>
    <p:sldLayoutId id="2147483661" r:id="rId8"/>
    <p:sldLayoutId id="2147483660" r:id="rId9"/>
    <p:sldLayoutId id="2147483662" r:id="rId10"/>
  </p:sldLayoutIdLst>
  <p:hf hdr="0" ftr="0" dt="0"/>
  <p:txStyles>
    <p:titleStyle>
      <a:lvl1pPr algn="ctr" defTabSz="457200" rtl="0" eaLnBrk="1" latinLnBrk="0" hangingPunct="1">
        <a:spcBef>
          <a:spcPct val="0"/>
        </a:spcBef>
        <a:buNone/>
        <a:defRPr sz="4400" kern="1200">
          <a:solidFill>
            <a:schemeClr val="tx1"/>
          </a:solidFill>
          <a:latin typeface="+mn-lt"/>
          <a:ea typeface="Source Sans Pro" panose="020B0503030403020204" pitchFamily="34" charset="0"/>
          <a:cs typeface="Source Sans Pro" panose="020B0503030403020204" pitchFamily="34" charset="0"/>
        </a:defRPr>
      </a:lvl1pPr>
    </p:titleStyle>
    <p:bodyStyle>
      <a:lvl1pPr marL="342900" indent="-342900" algn="l" defTabSz="457200" rtl="0" eaLnBrk="1" latinLnBrk="0" hangingPunct="1">
        <a:spcBef>
          <a:spcPct val="20000"/>
        </a:spcBef>
        <a:buClr>
          <a:srgbClr val="00707F"/>
        </a:buClr>
        <a:buSzPct val="55000"/>
        <a:buFont typeface="Lucida Grande"/>
        <a:buChar char="▶"/>
        <a:defRPr sz="3200" kern="1200">
          <a:solidFill>
            <a:schemeClr val="tx1"/>
          </a:solidFill>
          <a:latin typeface="+mn-lt"/>
          <a:ea typeface="Source Sans Pro" panose="020B0503030403020204" pitchFamily="34" charset="0"/>
          <a:cs typeface="Source Sans Pro" panose="020B0503030403020204" pitchFamily="34" charset="0"/>
        </a:defRPr>
      </a:lvl1pPr>
      <a:lvl2pPr marL="742950" indent="-285750" algn="l" defTabSz="457200" rtl="0" eaLnBrk="1" latinLnBrk="0" hangingPunct="1">
        <a:spcBef>
          <a:spcPct val="20000"/>
        </a:spcBef>
        <a:buClr>
          <a:srgbClr val="00707F"/>
        </a:buClr>
        <a:buFont typeface="Arial"/>
        <a:buChar char="–"/>
        <a:defRPr sz="2800" kern="1200">
          <a:solidFill>
            <a:schemeClr val="tx1"/>
          </a:solidFill>
          <a:latin typeface="+mn-lt"/>
          <a:ea typeface="Source Sans Pro" panose="020B0503030403020204" pitchFamily="34" charset="0"/>
          <a:cs typeface="Source Sans Pro" panose="020B0503030403020204" pitchFamily="34" charset="0"/>
        </a:defRPr>
      </a:lvl2pPr>
      <a:lvl3pPr marL="1143000" indent="-228600" algn="l" defTabSz="457200" rtl="0" eaLnBrk="1" latinLnBrk="0" hangingPunct="1">
        <a:spcBef>
          <a:spcPct val="20000"/>
        </a:spcBef>
        <a:buClr>
          <a:srgbClr val="00707F"/>
        </a:buClr>
        <a:buFont typeface="Arial"/>
        <a:buChar char="•"/>
        <a:defRPr sz="2400" kern="1200">
          <a:solidFill>
            <a:schemeClr val="tx1"/>
          </a:solidFill>
          <a:latin typeface="+mn-lt"/>
          <a:ea typeface="Source Sans Pro" panose="020B0503030403020204" pitchFamily="34" charset="0"/>
          <a:cs typeface="Source Sans Pro" panose="020B0503030403020204" pitchFamily="34" charset="0"/>
        </a:defRPr>
      </a:lvl3pPr>
      <a:lvl4pPr marL="1600200" indent="-228600" algn="l" defTabSz="457200" rtl="0" eaLnBrk="1" latinLnBrk="0" hangingPunct="1">
        <a:spcBef>
          <a:spcPct val="20000"/>
        </a:spcBef>
        <a:buClr>
          <a:srgbClr val="00707F"/>
        </a:buClr>
        <a:buFont typeface="Arial"/>
        <a:buChar char="–"/>
        <a:defRPr sz="2000" kern="1200">
          <a:solidFill>
            <a:schemeClr val="tx1"/>
          </a:solidFill>
          <a:latin typeface="+mn-lt"/>
          <a:ea typeface="Source Sans Pro" panose="020B0503030403020204" pitchFamily="34" charset="0"/>
          <a:cs typeface="Source Sans Pro" panose="020B0503030403020204" pitchFamily="34" charset="0"/>
        </a:defRPr>
      </a:lvl4pPr>
      <a:lvl5pPr marL="2057400" indent="-228600" algn="l" defTabSz="457200" rtl="0" eaLnBrk="1" latinLnBrk="0" hangingPunct="1">
        <a:spcBef>
          <a:spcPct val="20000"/>
        </a:spcBef>
        <a:buClr>
          <a:srgbClr val="00707F"/>
        </a:buClr>
        <a:buFont typeface="Arial"/>
        <a:buChar char="»"/>
        <a:defRPr sz="2000" kern="1200">
          <a:solidFill>
            <a:schemeClr val="tx1"/>
          </a:solidFill>
          <a:latin typeface="+mn-lt"/>
          <a:ea typeface="Source Sans Pro" panose="020B0503030403020204" pitchFamily="34" charset="0"/>
          <a:cs typeface="Source Sans Pro" panose="020B0503030403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6.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7.png"/></Relationships>
</file>

<file path=ppt/slides/_rels/slide15.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8.png"/><Relationship Id="rId7"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30.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6.png"/><Relationship Id="rId9"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37.jpg"/><Relationship Id="rId4" Type="http://schemas.openxmlformats.org/officeDocument/2006/relationships/image" Target="../media/image36.jpg"/></Relationships>
</file>

<file path=ppt/slides/_rels/slide1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23.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50.jpg"/></Relationships>
</file>

<file path=ppt/slides/_rels/slide24.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image" Target="../media/image54.png"/><Relationship Id="rId11" Type="http://schemas.openxmlformats.org/officeDocument/2006/relationships/image" Target="../media/image27.png"/><Relationship Id="rId5" Type="http://schemas.openxmlformats.org/officeDocument/2006/relationships/image" Target="../media/image53.png"/><Relationship Id="rId10" Type="http://schemas.openxmlformats.org/officeDocument/2006/relationships/image" Target="../media/image58.jpg"/><Relationship Id="rId4" Type="http://schemas.openxmlformats.org/officeDocument/2006/relationships/image" Target="../media/image52.jpg"/><Relationship Id="rId9" Type="http://schemas.openxmlformats.org/officeDocument/2006/relationships/image" Target="../media/image57.jpg"/></Relationships>
</file>

<file path=ppt/slides/_rels/slide25.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61.png"/><Relationship Id="rId7" Type="http://schemas.openxmlformats.org/officeDocument/2006/relationships/image" Target="../media/image65.png"/><Relationship Id="rId2" Type="http://schemas.openxmlformats.org/officeDocument/2006/relationships/notesSlide" Target="../notesSlides/notesSlide27.xml"/><Relationship Id="rId1" Type="http://schemas.openxmlformats.org/officeDocument/2006/relationships/slideLayout" Target="../slideLayouts/slideLayout4.xml"/><Relationship Id="rId6" Type="http://schemas.openxmlformats.org/officeDocument/2006/relationships/image" Target="../media/image64.png"/><Relationship Id="rId5" Type="http://schemas.openxmlformats.org/officeDocument/2006/relationships/image" Target="../media/image63.png"/><Relationship Id="rId10" Type="http://schemas.openxmlformats.org/officeDocument/2006/relationships/image" Target="../media/image67.png"/><Relationship Id="rId4" Type="http://schemas.openxmlformats.org/officeDocument/2006/relationships/image" Target="../media/image62.png"/><Relationship Id="rId9" Type="http://schemas.openxmlformats.org/officeDocument/2006/relationships/image" Target="../media/image66.png"/></Relationships>
</file>

<file path=ppt/slides/_rels/slide2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69.png"/></Relationships>
</file>

<file path=ppt/slides/_rels/slide2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7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73.png"/></Relationships>
</file>

<file path=ppt/slides/_rels/slide31.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image" Target="../media/image75.png"/><Relationship Id="rId7" Type="http://schemas.openxmlformats.org/officeDocument/2006/relationships/image" Target="../media/image78.png"/><Relationship Id="rId2" Type="http://schemas.openxmlformats.org/officeDocument/2006/relationships/notesSlide" Target="../notesSlides/notesSlide32.xml"/><Relationship Id="rId1" Type="http://schemas.openxmlformats.org/officeDocument/2006/relationships/slideLayout" Target="../slideLayouts/slideLayout4.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27.png"/></Relationships>
</file>

<file path=ppt/slides/_rels/slide33.xml.rels><?xml version="1.0" encoding="UTF-8" standalone="yes"?>
<Relationships xmlns="http://schemas.openxmlformats.org/package/2006/relationships"><Relationship Id="rId3" Type="http://schemas.openxmlformats.org/officeDocument/2006/relationships/image" Target="../media/image80.jp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image" Target="../media/image82.jpg"/></Relationships>
</file>

<file path=ppt/slides/_rels/slide35.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notesSlide" Target="../notesSlides/notesSlide36.xml"/><Relationship Id="rId1" Type="http://schemas.openxmlformats.org/officeDocument/2006/relationships/slideLayout" Target="../slideLayouts/slideLayout4.xml"/><Relationship Id="rId5" Type="http://schemas.openxmlformats.org/officeDocument/2006/relationships/image" Target="../media/image86.jpg"/><Relationship Id="rId4" Type="http://schemas.openxmlformats.org/officeDocument/2006/relationships/image" Target="../media/image85.jpg"/></Relationships>
</file>

<file path=ppt/slides/_rels/slide37.xml.rels><?xml version="1.0" encoding="UTF-8" standalone="yes"?>
<Relationships xmlns="http://schemas.openxmlformats.org/package/2006/relationships"><Relationship Id="rId3" Type="http://schemas.openxmlformats.org/officeDocument/2006/relationships/image" Target="../media/image87.jpg"/><Relationship Id="rId2" Type="http://schemas.openxmlformats.org/officeDocument/2006/relationships/notesSlide" Target="../notesSlides/notesSlide37.xml"/><Relationship Id="rId1" Type="http://schemas.openxmlformats.org/officeDocument/2006/relationships/slideLayout" Target="../slideLayouts/slideLayout4.xml"/><Relationship Id="rId5" Type="http://schemas.openxmlformats.org/officeDocument/2006/relationships/image" Target="../media/image89.png"/><Relationship Id="rId4" Type="http://schemas.openxmlformats.org/officeDocument/2006/relationships/image" Target="../media/image88.jpg"/></Relationships>
</file>

<file path=ppt/slides/_rels/slide38.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8" Type="http://schemas.openxmlformats.org/officeDocument/2006/relationships/image" Target="../media/image95.png"/><Relationship Id="rId3" Type="http://schemas.openxmlformats.org/officeDocument/2006/relationships/image" Target="../media/image91.png"/><Relationship Id="rId7" Type="http://schemas.openxmlformats.org/officeDocument/2006/relationships/image" Target="../media/image27.png"/><Relationship Id="rId2" Type="http://schemas.openxmlformats.org/officeDocument/2006/relationships/notesSlide" Target="../notesSlides/notesSlide39.xml"/><Relationship Id="rId1" Type="http://schemas.openxmlformats.org/officeDocument/2006/relationships/slideLayout" Target="../slideLayouts/slideLayout4.xml"/><Relationship Id="rId6" Type="http://schemas.openxmlformats.org/officeDocument/2006/relationships/image" Target="../media/image94.png"/><Relationship Id="rId5" Type="http://schemas.openxmlformats.org/officeDocument/2006/relationships/image" Target="../media/image93.png"/><Relationship Id="rId4" Type="http://schemas.openxmlformats.org/officeDocument/2006/relationships/image" Target="../media/image9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40.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97.png"/></Relationships>
</file>

<file path=ppt/slides/_rels/slide41.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41.xml"/><Relationship Id="rId1" Type="http://schemas.openxmlformats.org/officeDocument/2006/relationships/slideLayout" Target="../slideLayouts/slideLayout4.xml"/><Relationship Id="rId4" Type="http://schemas.openxmlformats.org/officeDocument/2006/relationships/image" Target="../media/image99.png"/></Relationships>
</file>

<file path=ppt/slides/_rels/slide42.xml.rels><?xml version="1.0" encoding="UTF-8" standalone="yes"?>
<Relationships xmlns="http://schemas.openxmlformats.org/package/2006/relationships"><Relationship Id="rId8" Type="http://schemas.openxmlformats.org/officeDocument/2006/relationships/image" Target="../media/image104.png"/><Relationship Id="rId3" Type="http://schemas.openxmlformats.org/officeDocument/2006/relationships/image" Target="../media/image100.png"/><Relationship Id="rId7" Type="http://schemas.openxmlformats.org/officeDocument/2006/relationships/image" Target="../media/image103.png"/><Relationship Id="rId2" Type="http://schemas.openxmlformats.org/officeDocument/2006/relationships/notesSlide" Target="../notesSlides/notesSlide42.xml"/><Relationship Id="rId1" Type="http://schemas.openxmlformats.org/officeDocument/2006/relationships/slideLayout" Target="../slideLayouts/slideLayout4.xml"/><Relationship Id="rId6" Type="http://schemas.openxmlformats.org/officeDocument/2006/relationships/image" Target="../media/image27.png"/><Relationship Id="rId5" Type="http://schemas.openxmlformats.org/officeDocument/2006/relationships/image" Target="../media/image102.png"/><Relationship Id="rId10" Type="http://schemas.openxmlformats.org/officeDocument/2006/relationships/image" Target="../media/image106.png"/><Relationship Id="rId4" Type="http://schemas.openxmlformats.org/officeDocument/2006/relationships/image" Target="../media/image101.png"/><Relationship Id="rId9" Type="http://schemas.openxmlformats.org/officeDocument/2006/relationships/image" Target="../media/image105.png"/></Relationships>
</file>

<file path=ppt/slides/_rels/slide43.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43.xml"/><Relationship Id="rId1" Type="http://schemas.openxmlformats.org/officeDocument/2006/relationships/slideLayout" Target="../slideLayouts/slideLayout4.xml"/><Relationship Id="rId4" Type="http://schemas.openxmlformats.org/officeDocument/2006/relationships/image" Target="../media/image108.png"/></Relationships>
</file>

<file path=ppt/slides/_rels/slide44.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44.xml"/><Relationship Id="rId1" Type="http://schemas.openxmlformats.org/officeDocument/2006/relationships/slideLayout" Target="../slideLayouts/slideLayout4.xml"/><Relationship Id="rId4" Type="http://schemas.openxmlformats.org/officeDocument/2006/relationships/image" Target="../media/image110.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latin typeface="+mn-lt"/>
              </a:rPr>
              <a:t>Alma - </a:t>
            </a:r>
            <a:r>
              <a:rPr lang="fr-FR" dirty="0" err="1" smtClean="0">
                <a:latin typeface="+mn-lt"/>
              </a:rPr>
              <a:t>Analytics</a:t>
            </a:r>
            <a:endParaRPr lang="fr-FR" dirty="0">
              <a:latin typeface="+mn-lt"/>
            </a:endParaRPr>
          </a:p>
        </p:txBody>
      </p:sp>
      <p:sp>
        <p:nvSpPr>
          <p:cNvPr id="3" name="Sous-titre 2"/>
          <p:cNvSpPr>
            <a:spLocks noGrp="1"/>
          </p:cNvSpPr>
          <p:nvPr>
            <p:ph type="subTitle" idx="1"/>
          </p:nvPr>
        </p:nvSpPr>
        <p:spPr/>
        <p:txBody>
          <a:bodyPr/>
          <a:lstStyle/>
          <a:p>
            <a:r>
              <a:rPr lang="fr-FR" dirty="0" smtClean="0">
                <a:latin typeface="+mn-lt"/>
              </a:rPr>
              <a:t>Module 1 - Découverte</a:t>
            </a:r>
            <a:endParaRPr lang="fr-FR" dirty="0">
              <a:latin typeface="+mn-lt"/>
            </a:endParaRPr>
          </a:p>
        </p:txBody>
      </p:sp>
    </p:spTree>
    <p:extLst>
      <p:ext uri="{BB962C8B-B14F-4D97-AF65-F5344CB8AC3E}">
        <p14:creationId xmlns:p14="http://schemas.microsoft.com/office/powerpoint/2010/main" val="6291400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796092"/>
            <a:ext cx="8686800" cy="621546"/>
          </a:xfrm>
        </p:spPr>
        <p:txBody>
          <a:bodyPr/>
          <a:lstStyle/>
          <a:p>
            <a:r>
              <a:rPr lang="fr-BE" dirty="0" err="1"/>
              <a:t>Scheduled</a:t>
            </a:r>
            <a:r>
              <a:rPr lang="fr-BE" dirty="0"/>
              <a:t> Reports et </a:t>
            </a:r>
            <a:r>
              <a:rPr lang="fr-BE" dirty="0" err="1"/>
              <a:t>Scheduled</a:t>
            </a:r>
            <a:r>
              <a:rPr lang="fr-BE" dirty="0"/>
              <a:t> </a:t>
            </a:r>
            <a:r>
              <a:rPr lang="fr-BE" dirty="0" err="1"/>
              <a:t>Dashboards</a:t>
            </a:r>
            <a:r>
              <a:rPr lang="fr-BE" dirty="0"/>
              <a:t>: </a:t>
            </a:r>
            <a:r>
              <a:rPr lang="fr-BE" dirty="0" smtClean="0"/>
              <a:t/>
            </a:r>
            <a:br>
              <a:rPr lang="fr-BE" dirty="0" smtClean="0"/>
            </a:br>
            <a:r>
              <a:rPr lang="fr-BE" dirty="0"/>
              <a:t> </a:t>
            </a:r>
            <a:r>
              <a:rPr lang="fr-BE" dirty="0" smtClean="0"/>
              <a:t>  s’y </a:t>
            </a:r>
            <a:r>
              <a:rPr lang="fr-BE" dirty="0"/>
              <a:t>abonner</a:t>
            </a:r>
            <a:endParaRPr lang="en-US" dirty="0">
              <a:latin typeface="+mn-lt"/>
            </a:endParaRPr>
          </a:p>
        </p:txBody>
      </p:sp>
      <p:grpSp>
        <p:nvGrpSpPr>
          <p:cNvPr id="41" name="Groupe 40"/>
          <p:cNvGrpSpPr/>
          <p:nvPr/>
        </p:nvGrpSpPr>
        <p:grpSpPr>
          <a:xfrm>
            <a:off x="72000" y="2077768"/>
            <a:ext cx="9000000" cy="4272212"/>
            <a:chOff x="814012" y="2501118"/>
            <a:chExt cx="7515977" cy="4272212"/>
          </a:xfrm>
        </p:grpSpPr>
        <p:grpSp>
          <p:nvGrpSpPr>
            <p:cNvPr id="40" name="Groupe 39"/>
            <p:cNvGrpSpPr/>
            <p:nvPr/>
          </p:nvGrpSpPr>
          <p:grpSpPr>
            <a:xfrm>
              <a:off x="814012" y="2501118"/>
              <a:ext cx="7515977" cy="4272212"/>
              <a:chOff x="814012" y="2490651"/>
              <a:chExt cx="7515977" cy="4272212"/>
            </a:xfrm>
          </p:grpSpPr>
          <p:grpSp>
            <p:nvGrpSpPr>
              <p:cNvPr id="8" name="Groupe 7"/>
              <p:cNvGrpSpPr/>
              <p:nvPr/>
            </p:nvGrpSpPr>
            <p:grpSpPr>
              <a:xfrm>
                <a:off x="814012" y="2490651"/>
                <a:ext cx="7515977" cy="4272212"/>
                <a:chOff x="814012" y="2490651"/>
                <a:chExt cx="7515977" cy="4272212"/>
              </a:xfrm>
            </p:grpSpPr>
            <p:pic>
              <p:nvPicPr>
                <p:cNvPr id="5" name="Image 4"/>
                <p:cNvPicPr>
                  <a:picLocks noChangeAspect="1"/>
                </p:cNvPicPr>
                <p:nvPr/>
              </p:nvPicPr>
              <p:blipFill rotWithShape="1">
                <a:blip r:embed="rId3"/>
                <a:srcRect l="6111" t="14603" r="53569" b="3909"/>
                <a:stretch/>
              </p:blipFill>
              <p:spPr>
                <a:xfrm>
                  <a:off x="814012" y="2490651"/>
                  <a:ext cx="7515977" cy="4272212"/>
                </a:xfrm>
                <a:prstGeom prst="rect">
                  <a:avLst/>
                </a:prstGeom>
                <a:effectLst>
                  <a:outerShdw blurRad="63500" sx="102000" sy="102000" algn="ctr" rotWithShape="0">
                    <a:prstClr val="black">
                      <a:alpha val="40000"/>
                    </a:prstClr>
                  </a:outerShdw>
                </a:effectLst>
              </p:spPr>
            </p:pic>
            <p:pic>
              <p:nvPicPr>
                <p:cNvPr id="7" name="Image 6"/>
                <p:cNvPicPr>
                  <a:picLocks noChangeAspect="1"/>
                </p:cNvPicPr>
                <p:nvPr/>
              </p:nvPicPr>
              <p:blipFill>
                <a:blip r:embed="rId4"/>
                <a:stretch>
                  <a:fillRect/>
                </a:stretch>
              </p:blipFill>
              <p:spPr>
                <a:xfrm>
                  <a:off x="3894959" y="2490651"/>
                  <a:ext cx="619125" cy="219075"/>
                </a:xfrm>
                <a:prstGeom prst="rect">
                  <a:avLst/>
                </a:prstGeom>
              </p:spPr>
            </p:pic>
          </p:grpSp>
          <p:pic>
            <p:nvPicPr>
              <p:cNvPr id="39" name="Image 38"/>
              <p:cNvPicPr>
                <a:picLocks noChangeAspect="1"/>
              </p:cNvPicPr>
              <p:nvPr/>
            </p:nvPicPr>
            <p:blipFill>
              <a:blip r:embed="rId5">
                <a:duotone>
                  <a:prstClr val="black"/>
                  <a:schemeClr val="accent3">
                    <a:tint val="45000"/>
                    <a:satMod val="400000"/>
                  </a:schemeClr>
                </a:duotone>
              </a:blip>
              <a:stretch>
                <a:fillRect/>
              </a:stretch>
            </p:blipFill>
            <p:spPr>
              <a:xfrm>
                <a:off x="4042907" y="3056872"/>
                <a:ext cx="958800" cy="169200"/>
              </a:xfrm>
              <a:prstGeom prst="rect">
                <a:avLst/>
              </a:prstGeom>
            </p:spPr>
          </p:pic>
        </p:grpSp>
        <p:pic>
          <p:nvPicPr>
            <p:cNvPr id="38" name="Image 37"/>
            <p:cNvPicPr>
              <a:picLocks noChangeAspect="1"/>
            </p:cNvPicPr>
            <p:nvPr/>
          </p:nvPicPr>
          <p:blipFill rotWithShape="1">
            <a:blip r:embed="rId6"/>
            <a:srcRect l="4779" t="10768" r="6542" b="24958"/>
            <a:stretch/>
          </p:blipFill>
          <p:spPr>
            <a:xfrm>
              <a:off x="4035216" y="2783308"/>
              <a:ext cx="478868" cy="115693"/>
            </a:xfrm>
            <a:prstGeom prst="rect">
              <a:avLst/>
            </a:prstGeom>
          </p:spPr>
        </p:pic>
      </p:grpSp>
      <p:sp>
        <p:nvSpPr>
          <p:cNvPr id="18" name="Rectangle à coins arrondis 17"/>
          <p:cNvSpPr/>
          <p:nvPr/>
        </p:nvSpPr>
        <p:spPr>
          <a:xfrm>
            <a:off x="3755084" y="2077767"/>
            <a:ext cx="767330" cy="226233"/>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a typeface="Source Sans Pro" panose="020B0503030403020204" pitchFamily="34" charset="0"/>
            </a:endParaRPr>
          </a:p>
        </p:txBody>
      </p:sp>
      <p:cxnSp>
        <p:nvCxnSpPr>
          <p:cNvPr id="14" name="Connecteur en arc 13"/>
          <p:cNvCxnSpPr/>
          <p:nvPr/>
        </p:nvCxnSpPr>
        <p:spPr>
          <a:xfrm rot="10800000" flipH="1" flipV="1">
            <a:off x="3730700" y="2143320"/>
            <a:ext cx="1" cy="609932"/>
          </a:xfrm>
          <a:prstGeom prst="curvedConnector4">
            <a:avLst>
              <a:gd name="adj1" fmla="val -22860000000"/>
              <a:gd name="adj2" fmla="val 100026"/>
            </a:avLst>
          </a:prstGeom>
          <a:ln w="127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7" name="Rectangle à coins arrondis 16"/>
          <p:cNvSpPr/>
          <p:nvPr/>
        </p:nvSpPr>
        <p:spPr>
          <a:xfrm>
            <a:off x="3755084" y="2350059"/>
            <a:ext cx="1472930" cy="521978"/>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a typeface="Source Sans Pro" panose="020B0503030403020204" pitchFamily="34" charset="0"/>
            </a:endParaRPr>
          </a:p>
        </p:txBody>
      </p:sp>
      <p:grpSp>
        <p:nvGrpSpPr>
          <p:cNvPr id="13" name="Groupe 12"/>
          <p:cNvGrpSpPr/>
          <p:nvPr/>
        </p:nvGrpSpPr>
        <p:grpSpPr>
          <a:xfrm>
            <a:off x="3444178" y="2660702"/>
            <a:ext cx="648000" cy="1011587"/>
            <a:chOff x="3202927" y="1973861"/>
            <a:chExt cx="648000" cy="1011587"/>
          </a:xfrm>
        </p:grpSpPr>
        <p:pic>
          <p:nvPicPr>
            <p:cNvPr id="20" name="Espace réservé du contenu 2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02927" y="1973861"/>
              <a:ext cx="648000" cy="1011587"/>
            </a:xfrm>
            <a:prstGeom prst="rect">
              <a:avLst/>
            </a:prstGeom>
          </p:spPr>
        </p:pic>
        <p:sp>
          <p:nvSpPr>
            <p:cNvPr id="21" name="ZoneTexte 20"/>
            <p:cNvSpPr txBox="1"/>
            <p:nvPr/>
          </p:nvSpPr>
          <p:spPr>
            <a:xfrm>
              <a:off x="3293532" y="2413001"/>
              <a:ext cx="313266" cy="369332"/>
            </a:xfrm>
            <a:prstGeom prst="rect">
              <a:avLst/>
            </a:prstGeom>
            <a:noFill/>
          </p:spPr>
          <p:txBody>
            <a:bodyPr wrap="square" rtlCol="0">
              <a:spAutoFit/>
            </a:bodyPr>
            <a:lstStyle/>
            <a:p>
              <a:r>
                <a:rPr lang="fr-BE" dirty="0" smtClean="0"/>
                <a:t>2</a:t>
              </a:r>
              <a:endParaRPr lang="fr-BE" dirty="0"/>
            </a:p>
          </p:txBody>
        </p:sp>
      </p:grpSp>
      <p:grpSp>
        <p:nvGrpSpPr>
          <p:cNvPr id="15" name="Groupe 14"/>
          <p:cNvGrpSpPr/>
          <p:nvPr/>
        </p:nvGrpSpPr>
        <p:grpSpPr>
          <a:xfrm>
            <a:off x="4368708" y="1315442"/>
            <a:ext cx="648000" cy="1011587"/>
            <a:chOff x="4582558" y="1438358"/>
            <a:chExt cx="648000" cy="1011587"/>
          </a:xfrm>
        </p:grpSpPr>
        <p:pic>
          <p:nvPicPr>
            <p:cNvPr id="25" name="Espace réservé du contenu 2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1522251">
              <a:off x="4582558" y="1438358"/>
              <a:ext cx="648000" cy="1011587"/>
            </a:xfrm>
            <a:prstGeom prst="rect">
              <a:avLst/>
            </a:prstGeom>
          </p:spPr>
        </p:pic>
        <p:sp>
          <p:nvSpPr>
            <p:cNvPr id="26" name="ZoneTexte 25"/>
            <p:cNvSpPr txBox="1"/>
            <p:nvPr/>
          </p:nvSpPr>
          <p:spPr>
            <a:xfrm>
              <a:off x="4887488" y="1654443"/>
              <a:ext cx="313266" cy="369332"/>
            </a:xfrm>
            <a:prstGeom prst="rect">
              <a:avLst/>
            </a:prstGeom>
            <a:noFill/>
          </p:spPr>
          <p:txBody>
            <a:bodyPr wrap="square" rtlCol="0">
              <a:spAutoFit/>
            </a:bodyPr>
            <a:lstStyle/>
            <a:p>
              <a:r>
                <a:rPr lang="fr-BE" dirty="0" smtClean="0"/>
                <a:t>1</a:t>
              </a:r>
              <a:endParaRPr lang="fr-BE" dirty="0"/>
            </a:p>
          </p:txBody>
        </p:sp>
      </p:grpSp>
    </p:spTree>
    <p:extLst>
      <p:ext uri="{BB962C8B-B14F-4D97-AF65-F5344CB8AC3E}">
        <p14:creationId xmlns:p14="http://schemas.microsoft.com/office/powerpoint/2010/main" val="16597771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rotWithShape="1">
          <a:blip r:embed="rId3"/>
          <a:srcRect l="8385" t="11357" r="10834" b="15463"/>
          <a:stretch/>
        </p:blipFill>
        <p:spPr>
          <a:xfrm>
            <a:off x="768667" y="2497657"/>
            <a:ext cx="7606666" cy="4055544"/>
          </a:xfrm>
          <a:prstGeom prst="rect">
            <a:avLst/>
          </a:prstGeom>
          <a:effectLst>
            <a:outerShdw blurRad="63500" sx="102000" sy="102000" algn="ctr" rotWithShape="0">
              <a:prstClr val="black">
                <a:alpha val="40000"/>
              </a:prstClr>
            </a:outerShdw>
          </a:effectLst>
        </p:spPr>
      </p:pic>
      <p:sp>
        <p:nvSpPr>
          <p:cNvPr id="2" name="Titre 1"/>
          <p:cNvSpPr>
            <a:spLocks noGrp="1"/>
          </p:cNvSpPr>
          <p:nvPr>
            <p:ph type="title"/>
          </p:nvPr>
        </p:nvSpPr>
        <p:spPr>
          <a:xfrm>
            <a:off x="457200" y="796092"/>
            <a:ext cx="8686800" cy="621546"/>
          </a:xfrm>
        </p:spPr>
        <p:txBody>
          <a:bodyPr/>
          <a:lstStyle/>
          <a:p>
            <a:r>
              <a:rPr lang="fr-BE" dirty="0" err="1"/>
              <a:t>Scheduled</a:t>
            </a:r>
            <a:r>
              <a:rPr lang="fr-BE" dirty="0"/>
              <a:t> Reports et </a:t>
            </a:r>
            <a:r>
              <a:rPr lang="fr-BE" dirty="0" err="1"/>
              <a:t>Scheduled</a:t>
            </a:r>
            <a:r>
              <a:rPr lang="fr-BE" dirty="0"/>
              <a:t> </a:t>
            </a:r>
            <a:r>
              <a:rPr lang="fr-BE" dirty="0" err="1"/>
              <a:t>Dashboards</a:t>
            </a:r>
            <a:r>
              <a:rPr lang="fr-BE" dirty="0"/>
              <a:t>: </a:t>
            </a:r>
            <a:r>
              <a:rPr lang="fr-BE" dirty="0" smtClean="0"/>
              <a:t/>
            </a:r>
            <a:br>
              <a:rPr lang="fr-BE" dirty="0" smtClean="0"/>
            </a:br>
            <a:r>
              <a:rPr lang="fr-BE" dirty="0"/>
              <a:t> </a:t>
            </a:r>
            <a:r>
              <a:rPr lang="fr-BE" dirty="0" smtClean="0"/>
              <a:t>  s’y abonner</a:t>
            </a:r>
            <a:endParaRPr lang="en-US" dirty="0">
              <a:latin typeface="+mn-lt"/>
            </a:endParaRPr>
          </a:p>
        </p:txBody>
      </p:sp>
      <p:pic>
        <p:nvPicPr>
          <p:cNvPr id="4" name="Espace réservé du contenu 3"/>
          <p:cNvPicPr>
            <a:picLocks noGrp="1" noChangeAspect="1"/>
          </p:cNvPicPr>
          <p:nvPr>
            <p:ph idx="1"/>
          </p:nvPr>
        </p:nvPicPr>
        <p:blipFill>
          <a:blip r:embed="rId4"/>
          <a:stretch>
            <a:fillRect/>
          </a:stretch>
        </p:blipFill>
        <p:spPr>
          <a:xfrm>
            <a:off x="5808427" y="2210651"/>
            <a:ext cx="1528374" cy="612680"/>
          </a:xfrm>
          <a:prstGeom prst="rect">
            <a:avLst/>
          </a:prstGeom>
          <a:ln w="12700">
            <a:solidFill>
              <a:srgbClr val="FF0000"/>
            </a:solidFill>
          </a:ln>
        </p:spPr>
      </p:pic>
      <p:cxnSp>
        <p:nvCxnSpPr>
          <p:cNvPr id="14" name="Connecteur en arc 13"/>
          <p:cNvCxnSpPr/>
          <p:nvPr/>
        </p:nvCxnSpPr>
        <p:spPr>
          <a:xfrm rot="10800000">
            <a:off x="6565665" y="2839300"/>
            <a:ext cx="935802" cy="177066"/>
          </a:xfrm>
          <a:prstGeom prst="curvedConnector3">
            <a:avLst>
              <a:gd name="adj1" fmla="val 99761"/>
            </a:avLst>
          </a:prstGeom>
          <a:ln w="127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7" name="Rectangle à coins arrondis 16"/>
          <p:cNvSpPr/>
          <p:nvPr/>
        </p:nvSpPr>
        <p:spPr>
          <a:xfrm>
            <a:off x="982133" y="2878665"/>
            <a:ext cx="2616199" cy="287866"/>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a typeface="Source Sans Pro" panose="020B0503030403020204" pitchFamily="34" charset="0"/>
            </a:endParaRPr>
          </a:p>
        </p:txBody>
      </p:sp>
      <p:pic>
        <p:nvPicPr>
          <p:cNvPr id="12" name="Espace réservé du contenu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6454537">
            <a:off x="7834425" y="4210948"/>
            <a:ext cx="648000" cy="1011587"/>
          </a:xfrm>
          <a:prstGeom prst="rect">
            <a:avLst/>
          </a:prstGeom>
        </p:spPr>
      </p:pic>
      <p:sp>
        <p:nvSpPr>
          <p:cNvPr id="16" name="Rectangle à coins arrondis 15"/>
          <p:cNvSpPr/>
          <p:nvPr/>
        </p:nvSpPr>
        <p:spPr>
          <a:xfrm>
            <a:off x="3491560" y="3197944"/>
            <a:ext cx="1980000" cy="170837"/>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a typeface="Source Sans Pro" panose="020B0503030403020204" pitchFamily="34" charset="0"/>
            </a:endParaRPr>
          </a:p>
        </p:txBody>
      </p:sp>
      <p:sp>
        <p:nvSpPr>
          <p:cNvPr id="19" name="Rectangle à coins arrondis 18"/>
          <p:cNvSpPr/>
          <p:nvPr/>
        </p:nvSpPr>
        <p:spPr>
          <a:xfrm>
            <a:off x="5808427" y="3193435"/>
            <a:ext cx="1152000" cy="170837"/>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a typeface="Source Sans Pro" panose="020B0503030403020204" pitchFamily="34" charset="0"/>
            </a:endParaRPr>
          </a:p>
        </p:txBody>
      </p:sp>
      <p:sp>
        <p:nvSpPr>
          <p:cNvPr id="20" name="Rectangle à coins arrondis 19"/>
          <p:cNvSpPr/>
          <p:nvPr/>
        </p:nvSpPr>
        <p:spPr>
          <a:xfrm>
            <a:off x="1206412" y="3196441"/>
            <a:ext cx="2016000" cy="170837"/>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a typeface="Source Sans Pro" panose="020B0503030403020204" pitchFamily="34" charset="0"/>
            </a:endParaRPr>
          </a:p>
        </p:txBody>
      </p:sp>
      <p:sp>
        <p:nvSpPr>
          <p:cNvPr id="21" name="Rectangle à coins arrondis 20"/>
          <p:cNvSpPr/>
          <p:nvPr/>
        </p:nvSpPr>
        <p:spPr>
          <a:xfrm>
            <a:off x="7336801" y="3197944"/>
            <a:ext cx="756000" cy="170837"/>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a typeface="Source Sans Pro" panose="020B0503030403020204" pitchFamily="34" charset="0"/>
            </a:endParaRPr>
          </a:p>
        </p:txBody>
      </p:sp>
      <p:sp>
        <p:nvSpPr>
          <p:cNvPr id="23" name="Rectangle à coins arrondis 22"/>
          <p:cNvSpPr/>
          <p:nvPr/>
        </p:nvSpPr>
        <p:spPr>
          <a:xfrm>
            <a:off x="7501467" y="2938469"/>
            <a:ext cx="288000" cy="170837"/>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a typeface="Source Sans Pro" panose="020B0503030403020204" pitchFamily="34" charset="0"/>
            </a:endParaRPr>
          </a:p>
        </p:txBody>
      </p:sp>
      <p:pic>
        <p:nvPicPr>
          <p:cNvPr id="10" name="Image 9"/>
          <p:cNvPicPr>
            <a:picLocks noChangeAspect="1"/>
          </p:cNvPicPr>
          <p:nvPr/>
        </p:nvPicPr>
        <p:blipFill rotWithShape="1">
          <a:blip r:embed="rId6"/>
          <a:srcRect l="13333" t="34198" r="82686" b="59876"/>
          <a:stretch/>
        </p:blipFill>
        <p:spPr>
          <a:xfrm>
            <a:off x="3786162" y="2221433"/>
            <a:ext cx="1476000" cy="617867"/>
          </a:xfrm>
          <a:prstGeom prst="rect">
            <a:avLst/>
          </a:prstGeom>
          <a:ln w="12700">
            <a:solidFill>
              <a:srgbClr val="FF0000"/>
            </a:solidFill>
          </a:ln>
        </p:spPr>
      </p:pic>
      <p:cxnSp>
        <p:nvCxnSpPr>
          <p:cNvPr id="25" name="Connecteur en arc 24"/>
          <p:cNvCxnSpPr/>
          <p:nvPr/>
        </p:nvCxnSpPr>
        <p:spPr>
          <a:xfrm rot="10800000" flipH="1">
            <a:off x="3598332" y="2838557"/>
            <a:ext cx="935802" cy="177066"/>
          </a:xfrm>
          <a:prstGeom prst="curvedConnector3">
            <a:avLst>
              <a:gd name="adj1" fmla="val 99761"/>
            </a:avLst>
          </a:prstGeom>
          <a:ln w="127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6" name="Espace réservé du contenu 2"/>
          <p:cNvSpPr txBox="1">
            <a:spLocks/>
          </p:cNvSpPr>
          <p:nvPr/>
        </p:nvSpPr>
        <p:spPr>
          <a:xfrm>
            <a:off x="431800" y="1591733"/>
            <a:ext cx="8280400" cy="45259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rgbClr val="00707F"/>
              </a:buClr>
              <a:buSzPct val="55000"/>
              <a:buFont typeface="Lucida Grande"/>
              <a:buChar char="▶"/>
              <a:defRPr sz="3200" kern="1200">
                <a:solidFill>
                  <a:schemeClr val="tx1"/>
                </a:solidFill>
                <a:latin typeface="+mn-lt"/>
                <a:ea typeface="Source Sans Pro" panose="020B0503030403020204" pitchFamily="34" charset="0"/>
                <a:cs typeface="Source Sans Pro" panose="020B0503030403020204" pitchFamily="34" charset="0"/>
              </a:defRPr>
            </a:lvl1pPr>
            <a:lvl2pPr marL="742950" indent="-285750" algn="l" defTabSz="457200" rtl="0" eaLnBrk="1" latinLnBrk="0" hangingPunct="1">
              <a:spcBef>
                <a:spcPct val="20000"/>
              </a:spcBef>
              <a:buClr>
                <a:srgbClr val="00707F"/>
              </a:buClr>
              <a:buFont typeface="Arial"/>
              <a:buChar char="–"/>
              <a:defRPr sz="2800" kern="1200">
                <a:solidFill>
                  <a:schemeClr val="tx1"/>
                </a:solidFill>
                <a:latin typeface="+mn-lt"/>
                <a:ea typeface="Source Sans Pro" panose="020B0503030403020204" pitchFamily="34" charset="0"/>
                <a:cs typeface="Source Sans Pro" panose="020B0503030403020204" pitchFamily="34" charset="0"/>
              </a:defRPr>
            </a:lvl2pPr>
            <a:lvl3pPr marL="1143000" indent="-228600" algn="l" defTabSz="457200" rtl="0" eaLnBrk="1" latinLnBrk="0" hangingPunct="1">
              <a:spcBef>
                <a:spcPct val="20000"/>
              </a:spcBef>
              <a:buClr>
                <a:srgbClr val="00707F"/>
              </a:buClr>
              <a:buFont typeface="Arial"/>
              <a:buChar char="•"/>
              <a:defRPr sz="2400" kern="1200">
                <a:solidFill>
                  <a:schemeClr val="tx1"/>
                </a:solidFill>
                <a:latin typeface="+mn-lt"/>
                <a:ea typeface="Source Sans Pro" panose="020B0503030403020204" pitchFamily="34" charset="0"/>
                <a:cs typeface="Source Sans Pro" panose="020B0503030403020204" pitchFamily="34" charset="0"/>
              </a:defRPr>
            </a:lvl3pPr>
            <a:lvl4pPr marL="1600200" indent="-228600" algn="l" defTabSz="457200" rtl="0" eaLnBrk="1" latinLnBrk="0" hangingPunct="1">
              <a:spcBef>
                <a:spcPct val="20000"/>
              </a:spcBef>
              <a:buClr>
                <a:srgbClr val="00707F"/>
              </a:buClr>
              <a:buFont typeface="Arial"/>
              <a:buChar char="–"/>
              <a:defRPr sz="2000" kern="1200">
                <a:solidFill>
                  <a:schemeClr val="tx1"/>
                </a:solidFill>
                <a:latin typeface="+mn-lt"/>
                <a:ea typeface="Source Sans Pro" panose="020B0503030403020204" pitchFamily="34" charset="0"/>
                <a:cs typeface="Source Sans Pro" panose="020B0503030403020204" pitchFamily="34" charset="0"/>
              </a:defRPr>
            </a:lvl4pPr>
            <a:lvl5pPr marL="2057400" indent="-228600" algn="l" defTabSz="457200" rtl="0" eaLnBrk="1" latinLnBrk="0" hangingPunct="1">
              <a:spcBef>
                <a:spcPct val="20000"/>
              </a:spcBef>
              <a:buClr>
                <a:srgbClr val="00707F"/>
              </a:buClr>
              <a:buFont typeface="Arial"/>
              <a:buChar char="»"/>
              <a:defRPr sz="2000" kern="1200">
                <a:solidFill>
                  <a:schemeClr val="tx1"/>
                </a:solidFill>
                <a:latin typeface="+mn-lt"/>
                <a:ea typeface="Source Sans Pro" panose="020B0503030403020204" pitchFamily="34" charset="0"/>
                <a:cs typeface="Source Sans Pro" panose="020B0503030403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BE" sz="2000" dirty="0"/>
              <a:t>Choisir </a:t>
            </a:r>
            <a:r>
              <a:rPr lang="fr-BE" sz="2000" dirty="0" smtClean="0"/>
              <a:t>les rapports qui </a:t>
            </a:r>
            <a:r>
              <a:rPr lang="fr-BE" sz="2000" dirty="0"/>
              <a:t>vous seront envoyés </a:t>
            </a:r>
            <a:r>
              <a:rPr lang="fr-BE" sz="2000" dirty="0" smtClean="0"/>
              <a:t>par </a:t>
            </a:r>
            <a:r>
              <a:rPr lang="fr-BE" sz="2000" dirty="0"/>
              <a:t>email selon une périodicité </a:t>
            </a:r>
            <a:r>
              <a:rPr lang="fr-BE" sz="2000" dirty="0" smtClean="0"/>
              <a:t>prédéfinie.</a:t>
            </a:r>
            <a:endParaRPr lang="en-US" sz="2000" i="1" dirty="0"/>
          </a:p>
          <a:p>
            <a:pPr marL="0" indent="0">
              <a:buFont typeface="Lucida Grande"/>
              <a:buNone/>
            </a:pPr>
            <a:endParaRPr lang="fr-FR" sz="2000" dirty="0"/>
          </a:p>
        </p:txBody>
      </p:sp>
      <p:sp>
        <p:nvSpPr>
          <p:cNvPr id="5" name="ZoneTexte 4"/>
          <p:cNvSpPr txBox="1"/>
          <p:nvPr/>
        </p:nvSpPr>
        <p:spPr>
          <a:xfrm>
            <a:off x="8111966" y="4648200"/>
            <a:ext cx="287867" cy="369332"/>
          </a:xfrm>
          <a:prstGeom prst="rect">
            <a:avLst/>
          </a:prstGeom>
          <a:noFill/>
        </p:spPr>
        <p:txBody>
          <a:bodyPr wrap="square" rtlCol="0">
            <a:spAutoFit/>
          </a:bodyPr>
          <a:lstStyle/>
          <a:p>
            <a:r>
              <a:rPr lang="fr-BE" dirty="0" smtClean="0"/>
              <a:t>3</a:t>
            </a:r>
            <a:endParaRPr lang="fr-BE" dirty="0"/>
          </a:p>
        </p:txBody>
      </p:sp>
    </p:spTree>
    <p:extLst>
      <p:ext uri="{BB962C8B-B14F-4D97-AF65-F5344CB8AC3E}">
        <p14:creationId xmlns:p14="http://schemas.microsoft.com/office/powerpoint/2010/main" val="2216792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39334" y="4826215"/>
            <a:ext cx="7587201" cy="567349"/>
          </a:xfrm>
        </p:spPr>
        <p:txBody>
          <a:bodyPr>
            <a:normAutofit fontScale="90000"/>
          </a:bodyPr>
          <a:lstStyle/>
          <a:p>
            <a:r>
              <a:rPr lang="fr-BE" dirty="0" smtClean="0">
                <a:latin typeface="+mn-lt"/>
              </a:rPr>
              <a:t>Exemples de rapports </a:t>
            </a:r>
            <a:endParaRPr lang="fr-FR" dirty="0">
              <a:latin typeface="+mn-lt"/>
            </a:endParaRPr>
          </a:p>
        </p:txBody>
      </p:sp>
    </p:spTree>
    <p:extLst>
      <p:ext uri="{BB962C8B-B14F-4D97-AF65-F5344CB8AC3E}">
        <p14:creationId xmlns:p14="http://schemas.microsoft.com/office/powerpoint/2010/main" val="30897458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796092"/>
            <a:ext cx="8686800" cy="621546"/>
          </a:xfrm>
        </p:spPr>
        <p:txBody>
          <a:bodyPr/>
          <a:lstStyle/>
          <a:p>
            <a:r>
              <a:rPr lang="fr-BE" dirty="0" smtClean="0"/>
              <a:t>Données: actuellement 24 domaines</a:t>
            </a:r>
            <a:endParaRPr lang="en-US" dirty="0">
              <a:latin typeface="+mn-lt"/>
            </a:endParaRPr>
          </a:p>
        </p:txBody>
      </p:sp>
      <p:grpSp>
        <p:nvGrpSpPr>
          <p:cNvPr id="3" name="Groupe 2"/>
          <p:cNvGrpSpPr>
            <a:grpSpLocks noChangeAspect="1"/>
          </p:cNvGrpSpPr>
          <p:nvPr/>
        </p:nvGrpSpPr>
        <p:grpSpPr>
          <a:xfrm>
            <a:off x="664635" y="1972749"/>
            <a:ext cx="7814730" cy="4464000"/>
            <a:chOff x="558800" y="1972749"/>
            <a:chExt cx="7564074" cy="4320818"/>
          </a:xfrm>
        </p:grpSpPr>
        <p:pic>
          <p:nvPicPr>
            <p:cNvPr id="5" name="Image 4"/>
            <p:cNvPicPr>
              <a:picLocks noChangeAspect="1"/>
            </p:cNvPicPr>
            <p:nvPr/>
          </p:nvPicPr>
          <p:blipFill rotWithShape="1">
            <a:blip r:embed="rId3"/>
            <a:srcRect b="1981"/>
            <a:stretch/>
          </p:blipFill>
          <p:spPr>
            <a:xfrm>
              <a:off x="558800" y="1972749"/>
              <a:ext cx="3600000" cy="4320818"/>
            </a:xfrm>
            <a:prstGeom prst="rect">
              <a:avLst/>
            </a:prstGeom>
          </p:spPr>
        </p:pic>
        <p:pic>
          <p:nvPicPr>
            <p:cNvPr id="6" name="Image 5"/>
            <p:cNvPicPr>
              <a:picLocks noChangeAspect="1"/>
            </p:cNvPicPr>
            <p:nvPr/>
          </p:nvPicPr>
          <p:blipFill rotWithShape="1">
            <a:blip r:embed="rId4"/>
            <a:srcRect t="9698"/>
            <a:stretch/>
          </p:blipFill>
          <p:spPr>
            <a:xfrm>
              <a:off x="4522874" y="2194228"/>
              <a:ext cx="3600000" cy="4099339"/>
            </a:xfrm>
            <a:prstGeom prst="rect">
              <a:avLst/>
            </a:prstGeom>
          </p:spPr>
        </p:pic>
      </p:grpSp>
    </p:spTree>
    <p:extLst>
      <p:ext uri="{BB962C8B-B14F-4D97-AF65-F5344CB8AC3E}">
        <p14:creationId xmlns:p14="http://schemas.microsoft.com/office/powerpoint/2010/main" val="25297245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p:cNvPicPr>
            <a:picLocks noChangeAspect="1"/>
          </p:cNvPicPr>
          <p:nvPr/>
        </p:nvPicPr>
        <p:blipFill rotWithShape="1">
          <a:blip r:embed="rId3"/>
          <a:srcRect t="478" r="35654" b="60446"/>
          <a:stretch/>
        </p:blipFill>
        <p:spPr>
          <a:xfrm>
            <a:off x="4510890" y="4021666"/>
            <a:ext cx="1415778" cy="2556933"/>
          </a:xfrm>
          <a:prstGeom prst="rect">
            <a:avLst/>
          </a:prstGeom>
        </p:spPr>
      </p:pic>
      <p:sp>
        <p:nvSpPr>
          <p:cNvPr id="2" name="Titre 1"/>
          <p:cNvSpPr>
            <a:spLocks noGrp="1"/>
          </p:cNvSpPr>
          <p:nvPr>
            <p:ph type="title"/>
          </p:nvPr>
        </p:nvSpPr>
        <p:spPr>
          <a:xfrm>
            <a:off x="457200" y="796092"/>
            <a:ext cx="8686800" cy="621546"/>
          </a:xfrm>
        </p:spPr>
        <p:txBody>
          <a:bodyPr/>
          <a:lstStyle/>
          <a:p>
            <a:r>
              <a:rPr lang="fr-BE" dirty="0" smtClean="0"/>
              <a:t>La circulation des documents</a:t>
            </a:r>
            <a:endParaRPr lang="en-US" dirty="0">
              <a:latin typeface="+mn-lt"/>
            </a:endParaRPr>
          </a:p>
        </p:txBody>
      </p:sp>
      <p:sp>
        <p:nvSpPr>
          <p:cNvPr id="26" name="Espace réservé du contenu 2"/>
          <p:cNvSpPr txBox="1">
            <a:spLocks/>
          </p:cNvSpPr>
          <p:nvPr/>
        </p:nvSpPr>
        <p:spPr>
          <a:xfrm>
            <a:off x="482602" y="1591733"/>
            <a:ext cx="8280400" cy="45259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rgbClr val="00707F"/>
              </a:buClr>
              <a:buSzPct val="55000"/>
              <a:buFont typeface="Lucida Grande"/>
              <a:buChar char="▶"/>
              <a:defRPr sz="3200" kern="1200">
                <a:solidFill>
                  <a:schemeClr val="tx1"/>
                </a:solidFill>
                <a:latin typeface="+mn-lt"/>
                <a:ea typeface="Source Sans Pro" panose="020B0503030403020204" pitchFamily="34" charset="0"/>
                <a:cs typeface="Source Sans Pro" panose="020B0503030403020204" pitchFamily="34" charset="0"/>
              </a:defRPr>
            </a:lvl1pPr>
            <a:lvl2pPr marL="742950" indent="-285750" algn="l" defTabSz="457200" rtl="0" eaLnBrk="1" latinLnBrk="0" hangingPunct="1">
              <a:spcBef>
                <a:spcPct val="20000"/>
              </a:spcBef>
              <a:buClr>
                <a:srgbClr val="00707F"/>
              </a:buClr>
              <a:buFont typeface="Arial"/>
              <a:buChar char="–"/>
              <a:defRPr sz="2800" kern="1200">
                <a:solidFill>
                  <a:schemeClr val="tx1"/>
                </a:solidFill>
                <a:latin typeface="+mn-lt"/>
                <a:ea typeface="Source Sans Pro" panose="020B0503030403020204" pitchFamily="34" charset="0"/>
                <a:cs typeface="Source Sans Pro" panose="020B0503030403020204" pitchFamily="34" charset="0"/>
              </a:defRPr>
            </a:lvl2pPr>
            <a:lvl3pPr marL="1143000" indent="-228600" algn="l" defTabSz="457200" rtl="0" eaLnBrk="1" latinLnBrk="0" hangingPunct="1">
              <a:spcBef>
                <a:spcPct val="20000"/>
              </a:spcBef>
              <a:buClr>
                <a:srgbClr val="00707F"/>
              </a:buClr>
              <a:buFont typeface="Arial"/>
              <a:buChar char="•"/>
              <a:defRPr sz="2400" kern="1200">
                <a:solidFill>
                  <a:schemeClr val="tx1"/>
                </a:solidFill>
                <a:latin typeface="+mn-lt"/>
                <a:ea typeface="Source Sans Pro" panose="020B0503030403020204" pitchFamily="34" charset="0"/>
                <a:cs typeface="Source Sans Pro" panose="020B0503030403020204" pitchFamily="34" charset="0"/>
              </a:defRPr>
            </a:lvl3pPr>
            <a:lvl4pPr marL="1600200" indent="-228600" algn="l" defTabSz="457200" rtl="0" eaLnBrk="1" latinLnBrk="0" hangingPunct="1">
              <a:spcBef>
                <a:spcPct val="20000"/>
              </a:spcBef>
              <a:buClr>
                <a:srgbClr val="00707F"/>
              </a:buClr>
              <a:buFont typeface="Arial"/>
              <a:buChar char="–"/>
              <a:defRPr sz="2000" kern="1200">
                <a:solidFill>
                  <a:schemeClr val="tx1"/>
                </a:solidFill>
                <a:latin typeface="+mn-lt"/>
                <a:ea typeface="Source Sans Pro" panose="020B0503030403020204" pitchFamily="34" charset="0"/>
                <a:cs typeface="Source Sans Pro" panose="020B0503030403020204" pitchFamily="34" charset="0"/>
              </a:defRPr>
            </a:lvl4pPr>
            <a:lvl5pPr marL="2057400" indent="-228600" algn="l" defTabSz="457200" rtl="0" eaLnBrk="1" latinLnBrk="0" hangingPunct="1">
              <a:spcBef>
                <a:spcPct val="20000"/>
              </a:spcBef>
              <a:buClr>
                <a:srgbClr val="00707F"/>
              </a:buClr>
              <a:buFont typeface="Arial"/>
              <a:buChar char="»"/>
              <a:defRPr sz="2000" kern="1200">
                <a:solidFill>
                  <a:schemeClr val="tx1"/>
                </a:solidFill>
                <a:latin typeface="+mn-lt"/>
                <a:ea typeface="Source Sans Pro" panose="020B0503030403020204" pitchFamily="34" charset="0"/>
                <a:cs typeface="Source Sans Pro" panose="020B0503030403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BE" sz="2000" dirty="0"/>
              <a:t>D</a:t>
            </a:r>
            <a:r>
              <a:rPr lang="fr-BE" sz="2000" dirty="0" smtClean="0"/>
              <a:t>omaine </a:t>
            </a:r>
            <a:r>
              <a:rPr lang="fr-BE" sz="2000" i="1" dirty="0" err="1" smtClean="0"/>
              <a:t>Fulfillment</a:t>
            </a:r>
            <a:endParaRPr lang="fr-BE" sz="2000" dirty="0"/>
          </a:p>
          <a:p>
            <a:pPr marL="0" indent="0">
              <a:buFont typeface="Lucida Grande"/>
              <a:buNone/>
            </a:pPr>
            <a:endParaRPr lang="fr-FR" sz="2000" dirty="0"/>
          </a:p>
        </p:txBody>
      </p:sp>
      <p:pic>
        <p:nvPicPr>
          <p:cNvPr id="3" name="Image 2"/>
          <p:cNvPicPr>
            <a:picLocks noChangeAspect="1"/>
          </p:cNvPicPr>
          <p:nvPr/>
        </p:nvPicPr>
        <p:blipFill>
          <a:blip r:embed="rId4"/>
          <a:stretch>
            <a:fillRect/>
          </a:stretch>
        </p:blipFill>
        <p:spPr>
          <a:xfrm>
            <a:off x="518739" y="2155296"/>
            <a:ext cx="2105025" cy="3962400"/>
          </a:xfrm>
          <a:prstGeom prst="rect">
            <a:avLst/>
          </a:prstGeom>
          <a:effectLst>
            <a:outerShdw blurRad="63500" sx="102000" sy="102000" algn="ctr" rotWithShape="0">
              <a:prstClr val="black">
                <a:alpha val="40000"/>
              </a:prstClr>
            </a:outerShdw>
          </a:effectLst>
        </p:spPr>
      </p:pic>
      <p:pic>
        <p:nvPicPr>
          <p:cNvPr id="4" name="Image 3"/>
          <p:cNvPicPr>
            <a:picLocks noChangeAspect="1"/>
          </p:cNvPicPr>
          <p:nvPr/>
        </p:nvPicPr>
        <p:blipFill rotWithShape="1">
          <a:blip r:embed="rId5"/>
          <a:srcRect r="9641" b="51404"/>
          <a:stretch/>
        </p:blipFill>
        <p:spPr>
          <a:xfrm>
            <a:off x="6145205" y="2020232"/>
            <a:ext cx="1420108" cy="1282171"/>
          </a:xfrm>
          <a:prstGeom prst="rect">
            <a:avLst/>
          </a:prstGeom>
        </p:spPr>
      </p:pic>
      <p:pic>
        <p:nvPicPr>
          <p:cNvPr id="7" name="Image 6"/>
          <p:cNvPicPr>
            <a:picLocks noChangeAspect="1"/>
          </p:cNvPicPr>
          <p:nvPr/>
        </p:nvPicPr>
        <p:blipFill rotWithShape="1">
          <a:blip r:embed="rId6"/>
          <a:srcRect l="10600" b="55556"/>
          <a:stretch/>
        </p:blipFill>
        <p:spPr>
          <a:xfrm>
            <a:off x="2855598" y="3990354"/>
            <a:ext cx="1541281" cy="1159933"/>
          </a:xfrm>
          <a:prstGeom prst="rect">
            <a:avLst/>
          </a:prstGeom>
        </p:spPr>
      </p:pic>
      <p:pic>
        <p:nvPicPr>
          <p:cNvPr id="9" name="Image 8"/>
          <p:cNvPicPr>
            <a:picLocks noChangeAspect="1"/>
          </p:cNvPicPr>
          <p:nvPr/>
        </p:nvPicPr>
        <p:blipFill rotWithShape="1">
          <a:blip r:embed="rId7"/>
          <a:srcRect b="52936"/>
          <a:stretch/>
        </p:blipFill>
        <p:spPr>
          <a:xfrm>
            <a:off x="2855598" y="5294510"/>
            <a:ext cx="1457325" cy="1317957"/>
          </a:xfrm>
          <a:prstGeom prst="rect">
            <a:avLst/>
          </a:prstGeom>
        </p:spPr>
      </p:pic>
      <p:pic>
        <p:nvPicPr>
          <p:cNvPr id="11" name="Image 10"/>
          <p:cNvPicPr>
            <a:picLocks noChangeAspect="1"/>
          </p:cNvPicPr>
          <p:nvPr/>
        </p:nvPicPr>
        <p:blipFill rotWithShape="1">
          <a:blip r:embed="rId8"/>
          <a:srcRect b="61308"/>
          <a:stretch/>
        </p:blipFill>
        <p:spPr>
          <a:xfrm>
            <a:off x="6148382" y="3990354"/>
            <a:ext cx="2114550" cy="2579779"/>
          </a:xfrm>
          <a:prstGeom prst="rect">
            <a:avLst/>
          </a:prstGeom>
        </p:spPr>
      </p:pic>
      <p:sp>
        <p:nvSpPr>
          <p:cNvPr id="13" name="ZoneTexte 12"/>
          <p:cNvSpPr txBox="1"/>
          <p:nvPr/>
        </p:nvSpPr>
        <p:spPr>
          <a:xfrm>
            <a:off x="2739109" y="3485382"/>
            <a:ext cx="2114681" cy="369332"/>
          </a:xfrm>
          <a:prstGeom prst="rect">
            <a:avLst/>
          </a:prstGeom>
          <a:noFill/>
        </p:spPr>
        <p:txBody>
          <a:bodyPr wrap="none" rtlCol="0">
            <a:spAutoFit/>
          </a:bodyPr>
          <a:lstStyle/>
          <a:p>
            <a:r>
              <a:rPr lang="fr-BE" b="1" dirty="0" smtClean="0">
                <a:solidFill>
                  <a:schemeClr val="tx2">
                    <a:lumMod val="75000"/>
                  </a:schemeClr>
                </a:solidFill>
              </a:rPr>
              <a:t> Données textuelles </a:t>
            </a:r>
            <a:endParaRPr lang="fr-BE" b="1" dirty="0">
              <a:solidFill>
                <a:schemeClr val="tx2">
                  <a:lumMod val="75000"/>
                </a:schemeClr>
              </a:solidFill>
            </a:endParaRPr>
          </a:p>
        </p:txBody>
      </p:sp>
      <p:pic>
        <p:nvPicPr>
          <p:cNvPr id="14" name="Image 13"/>
          <p:cNvPicPr>
            <a:picLocks noChangeAspect="1"/>
          </p:cNvPicPr>
          <p:nvPr/>
        </p:nvPicPr>
        <p:blipFill rotWithShape="1">
          <a:blip r:embed="rId9"/>
          <a:srcRect l="3547" t="32803" r="95551" b="65621"/>
          <a:stretch/>
        </p:blipFill>
        <p:spPr bwMode="auto">
          <a:xfrm>
            <a:off x="5293489" y="3288998"/>
            <a:ext cx="440896" cy="468000"/>
          </a:xfrm>
          <a:prstGeom prst="rect">
            <a:avLst/>
          </a:prstGeom>
          <a:ln>
            <a:noFill/>
          </a:ln>
          <a:extLst>
            <a:ext uri="{53640926-AAD7-44D8-BBD7-CCE9431645EC}">
              <a14:shadowObscured xmlns:a14="http://schemas.microsoft.com/office/drawing/2010/main"/>
            </a:ext>
          </a:extLst>
        </p:spPr>
      </p:pic>
      <p:sp>
        <p:nvSpPr>
          <p:cNvPr id="17" name="ZoneTexte 16"/>
          <p:cNvSpPr txBox="1"/>
          <p:nvPr/>
        </p:nvSpPr>
        <p:spPr>
          <a:xfrm>
            <a:off x="2739109" y="2161604"/>
            <a:ext cx="2217274" cy="369332"/>
          </a:xfrm>
          <a:prstGeom prst="rect">
            <a:avLst/>
          </a:prstGeom>
          <a:noFill/>
        </p:spPr>
        <p:txBody>
          <a:bodyPr wrap="none" rtlCol="0">
            <a:spAutoFit/>
          </a:bodyPr>
          <a:lstStyle/>
          <a:p>
            <a:r>
              <a:rPr lang="fr-BE" b="1" dirty="0" smtClean="0">
                <a:solidFill>
                  <a:schemeClr val="tx2">
                    <a:lumMod val="75000"/>
                  </a:schemeClr>
                </a:solidFill>
              </a:rPr>
              <a:t>Données numériques</a:t>
            </a:r>
            <a:endParaRPr lang="fr-BE" b="1" dirty="0">
              <a:solidFill>
                <a:schemeClr val="tx2">
                  <a:lumMod val="75000"/>
                </a:schemeClr>
              </a:solidFill>
            </a:endParaRPr>
          </a:p>
        </p:txBody>
      </p:sp>
      <p:sp>
        <p:nvSpPr>
          <p:cNvPr id="16" name="Accolade fermante 15"/>
          <p:cNvSpPr/>
          <p:nvPr/>
        </p:nvSpPr>
        <p:spPr>
          <a:xfrm>
            <a:off x="2148180" y="2730833"/>
            <a:ext cx="699665" cy="3263567"/>
          </a:xfrm>
          <a:prstGeom prst="rightBrace">
            <a:avLst>
              <a:gd name="adj1" fmla="val 8333"/>
              <a:gd name="adj2" fmla="val 28487"/>
            </a:avLst>
          </a:prstGeom>
          <a:ln w="12700">
            <a:solidFill>
              <a:srgbClr val="FF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9" name="Connecteur droit avec flèche 18"/>
          <p:cNvCxnSpPr/>
          <p:nvPr/>
        </p:nvCxnSpPr>
        <p:spPr>
          <a:xfrm flipV="1">
            <a:off x="1363135" y="2483420"/>
            <a:ext cx="1484710" cy="183582"/>
          </a:xfrm>
          <a:prstGeom prst="straightConnector1">
            <a:avLst/>
          </a:prstGeom>
          <a:ln w="127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0" name="Rectangle à coins arrondis 19"/>
          <p:cNvSpPr/>
          <p:nvPr/>
        </p:nvSpPr>
        <p:spPr>
          <a:xfrm>
            <a:off x="6145205" y="1913869"/>
            <a:ext cx="1225374" cy="1436449"/>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a typeface="Source Sans Pro" panose="020B0503030403020204" pitchFamily="34" charset="0"/>
            </a:endParaRPr>
          </a:p>
        </p:txBody>
      </p:sp>
      <p:pic>
        <p:nvPicPr>
          <p:cNvPr id="18" name="Image 17"/>
          <p:cNvPicPr/>
          <p:nvPr/>
        </p:nvPicPr>
        <p:blipFill rotWithShape="1">
          <a:blip r:embed="rId9"/>
          <a:srcRect l="3402" t="19020" r="95464" b="79585"/>
          <a:stretch/>
        </p:blipFill>
        <p:spPr bwMode="auto">
          <a:xfrm>
            <a:off x="5215239" y="2044783"/>
            <a:ext cx="548270" cy="432048"/>
          </a:xfrm>
          <a:prstGeom prst="rect">
            <a:avLst/>
          </a:prstGeom>
          <a:ln>
            <a:noFill/>
          </a:ln>
          <a:extLst>
            <a:ext uri="{53640926-AAD7-44D8-BBD7-CCE9431645EC}">
              <a14:shadowObscured xmlns:a14="http://schemas.microsoft.com/office/drawing/2010/main"/>
            </a:ext>
          </a:extLst>
        </p:spPr>
      </p:pic>
      <p:sp>
        <p:nvSpPr>
          <p:cNvPr id="21" name="Rectangle à coins arrondis 20"/>
          <p:cNvSpPr/>
          <p:nvPr/>
        </p:nvSpPr>
        <p:spPr>
          <a:xfrm>
            <a:off x="2855597" y="3903307"/>
            <a:ext cx="1541281" cy="1280788"/>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a typeface="Source Sans Pro" panose="020B0503030403020204" pitchFamily="34" charset="0"/>
            </a:endParaRPr>
          </a:p>
        </p:txBody>
      </p:sp>
      <p:sp>
        <p:nvSpPr>
          <p:cNvPr id="22" name="Rectangle à coins arrondis 21"/>
          <p:cNvSpPr/>
          <p:nvPr/>
        </p:nvSpPr>
        <p:spPr>
          <a:xfrm>
            <a:off x="2855598" y="5271307"/>
            <a:ext cx="1541281" cy="1332000"/>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a typeface="Source Sans Pro" panose="020B0503030403020204" pitchFamily="34" charset="0"/>
            </a:endParaRPr>
          </a:p>
        </p:txBody>
      </p:sp>
      <p:sp>
        <p:nvSpPr>
          <p:cNvPr id="23" name="Rectangle à coins arrondis 22"/>
          <p:cNvSpPr/>
          <p:nvPr/>
        </p:nvSpPr>
        <p:spPr>
          <a:xfrm>
            <a:off x="4485056" y="3903307"/>
            <a:ext cx="1541281" cy="2700000"/>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a typeface="Source Sans Pro" panose="020B0503030403020204" pitchFamily="34" charset="0"/>
            </a:endParaRPr>
          </a:p>
        </p:txBody>
      </p:sp>
      <p:sp>
        <p:nvSpPr>
          <p:cNvPr id="24" name="Rectangle à coins arrondis 23"/>
          <p:cNvSpPr/>
          <p:nvPr/>
        </p:nvSpPr>
        <p:spPr>
          <a:xfrm>
            <a:off x="6145736" y="3903307"/>
            <a:ext cx="1739421" cy="2700000"/>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a typeface="Source Sans Pro" panose="020B0503030403020204" pitchFamily="34" charset="0"/>
            </a:endParaRPr>
          </a:p>
        </p:txBody>
      </p:sp>
      <p:sp>
        <p:nvSpPr>
          <p:cNvPr id="25" name="Espace réservé du numéro de diapositive 4"/>
          <p:cNvSpPr>
            <a:spLocks noGrp="1"/>
          </p:cNvSpPr>
          <p:nvPr>
            <p:ph type="sldNum" sz="quarter" idx="12"/>
          </p:nvPr>
        </p:nvSpPr>
        <p:spPr>
          <a:xfrm>
            <a:off x="6553200" y="6356350"/>
            <a:ext cx="2133600" cy="365125"/>
          </a:xfrm>
        </p:spPr>
        <p:txBody>
          <a:bodyPr/>
          <a:lstStyle/>
          <a:p>
            <a:r>
              <a:rPr lang="fr-FR" dirty="0" smtClean="0">
                <a:latin typeface="+mn-lt"/>
              </a:rPr>
              <a:t>14</a:t>
            </a:r>
            <a:endParaRPr lang="fr-FR" dirty="0">
              <a:latin typeface="+mn-lt"/>
            </a:endParaRPr>
          </a:p>
        </p:txBody>
      </p:sp>
    </p:spTree>
    <p:extLst>
      <p:ext uri="{BB962C8B-B14F-4D97-AF65-F5344CB8AC3E}">
        <p14:creationId xmlns:p14="http://schemas.microsoft.com/office/powerpoint/2010/main" val="4068472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preferRelativeResize="0">
            <a:picLocks noChangeAspect="1"/>
          </p:cNvPicPr>
          <p:nvPr/>
        </p:nvPicPr>
        <p:blipFill>
          <a:blip r:embed="rId3"/>
          <a:stretch>
            <a:fillRect/>
          </a:stretch>
        </p:blipFill>
        <p:spPr>
          <a:xfrm>
            <a:off x="77119" y="2069096"/>
            <a:ext cx="8964000" cy="743877"/>
          </a:xfrm>
          <a:prstGeom prst="rect">
            <a:avLst/>
          </a:prstGeom>
          <a:effectLst>
            <a:outerShdw blurRad="63500" sx="102000" sy="102000" algn="ctr" rotWithShape="0">
              <a:prstClr val="black">
                <a:alpha val="40000"/>
              </a:prstClr>
            </a:outerShdw>
          </a:effectLst>
        </p:spPr>
      </p:pic>
      <p:pic>
        <p:nvPicPr>
          <p:cNvPr id="51" name="Espace réservé du contenu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582929" flipV="1">
            <a:off x="8424170" y="1279791"/>
            <a:ext cx="648000" cy="1011587"/>
          </a:xfrm>
          <a:prstGeom prst="rect">
            <a:avLst/>
          </a:prstGeom>
        </p:spPr>
      </p:pic>
      <p:sp>
        <p:nvSpPr>
          <p:cNvPr id="2" name="Titre 1"/>
          <p:cNvSpPr>
            <a:spLocks noGrp="1"/>
          </p:cNvSpPr>
          <p:nvPr>
            <p:ph type="title"/>
          </p:nvPr>
        </p:nvSpPr>
        <p:spPr>
          <a:xfrm>
            <a:off x="457200" y="796092"/>
            <a:ext cx="8686800" cy="621546"/>
          </a:xfrm>
        </p:spPr>
        <p:txBody>
          <a:bodyPr/>
          <a:lstStyle/>
          <a:p>
            <a:r>
              <a:rPr lang="fr-BE" dirty="0" smtClean="0"/>
              <a:t>Accéder à la description des contenus</a:t>
            </a:r>
            <a:endParaRPr lang="en-US" dirty="0">
              <a:latin typeface="+mn-lt"/>
            </a:endParaRPr>
          </a:p>
        </p:txBody>
      </p:sp>
      <p:sp>
        <p:nvSpPr>
          <p:cNvPr id="26" name="Espace réservé du contenu 2"/>
          <p:cNvSpPr txBox="1">
            <a:spLocks/>
          </p:cNvSpPr>
          <p:nvPr/>
        </p:nvSpPr>
        <p:spPr>
          <a:xfrm>
            <a:off x="482602" y="1591733"/>
            <a:ext cx="8280400" cy="45259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rgbClr val="00707F"/>
              </a:buClr>
              <a:buSzPct val="55000"/>
              <a:buFont typeface="Lucida Grande"/>
              <a:buChar char="▶"/>
              <a:defRPr sz="3200" kern="1200">
                <a:solidFill>
                  <a:schemeClr val="tx1"/>
                </a:solidFill>
                <a:latin typeface="+mn-lt"/>
                <a:ea typeface="Source Sans Pro" panose="020B0503030403020204" pitchFamily="34" charset="0"/>
                <a:cs typeface="Source Sans Pro" panose="020B0503030403020204" pitchFamily="34" charset="0"/>
              </a:defRPr>
            </a:lvl1pPr>
            <a:lvl2pPr marL="742950" indent="-285750" algn="l" defTabSz="457200" rtl="0" eaLnBrk="1" latinLnBrk="0" hangingPunct="1">
              <a:spcBef>
                <a:spcPct val="20000"/>
              </a:spcBef>
              <a:buClr>
                <a:srgbClr val="00707F"/>
              </a:buClr>
              <a:buFont typeface="Arial"/>
              <a:buChar char="–"/>
              <a:defRPr sz="2800" kern="1200">
                <a:solidFill>
                  <a:schemeClr val="tx1"/>
                </a:solidFill>
                <a:latin typeface="+mn-lt"/>
                <a:ea typeface="Source Sans Pro" panose="020B0503030403020204" pitchFamily="34" charset="0"/>
                <a:cs typeface="Source Sans Pro" panose="020B0503030403020204" pitchFamily="34" charset="0"/>
              </a:defRPr>
            </a:lvl2pPr>
            <a:lvl3pPr marL="1143000" indent="-228600" algn="l" defTabSz="457200" rtl="0" eaLnBrk="1" latinLnBrk="0" hangingPunct="1">
              <a:spcBef>
                <a:spcPct val="20000"/>
              </a:spcBef>
              <a:buClr>
                <a:srgbClr val="00707F"/>
              </a:buClr>
              <a:buFont typeface="Arial"/>
              <a:buChar char="•"/>
              <a:defRPr sz="2400" kern="1200">
                <a:solidFill>
                  <a:schemeClr val="tx1"/>
                </a:solidFill>
                <a:latin typeface="+mn-lt"/>
                <a:ea typeface="Source Sans Pro" panose="020B0503030403020204" pitchFamily="34" charset="0"/>
                <a:cs typeface="Source Sans Pro" panose="020B0503030403020204" pitchFamily="34" charset="0"/>
              </a:defRPr>
            </a:lvl3pPr>
            <a:lvl4pPr marL="1600200" indent="-228600" algn="l" defTabSz="457200" rtl="0" eaLnBrk="1" latinLnBrk="0" hangingPunct="1">
              <a:spcBef>
                <a:spcPct val="20000"/>
              </a:spcBef>
              <a:buClr>
                <a:srgbClr val="00707F"/>
              </a:buClr>
              <a:buFont typeface="Arial"/>
              <a:buChar char="–"/>
              <a:defRPr sz="2000" kern="1200">
                <a:solidFill>
                  <a:schemeClr val="tx1"/>
                </a:solidFill>
                <a:latin typeface="+mn-lt"/>
                <a:ea typeface="Source Sans Pro" panose="020B0503030403020204" pitchFamily="34" charset="0"/>
                <a:cs typeface="Source Sans Pro" panose="020B0503030403020204" pitchFamily="34" charset="0"/>
              </a:defRPr>
            </a:lvl4pPr>
            <a:lvl5pPr marL="2057400" indent="-228600" algn="l" defTabSz="457200" rtl="0" eaLnBrk="1" latinLnBrk="0" hangingPunct="1">
              <a:spcBef>
                <a:spcPct val="20000"/>
              </a:spcBef>
              <a:buClr>
                <a:srgbClr val="00707F"/>
              </a:buClr>
              <a:buFont typeface="Arial"/>
              <a:buChar char="»"/>
              <a:defRPr sz="2000" kern="1200">
                <a:solidFill>
                  <a:schemeClr val="tx1"/>
                </a:solidFill>
                <a:latin typeface="+mn-lt"/>
                <a:ea typeface="Source Sans Pro" panose="020B0503030403020204" pitchFamily="34" charset="0"/>
                <a:cs typeface="Source Sans Pro" panose="020B0503030403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BE" sz="2000" dirty="0"/>
              <a:t>D</a:t>
            </a:r>
            <a:r>
              <a:rPr lang="fr-BE" sz="2000" dirty="0" smtClean="0"/>
              <a:t>omaine </a:t>
            </a:r>
            <a:r>
              <a:rPr lang="fr-BE" sz="2000" i="1" dirty="0" err="1" smtClean="0"/>
              <a:t>Fulfillment</a:t>
            </a:r>
            <a:endParaRPr lang="fr-BE" sz="2000" dirty="0"/>
          </a:p>
          <a:p>
            <a:pPr marL="0" indent="0">
              <a:buFont typeface="Lucida Grande"/>
              <a:buNone/>
            </a:pPr>
            <a:endParaRPr lang="fr-FR" sz="2000" dirty="0"/>
          </a:p>
        </p:txBody>
      </p:sp>
      <p:sp>
        <p:nvSpPr>
          <p:cNvPr id="25" name="Espace réservé du numéro de diapositive 4"/>
          <p:cNvSpPr>
            <a:spLocks noGrp="1"/>
          </p:cNvSpPr>
          <p:nvPr>
            <p:ph type="sldNum" sz="quarter" idx="12"/>
          </p:nvPr>
        </p:nvSpPr>
        <p:spPr>
          <a:xfrm>
            <a:off x="6553200" y="6356350"/>
            <a:ext cx="2133600" cy="365125"/>
          </a:xfrm>
        </p:spPr>
        <p:txBody>
          <a:bodyPr/>
          <a:lstStyle/>
          <a:p>
            <a:r>
              <a:rPr lang="fr-FR" dirty="0" smtClean="0">
                <a:latin typeface="+mn-lt"/>
              </a:rPr>
              <a:t>15</a:t>
            </a:r>
            <a:endParaRPr lang="fr-FR" dirty="0">
              <a:latin typeface="+mn-lt"/>
            </a:endParaRPr>
          </a:p>
        </p:txBody>
      </p:sp>
      <p:pic>
        <p:nvPicPr>
          <p:cNvPr id="8" name="Image 7"/>
          <p:cNvPicPr>
            <a:picLocks noChangeAspect="1"/>
          </p:cNvPicPr>
          <p:nvPr/>
        </p:nvPicPr>
        <p:blipFill rotWithShape="1">
          <a:blip r:embed="rId5"/>
          <a:srcRect b="4318"/>
          <a:stretch/>
        </p:blipFill>
        <p:spPr>
          <a:xfrm>
            <a:off x="7330347" y="2437482"/>
            <a:ext cx="1714500" cy="2123501"/>
          </a:xfrm>
          <a:prstGeom prst="rect">
            <a:avLst/>
          </a:prstGeom>
          <a:effectLst>
            <a:outerShdw blurRad="63500" sx="102000" sy="102000" algn="ctr" rotWithShape="0">
              <a:prstClr val="black">
                <a:alpha val="40000"/>
              </a:prstClr>
            </a:outerShdw>
          </a:effectLst>
        </p:spPr>
      </p:pic>
      <p:grpSp>
        <p:nvGrpSpPr>
          <p:cNvPr id="27" name="Groupe 26"/>
          <p:cNvGrpSpPr>
            <a:grpSpLocks noChangeAspect="1"/>
          </p:cNvGrpSpPr>
          <p:nvPr/>
        </p:nvGrpSpPr>
        <p:grpSpPr>
          <a:xfrm>
            <a:off x="88136" y="3272035"/>
            <a:ext cx="6660000" cy="2769543"/>
            <a:chOff x="0" y="2301446"/>
            <a:chExt cx="9144000" cy="3802494"/>
          </a:xfrm>
          <a:effectLst>
            <a:outerShdw blurRad="63500" sx="102000" sy="102000" algn="ctr" rotWithShape="0">
              <a:prstClr val="black">
                <a:alpha val="40000"/>
              </a:prstClr>
            </a:outerShdw>
          </a:effectLst>
        </p:grpSpPr>
        <p:pic>
          <p:nvPicPr>
            <p:cNvPr id="12" name="Image 11"/>
            <p:cNvPicPr>
              <a:picLocks noChangeAspect="1"/>
            </p:cNvPicPr>
            <p:nvPr/>
          </p:nvPicPr>
          <p:blipFill>
            <a:blip r:embed="rId6"/>
            <a:stretch>
              <a:fillRect/>
            </a:stretch>
          </p:blipFill>
          <p:spPr>
            <a:xfrm>
              <a:off x="0" y="2301446"/>
              <a:ext cx="9144000" cy="2255108"/>
            </a:xfrm>
            <a:prstGeom prst="rect">
              <a:avLst/>
            </a:prstGeom>
          </p:spPr>
        </p:pic>
        <p:pic>
          <p:nvPicPr>
            <p:cNvPr id="15" name="Image 14"/>
            <p:cNvPicPr>
              <a:picLocks noChangeAspect="1"/>
            </p:cNvPicPr>
            <p:nvPr/>
          </p:nvPicPr>
          <p:blipFill>
            <a:blip r:embed="rId7"/>
            <a:stretch>
              <a:fillRect/>
            </a:stretch>
          </p:blipFill>
          <p:spPr>
            <a:xfrm>
              <a:off x="0" y="4083933"/>
              <a:ext cx="9144000" cy="2020007"/>
            </a:xfrm>
            <a:prstGeom prst="rect">
              <a:avLst/>
            </a:prstGeom>
          </p:spPr>
        </p:pic>
      </p:grpSp>
      <p:pic>
        <p:nvPicPr>
          <p:cNvPr id="28" name="Image 27"/>
          <p:cNvPicPr>
            <a:picLocks noChangeAspect="1"/>
          </p:cNvPicPr>
          <p:nvPr/>
        </p:nvPicPr>
        <p:blipFill rotWithShape="1">
          <a:blip r:embed="rId8"/>
          <a:srcRect l="19956" t="31326" r="70558" b="47449"/>
          <a:stretch/>
        </p:blipFill>
        <p:spPr>
          <a:xfrm>
            <a:off x="2556935" y="5121170"/>
            <a:ext cx="2065867" cy="1299990"/>
          </a:xfrm>
          <a:prstGeom prst="rect">
            <a:avLst/>
          </a:prstGeom>
          <a:effectLst>
            <a:outerShdw blurRad="63500" sx="102000" sy="102000" algn="ctr" rotWithShape="0">
              <a:prstClr val="black">
                <a:alpha val="40000"/>
              </a:prstClr>
            </a:outerShdw>
          </a:effectLst>
        </p:spPr>
      </p:pic>
      <p:grpSp>
        <p:nvGrpSpPr>
          <p:cNvPr id="32" name="Groupe 31"/>
          <p:cNvGrpSpPr/>
          <p:nvPr/>
        </p:nvGrpSpPr>
        <p:grpSpPr>
          <a:xfrm>
            <a:off x="5205625" y="4627083"/>
            <a:ext cx="2974554" cy="2060155"/>
            <a:chOff x="5205625" y="4616066"/>
            <a:chExt cx="2974554" cy="2060155"/>
          </a:xfrm>
        </p:grpSpPr>
        <p:pic>
          <p:nvPicPr>
            <p:cNvPr id="29" name="Image 28"/>
            <p:cNvPicPr>
              <a:picLocks noChangeAspect="1"/>
            </p:cNvPicPr>
            <p:nvPr/>
          </p:nvPicPr>
          <p:blipFill rotWithShape="1">
            <a:blip r:embed="rId9"/>
            <a:srcRect t="1086" r="67470" b="50071"/>
            <a:stretch/>
          </p:blipFill>
          <p:spPr>
            <a:xfrm>
              <a:off x="5205625" y="4616066"/>
              <a:ext cx="2974554" cy="2060155"/>
            </a:xfrm>
            <a:prstGeom prst="rect">
              <a:avLst/>
            </a:prstGeom>
            <a:effectLst>
              <a:outerShdw blurRad="63500" sx="102000" sy="102000" algn="ctr" rotWithShape="0">
                <a:prstClr val="black">
                  <a:alpha val="40000"/>
                </a:prstClr>
              </a:outerShdw>
            </a:effectLst>
          </p:spPr>
        </p:pic>
        <p:pic>
          <p:nvPicPr>
            <p:cNvPr id="30" name="Image 29"/>
            <p:cNvPicPr>
              <a:picLocks noChangeAspect="1"/>
            </p:cNvPicPr>
            <p:nvPr/>
          </p:nvPicPr>
          <p:blipFill rotWithShape="1">
            <a:blip r:embed="rId10"/>
            <a:srcRect l="6854"/>
            <a:stretch/>
          </p:blipFill>
          <p:spPr>
            <a:xfrm>
              <a:off x="5343181" y="5216526"/>
              <a:ext cx="2091335" cy="1438847"/>
            </a:xfrm>
            <a:prstGeom prst="rect">
              <a:avLst/>
            </a:prstGeom>
          </p:spPr>
        </p:pic>
      </p:grpSp>
      <p:sp>
        <p:nvSpPr>
          <p:cNvPr id="34" name="ZoneTexte 33"/>
          <p:cNvSpPr txBox="1"/>
          <p:nvPr/>
        </p:nvSpPr>
        <p:spPr>
          <a:xfrm>
            <a:off x="8586902" y="1421874"/>
            <a:ext cx="334180" cy="369332"/>
          </a:xfrm>
          <a:prstGeom prst="rect">
            <a:avLst/>
          </a:prstGeom>
          <a:noFill/>
        </p:spPr>
        <p:txBody>
          <a:bodyPr wrap="square" rtlCol="0">
            <a:spAutoFit/>
          </a:bodyPr>
          <a:lstStyle/>
          <a:p>
            <a:r>
              <a:rPr lang="fr-BE" dirty="0" smtClean="0"/>
              <a:t>1</a:t>
            </a:r>
            <a:endParaRPr lang="fr-BE" dirty="0"/>
          </a:p>
        </p:txBody>
      </p:sp>
      <p:sp>
        <p:nvSpPr>
          <p:cNvPr id="36" name="Rectangle à coins arrondis 35"/>
          <p:cNvSpPr/>
          <p:nvPr/>
        </p:nvSpPr>
        <p:spPr>
          <a:xfrm>
            <a:off x="7372350" y="2417796"/>
            <a:ext cx="1314450" cy="290006"/>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a typeface="Source Sans Pro" panose="020B0503030403020204" pitchFamily="34" charset="0"/>
            </a:endParaRPr>
          </a:p>
        </p:txBody>
      </p:sp>
      <p:pic>
        <p:nvPicPr>
          <p:cNvPr id="37" name="Espace réservé du contenu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722073">
            <a:off x="6738703" y="1726296"/>
            <a:ext cx="648000" cy="1011587"/>
          </a:xfrm>
          <a:prstGeom prst="rect">
            <a:avLst/>
          </a:prstGeom>
        </p:spPr>
      </p:pic>
      <p:sp>
        <p:nvSpPr>
          <p:cNvPr id="38" name="ZoneTexte 37"/>
          <p:cNvSpPr txBox="1"/>
          <p:nvPr/>
        </p:nvSpPr>
        <p:spPr>
          <a:xfrm>
            <a:off x="6818291" y="1937480"/>
            <a:ext cx="334180" cy="369332"/>
          </a:xfrm>
          <a:prstGeom prst="rect">
            <a:avLst/>
          </a:prstGeom>
          <a:noFill/>
        </p:spPr>
        <p:txBody>
          <a:bodyPr wrap="square" rtlCol="0">
            <a:spAutoFit/>
          </a:bodyPr>
          <a:lstStyle/>
          <a:p>
            <a:r>
              <a:rPr lang="fr-BE" dirty="0" smtClean="0"/>
              <a:t>2</a:t>
            </a:r>
            <a:endParaRPr lang="fr-BE" dirty="0"/>
          </a:p>
        </p:txBody>
      </p:sp>
      <p:pic>
        <p:nvPicPr>
          <p:cNvPr id="39" name="Espace réservé du contenu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722073">
            <a:off x="2499404" y="4076911"/>
            <a:ext cx="648000" cy="1011587"/>
          </a:xfrm>
          <a:prstGeom prst="rect">
            <a:avLst/>
          </a:prstGeom>
        </p:spPr>
      </p:pic>
      <p:sp>
        <p:nvSpPr>
          <p:cNvPr id="40" name="ZoneTexte 39"/>
          <p:cNvSpPr txBox="1"/>
          <p:nvPr/>
        </p:nvSpPr>
        <p:spPr>
          <a:xfrm>
            <a:off x="2578992" y="4288095"/>
            <a:ext cx="334180" cy="369332"/>
          </a:xfrm>
          <a:prstGeom prst="rect">
            <a:avLst/>
          </a:prstGeom>
          <a:noFill/>
        </p:spPr>
        <p:txBody>
          <a:bodyPr wrap="square" rtlCol="0">
            <a:spAutoFit/>
          </a:bodyPr>
          <a:lstStyle/>
          <a:p>
            <a:r>
              <a:rPr lang="fr-BE" dirty="0" smtClean="0"/>
              <a:t>3</a:t>
            </a:r>
            <a:endParaRPr lang="fr-BE" dirty="0"/>
          </a:p>
        </p:txBody>
      </p:sp>
      <p:pic>
        <p:nvPicPr>
          <p:cNvPr id="41" name="Espace réservé du contenu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934300" flipV="1">
            <a:off x="2024033" y="5885275"/>
            <a:ext cx="648000" cy="1011587"/>
          </a:xfrm>
          <a:prstGeom prst="rect">
            <a:avLst/>
          </a:prstGeom>
        </p:spPr>
      </p:pic>
      <p:sp>
        <p:nvSpPr>
          <p:cNvPr id="42" name="ZoneTexte 41"/>
          <p:cNvSpPr txBox="1"/>
          <p:nvPr/>
        </p:nvSpPr>
        <p:spPr>
          <a:xfrm>
            <a:off x="2061331" y="6274700"/>
            <a:ext cx="334180" cy="369332"/>
          </a:xfrm>
          <a:prstGeom prst="rect">
            <a:avLst/>
          </a:prstGeom>
          <a:noFill/>
        </p:spPr>
        <p:txBody>
          <a:bodyPr wrap="square" rtlCol="0">
            <a:spAutoFit/>
          </a:bodyPr>
          <a:lstStyle/>
          <a:p>
            <a:r>
              <a:rPr lang="fr-BE" dirty="0" smtClean="0"/>
              <a:t>4</a:t>
            </a:r>
            <a:endParaRPr lang="fr-BE" dirty="0"/>
          </a:p>
        </p:txBody>
      </p:sp>
      <p:sp>
        <p:nvSpPr>
          <p:cNvPr id="43" name="Rectangle à coins arrondis 42"/>
          <p:cNvSpPr/>
          <p:nvPr/>
        </p:nvSpPr>
        <p:spPr>
          <a:xfrm>
            <a:off x="2700065" y="6129284"/>
            <a:ext cx="793772" cy="290006"/>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a typeface="Source Sans Pro" panose="020B0503030403020204" pitchFamily="34" charset="0"/>
            </a:endParaRPr>
          </a:p>
        </p:txBody>
      </p:sp>
      <p:sp>
        <p:nvSpPr>
          <p:cNvPr id="44" name="Rectangle à coins arrondis 43"/>
          <p:cNvSpPr/>
          <p:nvPr/>
        </p:nvSpPr>
        <p:spPr>
          <a:xfrm>
            <a:off x="3140173" y="4737513"/>
            <a:ext cx="611583" cy="290006"/>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a typeface="Source Sans Pro" panose="020B0503030403020204" pitchFamily="34" charset="0"/>
            </a:endParaRPr>
          </a:p>
        </p:txBody>
      </p:sp>
      <p:sp>
        <p:nvSpPr>
          <p:cNvPr id="45" name="Rectangle à coins arrondis 44"/>
          <p:cNvSpPr/>
          <p:nvPr/>
        </p:nvSpPr>
        <p:spPr>
          <a:xfrm>
            <a:off x="5423170" y="6381585"/>
            <a:ext cx="944581" cy="290006"/>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a typeface="Source Sans Pro" panose="020B0503030403020204" pitchFamily="34" charset="0"/>
            </a:endParaRPr>
          </a:p>
        </p:txBody>
      </p:sp>
      <p:sp>
        <p:nvSpPr>
          <p:cNvPr id="46" name="Flèche à angle droit 45"/>
          <p:cNvSpPr/>
          <p:nvPr/>
        </p:nvSpPr>
        <p:spPr>
          <a:xfrm rot="10800000" flipH="1">
            <a:off x="3943245" y="4864430"/>
            <a:ext cx="576000" cy="540000"/>
          </a:xfrm>
          <a:prstGeom prst="ben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Flèche droite 48"/>
          <p:cNvSpPr/>
          <p:nvPr/>
        </p:nvSpPr>
        <p:spPr>
          <a:xfrm rot="8608895">
            <a:off x="6577504" y="2725068"/>
            <a:ext cx="685976" cy="30800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Flèche droite 49"/>
          <p:cNvSpPr/>
          <p:nvPr/>
        </p:nvSpPr>
        <p:spPr>
          <a:xfrm>
            <a:off x="4441237" y="5627111"/>
            <a:ext cx="685976" cy="30800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37367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Exemple de r</a:t>
            </a:r>
            <a:r>
              <a:rPr lang="fr-BE" dirty="0" smtClean="0">
                <a:latin typeface="+mn-lt"/>
              </a:rPr>
              <a:t>apport: </a:t>
            </a:r>
            <a:r>
              <a:rPr lang="fr-BE" i="1" dirty="0" err="1" smtClean="0">
                <a:latin typeface="+mn-lt"/>
              </a:rPr>
              <a:t>Fulfillment</a:t>
            </a:r>
            <a:r>
              <a:rPr lang="fr-BE" dirty="0" smtClean="0">
                <a:latin typeface="+mn-lt"/>
              </a:rPr>
              <a:t> (1)</a:t>
            </a:r>
            <a:endParaRPr lang="fr-FR" dirty="0">
              <a:latin typeface="+mn-lt"/>
            </a:endParaRPr>
          </a:p>
        </p:txBody>
      </p:sp>
      <p:sp>
        <p:nvSpPr>
          <p:cNvPr id="3" name="Espace réservé du contenu 2"/>
          <p:cNvSpPr>
            <a:spLocks noGrp="1"/>
          </p:cNvSpPr>
          <p:nvPr>
            <p:ph idx="1"/>
          </p:nvPr>
        </p:nvSpPr>
        <p:spPr/>
        <p:txBody>
          <a:bodyPr>
            <a:normAutofit/>
          </a:bodyPr>
          <a:lstStyle/>
          <a:p>
            <a:r>
              <a:rPr lang="fr-BE" sz="2400" dirty="0"/>
              <a:t>Liste des prêts en cours </a:t>
            </a:r>
            <a:r>
              <a:rPr lang="fr-BE" sz="2400" dirty="0" smtClean="0"/>
              <a:t/>
            </a:r>
            <a:br>
              <a:rPr lang="fr-BE" sz="2400" dirty="0" smtClean="0"/>
            </a:br>
            <a:r>
              <a:rPr lang="fr-BE" sz="2400" dirty="0" smtClean="0"/>
              <a:t>avec </a:t>
            </a:r>
            <a:r>
              <a:rPr lang="fr-BE" sz="2400" dirty="0"/>
              <a:t>invite </a:t>
            </a:r>
            <a:r>
              <a:rPr lang="fr-BE" sz="2400" dirty="0" smtClean="0"/>
              <a:t>sur </a:t>
            </a:r>
            <a:r>
              <a:rPr lang="fr-BE" sz="2400" dirty="0"/>
              <a:t>la bibliothèque et la date de </a:t>
            </a:r>
            <a:r>
              <a:rPr lang="fr-BE" sz="2400" dirty="0" smtClean="0"/>
              <a:t>retour</a:t>
            </a:r>
            <a:endParaRPr lang="fr-BE" sz="2000" dirty="0"/>
          </a:p>
          <a:p>
            <a:pPr lvl="1"/>
            <a:endParaRPr lang="fr-BE" sz="2000" dirty="0"/>
          </a:p>
          <a:p>
            <a:pPr lvl="1"/>
            <a:endParaRPr lang="fr-BE" sz="2000" dirty="0"/>
          </a:p>
          <a:p>
            <a:pPr lvl="1"/>
            <a:endParaRPr lang="fr-BE" sz="2000" dirty="0"/>
          </a:p>
          <a:p>
            <a:pPr lvl="1"/>
            <a:endParaRPr lang="fr-BE" sz="2000" dirty="0"/>
          </a:p>
          <a:p>
            <a:pPr lvl="1"/>
            <a:endParaRPr lang="fr-BE" sz="2000" dirty="0"/>
          </a:p>
          <a:p>
            <a:pPr lvl="1"/>
            <a:endParaRPr lang="fr-BE" sz="2000" dirty="0" smtClean="0"/>
          </a:p>
          <a:p>
            <a:endParaRPr lang="fr-FR" sz="2000" dirty="0"/>
          </a:p>
        </p:txBody>
      </p:sp>
      <p:sp>
        <p:nvSpPr>
          <p:cNvPr id="5" name="Espace réservé du numéro de diapositive 4"/>
          <p:cNvSpPr>
            <a:spLocks noGrp="1"/>
          </p:cNvSpPr>
          <p:nvPr>
            <p:ph type="sldNum" sz="quarter" idx="12"/>
          </p:nvPr>
        </p:nvSpPr>
        <p:spPr/>
        <p:txBody>
          <a:bodyPr/>
          <a:lstStyle/>
          <a:p>
            <a:fld id="{19329706-12B3-8F4C-9CA9-063F8C6A2AC6}" type="slidenum">
              <a:rPr lang="fr-FR" smtClean="0">
                <a:latin typeface="+mn-lt"/>
              </a:rPr>
              <a:t>16</a:t>
            </a:fld>
            <a:endParaRPr lang="fr-FR">
              <a:latin typeface="+mn-lt"/>
            </a:endParaRPr>
          </a:p>
        </p:txBody>
      </p:sp>
      <p:grpSp>
        <p:nvGrpSpPr>
          <p:cNvPr id="19" name="Groupe 18"/>
          <p:cNvGrpSpPr/>
          <p:nvPr/>
        </p:nvGrpSpPr>
        <p:grpSpPr>
          <a:xfrm>
            <a:off x="933702" y="2546195"/>
            <a:ext cx="6465454" cy="2295525"/>
            <a:chOff x="933702" y="2546195"/>
            <a:chExt cx="6465454" cy="2295525"/>
          </a:xfrm>
          <a:effectLst>
            <a:outerShdw blurRad="63500" sx="102000" sy="102000" algn="ctr" rotWithShape="0">
              <a:prstClr val="black">
                <a:alpha val="40000"/>
              </a:prstClr>
            </a:outerShdw>
          </a:effectLst>
        </p:grpSpPr>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702" y="2546195"/>
              <a:ext cx="4095750" cy="2295525"/>
            </a:xfrm>
            <a:prstGeom prst="rect">
              <a:avLst/>
            </a:prstGeom>
          </p:spPr>
        </p:pic>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75081" y="2971538"/>
              <a:ext cx="2124075" cy="1752600"/>
            </a:xfrm>
            <a:prstGeom prst="rect">
              <a:avLst/>
            </a:prstGeom>
          </p:spPr>
        </p:pic>
      </p:grpSp>
      <p:sp>
        <p:nvSpPr>
          <p:cNvPr id="8" name="Rectangle à coins arrondis 7"/>
          <p:cNvSpPr/>
          <p:nvPr/>
        </p:nvSpPr>
        <p:spPr>
          <a:xfrm>
            <a:off x="1043525" y="2971538"/>
            <a:ext cx="720080" cy="21602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à coins arrondis 8"/>
          <p:cNvSpPr/>
          <p:nvPr/>
        </p:nvSpPr>
        <p:spPr>
          <a:xfrm>
            <a:off x="2981577" y="2971538"/>
            <a:ext cx="720080" cy="14401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Imag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3702" y="5284454"/>
            <a:ext cx="4152900" cy="962025"/>
          </a:xfrm>
          <a:prstGeom prst="rect">
            <a:avLst/>
          </a:prstGeom>
          <a:effectLst>
            <a:outerShdw blurRad="63500" sx="102000" sy="102000" algn="ctr" rotWithShape="0">
              <a:prstClr val="black">
                <a:alpha val="40000"/>
              </a:prstClr>
            </a:outerShdw>
          </a:effectLst>
        </p:spPr>
      </p:pic>
      <p:sp>
        <p:nvSpPr>
          <p:cNvPr id="11" name="Rectangle à coins arrondis 10"/>
          <p:cNvSpPr/>
          <p:nvPr/>
        </p:nvSpPr>
        <p:spPr>
          <a:xfrm>
            <a:off x="3884437" y="5885382"/>
            <a:ext cx="360040" cy="3556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Espace réservé du contenu 2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475701">
            <a:off x="3128442" y="5715233"/>
            <a:ext cx="648000" cy="1011587"/>
          </a:xfrm>
          <a:prstGeom prst="rect">
            <a:avLst/>
          </a:prstGeom>
        </p:spPr>
      </p:pic>
      <p:pic>
        <p:nvPicPr>
          <p:cNvPr id="13" name="Espace réservé du contenu 2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7280315">
            <a:off x="2796483" y="2881313"/>
            <a:ext cx="648000" cy="1011587"/>
          </a:xfrm>
          <a:prstGeom prst="rect">
            <a:avLst/>
          </a:prstGeom>
        </p:spPr>
      </p:pic>
      <p:pic>
        <p:nvPicPr>
          <p:cNvPr id="14" name="Espace réservé du contenu 2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311606">
            <a:off x="4242603" y="2949881"/>
            <a:ext cx="648000" cy="1011587"/>
          </a:xfrm>
          <a:prstGeom prst="rect">
            <a:avLst/>
          </a:prstGeom>
        </p:spPr>
      </p:pic>
      <p:sp>
        <p:nvSpPr>
          <p:cNvPr id="4" name="ZoneTexte 3"/>
          <p:cNvSpPr txBox="1"/>
          <p:nvPr/>
        </p:nvSpPr>
        <p:spPr>
          <a:xfrm>
            <a:off x="3058993" y="3324625"/>
            <a:ext cx="334180" cy="369332"/>
          </a:xfrm>
          <a:prstGeom prst="rect">
            <a:avLst/>
          </a:prstGeom>
          <a:noFill/>
        </p:spPr>
        <p:txBody>
          <a:bodyPr wrap="square" rtlCol="0">
            <a:spAutoFit/>
          </a:bodyPr>
          <a:lstStyle/>
          <a:p>
            <a:r>
              <a:rPr lang="fr-BE" dirty="0" smtClean="0"/>
              <a:t>1</a:t>
            </a:r>
            <a:endParaRPr lang="fr-BE" dirty="0"/>
          </a:p>
        </p:txBody>
      </p:sp>
      <p:sp>
        <p:nvSpPr>
          <p:cNvPr id="15" name="ZoneTexte 14"/>
          <p:cNvSpPr txBox="1"/>
          <p:nvPr/>
        </p:nvSpPr>
        <p:spPr>
          <a:xfrm>
            <a:off x="4310271" y="3391202"/>
            <a:ext cx="334180" cy="369332"/>
          </a:xfrm>
          <a:prstGeom prst="rect">
            <a:avLst/>
          </a:prstGeom>
          <a:noFill/>
        </p:spPr>
        <p:txBody>
          <a:bodyPr wrap="square" rtlCol="0">
            <a:spAutoFit/>
          </a:bodyPr>
          <a:lstStyle/>
          <a:p>
            <a:r>
              <a:rPr lang="fr-BE" dirty="0" smtClean="0"/>
              <a:t>2</a:t>
            </a:r>
            <a:endParaRPr lang="fr-BE" dirty="0"/>
          </a:p>
        </p:txBody>
      </p:sp>
      <p:sp>
        <p:nvSpPr>
          <p:cNvPr id="16" name="ZoneTexte 15"/>
          <p:cNvSpPr txBox="1"/>
          <p:nvPr/>
        </p:nvSpPr>
        <p:spPr>
          <a:xfrm>
            <a:off x="3144916" y="6064093"/>
            <a:ext cx="334180" cy="369332"/>
          </a:xfrm>
          <a:prstGeom prst="rect">
            <a:avLst/>
          </a:prstGeom>
          <a:noFill/>
        </p:spPr>
        <p:txBody>
          <a:bodyPr wrap="square" rtlCol="0">
            <a:spAutoFit/>
          </a:bodyPr>
          <a:lstStyle/>
          <a:p>
            <a:r>
              <a:rPr lang="fr-BE" dirty="0" smtClean="0"/>
              <a:t>3</a:t>
            </a:r>
            <a:endParaRPr lang="fr-BE" dirty="0"/>
          </a:p>
        </p:txBody>
      </p:sp>
      <p:cxnSp>
        <p:nvCxnSpPr>
          <p:cNvPr id="18" name="Connecteur en arc 17"/>
          <p:cNvCxnSpPr/>
          <p:nvPr/>
        </p:nvCxnSpPr>
        <p:spPr>
          <a:xfrm rot="18120000" flipH="1">
            <a:off x="4746998" y="3202021"/>
            <a:ext cx="490417" cy="733492"/>
          </a:xfrm>
          <a:prstGeom prst="curvedConnector2">
            <a:avLst/>
          </a:prstGeom>
          <a:ln w="127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7" name="Flèche droite 16"/>
          <p:cNvSpPr/>
          <p:nvPr/>
        </p:nvSpPr>
        <p:spPr>
          <a:xfrm rot="5400000">
            <a:off x="4206563" y="4660083"/>
            <a:ext cx="720079"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20783237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Exemple de r</a:t>
            </a:r>
            <a:r>
              <a:rPr lang="fr-BE" dirty="0" smtClean="0">
                <a:latin typeface="+mn-lt"/>
              </a:rPr>
              <a:t>apport: </a:t>
            </a:r>
            <a:r>
              <a:rPr lang="fr-BE" i="1" dirty="0" err="1" smtClean="0">
                <a:latin typeface="+mn-lt"/>
              </a:rPr>
              <a:t>Fulfillment</a:t>
            </a:r>
            <a:r>
              <a:rPr lang="fr-BE" dirty="0" smtClean="0">
                <a:latin typeface="+mn-lt"/>
              </a:rPr>
              <a:t> (1)</a:t>
            </a:r>
            <a:endParaRPr lang="fr-FR" dirty="0">
              <a:latin typeface="+mn-lt"/>
            </a:endParaRPr>
          </a:p>
        </p:txBody>
      </p:sp>
      <p:sp>
        <p:nvSpPr>
          <p:cNvPr id="3" name="Espace réservé du contenu 2"/>
          <p:cNvSpPr>
            <a:spLocks noGrp="1"/>
          </p:cNvSpPr>
          <p:nvPr>
            <p:ph idx="1"/>
          </p:nvPr>
        </p:nvSpPr>
        <p:spPr>
          <a:xfrm>
            <a:off x="457200" y="1557865"/>
            <a:ext cx="8229600" cy="4525963"/>
          </a:xfrm>
        </p:spPr>
        <p:txBody>
          <a:bodyPr>
            <a:normAutofit/>
          </a:bodyPr>
          <a:lstStyle/>
          <a:p>
            <a:r>
              <a:rPr lang="fr-BE" sz="2400" dirty="0"/>
              <a:t>Le rapport est </a:t>
            </a:r>
            <a:r>
              <a:rPr lang="fr-BE" sz="2400" dirty="0" smtClean="0"/>
              <a:t>généré: </a:t>
            </a:r>
            <a:br>
              <a:rPr lang="fr-BE" sz="2400" dirty="0" smtClean="0"/>
            </a:br>
            <a:r>
              <a:rPr lang="fr-BE" sz="2400" dirty="0" smtClean="0"/>
              <a:t>liste </a:t>
            </a:r>
            <a:r>
              <a:rPr lang="fr-BE" sz="2400" dirty="0"/>
              <a:t>des prêts pour la bibliothèque choisie et dont la date de retour est antérieure à la date choisie </a:t>
            </a:r>
          </a:p>
          <a:p>
            <a:pPr lvl="1"/>
            <a:endParaRPr lang="fr-BE" sz="2000" dirty="0"/>
          </a:p>
          <a:p>
            <a:pPr lvl="1"/>
            <a:endParaRPr lang="fr-BE" sz="2000" dirty="0"/>
          </a:p>
          <a:p>
            <a:pPr lvl="1"/>
            <a:endParaRPr lang="fr-BE" sz="2000" dirty="0"/>
          </a:p>
          <a:p>
            <a:pPr lvl="1"/>
            <a:endParaRPr lang="fr-BE" sz="2000" dirty="0"/>
          </a:p>
          <a:p>
            <a:pPr lvl="1"/>
            <a:endParaRPr lang="fr-BE" sz="2000" dirty="0"/>
          </a:p>
          <a:p>
            <a:pPr lvl="1"/>
            <a:endParaRPr lang="fr-BE" sz="2000" dirty="0" smtClean="0"/>
          </a:p>
          <a:p>
            <a:endParaRPr lang="fr-FR" sz="2000" dirty="0"/>
          </a:p>
        </p:txBody>
      </p:sp>
      <p:sp>
        <p:nvSpPr>
          <p:cNvPr id="5" name="Espace réservé du numéro de diapositive 4"/>
          <p:cNvSpPr>
            <a:spLocks noGrp="1"/>
          </p:cNvSpPr>
          <p:nvPr>
            <p:ph type="sldNum" sz="quarter" idx="12"/>
          </p:nvPr>
        </p:nvSpPr>
        <p:spPr/>
        <p:txBody>
          <a:bodyPr/>
          <a:lstStyle/>
          <a:p>
            <a:fld id="{19329706-12B3-8F4C-9CA9-063F8C6A2AC6}" type="slidenum">
              <a:rPr lang="fr-FR" smtClean="0">
                <a:latin typeface="+mn-lt"/>
              </a:rPr>
              <a:t>17</a:t>
            </a:fld>
            <a:endParaRPr lang="fr-FR">
              <a:latin typeface="+mn-lt"/>
            </a:endParaRPr>
          </a:p>
        </p:txBody>
      </p:sp>
      <p:pic>
        <p:nvPicPr>
          <p:cNvPr id="20" name="Image 19"/>
          <p:cNvPicPr>
            <a:picLocks noChangeAspect="1"/>
          </p:cNvPicPr>
          <p:nvPr/>
        </p:nvPicPr>
        <p:blipFill rotWithShape="1">
          <a:blip r:embed="rId3">
            <a:extLst>
              <a:ext uri="{28A0092B-C50C-407E-A947-70E740481C1C}">
                <a14:useLocalDpi xmlns:a14="http://schemas.microsoft.com/office/drawing/2010/main" val="0"/>
              </a:ext>
            </a:extLst>
          </a:blip>
          <a:srcRect l="2289" t="4318" r="4787" b="9361"/>
          <a:stretch/>
        </p:blipFill>
        <p:spPr>
          <a:xfrm>
            <a:off x="575879" y="2764983"/>
            <a:ext cx="7992243" cy="3657467"/>
          </a:xfrm>
          <a:prstGeom prst="rect">
            <a:avLst/>
          </a:prstGeom>
          <a:ln>
            <a:noFill/>
          </a:ln>
          <a:effectLst>
            <a:outerShdw blurRad="63500" sx="102000" sy="102000" algn="ctr" rotWithShape="0">
              <a:prstClr val="black">
                <a:alpha val="40000"/>
              </a:prstClr>
            </a:outerShdw>
          </a:effectLst>
        </p:spPr>
      </p:pic>
      <p:sp>
        <p:nvSpPr>
          <p:cNvPr id="6" name="Rectangle à coins arrondis 5"/>
          <p:cNvSpPr/>
          <p:nvPr/>
        </p:nvSpPr>
        <p:spPr>
          <a:xfrm>
            <a:off x="575880" y="2924512"/>
            <a:ext cx="415794" cy="3497938"/>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a typeface="Source Sans Pro" panose="020B0503030403020204" pitchFamily="34" charset="0"/>
            </a:endParaRPr>
          </a:p>
        </p:txBody>
      </p:sp>
      <p:sp>
        <p:nvSpPr>
          <p:cNvPr id="7" name="Rectangle à coins arrondis 6"/>
          <p:cNvSpPr/>
          <p:nvPr/>
        </p:nvSpPr>
        <p:spPr>
          <a:xfrm>
            <a:off x="3394210" y="2935243"/>
            <a:ext cx="623998" cy="3497938"/>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a typeface="Source Sans Pro" panose="020B0503030403020204" pitchFamily="34" charset="0"/>
            </a:endParaRPr>
          </a:p>
        </p:txBody>
      </p:sp>
    </p:spTree>
    <p:extLst>
      <p:ext uri="{BB962C8B-B14F-4D97-AF65-F5344CB8AC3E}">
        <p14:creationId xmlns:p14="http://schemas.microsoft.com/office/powerpoint/2010/main" val="209194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Image 19"/>
          <p:cNvPicPr>
            <a:picLocks noChangeAspect="1"/>
          </p:cNvPicPr>
          <p:nvPr/>
        </p:nvPicPr>
        <p:blipFill>
          <a:blip r:embed="rId3"/>
          <a:stretch>
            <a:fillRect/>
          </a:stretch>
        </p:blipFill>
        <p:spPr>
          <a:xfrm>
            <a:off x="1152000" y="2852354"/>
            <a:ext cx="6840000" cy="3503996"/>
          </a:xfrm>
          <a:prstGeom prst="rect">
            <a:avLst/>
          </a:prstGeom>
          <a:ln>
            <a:noFill/>
          </a:ln>
          <a:effectLst>
            <a:outerShdw blurRad="292100" dist="139700" dir="2700000" algn="tl" rotWithShape="0">
              <a:srgbClr val="333333">
                <a:alpha val="65000"/>
              </a:srgbClr>
            </a:outerShdw>
          </a:effectLst>
        </p:spPr>
      </p:pic>
      <p:sp>
        <p:nvSpPr>
          <p:cNvPr id="2" name="Titre 1"/>
          <p:cNvSpPr>
            <a:spLocks noGrp="1"/>
          </p:cNvSpPr>
          <p:nvPr>
            <p:ph type="title"/>
          </p:nvPr>
        </p:nvSpPr>
        <p:spPr/>
        <p:txBody>
          <a:bodyPr/>
          <a:lstStyle/>
          <a:p>
            <a:r>
              <a:rPr lang="fr-BE" dirty="0" smtClean="0"/>
              <a:t>Exemple de r</a:t>
            </a:r>
            <a:r>
              <a:rPr lang="fr-BE" dirty="0" smtClean="0">
                <a:latin typeface="+mn-lt"/>
              </a:rPr>
              <a:t>apport: </a:t>
            </a:r>
            <a:r>
              <a:rPr lang="fr-BE" i="1" dirty="0" err="1" smtClean="0">
                <a:latin typeface="+mn-lt"/>
              </a:rPr>
              <a:t>Fulfillment</a:t>
            </a:r>
            <a:r>
              <a:rPr lang="fr-BE" dirty="0" smtClean="0">
                <a:latin typeface="+mn-lt"/>
              </a:rPr>
              <a:t> (2)</a:t>
            </a:r>
            <a:endParaRPr lang="fr-FR" dirty="0">
              <a:latin typeface="+mn-lt"/>
            </a:endParaRPr>
          </a:p>
        </p:txBody>
      </p:sp>
      <p:sp>
        <p:nvSpPr>
          <p:cNvPr id="3" name="Espace réservé du contenu 2"/>
          <p:cNvSpPr>
            <a:spLocks noGrp="1"/>
          </p:cNvSpPr>
          <p:nvPr>
            <p:ph idx="1"/>
          </p:nvPr>
        </p:nvSpPr>
        <p:spPr/>
        <p:txBody>
          <a:bodyPr>
            <a:normAutofit/>
          </a:bodyPr>
          <a:lstStyle/>
          <a:p>
            <a:r>
              <a:rPr lang="fr-BE" sz="2400" dirty="0"/>
              <a:t>Evolution du nombre de prêts par mois, </a:t>
            </a:r>
            <a:r>
              <a:rPr lang="fr-BE" sz="2400" dirty="0" smtClean="0"/>
              <a:t/>
            </a:r>
            <a:br>
              <a:rPr lang="fr-BE" sz="2400" dirty="0" smtClean="0"/>
            </a:br>
            <a:r>
              <a:rPr lang="fr-BE" sz="2400" dirty="0" smtClean="0"/>
              <a:t>ventilés par </a:t>
            </a:r>
            <a:r>
              <a:rPr lang="fr-BE" sz="2400" dirty="0"/>
              <a:t>Patron Group</a:t>
            </a:r>
          </a:p>
          <a:p>
            <a:pPr lvl="1"/>
            <a:endParaRPr lang="fr-BE" sz="2000" dirty="0"/>
          </a:p>
          <a:p>
            <a:pPr lvl="1"/>
            <a:endParaRPr lang="fr-BE" sz="2000" dirty="0"/>
          </a:p>
          <a:p>
            <a:pPr lvl="1"/>
            <a:endParaRPr lang="fr-BE" sz="2000" dirty="0"/>
          </a:p>
          <a:p>
            <a:pPr lvl="1"/>
            <a:endParaRPr lang="fr-BE" sz="2000" dirty="0"/>
          </a:p>
          <a:p>
            <a:pPr lvl="1"/>
            <a:endParaRPr lang="fr-BE" sz="2000" dirty="0"/>
          </a:p>
          <a:p>
            <a:pPr lvl="1"/>
            <a:endParaRPr lang="fr-BE" sz="2000" dirty="0" smtClean="0"/>
          </a:p>
          <a:p>
            <a:endParaRPr lang="fr-FR" sz="2000" dirty="0"/>
          </a:p>
        </p:txBody>
      </p:sp>
      <p:sp>
        <p:nvSpPr>
          <p:cNvPr id="5" name="Espace réservé du numéro de diapositive 4"/>
          <p:cNvSpPr>
            <a:spLocks noGrp="1"/>
          </p:cNvSpPr>
          <p:nvPr>
            <p:ph type="sldNum" sz="quarter" idx="12"/>
          </p:nvPr>
        </p:nvSpPr>
        <p:spPr/>
        <p:txBody>
          <a:bodyPr/>
          <a:lstStyle/>
          <a:p>
            <a:fld id="{19329706-12B3-8F4C-9CA9-063F8C6A2AC6}" type="slidenum">
              <a:rPr lang="fr-FR" smtClean="0">
                <a:latin typeface="+mn-lt"/>
              </a:rPr>
              <a:t>18</a:t>
            </a:fld>
            <a:endParaRPr lang="fr-FR">
              <a:latin typeface="+mn-lt"/>
            </a:endParaRPr>
          </a:p>
        </p:txBody>
      </p:sp>
      <p:sp>
        <p:nvSpPr>
          <p:cNvPr id="8" name="Rectangle à coins arrondis 7"/>
          <p:cNvSpPr/>
          <p:nvPr/>
        </p:nvSpPr>
        <p:spPr>
          <a:xfrm>
            <a:off x="1558750" y="3582965"/>
            <a:ext cx="1080000" cy="21602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à coins arrondis 10"/>
          <p:cNvSpPr/>
          <p:nvPr/>
        </p:nvSpPr>
        <p:spPr>
          <a:xfrm>
            <a:off x="5353726" y="4223351"/>
            <a:ext cx="360040" cy="3556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Espace réservé du contenu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446890" flipH="1">
            <a:off x="5522544" y="4519645"/>
            <a:ext cx="648000" cy="1011587"/>
          </a:xfrm>
          <a:prstGeom prst="rect">
            <a:avLst/>
          </a:prstGeom>
        </p:spPr>
      </p:pic>
      <p:pic>
        <p:nvPicPr>
          <p:cNvPr id="13" name="Espace réservé du contenu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4290163" y="2755581"/>
            <a:ext cx="648000" cy="1011587"/>
          </a:xfrm>
          <a:prstGeom prst="rect">
            <a:avLst/>
          </a:prstGeom>
        </p:spPr>
      </p:pic>
      <p:pic>
        <p:nvPicPr>
          <p:cNvPr id="14" name="Espace réservé du contenu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311606">
            <a:off x="4072458" y="3885701"/>
            <a:ext cx="648000" cy="1011587"/>
          </a:xfrm>
          <a:prstGeom prst="rect">
            <a:avLst/>
          </a:prstGeom>
        </p:spPr>
      </p:pic>
      <p:sp>
        <p:nvSpPr>
          <p:cNvPr id="4" name="ZoneTexte 3"/>
          <p:cNvSpPr txBox="1"/>
          <p:nvPr/>
        </p:nvSpPr>
        <p:spPr>
          <a:xfrm>
            <a:off x="4555066" y="2935268"/>
            <a:ext cx="334180" cy="369332"/>
          </a:xfrm>
          <a:prstGeom prst="rect">
            <a:avLst/>
          </a:prstGeom>
          <a:noFill/>
        </p:spPr>
        <p:txBody>
          <a:bodyPr wrap="square" rtlCol="0">
            <a:spAutoFit/>
          </a:bodyPr>
          <a:lstStyle/>
          <a:p>
            <a:r>
              <a:rPr lang="fr-BE" dirty="0" smtClean="0"/>
              <a:t>1</a:t>
            </a:r>
            <a:endParaRPr lang="fr-BE" dirty="0"/>
          </a:p>
        </p:txBody>
      </p:sp>
      <p:sp>
        <p:nvSpPr>
          <p:cNvPr id="15" name="ZoneTexte 14"/>
          <p:cNvSpPr txBox="1"/>
          <p:nvPr/>
        </p:nvSpPr>
        <p:spPr>
          <a:xfrm>
            <a:off x="4140126" y="4327022"/>
            <a:ext cx="334180" cy="369332"/>
          </a:xfrm>
          <a:prstGeom prst="rect">
            <a:avLst/>
          </a:prstGeom>
          <a:noFill/>
        </p:spPr>
        <p:txBody>
          <a:bodyPr wrap="square" rtlCol="0">
            <a:spAutoFit/>
          </a:bodyPr>
          <a:lstStyle/>
          <a:p>
            <a:r>
              <a:rPr lang="fr-BE" dirty="0" smtClean="0"/>
              <a:t>2</a:t>
            </a:r>
            <a:endParaRPr lang="fr-BE" dirty="0"/>
          </a:p>
        </p:txBody>
      </p:sp>
      <p:sp>
        <p:nvSpPr>
          <p:cNvPr id="16" name="ZoneTexte 15"/>
          <p:cNvSpPr txBox="1"/>
          <p:nvPr/>
        </p:nvSpPr>
        <p:spPr>
          <a:xfrm>
            <a:off x="5786516" y="4968835"/>
            <a:ext cx="334180" cy="369332"/>
          </a:xfrm>
          <a:prstGeom prst="rect">
            <a:avLst/>
          </a:prstGeom>
          <a:noFill/>
        </p:spPr>
        <p:txBody>
          <a:bodyPr wrap="square" rtlCol="0">
            <a:spAutoFit/>
          </a:bodyPr>
          <a:lstStyle/>
          <a:p>
            <a:r>
              <a:rPr lang="fr-BE" dirty="0" smtClean="0"/>
              <a:t>3</a:t>
            </a:r>
            <a:endParaRPr lang="fr-BE" dirty="0"/>
          </a:p>
        </p:txBody>
      </p:sp>
      <p:sp>
        <p:nvSpPr>
          <p:cNvPr id="21" name="Rectangle à coins arrondis 20"/>
          <p:cNvSpPr/>
          <p:nvPr/>
        </p:nvSpPr>
        <p:spPr>
          <a:xfrm>
            <a:off x="1728084" y="3879304"/>
            <a:ext cx="1368000" cy="21602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4387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Exemple de r</a:t>
            </a:r>
            <a:r>
              <a:rPr lang="fr-BE" dirty="0" smtClean="0">
                <a:latin typeface="+mn-lt"/>
              </a:rPr>
              <a:t>apport: </a:t>
            </a:r>
            <a:r>
              <a:rPr lang="fr-BE" i="1" dirty="0" err="1" smtClean="0">
                <a:latin typeface="+mn-lt"/>
              </a:rPr>
              <a:t>Fulfillment</a:t>
            </a:r>
            <a:r>
              <a:rPr lang="fr-BE" dirty="0" smtClean="0">
                <a:latin typeface="+mn-lt"/>
              </a:rPr>
              <a:t> (2bis)</a:t>
            </a:r>
            <a:endParaRPr lang="fr-FR" dirty="0">
              <a:latin typeface="+mn-lt"/>
            </a:endParaRPr>
          </a:p>
        </p:txBody>
      </p:sp>
      <p:sp>
        <p:nvSpPr>
          <p:cNvPr id="3" name="Espace réservé du contenu 2"/>
          <p:cNvSpPr>
            <a:spLocks noGrp="1"/>
          </p:cNvSpPr>
          <p:nvPr>
            <p:ph idx="1"/>
          </p:nvPr>
        </p:nvSpPr>
        <p:spPr/>
        <p:txBody>
          <a:bodyPr>
            <a:normAutofit/>
          </a:bodyPr>
          <a:lstStyle/>
          <a:p>
            <a:r>
              <a:rPr lang="fr-BE" sz="2400" dirty="0"/>
              <a:t>Evolution du nombre de prêts par mois, </a:t>
            </a:r>
            <a:r>
              <a:rPr lang="fr-BE" sz="2400" dirty="0" smtClean="0"/>
              <a:t/>
            </a:r>
            <a:br>
              <a:rPr lang="fr-BE" sz="2400" dirty="0" smtClean="0"/>
            </a:br>
            <a:r>
              <a:rPr lang="fr-BE" sz="2400" dirty="0" smtClean="0"/>
              <a:t>ventilés par </a:t>
            </a:r>
            <a:r>
              <a:rPr lang="fr-BE" sz="2400" dirty="0"/>
              <a:t>Patron Group</a:t>
            </a:r>
          </a:p>
          <a:p>
            <a:pPr lvl="1"/>
            <a:endParaRPr lang="fr-BE" sz="2000" dirty="0"/>
          </a:p>
          <a:p>
            <a:pPr lvl="1"/>
            <a:endParaRPr lang="fr-BE" sz="2000" dirty="0"/>
          </a:p>
          <a:p>
            <a:pPr lvl="1"/>
            <a:endParaRPr lang="fr-BE" sz="2000" dirty="0"/>
          </a:p>
          <a:p>
            <a:pPr lvl="1"/>
            <a:endParaRPr lang="fr-BE" sz="2000" dirty="0"/>
          </a:p>
          <a:p>
            <a:pPr lvl="1"/>
            <a:endParaRPr lang="fr-BE" sz="2000" dirty="0"/>
          </a:p>
          <a:p>
            <a:pPr lvl="1"/>
            <a:endParaRPr lang="fr-BE" sz="2000" dirty="0" smtClean="0"/>
          </a:p>
          <a:p>
            <a:endParaRPr lang="fr-FR" sz="2000" dirty="0"/>
          </a:p>
        </p:txBody>
      </p:sp>
      <p:sp>
        <p:nvSpPr>
          <p:cNvPr id="5" name="Espace réservé du numéro de diapositive 4"/>
          <p:cNvSpPr>
            <a:spLocks noGrp="1"/>
          </p:cNvSpPr>
          <p:nvPr>
            <p:ph type="sldNum" sz="quarter" idx="12"/>
          </p:nvPr>
        </p:nvSpPr>
        <p:spPr/>
        <p:txBody>
          <a:bodyPr/>
          <a:lstStyle/>
          <a:p>
            <a:fld id="{19329706-12B3-8F4C-9CA9-063F8C6A2AC6}" type="slidenum">
              <a:rPr lang="fr-FR" smtClean="0">
                <a:latin typeface="+mn-lt"/>
              </a:rPr>
              <a:t>19</a:t>
            </a:fld>
            <a:endParaRPr lang="fr-FR">
              <a:latin typeface="+mn-lt"/>
            </a:endParaRPr>
          </a:p>
        </p:txBody>
      </p:sp>
      <p:pic>
        <p:nvPicPr>
          <p:cNvPr id="17" name="Image 16"/>
          <p:cNvPicPr>
            <a:picLocks noChangeAspect="1"/>
          </p:cNvPicPr>
          <p:nvPr/>
        </p:nvPicPr>
        <p:blipFill>
          <a:blip r:embed="rId3"/>
          <a:stretch>
            <a:fillRect/>
          </a:stretch>
        </p:blipFill>
        <p:spPr>
          <a:xfrm>
            <a:off x="903268" y="2565266"/>
            <a:ext cx="3960000" cy="1645075"/>
          </a:xfrm>
          <a:prstGeom prst="rect">
            <a:avLst/>
          </a:prstGeom>
          <a:ln>
            <a:noFill/>
          </a:ln>
          <a:effectLst>
            <a:outerShdw blurRad="292100" dist="139700" dir="2700000" algn="tl" rotWithShape="0">
              <a:srgbClr val="333333">
                <a:alpha val="65000"/>
              </a:srgbClr>
            </a:outerShdw>
          </a:effectLst>
        </p:spPr>
      </p:pic>
      <p:pic>
        <p:nvPicPr>
          <p:cNvPr id="18" name="Image 17"/>
          <p:cNvPicPr>
            <a:picLocks noChangeAspect="1"/>
          </p:cNvPicPr>
          <p:nvPr/>
        </p:nvPicPr>
        <p:blipFill>
          <a:blip r:embed="rId4"/>
          <a:stretch>
            <a:fillRect/>
          </a:stretch>
        </p:blipFill>
        <p:spPr>
          <a:xfrm>
            <a:off x="2817794" y="4271872"/>
            <a:ext cx="5162550" cy="2343150"/>
          </a:xfrm>
          <a:prstGeom prst="rect">
            <a:avLst/>
          </a:prstGeom>
          <a:ln>
            <a:noFill/>
          </a:ln>
          <a:effectLst>
            <a:outerShdw blurRad="292100" dist="139700" dir="2700000" algn="tl" rotWithShape="0">
              <a:srgbClr val="333333">
                <a:alpha val="65000"/>
              </a:srgbClr>
            </a:outerShdw>
          </a:effectLst>
        </p:spPr>
      </p:pic>
      <p:sp>
        <p:nvSpPr>
          <p:cNvPr id="7" name="Rectangle à coins arrondis 6"/>
          <p:cNvSpPr/>
          <p:nvPr/>
        </p:nvSpPr>
        <p:spPr>
          <a:xfrm>
            <a:off x="1011884" y="2749303"/>
            <a:ext cx="868431" cy="1243147"/>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a typeface="Source Sans Pro" panose="020B0503030403020204" pitchFamily="34" charset="0"/>
            </a:endParaRPr>
          </a:p>
        </p:txBody>
      </p:sp>
      <p:sp>
        <p:nvSpPr>
          <p:cNvPr id="8" name="Rectangle à coins arrondis 7"/>
          <p:cNvSpPr/>
          <p:nvPr/>
        </p:nvSpPr>
        <p:spPr>
          <a:xfrm>
            <a:off x="3030201" y="2778614"/>
            <a:ext cx="1833067" cy="209285"/>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a typeface="Source Sans Pro" panose="020B0503030403020204" pitchFamily="34" charset="0"/>
            </a:endParaRPr>
          </a:p>
        </p:txBody>
      </p:sp>
    </p:spTree>
    <p:extLst>
      <p:ext uri="{BB962C8B-B14F-4D97-AF65-F5344CB8AC3E}">
        <p14:creationId xmlns:p14="http://schemas.microsoft.com/office/powerpoint/2010/main" val="7688960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err="1">
                <a:latin typeface="+mn-lt"/>
              </a:rPr>
              <a:t>Analytics</a:t>
            </a:r>
            <a:r>
              <a:rPr lang="fr-FR" dirty="0">
                <a:latin typeface="+mn-lt"/>
              </a:rPr>
              <a:t> - Découverte</a:t>
            </a:r>
          </a:p>
        </p:txBody>
      </p:sp>
      <p:sp>
        <p:nvSpPr>
          <p:cNvPr id="3" name="Espace réservé du texte 2"/>
          <p:cNvSpPr>
            <a:spLocks noGrp="1"/>
          </p:cNvSpPr>
          <p:nvPr>
            <p:ph type="body" sz="quarter" idx="13"/>
          </p:nvPr>
        </p:nvSpPr>
        <p:spPr/>
        <p:txBody>
          <a:bodyPr/>
          <a:lstStyle/>
          <a:p>
            <a:r>
              <a:rPr lang="fr-FR" sz="1800" dirty="0">
                <a:latin typeface="+mn-lt"/>
              </a:rPr>
              <a:t>Mise à jour le </a:t>
            </a:r>
            <a:r>
              <a:rPr lang="fr-FR" sz="1800" dirty="0" smtClean="0"/>
              <a:t>14/09</a:t>
            </a:r>
            <a:r>
              <a:rPr lang="fr-FR" sz="1800" dirty="0" smtClean="0">
                <a:latin typeface="+mn-lt"/>
              </a:rPr>
              <a:t>/18</a:t>
            </a:r>
            <a:endParaRPr lang="fr-FR" sz="1800" dirty="0">
              <a:latin typeface="+mn-lt"/>
            </a:endParaRPr>
          </a:p>
          <a:p>
            <a:endParaRPr lang="fr-FR" dirty="0">
              <a:latin typeface="+mn-lt"/>
            </a:endParaRPr>
          </a:p>
        </p:txBody>
      </p:sp>
    </p:spTree>
    <p:extLst>
      <p:ext uri="{BB962C8B-B14F-4D97-AF65-F5344CB8AC3E}">
        <p14:creationId xmlns:p14="http://schemas.microsoft.com/office/powerpoint/2010/main" val="8677594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Exemple de r</a:t>
            </a:r>
            <a:r>
              <a:rPr lang="fr-BE" dirty="0" smtClean="0">
                <a:latin typeface="+mn-lt"/>
              </a:rPr>
              <a:t>apport: </a:t>
            </a:r>
            <a:r>
              <a:rPr lang="fr-BE" i="1" dirty="0" err="1" smtClean="0">
                <a:latin typeface="+mn-lt"/>
              </a:rPr>
              <a:t>Fulfillment</a:t>
            </a:r>
            <a:r>
              <a:rPr lang="fr-BE" dirty="0" smtClean="0">
                <a:latin typeface="+mn-lt"/>
              </a:rPr>
              <a:t> (3)</a:t>
            </a:r>
            <a:endParaRPr lang="fr-FR" dirty="0">
              <a:latin typeface="+mn-lt"/>
            </a:endParaRPr>
          </a:p>
        </p:txBody>
      </p:sp>
      <p:sp>
        <p:nvSpPr>
          <p:cNvPr id="3" name="Espace réservé du contenu 2"/>
          <p:cNvSpPr>
            <a:spLocks noGrp="1"/>
          </p:cNvSpPr>
          <p:nvPr>
            <p:ph idx="1"/>
          </p:nvPr>
        </p:nvSpPr>
        <p:spPr>
          <a:xfrm>
            <a:off x="457200" y="1522926"/>
            <a:ext cx="8229600" cy="4525963"/>
          </a:xfrm>
        </p:spPr>
        <p:txBody>
          <a:bodyPr>
            <a:normAutofit/>
          </a:bodyPr>
          <a:lstStyle/>
          <a:p>
            <a:r>
              <a:rPr lang="fr-BE" sz="2400" dirty="0"/>
              <a:t>Prêts en retard de plus de trois </a:t>
            </a:r>
            <a:r>
              <a:rPr lang="fr-BE" sz="2400" dirty="0" smtClean="0"/>
              <a:t>ans,</a:t>
            </a:r>
            <a:br>
              <a:rPr lang="fr-BE" sz="2400" dirty="0" smtClean="0"/>
            </a:br>
            <a:r>
              <a:rPr lang="fr-BE" sz="2400" dirty="0" smtClean="0"/>
              <a:t>ventilés </a:t>
            </a:r>
            <a:r>
              <a:rPr lang="fr-BE" sz="2400" dirty="0"/>
              <a:t>par </a:t>
            </a:r>
            <a:r>
              <a:rPr lang="fr-BE" sz="2400" dirty="0" smtClean="0"/>
              <a:t>lecteurs et subdivisés par implantations de bibliothèque.</a:t>
            </a:r>
            <a:endParaRPr lang="fr-BE" sz="2000" dirty="0"/>
          </a:p>
          <a:p>
            <a:pPr lvl="1"/>
            <a:endParaRPr lang="fr-BE" sz="2000" dirty="0"/>
          </a:p>
          <a:p>
            <a:pPr lvl="1"/>
            <a:endParaRPr lang="fr-BE" sz="2000" dirty="0"/>
          </a:p>
          <a:p>
            <a:pPr lvl="1"/>
            <a:endParaRPr lang="fr-BE" sz="2000" dirty="0"/>
          </a:p>
          <a:p>
            <a:pPr lvl="1"/>
            <a:endParaRPr lang="fr-BE" sz="2000" dirty="0" smtClean="0"/>
          </a:p>
          <a:p>
            <a:endParaRPr lang="fr-FR" sz="2000" dirty="0"/>
          </a:p>
        </p:txBody>
      </p:sp>
      <p:sp>
        <p:nvSpPr>
          <p:cNvPr id="5" name="Espace réservé du numéro de diapositive 4"/>
          <p:cNvSpPr>
            <a:spLocks noGrp="1"/>
          </p:cNvSpPr>
          <p:nvPr>
            <p:ph type="sldNum" sz="quarter" idx="12"/>
          </p:nvPr>
        </p:nvSpPr>
        <p:spPr/>
        <p:txBody>
          <a:bodyPr/>
          <a:lstStyle/>
          <a:p>
            <a:fld id="{19329706-12B3-8F4C-9CA9-063F8C6A2AC6}" type="slidenum">
              <a:rPr lang="fr-FR" smtClean="0">
                <a:latin typeface="+mn-lt"/>
              </a:rPr>
              <a:t>20</a:t>
            </a:fld>
            <a:endParaRPr lang="fr-FR">
              <a:latin typeface="+mn-lt"/>
            </a:endParaRPr>
          </a:p>
        </p:txBody>
      </p:sp>
      <p:pic>
        <p:nvPicPr>
          <p:cNvPr id="17" name="Image 16"/>
          <p:cNvPicPr>
            <a:picLocks noChangeAspect="1"/>
          </p:cNvPicPr>
          <p:nvPr/>
        </p:nvPicPr>
        <p:blipFill rotWithShape="1">
          <a:blip r:embed="rId3">
            <a:extLst>
              <a:ext uri="{28A0092B-C50C-407E-A947-70E740481C1C}">
                <a14:useLocalDpi xmlns:a14="http://schemas.microsoft.com/office/drawing/2010/main" val="0"/>
              </a:ext>
            </a:extLst>
          </a:blip>
          <a:srcRect l="1963" t="4866" r="6688" b="6670"/>
          <a:stretch/>
        </p:blipFill>
        <p:spPr>
          <a:xfrm>
            <a:off x="252000" y="2771957"/>
            <a:ext cx="8640000" cy="364965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104645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r>
              <a:rPr lang="fr-BE" sz="2400" dirty="0"/>
              <a:t>Pour une bibliothèque donnée : </a:t>
            </a:r>
            <a:r>
              <a:rPr lang="fr-BE" sz="2400" dirty="0" smtClean="0"/>
              <a:t/>
            </a:r>
            <a:br>
              <a:rPr lang="fr-BE" sz="2400" dirty="0" smtClean="0"/>
            </a:br>
            <a:r>
              <a:rPr lang="fr-BE" sz="2400" dirty="0" smtClean="0"/>
              <a:t>retours ventilés </a:t>
            </a:r>
            <a:r>
              <a:rPr lang="fr-BE" sz="2400" dirty="0"/>
              <a:t>par Circulation </a:t>
            </a:r>
            <a:r>
              <a:rPr lang="fr-BE" sz="2400" dirty="0" smtClean="0"/>
              <a:t>Desk</a:t>
            </a:r>
            <a:br>
              <a:rPr lang="fr-BE" sz="2400" dirty="0" smtClean="0"/>
            </a:br>
            <a:r>
              <a:rPr lang="fr-BE" sz="2400" dirty="0" smtClean="0"/>
              <a:t>                                    </a:t>
            </a:r>
            <a:r>
              <a:rPr lang="fr-BE" sz="2400" dirty="0"/>
              <a:t>et par Patron Group</a:t>
            </a:r>
          </a:p>
          <a:p>
            <a:pPr lvl="1"/>
            <a:endParaRPr lang="fr-BE" sz="2000" dirty="0"/>
          </a:p>
          <a:p>
            <a:pPr lvl="1"/>
            <a:endParaRPr lang="fr-BE" sz="2000" dirty="0"/>
          </a:p>
          <a:p>
            <a:pPr lvl="1"/>
            <a:endParaRPr lang="fr-BE" sz="2000" dirty="0"/>
          </a:p>
          <a:p>
            <a:pPr lvl="1"/>
            <a:endParaRPr lang="fr-BE" sz="2000" dirty="0"/>
          </a:p>
          <a:p>
            <a:pPr lvl="1"/>
            <a:endParaRPr lang="fr-BE" sz="2000" dirty="0"/>
          </a:p>
          <a:p>
            <a:pPr lvl="1"/>
            <a:endParaRPr lang="fr-BE" sz="2000" dirty="0" smtClean="0"/>
          </a:p>
          <a:p>
            <a:endParaRPr lang="fr-FR" sz="2000" dirty="0"/>
          </a:p>
        </p:txBody>
      </p:sp>
      <p:sp>
        <p:nvSpPr>
          <p:cNvPr id="2" name="Titre 1"/>
          <p:cNvSpPr>
            <a:spLocks noGrp="1"/>
          </p:cNvSpPr>
          <p:nvPr>
            <p:ph type="title"/>
          </p:nvPr>
        </p:nvSpPr>
        <p:spPr/>
        <p:txBody>
          <a:bodyPr/>
          <a:lstStyle/>
          <a:p>
            <a:r>
              <a:rPr lang="fr-BE" dirty="0" smtClean="0"/>
              <a:t>Exemple de r</a:t>
            </a:r>
            <a:r>
              <a:rPr lang="fr-BE" dirty="0" smtClean="0">
                <a:latin typeface="+mn-lt"/>
              </a:rPr>
              <a:t>apport: </a:t>
            </a:r>
            <a:r>
              <a:rPr lang="fr-BE" i="1" dirty="0" err="1" smtClean="0">
                <a:latin typeface="+mn-lt"/>
              </a:rPr>
              <a:t>Fulfillment</a:t>
            </a:r>
            <a:r>
              <a:rPr lang="fr-BE" dirty="0" smtClean="0">
                <a:latin typeface="+mn-lt"/>
              </a:rPr>
              <a:t> (4)</a:t>
            </a:r>
            <a:endParaRPr lang="fr-FR" dirty="0">
              <a:latin typeface="+mn-lt"/>
            </a:endParaRPr>
          </a:p>
        </p:txBody>
      </p:sp>
      <p:sp>
        <p:nvSpPr>
          <p:cNvPr id="5" name="Espace réservé du numéro de diapositive 4"/>
          <p:cNvSpPr>
            <a:spLocks noGrp="1"/>
          </p:cNvSpPr>
          <p:nvPr>
            <p:ph type="sldNum" sz="quarter" idx="12"/>
          </p:nvPr>
        </p:nvSpPr>
        <p:spPr/>
        <p:txBody>
          <a:bodyPr/>
          <a:lstStyle/>
          <a:p>
            <a:fld id="{19329706-12B3-8F4C-9CA9-063F8C6A2AC6}" type="slidenum">
              <a:rPr lang="fr-FR" smtClean="0">
                <a:latin typeface="+mn-lt"/>
              </a:rPr>
              <a:t>21</a:t>
            </a:fld>
            <a:endParaRPr lang="fr-FR">
              <a:latin typeface="+mn-lt"/>
            </a:endParaRPr>
          </a:p>
        </p:txBody>
      </p:sp>
      <p:pic>
        <p:nvPicPr>
          <p:cNvPr id="2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2158" y="1533718"/>
            <a:ext cx="2592000" cy="238165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à coins arrondis 7"/>
          <p:cNvSpPr/>
          <p:nvPr/>
        </p:nvSpPr>
        <p:spPr>
          <a:xfrm>
            <a:off x="6181132" y="1616660"/>
            <a:ext cx="564198" cy="15389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à coins arrondis 10"/>
          <p:cNvSpPr/>
          <p:nvPr/>
        </p:nvSpPr>
        <p:spPr>
          <a:xfrm>
            <a:off x="7857068" y="3662057"/>
            <a:ext cx="256482" cy="25332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Espace réservé du contenu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311606">
            <a:off x="5660508" y="1618983"/>
            <a:ext cx="648000" cy="1011587"/>
          </a:xfrm>
          <a:prstGeom prst="rect">
            <a:avLst/>
          </a:prstGeom>
        </p:spPr>
      </p:pic>
      <p:sp>
        <p:nvSpPr>
          <p:cNvPr id="15" name="ZoneTexte 14"/>
          <p:cNvSpPr txBox="1"/>
          <p:nvPr/>
        </p:nvSpPr>
        <p:spPr>
          <a:xfrm>
            <a:off x="5743532" y="2037495"/>
            <a:ext cx="334180" cy="369332"/>
          </a:xfrm>
          <a:prstGeom prst="rect">
            <a:avLst/>
          </a:prstGeom>
          <a:noFill/>
        </p:spPr>
        <p:txBody>
          <a:bodyPr wrap="square" rtlCol="0">
            <a:spAutoFit/>
          </a:bodyPr>
          <a:lstStyle/>
          <a:p>
            <a:r>
              <a:rPr lang="fr-BE" dirty="0" smtClean="0"/>
              <a:t>1</a:t>
            </a:r>
            <a:endParaRPr lang="fr-BE" dirty="0"/>
          </a:p>
        </p:txBody>
      </p:sp>
      <p:sp>
        <p:nvSpPr>
          <p:cNvPr id="17" name="Flèche droite 16"/>
          <p:cNvSpPr/>
          <p:nvPr/>
        </p:nvSpPr>
        <p:spPr>
          <a:xfrm rot="8366509">
            <a:off x="5015534" y="3238862"/>
            <a:ext cx="720079"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2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70141" y="4236287"/>
            <a:ext cx="4360985" cy="244827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193" y="2464984"/>
            <a:ext cx="2867025" cy="42195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Espace réservé du contenu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7280315">
            <a:off x="8025607" y="3688782"/>
            <a:ext cx="648000" cy="1011587"/>
          </a:xfrm>
          <a:prstGeom prst="rect">
            <a:avLst/>
          </a:prstGeom>
        </p:spPr>
      </p:pic>
      <p:sp>
        <p:nvSpPr>
          <p:cNvPr id="4" name="ZoneTexte 3"/>
          <p:cNvSpPr txBox="1"/>
          <p:nvPr/>
        </p:nvSpPr>
        <p:spPr>
          <a:xfrm>
            <a:off x="8271671" y="4176525"/>
            <a:ext cx="334180" cy="369332"/>
          </a:xfrm>
          <a:prstGeom prst="rect">
            <a:avLst/>
          </a:prstGeom>
          <a:noFill/>
        </p:spPr>
        <p:txBody>
          <a:bodyPr wrap="square" rtlCol="0">
            <a:spAutoFit/>
          </a:bodyPr>
          <a:lstStyle/>
          <a:p>
            <a:r>
              <a:rPr lang="fr-BE" dirty="0" smtClean="0"/>
              <a:t>2</a:t>
            </a:r>
            <a:endParaRPr lang="fr-BE" dirty="0"/>
          </a:p>
        </p:txBody>
      </p:sp>
      <p:sp>
        <p:nvSpPr>
          <p:cNvPr id="16" name="Rectangle à coins arrondis 15"/>
          <p:cNvSpPr/>
          <p:nvPr/>
        </p:nvSpPr>
        <p:spPr>
          <a:xfrm>
            <a:off x="502709" y="2445464"/>
            <a:ext cx="1210181" cy="209285"/>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a typeface="Source Sans Pro" panose="020B0503030403020204" pitchFamily="34" charset="0"/>
            </a:endParaRPr>
          </a:p>
        </p:txBody>
      </p:sp>
      <p:sp>
        <p:nvSpPr>
          <p:cNvPr id="18" name="Rectangle à coins arrondis 17"/>
          <p:cNvSpPr/>
          <p:nvPr/>
        </p:nvSpPr>
        <p:spPr>
          <a:xfrm>
            <a:off x="4099339" y="4268508"/>
            <a:ext cx="1210181" cy="209285"/>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a typeface="Source Sans Pro" panose="020B0503030403020204" pitchFamily="34" charset="0"/>
            </a:endParaRPr>
          </a:p>
        </p:txBody>
      </p:sp>
    </p:spTree>
    <p:extLst>
      <p:ext uri="{BB962C8B-B14F-4D97-AF65-F5344CB8AC3E}">
        <p14:creationId xmlns:p14="http://schemas.microsoft.com/office/powerpoint/2010/main" val="24841496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2590" y="1426107"/>
            <a:ext cx="2592000" cy="24464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Espace réservé du contenu 2"/>
          <p:cNvSpPr>
            <a:spLocks noGrp="1"/>
          </p:cNvSpPr>
          <p:nvPr>
            <p:ph idx="1"/>
          </p:nvPr>
        </p:nvSpPr>
        <p:spPr/>
        <p:txBody>
          <a:bodyPr>
            <a:normAutofit/>
          </a:bodyPr>
          <a:lstStyle/>
          <a:p>
            <a:r>
              <a:rPr lang="fr-BE" sz="2400" dirty="0"/>
              <a:t>Pour une bibliothèque donnée : </a:t>
            </a:r>
            <a:r>
              <a:rPr lang="fr-BE" sz="2400" dirty="0" smtClean="0"/>
              <a:t/>
            </a:r>
            <a:br>
              <a:rPr lang="fr-BE" sz="2400" dirty="0" smtClean="0"/>
            </a:br>
            <a:r>
              <a:rPr lang="fr-BE" sz="2400" dirty="0" smtClean="0"/>
              <a:t>prêts ventilés </a:t>
            </a:r>
            <a:r>
              <a:rPr lang="fr-BE" sz="2400" dirty="0"/>
              <a:t>par Circulation </a:t>
            </a:r>
            <a:r>
              <a:rPr lang="fr-BE" sz="2400" dirty="0" smtClean="0"/>
              <a:t>Desk</a:t>
            </a:r>
            <a:br>
              <a:rPr lang="fr-BE" sz="2400" dirty="0" smtClean="0"/>
            </a:br>
            <a:r>
              <a:rPr lang="fr-BE" sz="2400" dirty="0" smtClean="0"/>
              <a:t>et </a:t>
            </a:r>
            <a:r>
              <a:rPr lang="fr-BE" sz="2400" dirty="0"/>
              <a:t>par Patron Group</a:t>
            </a:r>
          </a:p>
          <a:p>
            <a:pPr lvl="1"/>
            <a:endParaRPr lang="fr-BE" sz="2000" dirty="0"/>
          </a:p>
          <a:p>
            <a:pPr lvl="1"/>
            <a:endParaRPr lang="fr-BE" sz="2000" dirty="0"/>
          </a:p>
          <a:p>
            <a:pPr lvl="1"/>
            <a:endParaRPr lang="fr-BE" sz="2000" dirty="0"/>
          </a:p>
          <a:p>
            <a:pPr lvl="1"/>
            <a:endParaRPr lang="fr-BE" sz="2000" dirty="0"/>
          </a:p>
          <a:p>
            <a:pPr lvl="1"/>
            <a:endParaRPr lang="fr-BE" sz="2000" dirty="0"/>
          </a:p>
          <a:p>
            <a:pPr lvl="1"/>
            <a:endParaRPr lang="fr-BE" sz="2000" dirty="0" smtClean="0"/>
          </a:p>
          <a:p>
            <a:endParaRPr lang="fr-FR" sz="2000" dirty="0"/>
          </a:p>
        </p:txBody>
      </p:sp>
      <p:sp>
        <p:nvSpPr>
          <p:cNvPr id="2" name="Titre 1"/>
          <p:cNvSpPr>
            <a:spLocks noGrp="1"/>
          </p:cNvSpPr>
          <p:nvPr>
            <p:ph type="title"/>
          </p:nvPr>
        </p:nvSpPr>
        <p:spPr/>
        <p:txBody>
          <a:bodyPr/>
          <a:lstStyle/>
          <a:p>
            <a:r>
              <a:rPr lang="fr-BE" dirty="0" smtClean="0"/>
              <a:t>Exemple de r</a:t>
            </a:r>
            <a:r>
              <a:rPr lang="fr-BE" dirty="0" smtClean="0">
                <a:latin typeface="+mn-lt"/>
              </a:rPr>
              <a:t>apport: </a:t>
            </a:r>
            <a:r>
              <a:rPr lang="fr-BE" i="1" dirty="0" err="1" smtClean="0">
                <a:latin typeface="+mn-lt"/>
              </a:rPr>
              <a:t>Fulfillment</a:t>
            </a:r>
            <a:r>
              <a:rPr lang="fr-BE" dirty="0" smtClean="0">
                <a:latin typeface="+mn-lt"/>
              </a:rPr>
              <a:t> (5)</a:t>
            </a:r>
            <a:endParaRPr lang="fr-FR" dirty="0">
              <a:latin typeface="+mn-lt"/>
            </a:endParaRPr>
          </a:p>
        </p:txBody>
      </p:sp>
      <p:sp>
        <p:nvSpPr>
          <p:cNvPr id="5" name="Espace réservé du numéro de diapositive 4"/>
          <p:cNvSpPr>
            <a:spLocks noGrp="1"/>
          </p:cNvSpPr>
          <p:nvPr>
            <p:ph type="sldNum" sz="quarter" idx="12"/>
          </p:nvPr>
        </p:nvSpPr>
        <p:spPr/>
        <p:txBody>
          <a:bodyPr/>
          <a:lstStyle/>
          <a:p>
            <a:fld id="{19329706-12B3-8F4C-9CA9-063F8C6A2AC6}" type="slidenum">
              <a:rPr lang="fr-FR" smtClean="0">
                <a:latin typeface="+mn-lt"/>
              </a:rPr>
              <a:t>22</a:t>
            </a:fld>
            <a:endParaRPr lang="fr-FR">
              <a:latin typeface="+mn-lt"/>
            </a:endParaRPr>
          </a:p>
        </p:txBody>
      </p:sp>
      <p:sp>
        <p:nvSpPr>
          <p:cNvPr id="8" name="Rectangle à coins arrondis 7"/>
          <p:cNvSpPr/>
          <p:nvPr/>
        </p:nvSpPr>
        <p:spPr>
          <a:xfrm>
            <a:off x="6214400" y="2542080"/>
            <a:ext cx="1296000" cy="15389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à coins arrondis 10"/>
          <p:cNvSpPr/>
          <p:nvPr/>
        </p:nvSpPr>
        <p:spPr>
          <a:xfrm>
            <a:off x="7363518" y="3627708"/>
            <a:ext cx="256482" cy="25332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Espace réservé du contenu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288394" flipV="1">
            <a:off x="5677044" y="1709917"/>
            <a:ext cx="648000" cy="1011587"/>
          </a:xfrm>
          <a:prstGeom prst="rect">
            <a:avLst/>
          </a:prstGeom>
        </p:spPr>
      </p:pic>
      <p:sp>
        <p:nvSpPr>
          <p:cNvPr id="15" name="ZoneTexte 14"/>
          <p:cNvSpPr txBox="1"/>
          <p:nvPr/>
        </p:nvSpPr>
        <p:spPr>
          <a:xfrm>
            <a:off x="5745329" y="1929531"/>
            <a:ext cx="334180" cy="369332"/>
          </a:xfrm>
          <a:prstGeom prst="rect">
            <a:avLst/>
          </a:prstGeom>
          <a:noFill/>
        </p:spPr>
        <p:txBody>
          <a:bodyPr wrap="square" rtlCol="0">
            <a:spAutoFit/>
          </a:bodyPr>
          <a:lstStyle/>
          <a:p>
            <a:r>
              <a:rPr lang="fr-BE" dirty="0" smtClean="0"/>
              <a:t>1</a:t>
            </a:r>
            <a:endParaRPr lang="fr-BE" dirty="0"/>
          </a:p>
        </p:txBody>
      </p:sp>
      <p:sp>
        <p:nvSpPr>
          <p:cNvPr id="17" name="Flèche droite 16"/>
          <p:cNvSpPr/>
          <p:nvPr/>
        </p:nvSpPr>
        <p:spPr>
          <a:xfrm rot="6635695">
            <a:off x="5290030" y="3241198"/>
            <a:ext cx="720079"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13" name="Espace réservé du contenu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4319685" flipV="1">
            <a:off x="7598296" y="2817685"/>
            <a:ext cx="648000" cy="1011587"/>
          </a:xfrm>
          <a:prstGeom prst="rect">
            <a:avLst/>
          </a:prstGeom>
        </p:spPr>
      </p:pic>
      <p:sp>
        <p:nvSpPr>
          <p:cNvPr id="4" name="ZoneTexte 3"/>
          <p:cNvSpPr txBox="1"/>
          <p:nvPr/>
        </p:nvSpPr>
        <p:spPr>
          <a:xfrm>
            <a:off x="7865966" y="2993527"/>
            <a:ext cx="334180" cy="369332"/>
          </a:xfrm>
          <a:prstGeom prst="rect">
            <a:avLst/>
          </a:prstGeom>
          <a:noFill/>
        </p:spPr>
        <p:txBody>
          <a:bodyPr wrap="square" rtlCol="0">
            <a:spAutoFit/>
          </a:bodyPr>
          <a:lstStyle/>
          <a:p>
            <a:r>
              <a:rPr lang="fr-BE" dirty="0" smtClean="0"/>
              <a:t>2</a:t>
            </a:r>
            <a:endParaRPr lang="fr-BE" dirty="0"/>
          </a:p>
        </p:txBody>
      </p:sp>
      <p:pic>
        <p:nvPicPr>
          <p:cNvPr id="1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158" y="4050578"/>
            <a:ext cx="4914996" cy="269283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16054" y="4037930"/>
            <a:ext cx="3002457" cy="266429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78419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Exemple de tableau de bord</a:t>
            </a:r>
            <a:r>
              <a:rPr lang="fr-BE" dirty="0" smtClean="0">
                <a:latin typeface="+mn-lt"/>
              </a:rPr>
              <a:t>: </a:t>
            </a:r>
            <a:r>
              <a:rPr lang="fr-BE" i="1" dirty="0" err="1" smtClean="0">
                <a:latin typeface="+mn-lt"/>
              </a:rPr>
              <a:t>Fulfillment</a:t>
            </a:r>
            <a:endParaRPr lang="fr-FR" i="1" dirty="0">
              <a:latin typeface="+mn-lt"/>
            </a:endParaRPr>
          </a:p>
        </p:txBody>
      </p:sp>
      <p:sp>
        <p:nvSpPr>
          <p:cNvPr id="3" name="Espace réservé du contenu 2"/>
          <p:cNvSpPr>
            <a:spLocks noGrp="1"/>
          </p:cNvSpPr>
          <p:nvPr>
            <p:ph idx="1"/>
          </p:nvPr>
        </p:nvSpPr>
        <p:spPr/>
        <p:txBody>
          <a:bodyPr>
            <a:normAutofit/>
          </a:bodyPr>
          <a:lstStyle/>
          <a:p>
            <a:r>
              <a:rPr lang="fr-BE" sz="2000" dirty="0"/>
              <a:t>Tableau de bord reprenant les rapports concernant le </a:t>
            </a:r>
            <a:r>
              <a:rPr lang="fr-BE" sz="2000" i="1" dirty="0" err="1"/>
              <a:t>fulfillment</a:t>
            </a:r>
            <a:r>
              <a:rPr lang="fr-BE" sz="2000" dirty="0"/>
              <a:t> présentés ci-dessus</a:t>
            </a:r>
          </a:p>
          <a:p>
            <a:endParaRPr lang="fr-BE" sz="2000" dirty="0"/>
          </a:p>
          <a:p>
            <a:pPr lvl="1"/>
            <a:endParaRPr lang="fr-BE" sz="2000" dirty="0"/>
          </a:p>
          <a:p>
            <a:pPr lvl="1"/>
            <a:endParaRPr lang="fr-BE" sz="2000" dirty="0"/>
          </a:p>
          <a:p>
            <a:pPr lvl="1"/>
            <a:endParaRPr lang="fr-BE" sz="2000" dirty="0"/>
          </a:p>
          <a:p>
            <a:pPr lvl="1"/>
            <a:endParaRPr lang="fr-BE" sz="2000" dirty="0"/>
          </a:p>
          <a:p>
            <a:pPr lvl="1"/>
            <a:endParaRPr lang="fr-BE" sz="2000" dirty="0" smtClean="0"/>
          </a:p>
          <a:p>
            <a:endParaRPr lang="fr-FR" sz="2000" dirty="0"/>
          </a:p>
        </p:txBody>
      </p:sp>
      <p:sp>
        <p:nvSpPr>
          <p:cNvPr id="5" name="Espace réservé du numéro de diapositive 4"/>
          <p:cNvSpPr>
            <a:spLocks noGrp="1"/>
          </p:cNvSpPr>
          <p:nvPr>
            <p:ph type="sldNum" sz="quarter" idx="12"/>
          </p:nvPr>
        </p:nvSpPr>
        <p:spPr/>
        <p:txBody>
          <a:bodyPr/>
          <a:lstStyle/>
          <a:p>
            <a:fld id="{19329706-12B3-8F4C-9CA9-063F8C6A2AC6}" type="slidenum">
              <a:rPr lang="fr-FR" smtClean="0">
                <a:latin typeface="+mn-lt"/>
              </a:rPr>
              <a:t>23</a:t>
            </a:fld>
            <a:endParaRPr lang="fr-FR">
              <a:latin typeface="+mn-lt"/>
            </a:endParaRPr>
          </a:p>
        </p:txBody>
      </p:sp>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3835" y="2378476"/>
            <a:ext cx="2232075" cy="2153909"/>
          </a:xfrm>
          <a:prstGeom prst="rect">
            <a:avLst/>
          </a:prstGeom>
          <a:ln>
            <a:noFill/>
          </a:ln>
          <a:effectLst>
            <a:outerShdw blurRad="292100" dist="139700" dir="2700000" algn="tl" rotWithShape="0">
              <a:srgbClr val="333333">
                <a:alpha val="65000"/>
              </a:srgbClr>
            </a:outerShdw>
          </a:effectLst>
        </p:spPr>
      </p:pic>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1787" y="5047544"/>
            <a:ext cx="7992888" cy="1075348"/>
          </a:xfrm>
          <a:prstGeom prst="rect">
            <a:avLst/>
          </a:prstGeom>
          <a:ln>
            <a:noFill/>
          </a:ln>
          <a:effectLst>
            <a:outerShdw blurRad="292100" dist="139700" dir="2700000" algn="tl" rotWithShape="0">
              <a:srgbClr val="333333">
                <a:alpha val="65000"/>
              </a:srgbClr>
            </a:outerShdw>
          </a:effectLst>
        </p:spPr>
      </p:pic>
      <p:sp>
        <p:nvSpPr>
          <p:cNvPr id="8" name="ZoneTexte 7"/>
          <p:cNvSpPr txBox="1"/>
          <p:nvPr/>
        </p:nvSpPr>
        <p:spPr>
          <a:xfrm>
            <a:off x="4364195" y="2234460"/>
            <a:ext cx="3129831" cy="923330"/>
          </a:xfrm>
          <a:prstGeom prst="rect">
            <a:avLst/>
          </a:prstGeom>
          <a:noFill/>
        </p:spPr>
        <p:txBody>
          <a:bodyPr wrap="none" rtlCol="0">
            <a:spAutoFit/>
          </a:bodyPr>
          <a:lstStyle/>
          <a:p>
            <a:r>
              <a:rPr lang="fr-BE" dirty="0" smtClean="0"/>
              <a:t>Sélectionner le tableau de bord</a:t>
            </a:r>
            <a:br>
              <a:rPr lang="fr-BE" dirty="0" smtClean="0"/>
            </a:br>
            <a:r>
              <a:rPr lang="fr-BE" dirty="0" smtClean="0"/>
              <a:t> sous l’onglet </a:t>
            </a:r>
            <a:r>
              <a:rPr lang="fr-BE" i="1" dirty="0" err="1" smtClean="0"/>
              <a:t>Analytics</a:t>
            </a:r>
            <a:r>
              <a:rPr lang="fr-BE" dirty="0" smtClean="0"/>
              <a:t>, </a:t>
            </a:r>
            <a:br>
              <a:rPr lang="fr-BE" dirty="0" smtClean="0"/>
            </a:br>
            <a:r>
              <a:rPr lang="fr-BE" dirty="0" smtClean="0"/>
              <a:t>dans la rubrique « </a:t>
            </a:r>
            <a:r>
              <a:rPr lang="fr-BE" i="1" dirty="0" smtClean="0"/>
              <a:t>Reports</a:t>
            </a:r>
            <a:r>
              <a:rPr lang="fr-BE" dirty="0" smtClean="0"/>
              <a:t> »</a:t>
            </a:r>
            <a:endParaRPr lang="en-US" dirty="0"/>
          </a:p>
        </p:txBody>
      </p:sp>
      <p:sp>
        <p:nvSpPr>
          <p:cNvPr id="9" name="ZoneTexte 8"/>
          <p:cNvSpPr txBox="1"/>
          <p:nvPr/>
        </p:nvSpPr>
        <p:spPr>
          <a:xfrm>
            <a:off x="4580219" y="4034660"/>
            <a:ext cx="2160241" cy="646331"/>
          </a:xfrm>
          <a:prstGeom prst="rect">
            <a:avLst/>
          </a:prstGeom>
          <a:noFill/>
        </p:spPr>
        <p:txBody>
          <a:bodyPr wrap="square" rtlCol="0">
            <a:spAutoFit/>
          </a:bodyPr>
          <a:lstStyle/>
          <a:p>
            <a:r>
              <a:rPr lang="fr-BE" dirty="0" smtClean="0"/>
              <a:t>Tableau de bord :</a:t>
            </a:r>
          </a:p>
          <a:p>
            <a:r>
              <a:rPr lang="fr-BE" dirty="0" smtClean="0"/>
              <a:t>une page par rapport</a:t>
            </a:r>
            <a:endParaRPr lang="en-US" dirty="0"/>
          </a:p>
        </p:txBody>
      </p:sp>
      <p:sp>
        <p:nvSpPr>
          <p:cNvPr id="10" name="Rectangle à coins arrondis 9"/>
          <p:cNvSpPr/>
          <p:nvPr/>
        </p:nvSpPr>
        <p:spPr>
          <a:xfrm>
            <a:off x="4364195" y="2234460"/>
            <a:ext cx="3096344" cy="1033673"/>
          </a:xfrm>
          <a:prstGeom prst="roundRect">
            <a:avLst/>
          </a:prstGeom>
          <a:noFill/>
          <a:ln w="127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à coins arrondis 10"/>
          <p:cNvSpPr/>
          <p:nvPr/>
        </p:nvSpPr>
        <p:spPr>
          <a:xfrm>
            <a:off x="1555883" y="3602612"/>
            <a:ext cx="1152128" cy="477788"/>
          </a:xfrm>
          <a:prstGeom prst="roundRect">
            <a:avLst/>
          </a:prstGeom>
          <a:noFill/>
          <a:ln w="127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Connecteur droit 11"/>
          <p:cNvCxnSpPr>
            <a:stCxn id="10" idx="1"/>
          </p:cNvCxnSpPr>
          <p:nvPr/>
        </p:nvCxnSpPr>
        <p:spPr>
          <a:xfrm flipH="1">
            <a:off x="2707839" y="2751297"/>
            <a:ext cx="1656356" cy="1090209"/>
          </a:xfrm>
          <a:prstGeom prst="line">
            <a:avLst/>
          </a:prstGeom>
          <a:ln>
            <a:solidFill>
              <a:srgbClr val="FF3300"/>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547771" y="4946237"/>
            <a:ext cx="8208912" cy="1320671"/>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à coins arrondis 13"/>
          <p:cNvSpPr/>
          <p:nvPr/>
        </p:nvSpPr>
        <p:spPr>
          <a:xfrm>
            <a:off x="4580220" y="4040991"/>
            <a:ext cx="2160240" cy="641741"/>
          </a:xfrm>
          <a:prstGeom prst="roundRect">
            <a:avLst/>
          </a:prstGeom>
          <a:noFill/>
          <a:ln w="127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à coins arrondis 14"/>
          <p:cNvSpPr/>
          <p:nvPr/>
        </p:nvSpPr>
        <p:spPr>
          <a:xfrm>
            <a:off x="691787" y="5047544"/>
            <a:ext cx="7344816" cy="204921"/>
          </a:xfrm>
          <a:prstGeom prst="roundRect">
            <a:avLst/>
          </a:prstGeom>
          <a:noFill/>
          <a:ln w="127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Connecteur droit 15"/>
          <p:cNvCxnSpPr>
            <a:stCxn id="14" idx="2"/>
          </p:cNvCxnSpPr>
          <p:nvPr/>
        </p:nvCxnSpPr>
        <p:spPr>
          <a:xfrm flipH="1">
            <a:off x="4220179" y="4682732"/>
            <a:ext cx="1440161" cy="364812"/>
          </a:xfrm>
          <a:prstGeom prst="line">
            <a:avLst/>
          </a:prstGeom>
          <a:ln>
            <a:solidFill>
              <a:srgbClr val="FF3300"/>
            </a:solidFill>
          </a:ln>
        </p:spPr>
        <p:style>
          <a:lnRef idx="1">
            <a:schemeClr val="accent1"/>
          </a:lnRef>
          <a:fillRef idx="0">
            <a:schemeClr val="accent1"/>
          </a:fillRef>
          <a:effectRef idx="0">
            <a:schemeClr val="accent1"/>
          </a:effectRef>
          <a:fontRef idx="minor">
            <a:schemeClr val="tx1"/>
          </a:fontRef>
        </p:style>
      </p:cxnSp>
      <p:pic>
        <p:nvPicPr>
          <p:cNvPr id="18" name="Espace réservé du contenu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1124805" flipV="1">
            <a:off x="2474581" y="3952705"/>
            <a:ext cx="648000" cy="1011587"/>
          </a:xfrm>
          <a:prstGeom prst="rect">
            <a:avLst/>
          </a:prstGeom>
        </p:spPr>
      </p:pic>
      <p:sp>
        <p:nvSpPr>
          <p:cNvPr id="19" name="Flèche droite 18"/>
          <p:cNvSpPr/>
          <p:nvPr/>
        </p:nvSpPr>
        <p:spPr>
          <a:xfrm rot="2962750">
            <a:off x="3415620" y="4264020"/>
            <a:ext cx="720079"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4791158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Image 34"/>
          <p:cNvPicPr>
            <a:picLocks noChangeAspect="1"/>
          </p:cNvPicPr>
          <p:nvPr/>
        </p:nvPicPr>
        <p:blipFill>
          <a:blip r:embed="rId3"/>
          <a:stretch>
            <a:fillRect/>
          </a:stretch>
        </p:blipFill>
        <p:spPr>
          <a:xfrm>
            <a:off x="4455231" y="4867733"/>
            <a:ext cx="1676400" cy="1809750"/>
          </a:xfrm>
          <a:prstGeom prst="rect">
            <a:avLst/>
          </a:prstGeom>
        </p:spPr>
      </p:pic>
      <p:pic>
        <p:nvPicPr>
          <p:cNvPr id="32" name="Image 3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3153" y="4864407"/>
            <a:ext cx="1190625" cy="1457325"/>
          </a:xfrm>
          <a:prstGeom prst="rect">
            <a:avLst/>
          </a:prstGeom>
        </p:spPr>
      </p:pic>
      <p:pic>
        <p:nvPicPr>
          <p:cNvPr id="15" name="Image 14"/>
          <p:cNvPicPr>
            <a:picLocks noChangeAspect="1"/>
          </p:cNvPicPr>
          <p:nvPr/>
        </p:nvPicPr>
        <p:blipFill rotWithShape="1">
          <a:blip r:embed="rId5"/>
          <a:srcRect r="43400" b="21586"/>
          <a:stretch/>
        </p:blipFill>
        <p:spPr>
          <a:xfrm>
            <a:off x="7454151" y="4864407"/>
            <a:ext cx="1291916" cy="1770135"/>
          </a:xfrm>
          <a:prstGeom prst="rect">
            <a:avLst/>
          </a:prstGeom>
        </p:spPr>
      </p:pic>
      <p:pic>
        <p:nvPicPr>
          <p:cNvPr id="34" name="Image 33"/>
          <p:cNvPicPr>
            <a:picLocks noChangeAspect="1"/>
          </p:cNvPicPr>
          <p:nvPr/>
        </p:nvPicPr>
        <p:blipFill>
          <a:blip r:embed="rId6"/>
          <a:stretch>
            <a:fillRect/>
          </a:stretch>
        </p:blipFill>
        <p:spPr>
          <a:xfrm>
            <a:off x="2842463" y="2568907"/>
            <a:ext cx="2381250" cy="1514475"/>
          </a:xfrm>
          <a:prstGeom prst="rect">
            <a:avLst/>
          </a:prstGeom>
        </p:spPr>
      </p:pic>
      <p:pic>
        <p:nvPicPr>
          <p:cNvPr id="6" name="Image 5"/>
          <p:cNvPicPr>
            <a:picLocks noChangeAspect="1"/>
          </p:cNvPicPr>
          <p:nvPr/>
        </p:nvPicPr>
        <p:blipFill>
          <a:blip r:embed="rId7"/>
          <a:stretch>
            <a:fillRect/>
          </a:stretch>
        </p:blipFill>
        <p:spPr>
          <a:xfrm>
            <a:off x="6263697" y="2014539"/>
            <a:ext cx="2200275" cy="1304925"/>
          </a:xfrm>
          <a:prstGeom prst="rect">
            <a:avLst/>
          </a:prstGeom>
        </p:spPr>
      </p:pic>
      <p:pic>
        <p:nvPicPr>
          <p:cNvPr id="5" name="Image 4"/>
          <p:cNvPicPr>
            <a:picLocks noChangeAspect="1"/>
          </p:cNvPicPr>
          <p:nvPr/>
        </p:nvPicPr>
        <p:blipFill rotWithShape="1">
          <a:blip r:embed="rId8"/>
          <a:srcRect r="10303"/>
          <a:stretch/>
        </p:blipFill>
        <p:spPr>
          <a:xfrm>
            <a:off x="480247" y="2278977"/>
            <a:ext cx="1811261" cy="2038350"/>
          </a:xfrm>
          <a:prstGeom prst="rect">
            <a:avLst/>
          </a:prstGeom>
          <a:effectLst>
            <a:outerShdw blurRad="63500" sx="102000" sy="102000" algn="ctr" rotWithShape="0">
              <a:prstClr val="black">
                <a:alpha val="40000"/>
              </a:prstClr>
            </a:outerShdw>
          </a:effectLst>
        </p:spPr>
      </p:pic>
      <p:pic>
        <p:nvPicPr>
          <p:cNvPr id="33" name="Image 3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892080" y="4845504"/>
            <a:ext cx="1247775" cy="809625"/>
          </a:xfrm>
          <a:prstGeom prst="rect">
            <a:avLst/>
          </a:prstGeom>
        </p:spPr>
      </p:pic>
      <p:pic>
        <p:nvPicPr>
          <p:cNvPr id="25" name="Image 2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03287" y="4788207"/>
            <a:ext cx="1771650" cy="1533525"/>
          </a:xfrm>
          <a:prstGeom prst="rect">
            <a:avLst/>
          </a:prstGeom>
          <a:effectLst>
            <a:outerShdw blurRad="63500" sx="102000" sy="102000" algn="ctr" rotWithShape="0">
              <a:prstClr val="black">
                <a:alpha val="40000"/>
              </a:prstClr>
            </a:outerShdw>
          </a:effectLst>
        </p:spPr>
      </p:pic>
      <p:sp>
        <p:nvSpPr>
          <p:cNvPr id="2" name="Titre 1"/>
          <p:cNvSpPr>
            <a:spLocks noGrp="1"/>
          </p:cNvSpPr>
          <p:nvPr>
            <p:ph type="title"/>
          </p:nvPr>
        </p:nvSpPr>
        <p:spPr>
          <a:xfrm>
            <a:off x="457200" y="796092"/>
            <a:ext cx="8686800" cy="621546"/>
          </a:xfrm>
        </p:spPr>
        <p:txBody>
          <a:bodyPr/>
          <a:lstStyle/>
          <a:p>
            <a:r>
              <a:rPr lang="fr-BE" dirty="0" smtClean="0"/>
              <a:t>PIB</a:t>
            </a:r>
            <a:endParaRPr lang="en-US" dirty="0">
              <a:latin typeface="+mn-lt"/>
            </a:endParaRPr>
          </a:p>
        </p:txBody>
      </p:sp>
      <p:sp>
        <p:nvSpPr>
          <p:cNvPr id="26" name="Espace réservé du contenu 2"/>
          <p:cNvSpPr txBox="1">
            <a:spLocks/>
          </p:cNvSpPr>
          <p:nvPr/>
        </p:nvSpPr>
        <p:spPr>
          <a:xfrm>
            <a:off x="482602" y="1417639"/>
            <a:ext cx="8280400" cy="470005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rgbClr val="00707F"/>
              </a:buClr>
              <a:buSzPct val="55000"/>
              <a:buFont typeface="Lucida Grande"/>
              <a:buChar char="▶"/>
              <a:defRPr sz="3200" kern="1200">
                <a:solidFill>
                  <a:schemeClr val="tx1"/>
                </a:solidFill>
                <a:latin typeface="+mn-lt"/>
                <a:ea typeface="Source Sans Pro" panose="020B0503030403020204" pitchFamily="34" charset="0"/>
                <a:cs typeface="Source Sans Pro" panose="020B0503030403020204" pitchFamily="34" charset="0"/>
              </a:defRPr>
            </a:lvl1pPr>
            <a:lvl2pPr marL="742950" indent="-285750" algn="l" defTabSz="457200" rtl="0" eaLnBrk="1" latinLnBrk="0" hangingPunct="1">
              <a:spcBef>
                <a:spcPct val="20000"/>
              </a:spcBef>
              <a:buClr>
                <a:srgbClr val="00707F"/>
              </a:buClr>
              <a:buFont typeface="Arial"/>
              <a:buChar char="–"/>
              <a:defRPr sz="2800" kern="1200">
                <a:solidFill>
                  <a:schemeClr val="tx1"/>
                </a:solidFill>
                <a:latin typeface="+mn-lt"/>
                <a:ea typeface="Source Sans Pro" panose="020B0503030403020204" pitchFamily="34" charset="0"/>
                <a:cs typeface="Source Sans Pro" panose="020B0503030403020204" pitchFamily="34" charset="0"/>
              </a:defRPr>
            </a:lvl2pPr>
            <a:lvl3pPr marL="1143000" indent="-228600" algn="l" defTabSz="457200" rtl="0" eaLnBrk="1" latinLnBrk="0" hangingPunct="1">
              <a:spcBef>
                <a:spcPct val="20000"/>
              </a:spcBef>
              <a:buClr>
                <a:srgbClr val="00707F"/>
              </a:buClr>
              <a:buFont typeface="Arial"/>
              <a:buChar char="•"/>
              <a:defRPr sz="2400" kern="1200">
                <a:solidFill>
                  <a:schemeClr val="tx1"/>
                </a:solidFill>
                <a:latin typeface="+mn-lt"/>
                <a:ea typeface="Source Sans Pro" panose="020B0503030403020204" pitchFamily="34" charset="0"/>
                <a:cs typeface="Source Sans Pro" panose="020B0503030403020204" pitchFamily="34" charset="0"/>
              </a:defRPr>
            </a:lvl3pPr>
            <a:lvl4pPr marL="1600200" indent="-228600" algn="l" defTabSz="457200" rtl="0" eaLnBrk="1" latinLnBrk="0" hangingPunct="1">
              <a:spcBef>
                <a:spcPct val="20000"/>
              </a:spcBef>
              <a:buClr>
                <a:srgbClr val="00707F"/>
              </a:buClr>
              <a:buFont typeface="Arial"/>
              <a:buChar char="–"/>
              <a:defRPr sz="2000" kern="1200">
                <a:solidFill>
                  <a:schemeClr val="tx1"/>
                </a:solidFill>
                <a:latin typeface="+mn-lt"/>
                <a:ea typeface="Source Sans Pro" panose="020B0503030403020204" pitchFamily="34" charset="0"/>
                <a:cs typeface="Source Sans Pro" panose="020B0503030403020204" pitchFamily="34" charset="0"/>
              </a:defRPr>
            </a:lvl4pPr>
            <a:lvl5pPr marL="2057400" indent="-228600" algn="l" defTabSz="457200" rtl="0" eaLnBrk="1" latinLnBrk="0" hangingPunct="1">
              <a:spcBef>
                <a:spcPct val="20000"/>
              </a:spcBef>
              <a:buClr>
                <a:srgbClr val="00707F"/>
              </a:buClr>
              <a:buFont typeface="Arial"/>
              <a:buChar char="»"/>
              <a:defRPr sz="2000" kern="1200">
                <a:solidFill>
                  <a:schemeClr val="tx1"/>
                </a:solidFill>
                <a:latin typeface="+mn-lt"/>
                <a:ea typeface="Source Sans Pro" panose="020B0503030403020204" pitchFamily="34" charset="0"/>
                <a:cs typeface="Source Sans Pro" panose="020B0503030403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BE" sz="2000" dirty="0"/>
              <a:t>Deux domaines : </a:t>
            </a:r>
            <a:r>
              <a:rPr lang="fr-BE" sz="2000" i="1" dirty="0" err="1" smtClean="0"/>
              <a:t>Lending</a:t>
            </a:r>
            <a:r>
              <a:rPr lang="fr-BE" sz="2000" i="1" dirty="0" smtClean="0"/>
              <a:t> </a:t>
            </a:r>
            <a:r>
              <a:rPr lang="fr-BE" sz="2000" i="1" dirty="0" err="1" smtClean="0"/>
              <a:t>requests</a:t>
            </a:r>
            <a:r>
              <a:rPr lang="fr-BE" sz="2000" i="1" dirty="0" smtClean="0"/>
              <a:t> </a:t>
            </a:r>
            <a:r>
              <a:rPr lang="fr-BE" sz="2000" dirty="0" smtClean="0"/>
              <a:t>et </a:t>
            </a:r>
            <a:r>
              <a:rPr lang="fr-BE" sz="2000" i="1" dirty="0" err="1" smtClean="0"/>
              <a:t>Borrowing</a:t>
            </a:r>
            <a:r>
              <a:rPr lang="fr-BE" sz="2000" i="1" dirty="0" smtClean="0"/>
              <a:t> </a:t>
            </a:r>
            <a:r>
              <a:rPr lang="fr-BE" sz="2000" i="1" dirty="0" err="1" smtClean="0"/>
              <a:t>requests</a:t>
            </a:r>
            <a:endParaRPr lang="en-US" sz="2000" i="1" dirty="0"/>
          </a:p>
          <a:p>
            <a:pPr marL="0" indent="0">
              <a:buFont typeface="Lucida Grande"/>
              <a:buNone/>
            </a:pPr>
            <a:endParaRPr lang="fr-FR" sz="2000" dirty="0"/>
          </a:p>
        </p:txBody>
      </p:sp>
      <p:sp>
        <p:nvSpPr>
          <p:cNvPr id="13" name="ZoneTexte 12"/>
          <p:cNvSpPr txBox="1"/>
          <p:nvPr/>
        </p:nvSpPr>
        <p:spPr>
          <a:xfrm>
            <a:off x="2453662" y="4374568"/>
            <a:ext cx="2114681" cy="369332"/>
          </a:xfrm>
          <a:prstGeom prst="rect">
            <a:avLst/>
          </a:prstGeom>
          <a:noFill/>
        </p:spPr>
        <p:txBody>
          <a:bodyPr wrap="none" rtlCol="0">
            <a:spAutoFit/>
          </a:bodyPr>
          <a:lstStyle/>
          <a:p>
            <a:r>
              <a:rPr lang="fr-BE" b="1" dirty="0" smtClean="0">
                <a:solidFill>
                  <a:schemeClr val="tx2">
                    <a:lumMod val="75000"/>
                  </a:schemeClr>
                </a:solidFill>
              </a:rPr>
              <a:t> Données textuelles </a:t>
            </a:r>
            <a:endParaRPr lang="fr-BE" b="1" dirty="0">
              <a:solidFill>
                <a:schemeClr val="tx2">
                  <a:lumMod val="75000"/>
                </a:schemeClr>
              </a:solidFill>
            </a:endParaRPr>
          </a:p>
        </p:txBody>
      </p:sp>
      <p:pic>
        <p:nvPicPr>
          <p:cNvPr id="14" name="Image 13"/>
          <p:cNvPicPr>
            <a:picLocks noChangeAspect="1"/>
          </p:cNvPicPr>
          <p:nvPr/>
        </p:nvPicPr>
        <p:blipFill rotWithShape="1">
          <a:blip r:embed="rId11"/>
          <a:srcRect l="3547" t="32803" r="95551" b="65621"/>
          <a:stretch/>
        </p:blipFill>
        <p:spPr bwMode="auto">
          <a:xfrm>
            <a:off x="3344534" y="5970744"/>
            <a:ext cx="440896" cy="468000"/>
          </a:xfrm>
          <a:prstGeom prst="rect">
            <a:avLst/>
          </a:prstGeom>
          <a:ln>
            <a:noFill/>
          </a:ln>
          <a:extLst>
            <a:ext uri="{53640926-AAD7-44D8-BBD7-CCE9431645EC}">
              <a14:shadowObscured xmlns:a14="http://schemas.microsoft.com/office/drawing/2010/main"/>
            </a:ext>
          </a:extLst>
        </p:spPr>
      </p:pic>
      <p:sp>
        <p:nvSpPr>
          <p:cNvPr id="17" name="ZoneTexte 16"/>
          <p:cNvSpPr txBox="1"/>
          <p:nvPr/>
        </p:nvSpPr>
        <p:spPr>
          <a:xfrm>
            <a:off x="2456345" y="2068493"/>
            <a:ext cx="2217274" cy="369332"/>
          </a:xfrm>
          <a:prstGeom prst="rect">
            <a:avLst/>
          </a:prstGeom>
          <a:noFill/>
        </p:spPr>
        <p:txBody>
          <a:bodyPr wrap="none" rtlCol="0">
            <a:spAutoFit/>
          </a:bodyPr>
          <a:lstStyle/>
          <a:p>
            <a:r>
              <a:rPr lang="fr-BE" b="1" dirty="0" smtClean="0">
                <a:solidFill>
                  <a:schemeClr val="tx2">
                    <a:lumMod val="75000"/>
                  </a:schemeClr>
                </a:solidFill>
              </a:rPr>
              <a:t>Données numériques</a:t>
            </a:r>
            <a:endParaRPr lang="fr-BE" b="1" dirty="0">
              <a:solidFill>
                <a:schemeClr val="tx2">
                  <a:lumMod val="75000"/>
                </a:schemeClr>
              </a:solidFill>
            </a:endParaRPr>
          </a:p>
        </p:txBody>
      </p:sp>
      <p:cxnSp>
        <p:nvCxnSpPr>
          <p:cNvPr id="19" name="Connecteur droit avec flèche 18"/>
          <p:cNvCxnSpPr/>
          <p:nvPr/>
        </p:nvCxnSpPr>
        <p:spPr>
          <a:xfrm flipV="1">
            <a:off x="2148180" y="2244901"/>
            <a:ext cx="3994973" cy="319142"/>
          </a:xfrm>
          <a:prstGeom prst="straightConnector1">
            <a:avLst/>
          </a:prstGeom>
          <a:ln w="127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0" name="Rectangle à coins arrondis 19"/>
          <p:cNvSpPr/>
          <p:nvPr/>
        </p:nvSpPr>
        <p:spPr>
          <a:xfrm>
            <a:off x="6145204" y="1947737"/>
            <a:ext cx="2318767" cy="1436449"/>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a typeface="Source Sans Pro" panose="020B0503030403020204" pitchFamily="34" charset="0"/>
            </a:endParaRPr>
          </a:p>
        </p:txBody>
      </p:sp>
      <p:pic>
        <p:nvPicPr>
          <p:cNvPr id="18" name="Image 17"/>
          <p:cNvPicPr/>
          <p:nvPr/>
        </p:nvPicPr>
        <p:blipFill rotWithShape="1">
          <a:blip r:embed="rId11"/>
          <a:srcRect l="3402" t="19020" r="95464" b="79585"/>
          <a:stretch/>
        </p:blipFill>
        <p:spPr bwMode="auto">
          <a:xfrm>
            <a:off x="5371074" y="3133117"/>
            <a:ext cx="548270" cy="432048"/>
          </a:xfrm>
          <a:prstGeom prst="rect">
            <a:avLst/>
          </a:prstGeom>
          <a:ln>
            <a:noFill/>
          </a:ln>
          <a:extLst>
            <a:ext uri="{53640926-AAD7-44D8-BBD7-CCE9431645EC}">
              <a14:shadowObscured xmlns:a14="http://schemas.microsoft.com/office/drawing/2010/main"/>
            </a:ext>
          </a:extLst>
        </p:spPr>
      </p:pic>
      <p:sp>
        <p:nvSpPr>
          <p:cNvPr id="21" name="Rectangle à coins arrondis 20"/>
          <p:cNvSpPr/>
          <p:nvPr/>
        </p:nvSpPr>
        <p:spPr>
          <a:xfrm>
            <a:off x="2842462" y="2566020"/>
            <a:ext cx="2262938" cy="1517362"/>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a typeface="Source Sans Pro" panose="020B0503030403020204" pitchFamily="34" charset="0"/>
            </a:endParaRPr>
          </a:p>
        </p:txBody>
      </p:sp>
      <p:sp>
        <p:nvSpPr>
          <p:cNvPr id="22" name="Rectangle à coins arrondis 21"/>
          <p:cNvSpPr/>
          <p:nvPr/>
        </p:nvSpPr>
        <p:spPr>
          <a:xfrm>
            <a:off x="2838720" y="4766929"/>
            <a:ext cx="1541281" cy="948073"/>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a typeface="Source Sans Pro" panose="020B0503030403020204" pitchFamily="34" charset="0"/>
            </a:endParaRPr>
          </a:p>
        </p:txBody>
      </p:sp>
      <p:sp>
        <p:nvSpPr>
          <p:cNvPr id="23" name="Rectangle à coins arrondis 22"/>
          <p:cNvSpPr/>
          <p:nvPr/>
        </p:nvSpPr>
        <p:spPr>
          <a:xfrm>
            <a:off x="4446597" y="4766928"/>
            <a:ext cx="1576458" cy="1980000"/>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a typeface="Source Sans Pro" panose="020B0503030403020204" pitchFamily="34" charset="0"/>
            </a:endParaRPr>
          </a:p>
        </p:txBody>
      </p:sp>
      <p:sp>
        <p:nvSpPr>
          <p:cNvPr id="24" name="Rectangle à coins arrondis 23"/>
          <p:cNvSpPr/>
          <p:nvPr/>
        </p:nvSpPr>
        <p:spPr>
          <a:xfrm>
            <a:off x="6089649" y="4766929"/>
            <a:ext cx="1297907" cy="1980000"/>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a typeface="Source Sans Pro" panose="020B0503030403020204" pitchFamily="34" charset="0"/>
            </a:endParaRPr>
          </a:p>
        </p:txBody>
      </p:sp>
      <p:sp>
        <p:nvSpPr>
          <p:cNvPr id="36" name="Accolade fermante 35"/>
          <p:cNvSpPr/>
          <p:nvPr/>
        </p:nvSpPr>
        <p:spPr>
          <a:xfrm>
            <a:off x="2140500" y="2518047"/>
            <a:ext cx="410819" cy="1616193"/>
          </a:xfrm>
          <a:prstGeom prst="rightBrace">
            <a:avLst/>
          </a:prstGeom>
          <a:ln w="12700">
            <a:solidFill>
              <a:srgbClr val="FF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8" name="Connecteur droit avec flèche 37"/>
          <p:cNvCxnSpPr>
            <a:endCxn id="34" idx="1"/>
          </p:cNvCxnSpPr>
          <p:nvPr/>
        </p:nvCxnSpPr>
        <p:spPr>
          <a:xfrm flipV="1">
            <a:off x="2383210" y="3326145"/>
            <a:ext cx="459253" cy="1753363"/>
          </a:xfrm>
          <a:prstGeom prst="straightConnector1">
            <a:avLst/>
          </a:prstGeom>
          <a:ln w="127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44" name="Rectangle à coins arrondis 43"/>
          <p:cNvSpPr/>
          <p:nvPr/>
        </p:nvSpPr>
        <p:spPr>
          <a:xfrm>
            <a:off x="7472663" y="4766929"/>
            <a:ext cx="1297907" cy="1980000"/>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a typeface="Source Sans Pro" panose="020B0503030403020204" pitchFamily="34" charset="0"/>
            </a:endParaRPr>
          </a:p>
        </p:txBody>
      </p:sp>
      <p:sp>
        <p:nvSpPr>
          <p:cNvPr id="46" name="Accolade fermante 45"/>
          <p:cNvSpPr/>
          <p:nvPr/>
        </p:nvSpPr>
        <p:spPr>
          <a:xfrm>
            <a:off x="2140500" y="4956877"/>
            <a:ext cx="410819" cy="1347921"/>
          </a:xfrm>
          <a:prstGeom prst="rightBrace">
            <a:avLst/>
          </a:prstGeom>
          <a:ln w="12700">
            <a:solidFill>
              <a:srgbClr val="FF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335101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Exemple de r</a:t>
            </a:r>
            <a:r>
              <a:rPr lang="fr-BE" dirty="0" smtClean="0">
                <a:latin typeface="+mn-lt"/>
              </a:rPr>
              <a:t>apport: PIB (1)</a:t>
            </a:r>
            <a:endParaRPr lang="fr-FR" dirty="0">
              <a:latin typeface="+mn-lt"/>
            </a:endParaRPr>
          </a:p>
        </p:txBody>
      </p:sp>
      <p:sp>
        <p:nvSpPr>
          <p:cNvPr id="3" name="Espace réservé du contenu 2"/>
          <p:cNvSpPr>
            <a:spLocks noGrp="1"/>
          </p:cNvSpPr>
          <p:nvPr>
            <p:ph idx="1"/>
          </p:nvPr>
        </p:nvSpPr>
        <p:spPr>
          <a:xfrm>
            <a:off x="457200" y="1467712"/>
            <a:ext cx="8229600" cy="4525963"/>
          </a:xfrm>
        </p:spPr>
        <p:txBody>
          <a:bodyPr>
            <a:normAutofit/>
          </a:bodyPr>
          <a:lstStyle/>
          <a:p>
            <a:r>
              <a:rPr lang="fr-BE" sz="2400" dirty="0"/>
              <a:t>Liste des </a:t>
            </a:r>
            <a:r>
              <a:rPr lang="fr-BE" sz="2400" i="1" dirty="0" err="1"/>
              <a:t>borrowing</a:t>
            </a:r>
            <a:r>
              <a:rPr lang="fr-BE" sz="2400" i="1" dirty="0"/>
              <a:t> </a:t>
            </a:r>
            <a:r>
              <a:rPr lang="fr-BE" sz="2400" i="1" dirty="0" err="1"/>
              <a:t>requests</a:t>
            </a:r>
            <a:r>
              <a:rPr lang="fr-BE" sz="2400" dirty="0"/>
              <a:t> </a:t>
            </a:r>
            <a:r>
              <a:rPr lang="fr-BE" sz="2400" dirty="0" smtClean="0"/>
              <a:t>ayant </a:t>
            </a:r>
            <a:r>
              <a:rPr lang="fr-BE" sz="2400" dirty="0"/>
              <a:t>le statut </a:t>
            </a:r>
            <a:r>
              <a:rPr lang="fr-BE" sz="2400" i="1" dirty="0" err="1" smtClean="0"/>
              <a:t>Request</a:t>
            </a:r>
            <a:r>
              <a:rPr lang="fr-BE" sz="2400" i="1" dirty="0" smtClean="0"/>
              <a:t> </a:t>
            </a:r>
            <a:r>
              <a:rPr lang="fr-BE" sz="2400" i="1" dirty="0" err="1" smtClean="0"/>
              <a:t>completed</a:t>
            </a:r>
            <a:endParaRPr lang="fr-BE" sz="2400" dirty="0"/>
          </a:p>
          <a:p>
            <a:pPr lvl="1"/>
            <a:endParaRPr lang="fr-BE" sz="2000" dirty="0"/>
          </a:p>
          <a:p>
            <a:pPr lvl="1"/>
            <a:endParaRPr lang="fr-BE" sz="2000" dirty="0"/>
          </a:p>
          <a:p>
            <a:pPr lvl="1"/>
            <a:endParaRPr lang="fr-BE" sz="2000" dirty="0"/>
          </a:p>
          <a:p>
            <a:pPr lvl="1"/>
            <a:endParaRPr lang="fr-BE" sz="2000" dirty="0"/>
          </a:p>
          <a:p>
            <a:pPr lvl="1"/>
            <a:endParaRPr lang="fr-BE" sz="2000" dirty="0"/>
          </a:p>
          <a:p>
            <a:pPr lvl="1"/>
            <a:endParaRPr lang="fr-BE" sz="2000" dirty="0" smtClean="0"/>
          </a:p>
          <a:p>
            <a:endParaRPr lang="fr-FR" sz="2000" dirty="0"/>
          </a:p>
        </p:txBody>
      </p:sp>
      <p:sp>
        <p:nvSpPr>
          <p:cNvPr id="5" name="Espace réservé du numéro de diapositive 4"/>
          <p:cNvSpPr>
            <a:spLocks noGrp="1"/>
          </p:cNvSpPr>
          <p:nvPr>
            <p:ph type="sldNum" sz="quarter" idx="12"/>
          </p:nvPr>
        </p:nvSpPr>
        <p:spPr/>
        <p:txBody>
          <a:bodyPr/>
          <a:lstStyle/>
          <a:p>
            <a:fld id="{19329706-12B3-8F4C-9CA9-063F8C6A2AC6}" type="slidenum">
              <a:rPr lang="fr-FR" smtClean="0">
                <a:latin typeface="+mn-lt"/>
              </a:rPr>
              <a:t>25</a:t>
            </a:fld>
            <a:endParaRPr lang="fr-FR" dirty="0">
              <a:latin typeface="+mn-lt"/>
            </a:endParaRPr>
          </a:p>
        </p:txBody>
      </p:sp>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480" y="2302876"/>
            <a:ext cx="8112754" cy="4053473"/>
          </a:xfrm>
          <a:prstGeom prst="rect">
            <a:avLst/>
          </a:prstGeom>
          <a:effectLst>
            <a:outerShdw blurRad="50800" dist="38100" algn="l" rotWithShape="0">
              <a:prstClr val="black">
                <a:alpha val="40000"/>
              </a:prstClr>
            </a:outerShdw>
          </a:effectLst>
        </p:spPr>
      </p:pic>
    </p:spTree>
    <p:extLst>
      <p:ext uri="{BB962C8B-B14F-4D97-AF65-F5344CB8AC3E}">
        <p14:creationId xmlns:p14="http://schemas.microsoft.com/office/powerpoint/2010/main" val="41438325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Exemple de r</a:t>
            </a:r>
            <a:r>
              <a:rPr lang="fr-BE" dirty="0" smtClean="0">
                <a:latin typeface="+mn-lt"/>
              </a:rPr>
              <a:t>apport: PIB (2)</a:t>
            </a:r>
            <a:endParaRPr lang="fr-FR" dirty="0">
              <a:latin typeface="+mn-lt"/>
            </a:endParaRPr>
          </a:p>
        </p:txBody>
      </p:sp>
      <p:sp>
        <p:nvSpPr>
          <p:cNvPr id="3" name="Espace réservé du contenu 2"/>
          <p:cNvSpPr>
            <a:spLocks noGrp="1"/>
          </p:cNvSpPr>
          <p:nvPr>
            <p:ph idx="1"/>
          </p:nvPr>
        </p:nvSpPr>
        <p:spPr>
          <a:xfrm>
            <a:off x="457200" y="1467712"/>
            <a:ext cx="8229600" cy="4525963"/>
          </a:xfrm>
        </p:spPr>
        <p:txBody>
          <a:bodyPr>
            <a:normAutofit/>
          </a:bodyPr>
          <a:lstStyle/>
          <a:p>
            <a:r>
              <a:rPr lang="fr-BE" sz="2000" dirty="0"/>
              <a:t>Liste des </a:t>
            </a:r>
            <a:r>
              <a:rPr lang="fr-BE" sz="2000" i="1" dirty="0" err="1"/>
              <a:t>lending</a:t>
            </a:r>
            <a:r>
              <a:rPr lang="fr-BE" sz="2000" i="1" dirty="0"/>
              <a:t> </a:t>
            </a:r>
            <a:r>
              <a:rPr lang="fr-BE" sz="2000" i="1" dirty="0" err="1" smtClean="0"/>
              <a:t>requests</a:t>
            </a:r>
            <a:r>
              <a:rPr lang="fr-BE" sz="2000" dirty="0"/>
              <a:t> </a:t>
            </a:r>
            <a:r>
              <a:rPr lang="fr-BE" sz="2000" dirty="0" smtClean="0"/>
              <a:t>ayant </a:t>
            </a:r>
            <a:r>
              <a:rPr lang="fr-BE" sz="2000" dirty="0"/>
              <a:t>le statut </a:t>
            </a:r>
            <a:r>
              <a:rPr lang="fr-BE" sz="2000" i="1" dirty="0" smtClean="0"/>
              <a:t>Request </a:t>
            </a:r>
            <a:r>
              <a:rPr lang="fr-BE" sz="2000" i="1" dirty="0" err="1" smtClean="0"/>
              <a:t>completed</a:t>
            </a:r>
            <a:r>
              <a:rPr lang="fr-BE" sz="2000" i="1" dirty="0" smtClean="0"/>
              <a:t> </a:t>
            </a:r>
            <a:endParaRPr lang="fr-BE" sz="2000" dirty="0"/>
          </a:p>
          <a:p>
            <a:pPr marL="457200" lvl="1" indent="0">
              <a:buNone/>
            </a:pPr>
            <a:endParaRPr lang="fr-BE" sz="2000" dirty="0"/>
          </a:p>
          <a:p>
            <a:pPr lvl="1"/>
            <a:endParaRPr lang="fr-BE" sz="2000" dirty="0"/>
          </a:p>
          <a:p>
            <a:pPr lvl="1"/>
            <a:endParaRPr lang="fr-BE" sz="2000" dirty="0"/>
          </a:p>
          <a:p>
            <a:pPr lvl="1"/>
            <a:endParaRPr lang="fr-BE" sz="2000" dirty="0" smtClean="0"/>
          </a:p>
          <a:p>
            <a:endParaRPr lang="fr-FR" sz="2000" dirty="0"/>
          </a:p>
        </p:txBody>
      </p:sp>
      <p:sp>
        <p:nvSpPr>
          <p:cNvPr id="5" name="Espace réservé du numéro de diapositive 4"/>
          <p:cNvSpPr>
            <a:spLocks noGrp="1"/>
          </p:cNvSpPr>
          <p:nvPr>
            <p:ph type="sldNum" sz="quarter" idx="12"/>
          </p:nvPr>
        </p:nvSpPr>
        <p:spPr/>
        <p:txBody>
          <a:bodyPr/>
          <a:lstStyle/>
          <a:p>
            <a:fld id="{19329706-12B3-8F4C-9CA9-063F8C6A2AC6}" type="slidenum">
              <a:rPr lang="fr-FR" smtClean="0">
                <a:latin typeface="+mn-lt"/>
              </a:rPr>
              <a:t>26</a:t>
            </a:fld>
            <a:endParaRPr lang="fr-FR">
              <a:latin typeface="+mn-lt"/>
            </a:endParaRPr>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1413" y="1990073"/>
            <a:ext cx="8465387" cy="4053676"/>
          </a:xfrm>
          <a:prstGeom prst="rect">
            <a:avLst/>
          </a:prstGeom>
          <a:effectLst>
            <a:outerShdw blurRad="50800" dist="38100" algn="l" rotWithShape="0">
              <a:prstClr val="black">
                <a:alpha val="40000"/>
              </a:prstClr>
            </a:outerShdw>
          </a:effectLst>
        </p:spPr>
      </p:pic>
    </p:spTree>
    <p:extLst>
      <p:ext uri="{BB962C8B-B14F-4D97-AF65-F5344CB8AC3E}">
        <p14:creationId xmlns:p14="http://schemas.microsoft.com/office/powerpoint/2010/main" val="5905376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rotWithShape="1">
          <a:blip r:embed="rId3"/>
          <a:srcRect b="5557"/>
          <a:stretch/>
        </p:blipFill>
        <p:spPr>
          <a:xfrm>
            <a:off x="5919360" y="1500610"/>
            <a:ext cx="2362200" cy="989527"/>
          </a:xfrm>
          <a:prstGeom prst="rect">
            <a:avLst/>
          </a:prstGeom>
        </p:spPr>
      </p:pic>
      <p:grpSp>
        <p:nvGrpSpPr>
          <p:cNvPr id="40" name="Groupe 39"/>
          <p:cNvGrpSpPr/>
          <p:nvPr/>
        </p:nvGrpSpPr>
        <p:grpSpPr>
          <a:xfrm>
            <a:off x="2925524" y="3765762"/>
            <a:ext cx="1728358" cy="2624022"/>
            <a:chOff x="2925524" y="3765762"/>
            <a:chExt cx="1728358" cy="2624022"/>
          </a:xfrm>
        </p:grpSpPr>
        <p:pic>
          <p:nvPicPr>
            <p:cNvPr id="31" name="Image 30"/>
            <p:cNvPicPr>
              <a:picLocks noChangeAspect="1"/>
            </p:cNvPicPr>
            <p:nvPr/>
          </p:nvPicPr>
          <p:blipFill rotWithShape="1">
            <a:blip r:embed="rId4"/>
            <a:srcRect b="12387"/>
            <a:stretch/>
          </p:blipFill>
          <p:spPr>
            <a:xfrm>
              <a:off x="3109344" y="3961366"/>
              <a:ext cx="1533525" cy="2428418"/>
            </a:xfrm>
            <a:prstGeom prst="rect">
              <a:avLst/>
            </a:prstGeom>
          </p:spPr>
        </p:pic>
        <p:pic>
          <p:nvPicPr>
            <p:cNvPr id="33" name="Image 32"/>
            <p:cNvPicPr>
              <a:picLocks noChangeAspect="1"/>
            </p:cNvPicPr>
            <p:nvPr/>
          </p:nvPicPr>
          <p:blipFill rotWithShape="1">
            <a:blip r:embed="rId3"/>
            <a:srcRect r="26833" b="82120"/>
            <a:stretch/>
          </p:blipFill>
          <p:spPr>
            <a:xfrm>
              <a:off x="2925524" y="3765762"/>
              <a:ext cx="1728358" cy="187330"/>
            </a:xfrm>
            <a:prstGeom prst="rect">
              <a:avLst/>
            </a:prstGeom>
          </p:spPr>
        </p:pic>
      </p:grpSp>
      <p:grpSp>
        <p:nvGrpSpPr>
          <p:cNvPr id="41" name="Groupe 40"/>
          <p:cNvGrpSpPr/>
          <p:nvPr/>
        </p:nvGrpSpPr>
        <p:grpSpPr>
          <a:xfrm>
            <a:off x="4800120" y="3765762"/>
            <a:ext cx="1856274" cy="2646055"/>
            <a:chOff x="4800120" y="3765762"/>
            <a:chExt cx="1856274" cy="2646055"/>
          </a:xfrm>
        </p:grpSpPr>
        <p:pic>
          <p:nvPicPr>
            <p:cNvPr id="15" name="Image 14"/>
            <p:cNvPicPr>
              <a:picLocks noChangeAspect="1"/>
            </p:cNvPicPr>
            <p:nvPr/>
          </p:nvPicPr>
          <p:blipFill rotWithShape="1">
            <a:blip r:embed="rId5"/>
            <a:srcRect t="26726"/>
            <a:stretch/>
          </p:blipFill>
          <p:spPr>
            <a:xfrm>
              <a:off x="4812315" y="3943897"/>
              <a:ext cx="1628775" cy="1353991"/>
            </a:xfrm>
            <a:prstGeom prst="rect">
              <a:avLst/>
            </a:prstGeom>
          </p:spPr>
        </p:pic>
        <p:pic>
          <p:nvPicPr>
            <p:cNvPr id="28" name="Image 27"/>
            <p:cNvPicPr>
              <a:picLocks noChangeAspect="1"/>
            </p:cNvPicPr>
            <p:nvPr/>
          </p:nvPicPr>
          <p:blipFill rotWithShape="1">
            <a:blip r:embed="rId6"/>
            <a:srcRect b="7785"/>
            <a:stretch/>
          </p:blipFill>
          <p:spPr>
            <a:xfrm>
              <a:off x="4894269" y="4769316"/>
              <a:ext cx="1762125" cy="1642501"/>
            </a:xfrm>
            <a:prstGeom prst="rect">
              <a:avLst/>
            </a:prstGeom>
          </p:spPr>
        </p:pic>
        <p:pic>
          <p:nvPicPr>
            <p:cNvPr id="29" name="Image 28"/>
            <p:cNvPicPr>
              <a:picLocks noChangeAspect="1"/>
            </p:cNvPicPr>
            <p:nvPr/>
          </p:nvPicPr>
          <p:blipFill rotWithShape="1">
            <a:blip r:embed="rId5"/>
            <a:srcRect b="89868"/>
            <a:stretch/>
          </p:blipFill>
          <p:spPr>
            <a:xfrm>
              <a:off x="4800120" y="3765762"/>
              <a:ext cx="1628775" cy="187223"/>
            </a:xfrm>
            <a:prstGeom prst="rect">
              <a:avLst/>
            </a:prstGeom>
          </p:spPr>
        </p:pic>
      </p:grpSp>
      <p:pic>
        <p:nvPicPr>
          <p:cNvPr id="5" name="Image 4"/>
          <p:cNvPicPr>
            <a:picLocks noChangeAspect="1"/>
          </p:cNvPicPr>
          <p:nvPr/>
        </p:nvPicPr>
        <p:blipFill>
          <a:blip r:embed="rId7"/>
          <a:stretch>
            <a:fillRect/>
          </a:stretch>
        </p:blipFill>
        <p:spPr>
          <a:xfrm>
            <a:off x="725094" y="2260807"/>
            <a:ext cx="1657350" cy="2466975"/>
          </a:xfrm>
          <a:prstGeom prst="rect">
            <a:avLst/>
          </a:prstGeom>
          <a:effectLst>
            <a:outerShdw blurRad="63500" sx="102000" sy="102000" algn="ctr" rotWithShape="0">
              <a:prstClr val="black">
                <a:alpha val="40000"/>
              </a:prstClr>
            </a:outerShdw>
          </a:effectLst>
        </p:spPr>
      </p:pic>
      <p:sp>
        <p:nvSpPr>
          <p:cNvPr id="2" name="Titre 1"/>
          <p:cNvSpPr>
            <a:spLocks noGrp="1"/>
          </p:cNvSpPr>
          <p:nvPr>
            <p:ph type="title"/>
          </p:nvPr>
        </p:nvSpPr>
        <p:spPr>
          <a:xfrm>
            <a:off x="457200" y="796092"/>
            <a:ext cx="8686800" cy="621546"/>
          </a:xfrm>
        </p:spPr>
        <p:txBody>
          <a:bodyPr/>
          <a:lstStyle/>
          <a:p>
            <a:r>
              <a:rPr lang="fr-BE" dirty="0" smtClean="0"/>
              <a:t>Inventaire</a:t>
            </a:r>
            <a:endParaRPr lang="en-US" dirty="0">
              <a:latin typeface="+mn-lt"/>
            </a:endParaRPr>
          </a:p>
        </p:txBody>
      </p:sp>
      <p:sp>
        <p:nvSpPr>
          <p:cNvPr id="26" name="Espace réservé du contenu 2"/>
          <p:cNvSpPr txBox="1">
            <a:spLocks/>
          </p:cNvSpPr>
          <p:nvPr/>
        </p:nvSpPr>
        <p:spPr>
          <a:xfrm>
            <a:off x="482602" y="1591733"/>
            <a:ext cx="8280400" cy="45259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rgbClr val="00707F"/>
              </a:buClr>
              <a:buSzPct val="55000"/>
              <a:buFont typeface="Lucida Grande"/>
              <a:buChar char="▶"/>
              <a:defRPr sz="3200" kern="1200">
                <a:solidFill>
                  <a:schemeClr val="tx1"/>
                </a:solidFill>
                <a:latin typeface="+mn-lt"/>
                <a:ea typeface="Source Sans Pro" panose="020B0503030403020204" pitchFamily="34" charset="0"/>
                <a:cs typeface="Source Sans Pro" panose="020B0503030403020204" pitchFamily="34" charset="0"/>
              </a:defRPr>
            </a:lvl1pPr>
            <a:lvl2pPr marL="742950" indent="-285750" algn="l" defTabSz="457200" rtl="0" eaLnBrk="1" latinLnBrk="0" hangingPunct="1">
              <a:spcBef>
                <a:spcPct val="20000"/>
              </a:spcBef>
              <a:buClr>
                <a:srgbClr val="00707F"/>
              </a:buClr>
              <a:buFont typeface="Arial"/>
              <a:buChar char="–"/>
              <a:defRPr sz="2800" kern="1200">
                <a:solidFill>
                  <a:schemeClr val="tx1"/>
                </a:solidFill>
                <a:latin typeface="+mn-lt"/>
                <a:ea typeface="Source Sans Pro" panose="020B0503030403020204" pitchFamily="34" charset="0"/>
                <a:cs typeface="Source Sans Pro" panose="020B0503030403020204" pitchFamily="34" charset="0"/>
              </a:defRPr>
            </a:lvl2pPr>
            <a:lvl3pPr marL="1143000" indent="-228600" algn="l" defTabSz="457200" rtl="0" eaLnBrk="1" latinLnBrk="0" hangingPunct="1">
              <a:spcBef>
                <a:spcPct val="20000"/>
              </a:spcBef>
              <a:buClr>
                <a:srgbClr val="00707F"/>
              </a:buClr>
              <a:buFont typeface="Arial"/>
              <a:buChar char="•"/>
              <a:defRPr sz="2400" kern="1200">
                <a:solidFill>
                  <a:schemeClr val="tx1"/>
                </a:solidFill>
                <a:latin typeface="+mn-lt"/>
                <a:ea typeface="Source Sans Pro" panose="020B0503030403020204" pitchFamily="34" charset="0"/>
                <a:cs typeface="Source Sans Pro" panose="020B0503030403020204" pitchFamily="34" charset="0"/>
              </a:defRPr>
            </a:lvl3pPr>
            <a:lvl4pPr marL="1600200" indent="-228600" algn="l" defTabSz="457200" rtl="0" eaLnBrk="1" latinLnBrk="0" hangingPunct="1">
              <a:spcBef>
                <a:spcPct val="20000"/>
              </a:spcBef>
              <a:buClr>
                <a:srgbClr val="00707F"/>
              </a:buClr>
              <a:buFont typeface="Arial"/>
              <a:buChar char="–"/>
              <a:defRPr sz="2000" kern="1200">
                <a:solidFill>
                  <a:schemeClr val="tx1"/>
                </a:solidFill>
                <a:latin typeface="+mn-lt"/>
                <a:ea typeface="Source Sans Pro" panose="020B0503030403020204" pitchFamily="34" charset="0"/>
                <a:cs typeface="Source Sans Pro" panose="020B0503030403020204" pitchFamily="34" charset="0"/>
              </a:defRPr>
            </a:lvl4pPr>
            <a:lvl5pPr marL="2057400" indent="-228600" algn="l" defTabSz="457200" rtl="0" eaLnBrk="1" latinLnBrk="0" hangingPunct="1">
              <a:spcBef>
                <a:spcPct val="20000"/>
              </a:spcBef>
              <a:buClr>
                <a:srgbClr val="00707F"/>
              </a:buClr>
              <a:buFont typeface="Arial"/>
              <a:buChar char="»"/>
              <a:defRPr sz="2000" kern="1200">
                <a:solidFill>
                  <a:schemeClr val="tx1"/>
                </a:solidFill>
                <a:latin typeface="+mn-lt"/>
                <a:ea typeface="Source Sans Pro" panose="020B0503030403020204" pitchFamily="34" charset="0"/>
                <a:cs typeface="Source Sans Pro" panose="020B0503030403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BE" sz="2000" dirty="0" smtClean="0"/>
              <a:t>Domaine </a:t>
            </a:r>
            <a:r>
              <a:rPr lang="fr-BE" sz="2000" i="1" dirty="0" smtClean="0"/>
              <a:t>Physical items</a:t>
            </a:r>
            <a:endParaRPr lang="fr-BE" sz="2000" i="1" dirty="0"/>
          </a:p>
          <a:p>
            <a:pPr marL="0" indent="0">
              <a:buFont typeface="Lucida Grande"/>
              <a:buNone/>
            </a:pPr>
            <a:endParaRPr lang="fr-FR" sz="2000" dirty="0"/>
          </a:p>
        </p:txBody>
      </p:sp>
      <p:sp>
        <p:nvSpPr>
          <p:cNvPr id="13" name="ZoneTexte 12"/>
          <p:cNvSpPr txBox="1"/>
          <p:nvPr/>
        </p:nvSpPr>
        <p:spPr>
          <a:xfrm>
            <a:off x="3463363" y="3132918"/>
            <a:ext cx="2114681" cy="369332"/>
          </a:xfrm>
          <a:prstGeom prst="rect">
            <a:avLst/>
          </a:prstGeom>
          <a:noFill/>
        </p:spPr>
        <p:txBody>
          <a:bodyPr wrap="none" rtlCol="0">
            <a:spAutoFit/>
          </a:bodyPr>
          <a:lstStyle/>
          <a:p>
            <a:r>
              <a:rPr lang="fr-BE" b="1" dirty="0" smtClean="0">
                <a:solidFill>
                  <a:schemeClr val="tx2">
                    <a:lumMod val="75000"/>
                  </a:schemeClr>
                </a:solidFill>
              </a:rPr>
              <a:t> Données textuelles </a:t>
            </a:r>
            <a:endParaRPr lang="fr-BE" b="1" dirty="0">
              <a:solidFill>
                <a:schemeClr val="tx2">
                  <a:lumMod val="75000"/>
                </a:schemeClr>
              </a:solidFill>
            </a:endParaRPr>
          </a:p>
        </p:txBody>
      </p:sp>
      <p:pic>
        <p:nvPicPr>
          <p:cNvPr id="14" name="Image 13"/>
          <p:cNvPicPr>
            <a:picLocks noChangeAspect="1"/>
          </p:cNvPicPr>
          <p:nvPr/>
        </p:nvPicPr>
        <p:blipFill rotWithShape="1">
          <a:blip r:embed="rId8"/>
          <a:srcRect l="3547" t="32803" r="95551" b="65621"/>
          <a:stretch/>
        </p:blipFill>
        <p:spPr bwMode="auto">
          <a:xfrm>
            <a:off x="2977717" y="3083584"/>
            <a:ext cx="440896" cy="468000"/>
          </a:xfrm>
          <a:prstGeom prst="rect">
            <a:avLst/>
          </a:prstGeom>
          <a:ln>
            <a:noFill/>
          </a:ln>
          <a:extLst>
            <a:ext uri="{53640926-AAD7-44D8-BBD7-CCE9431645EC}">
              <a14:shadowObscured xmlns:a14="http://schemas.microsoft.com/office/drawing/2010/main"/>
            </a:ext>
          </a:extLst>
        </p:spPr>
      </p:pic>
      <p:sp>
        <p:nvSpPr>
          <p:cNvPr id="17" name="ZoneTexte 16"/>
          <p:cNvSpPr txBox="1"/>
          <p:nvPr/>
        </p:nvSpPr>
        <p:spPr>
          <a:xfrm>
            <a:off x="3463363" y="2007641"/>
            <a:ext cx="2217274" cy="369332"/>
          </a:xfrm>
          <a:prstGeom prst="rect">
            <a:avLst/>
          </a:prstGeom>
          <a:noFill/>
        </p:spPr>
        <p:txBody>
          <a:bodyPr wrap="none" rtlCol="0">
            <a:spAutoFit/>
          </a:bodyPr>
          <a:lstStyle/>
          <a:p>
            <a:r>
              <a:rPr lang="fr-BE" b="1" dirty="0" smtClean="0">
                <a:solidFill>
                  <a:schemeClr val="tx2">
                    <a:lumMod val="75000"/>
                  </a:schemeClr>
                </a:solidFill>
              </a:rPr>
              <a:t>Données numériques</a:t>
            </a:r>
            <a:endParaRPr lang="fr-BE" b="1" dirty="0">
              <a:solidFill>
                <a:schemeClr val="tx2">
                  <a:lumMod val="75000"/>
                </a:schemeClr>
              </a:solidFill>
            </a:endParaRPr>
          </a:p>
        </p:txBody>
      </p:sp>
      <p:sp>
        <p:nvSpPr>
          <p:cNvPr id="16" name="Accolade fermante 15"/>
          <p:cNvSpPr/>
          <p:nvPr/>
        </p:nvSpPr>
        <p:spPr>
          <a:xfrm>
            <a:off x="2226776" y="2459000"/>
            <a:ext cx="699665" cy="3263567"/>
          </a:xfrm>
          <a:prstGeom prst="rightBrace">
            <a:avLst>
              <a:gd name="adj1" fmla="val 8333"/>
              <a:gd name="adj2" fmla="val 28487"/>
            </a:avLst>
          </a:prstGeom>
          <a:ln w="12700">
            <a:solidFill>
              <a:srgbClr val="FF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9" name="Connecteur droit avec flèche 18"/>
          <p:cNvCxnSpPr/>
          <p:nvPr/>
        </p:nvCxnSpPr>
        <p:spPr>
          <a:xfrm flipV="1">
            <a:off x="2211280" y="2177146"/>
            <a:ext cx="1222479" cy="379592"/>
          </a:xfrm>
          <a:prstGeom prst="straightConnector1">
            <a:avLst/>
          </a:prstGeom>
          <a:ln w="127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0" name="Rectangle à coins arrondis 19"/>
          <p:cNvSpPr/>
          <p:nvPr/>
        </p:nvSpPr>
        <p:spPr>
          <a:xfrm>
            <a:off x="5935250" y="1418113"/>
            <a:ext cx="2330421" cy="1113488"/>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a typeface="Source Sans Pro" panose="020B0503030403020204" pitchFamily="34" charset="0"/>
            </a:endParaRPr>
          </a:p>
        </p:txBody>
      </p:sp>
      <p:pic>
        <p:nvPicPr>
          <p:cNvPr id="18" name="Image 17"/>
          <p:cNvPicPr/>
          <p:nvPr/>
        </p:nvPicPr>
        <p:blipFill rotWithShape="1">
          <a:blip r:embed="rId8"/>
          <a:srcRect l="3402" t="19020" r="95464" b="79585"/>
          <a:stretch/>
        </p:blipFill>
        <p:spPr bwMode="auto">
          <a:xfrm>
            <a:off x="2870343" y="2406544"/>
            <a:ext cx="548270" cy="432048"/>
          </a:xfrm>
          <a:prstGeom prst="rect">
            <a:avLst/>
          </a:prstGeom>
          <a:ln>
            <a:noFill/>
          </a:ln>
          <a:extLst>
            <a:ext uri="{53640926-AAD7-44D8-BBD7-CCE9431645EC}">
              <a14:shadowObscured xmlns:a14="http://schemas.microsoft.com/office/drawing/2010/main"/>
            </a:ext>
          </a:extLst>
        </p:spPr>
      </p:pic>
      <p:sp>
        <p:nvSpPr>
          <p:cNvPr id="25" name="Espace réservé du numéro de diapositive 4"/>
          <p:cNvSpPr>
            <a:spLocks noGrp="1"/>
          </p:cNvSpPr>
          <p:nvPr>
            <p:ph type="sldNum" sz="quarter" idx="12"/>
          </p:nvPr>
        </p:nvSpPr>
        <p:spPr>
          <a:xfrm>
            <a:off x="6553200" y="6356350"/>
            <a:ext cx="2133600" cy="365125"/>
          </a:xfrm>
        </p:spPr>
        <p:txBody>
          <a:bodyPr/>
          <a:lstStyle/>
          <a:p>
            <a:r>
              <a:rPr lang="fr-FR" dirty="0" smtClean="0">
                <a:latin typeface="+mn-lt"/>
              </a:rPr>
              <a:t>26</a:t>
            </a:r>
            <a:endParaRPr lang="fr-FR" dirty="0">
              <a:latin typeface="+mn-lt"/>
            </a:endParaRPr>
          </a:p>
        </p:txBody>
      </p:sp>
      <p:sp>
        <p:nvSpPr>
          <p:cNvPr id="21" name="Rectangle à coins arrondis 20"/>
          <p:cNvSpPr/>
          <p:nvPr/>
        </p:nvSpPr>
        <p:spPr>
          <a:xfrm>
            <a:off x="2898177" y="3694252"/>
            <a:ext cx="1728000" cy="2784260"/>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a typeface="Source Sans Pro" panose="020B0503030403020204" pitchFamily="34" charset="0"/>
            </a:endParaRPr>
          </a:p>
        </p:txBody>
      </p:sp>
      <p:pic>
        <p:nvPicPr>
          <p:cNvPr id="35" name="Image 34"/>
          <p:cNvPicPr>
            <a:picLocks noChangeAspect="1"/>
          </p:cNvPicPr>
          <p:nvPr/>
        </p:nvPicPr>
        <p:blipFill rotWithShape="1">
          <a:blip r:embed="rId9"/>
          <a:srcRect r="6422" b="27735"/>
          <a:stretch/>
        </p:blipFill>
        <p:spPr>
          <a:xfrm>
            <a:off x="6592759" y="3461432"/>
            <a:ext cx="1747009" cy="1287155"/>
          </a:xfrm>
          <a:prstGeom prst="rect">
            <a:avLst/>
          </a:prstGeom>
        </p:spPr>
      </p:pic>
      <p:pic>
        <p:nvPicPr>
          <p:cNvPr id="36" name="Image 35"/>
          <p:cNvPicPr>
            <a:picLocks noChangeAspect="1"/>
          </p:cNvPicPr>
          <p:nvPr/>
        </p:nvPicPr>
        <p:blipFill rotWithShape="1">
          <a:blip r:embed="rId10"/>
          <a:srcRect b="20491"/>
          <a:stretch/>
        </p:blipFill>
        <p:spPr>
          <a:xfrm>
            <a:off x="6639940" y="5139630"/>
            <a:ext cx="1504950" cy="1295015"/>
          </a:xfrm>
          <a:prstGeom prst="rect">
            <a:avLst/>
          </a:prstGeom>
        </p:spPr>
      </p:pic>
      <p:sp>
        <p:nvSpPr>
          <p:cNvPr id="24" name="Rectangle à coins arrondis 23"/>
          <p:cNvSpPr/>
          <p:nvPr/>
        </p:nvSpPr>
        <p:spPr>
          <a:xfrm>
            <a:off x="6573671" y="3337015"/>
            <a:ext cx="1728000" cy="1409906"/>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a typeface="Source Sans Pro" panose="020B0503030403020204" pitchFamily="34" charset="0"/>
            </a:endParaRPr>
          </a:p>
        </p:txBody>
      </p:sp>
      <p:sp>
        <p:nvSpPr>
          <p:cNvPr id="39" name="Rectangle à coins arrondis 38"/>
          <p:cNvSpPr/>
          <p:nvPr/>
        </p:nvSpPr>
        <p:spPr>
          <a:xfrm>
            <a:off x="6573671" y="5053725"/>
            <a:ext cx="1728000" cy="1409906"/>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a typeface="Source Sans Pro" panose="020B0503030403020204" pitchFamily="34" charset="0"/>
            </a:endParaRPr>
          </a:p>
        </p:txBody>
      </p:sp>
      <p:sp>
        <p:nvSpPr>
          <p:cNvPr id="42" name="Rectangle à coins arrondis 41"/>
          <p:cNvSpPr/>
          <p:nvPr/>
        </p:nvSpPr>
        <p:spPr>
          <a:xfrm>
            <a:off x="4734926" y="3679371"/>
            <a:ext cx="1728000" cy="2784260"/>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a typeface="Source Sans Pro" panose="020B0503030403020204" pitchFamily="34" charset="0"/>
            </a:endParaRPr>
          </a:p>
        </p:txBody>
      </p:sp>
    </p:spTree>
    <p:extLst>
      <p:ext uri="{BB962C8B-B14F-4D97-AF65-F5344CB8AC3E}">
        <p14:creationId xmlns:p14="http://schemas.microsoft.com/office/powerpoint/2010/main" val="272702546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Exemple de r</a:t>
            </a:r>
            <a:r>
              <a:rPr lang="fr-BE" dirty="0" smtClean="0">
                <a:latin typeface="+mn-lt"/>
              </a:rPr>
              <a:t>apport: Inventaire (1)</a:t>
            </a:r>
            <a:endParaRPr lang="fr-FR" dirty="0">
              <a:latin typeface="+mn-lt"/>
            </a:endParaRPr>
          </a:p>
        </p:txBody>
      </p:sp>
      <p:sp>
        <p:nvSpPr>
          <p:cNvPr id="3" name="Espace réservé du contenu 2"/>
          <p:cNvSpPr>
            <a:spLocks noGrp="1"/>
          </p:cNvSpPr>
          <p:nvPr>
            <p:ph idx="1"/>
          </p:nvPr>
        </p:nvSpPr>
        <p:spPr/>
        <p:txBody>
          <a:bodyPr>
            <a:normAutofit/>
          </a:bodyPr>
          <a:lstStyle/>
          <a:p>
            <a:r>
              <a:rPr lang="fr-BE" sz="2000" dirty="0"/>
              <a:t>Nombre d’exemplaires </a:t>
            </a:r>
            <a:r>
              <a:rPr lang="fr-BE" sz="2000" dirty="0" smtClean="0"/>
              <a:t>par </a:t>
            </a:r>
            <a:r>
              <a:rPr lang="fr-BE" sz="2000" dirty="0"/>
              <a:t>type de </a:t>
            </a:r>
            <a:r>
              <a:rPr lang="fr-BE" sz="2000" dirty="0" smtClean="0"/>
              <a:t>documents</a:t>
            </a:r>
            <a:endParaRPr lang="fr-BE" sz="2000" dirty="0"/>
          </a:p>
          <a:p>
            <a:pPr lvl="1"/>
            <a:endParaRPr lang="fr-BE" sz="2000" dirty="0"/>
          </a:p>
          <a:p>
            <a:pPr lvl="1"/>
            <a:endParaRPr lang="fr-BE" sz="2000" dirty="0"/>
          </a:p>
          <a:p>
            <a:pPr lvl="1"/>
            <a:endParaRPr lang="fr-BE" sz="2000" dirty="0" smtClean="0"/>
          </a:p>
          <a:p>
            <a:endParaRPr lang="fr-FR" sz="2000" dirty="0"/>
          </a:p>
        </p:txBody>
      </p:sp>
      <p:sp>
        <p:nvSpPr>
          <p:cNvPr id="5" name="Espace réservé du numéro de diapositive 4"/>
          <p:cNvSpPr>
            <a:spLocks noGrp="1"/>
          </p:cNvSpPr>
          <p:nvPr>
            <p:ph type="sldNum" sz="quarter" idx="12"/>
          </p:nvPr>
        </p:nvSpPr>
        <p:spPr/>
        <p:txBody>
          <a:bodyPr/>
          <a:lstStyle/>
          <a:p>
            <a:fld id="{19329706-12B3-8F4C-9CA9-063F8C6A2AC6}" type="slidenum">
              <a:rPr lang="fr-FR" smtClean="0">
                <a:latin typeface="+mn-lt"/>
              </a:rPr>
              <a:t>28</a:t>
            </a:fld>
            <a:endParaRPr lang="fr-FR">
              <a:latin typeface="+mn-lt"/>
            </a:endParaRPr>
          </a:p>
        </p:txBody>
      </p:sp>
      <p:pic>
        <p:nvPicPr>
          <p:cNvPr id="6" name="Image 5"/>
          <p:cNvPicPr>
            <a:picLocks noChangeAspect="1"/>
          </p:cNvPicPr>
          <p:nvPr/>
        </p:nvPicPr>
        <p:blipFill>
          <a:blip r:embed="rId3"/>
          <a:stretch>
            <a:fillRect/>
          </a:stretch>
        </p:blipFill>
        <p:spPr>
          <a:xfrm>
            <a:off x="457200" y="2648049"/>
            <a:ext cx="5953125" cy="2962275"/>
          </a:xfrm>
          <a:prstGeom prst="rect">
            <a:avLst/>
          </a:prstGeom>
          <a:ln>
            <a:noFill/>
          </a:ln>
          <a:effectLst>
            <a:outerShdw blurRad="292100" dist="139700" dir="2700000" algn="tl" rotWithShape="0">
              <a:srgbClr val="333333">
                <a:alpha val="65000"/>
              </a:srgbClr>
            </a:outerShdw>
          </a:effectLst>
        </p:spPr>
      </p:pic>
      <p:pic>
        <p:nvPicPr>
          <p:cNvPr id="7" name="Image 6"/>
          <p:cNvPicPr>
            <a:picLocks noChangeAspect="1"/>
          </p:cNvPicPr>
          <p:nvPr/>
        </p:nvPicPr>
        <p:blipFill rotWithShape="1">
          <a:blip r:embed="rId4"/>
          <a:srcRect l="9877" t="3301" r="11111" b="1325"/>
          <a:stretch/>
        </p:blipFill>
        <p:spPr>
          <a:xfrm>
            <a:off x="6410325" y="1536899"/>
            <a:ext cx="1728193" cy="51845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118178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Exemple de r</a:t>
            </a:r>
            <a:r>
              <a:rPr lang="fr-BE" dirty="0" smtClean="0">
                <a:latin typeface="+mn-lt"/>
              </a:rPr>
              <a:t>apport: Inventaire (2)</a:t>
            </a:r>
            <a:endParaRPr lang="fr-FR" dirty="0">
              <a:latin typeface="+mn-lt"/>
            </a:endParaRPr>
          </a:p>
        </p:txBody>
      </p:sp>
      <p:sp>
        <p:nvSpPr>
          <p:cNvPr id="3" name="Espace réservé du contenu 2"/>
          <p:cNvSpPr>
            <a:spLocks noGrp="1"/>
          </p:cNvSpPr>
          <p:nvPr>
            <p:ph idx="1"/>
          </p:nvPr>
        </p:nvSpPr>
        <p:spPr/>
        <p:txBody>
          <a:bodyPr>
            <a:normAutofit/>
          </a:bodyPr>
          <a:lstStyle/>
          <a:p>
            <a:r>
              <a:rPr lang="fr-BE" sz="2000" dirty="0"/>
              <a:t>Nombre de prêts par année d’édition </a:t>
            </a:r>
            <a:r>
              <a:rPr lang="fr-BE" sz="2000" i="1" dirty="0"/>
              <a:t>(BGP02)</a:t>
            </a:r>
          </a:p>
        </p:txBody>
      </p:sp>
      <p:sp>
        <p:nvSpPr>
          <p:cNvPr id="5" name="Espace réservé du numéro de diapositive 4"/>
          <p:cNvSpPr>
            <a:spLocks noGrp="1"/>
          </p:cNvSpPr>
          <p:nvPr>
            <p:ph type="sldNum" sz="quarter" idx="12"/>
          </p:nvPr>
        </p:nvSpPr>
        <p:spPr/>
        <p:txBody>
          <a:bodyPr/>
          <a:lstStyle/>
          <a:p>
            <a:fld id="{19329706-12B3-8F4C-9CA9-063F8C6A2AC6}" type="slidenum">
              <a:rPr lang="fr-FR" smtClean="0">
                <a:latin typeface="+mn-lt"/>
              </a:rPr>
              <a:t>29</a:t>
            </a:fld>
            <a:endParaRPr lang="fr-FR">
              <a:latin typeface="+mn-lt"/>
            </a:endParaRPr>
          </a:p>
        </p:txBody>
      </p:sp>
      <p:grpSp>
        <p:nvGrpSpPr>
          <p:cNvPr id="4" name="Groupe 3"/>
          <p:cNvGrpSpPr/>
          <p:nvPr/>
        </p:nvGrpSpPr>
        <p:grpSpPr>
          <a:xfrm>
            <a:off x="467544" y="1618775"/>
            <a:ext cx="8208912" cy="4629150"/>
            <a:chOff x="521037" y="1475554"/>
            <a:chExt cx="8208912" cy="4629150"/>
          </a:xfrm>
        </p:grpSpPr>
        <p:pic>
          <p:nvPicPr>
            <p:cNvPr id="8" name="Image 7"/>
            <p:cNvPicPr>
              <a:picLocks noChangeAspect="1"/>
            </p:cNvPicPr>
            <p:nvPr/>
          </p:nvPicPr>
          <p:blipFill rotWithShape="1">
            <a:blip r:embed="rId3"/>
            <a:srcRect l="1131" r="14116"/>
            <a:stretch/>
          </p:blipFill>
          <p:spPr>
            <a:xfrm>
              <a:off x="521037" y="2770981"/>
              <a:ext cx="5400600" cy="2962275"/>
            </a:xfrm>
            <a:prstGeom prst="rect">
              <a:avLst/>
            </a:prstGeom>
            <a:ln>
              <a:noFill/>
            </a:ln>
            <a:effectLst>
              <a:outerShdw blurRad="63500" sx="102000" sy="102000" algn="ctr" rotWithShape="0">
                <a:prstClr val="black">
                  <a:alpha val="40000"/>
                </a:prstClr>
              </a:outerShdw>
            </a:effectLst>
          </p:spPr>
        </p:pic>
        <p:pic>
          <p:nvPicPr>
            <p:cNvPr id="14" name="Image 13"/>
            <p:cNvPicPr>
              <a:picLocks noChangeAspect="1"/>
            </p:cNvPicPr>
            <p:nvPr/>
          </p:nvPicPr>
          <p:blipFill>
            <a:blip r:embed="rId4"/>
            <a:stretch>
              <a:fillRect/>
            </a:stretch>
          </p:blipFill>
          <p:spPr>
            <a:xfrm>
              <a:off x="5881974" y="1475554"/>
              <a:ext cx="2847975" cy="4629150"/>
            </a:xfrm>
            <a:prstGeom prst="rect">
              <a:avLst/>
            </a:prstGeom>
            <a:ln>
              <a:noFill/>
            </a:ln>
            <a:effectLst>
              <a:outerShdw blurRad="63500" sx="102000" sy="102000" algn="ctr" rotWithShape="0">
                <a:prstClr val="black">
                  <a:alpha val="40000"/>
                </a:prstClr>
              </a:outerShdw>
            </a:effectLst>
          </p:spPr>
        </p:pic>
        <p:sp>
          <p:nvSpPr>
            <p:cNvPr id="15" name="Rectangle à coins arrondis 14"/>
            <p:cNvSpPr/>
            <p:nvPr/>
          </p:nvSpPr>
          <p:spPr>
            <a:xfrm>
              <a:off x="6569709" y="2132856"/>
              <a:ext cx="2088232" cy="216024"/>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Connecteur droit 15"/>
            <p:cNvCxnSpPr/>
            <p:nvPr/>
          </p:nvCxnSpPr>
          <p:spPr>
            <a:xfrm flipH="1">
              <a:off x="4121438" y="2348880"/>
              <a:ext cx="2448271" cy="50405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Rectangle à coins arrondis 16"/>
            <p:cNvSpPr/>
            <p:nvPr/>
          </p:nvSpPr>
          <p:spPr>
            <a:xfrm>
              <a:off x="5884191" y="1988840"/>
              <a:ext cx="469493" cy="216024"/>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à coins arrondis 10"/>
          <p:cNvSpPr/>
          <p:nvPr/>
        </p:nvSpPr>
        <p:spPr>
          <a:xfrm rot="5400000">
            <a:off x="697778" y="5066298"/>
            <a:ext cx="469493" cy="216024"/>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47119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err="1">
                <a:latin typeface="+mn-lt"/>
              </a:rPr>
              <a:t>Analytics</a:t>
            </a:r>
            <a:r>
              <a:rPr lang="fr-BE" dirty="0">
                <a:latin typeface="+mn-lt"/>
              </a:rPr>
              <a:t> - Découverte</a:t>
            </a:r>
            <a:endParaRPr lang="fr-FR" dirty="0">
              <a:latin typeface="+mn-lt"/>
            </a:endParaRPr>
          </a:p>
        </p:txBody>
      </p:sp>
      <p:sp>
        <p:nvSpPr>
          <p:cNvPr id="3" name="Espace réservé du contenu 2"/>
          <p:cNvSpPr>
            <a:spLocks noGrp="1"/>
          </p:cNvSpPr>
          <p:nvPr>
            <p:ph idx="1"/>
          </p:nvPr>
        </p:nvSpPr>
        <p:spPr/>
        <p:txBody>
          <a:bodyPr>
            <a:normAutofit fontScale="92500" lnSpcReduction="10000"/>
          </a:bodyPr>
          <a:lstStyle/>
          <a:p>
            <a:pPr marL="114300" indent="0">
              <a:buNone/>
            </a:pPr>
            <a:r>
              <a:rPr lang="fr-BE" sz="2800" dirty="0">
                <a:latin typeface="+mn-lt"/>
              </a:rPr>
              <a:t>Vos acquis au terme de cette présentation:</a:t>
            </a:r>
          </a:p>
          <a:p>
            <a:pPr marL="114300" indent="0">
              <a:buNone/>
            </a:pPr>
            <a:endParaRPr lang="fr-BE" sz="2800" dirty="0">
              <a:latin typeface="+mn-lt"/>
            </a:endParaRPr>
          </a:p>
          <a:p>
            <a:r>
              <a:rPr lang="fr-BE" sz="2800" dirty="0">
                <a:latin typeface="+mn-lt"/>
              </a:rPr>
              <a:t>accéder aux synthèses </a:t>
            </a:r>
            <a:r>
              <a:rPr lang="fr-BE" sz="2800" dirty="0" smtClean="0">
                <a:latin typeface="+mn-lt"/>
              </a:rPr>
              <a:t>statistiques</a:t>
            </a:r>
            <a:endParaRPr lang="fr-BE" sz="2800" dirty="0">
              <a:latin typeface="+mn-lt"/>
            </a:endParaRPr>
          </a:p>
          <a:p>
            <a:pPr marL="0" indent="0">
              <a:buNone/>
            </a:pPr>
            <a:r>
              <a:rPr lang="fr-BE" sz="2800" dirty="0" smtClean="0">
                <a:latin typeface="+mn-lt"/>
                <a:sym typeface="Wingdings" panose="05000000000000000000" pitchFamily="2" charset="2"/>
              </a:rPr>
              <a:t>	 </a:t>
            </a:r>
            <a:r>
              <a:rPr lang="fr-BE" sz="2800" dirty="0" smtClean="0">
                <a:latin typeface="+mn-lt"/>
              </a:rPr>
              <a:t>distinguer </a:t>
            </a:r>
            <a:r>
              <a:rPr lang="fr-BE" sz="2800" dirty="0">
                <a:latin typeface="+mn-lt"/>
              </a:rPr>
              <a:t>les types de synthèses </a:t>
            </a:r>
            <a:r>
              <a:rPr lang="fr-BE" sz="2800" dirty="0" smtClean="0">
                <a:latin typeface="+mn-lt"/>
              </a:rPr>
              <a:t>statistiques:</a:t>
            </a:r>
            <a:endParaRPr lang="fr-BE" sz="2800" dirty="0">
              <a:latin typeface="+mn-lt"/>
            </a:endParaRPr>
          </a:p>
          <a:p>
            <a:pPr lvl="1"/>
            <a:r>
              <a:rPr lang="fr-BE" sz="2400" i="1" dirty="0">
                <a:latin typeface="+mn-lt"/>
              </a:rPr>
              <a:t>Widget</a:t>
            </a:r>
            <a:r>
              <a:rPr lang="fr-BE" sz="2400" dirty="0">
                <a:latin typeface="+mn-lt"/>
              </a:rPr>
              <a:t> / Widget</a:t>
            </a:r>
          </a:p>
          <a:p>
            <a:pPr lvl="1"/>
            <a:r>
              <a:rPr lang="fr-BE" sz="2400" i="1" dirty="0">
                <a:latin typeface="+mn-lt"/>
              </a:rPr>
              <a:t>Report</a:t>
            </a:r>
            <a:r>
              <a:rPr lang="fr-BE" sz="2400" dirty="0">
                <a:latin typeface="+mn-lt"/>
              </a:rPr>
              <a:t> / Rapport</a:t>
            </a:r>
          </a:p>
          <a:p>
            <a:pPr lvl="1"/>
            <a:r>
              <a:rPr lang="fr-BE" sz="2400" i="1" dirty="0">
                <a:latin typeface="+mn-lt"/>
              </a:rPr>
              <a:t>Dashboard</a:t>
            </a:r>
            <a:r>
              <a:rPr lang="fr-BE" sz="2400" dirty="0">
                <a:latin typeface="+mn-lt"/>
              </a:rPr>
              <a:t> / Tableau de bord</a:t>
            </a:r>
          </a:p>
          <a:p>
            <a:pPr lvl="1"/>
            <a:r>
              <a:rPr lang="fr-BE" sz="2400" i="1" dirty="0" err="1">
                <a:latin typeface="+mn-lt"/>
              </a:rPr>
              <a:t>Scheduled</a:t>
            </a:r>
            <a:r>
              <a:rPr lang="fr-BE" sz="2400" i="1" dirty="0">
                <a:latin typeface="+mn-lt"/>
              </a:rPr>
              <a:t> Report </a:t>
            </a:r>
            <a:r>
              <a:rPr lang="fr-BE" sz="2400" dirty="0">
                <a:latin typeface="+mn-lt"/>
              </a:rPr>
              <a:t>/ Rapport planifié</a:t>
            </a:r>
          </a:p>
          <a:p>
            <a:pPr lvl="1"/>
            <a:r>
              <a:rPr lang="fr-BE" sz="2400" i="1" dirty="0" err="1">
                <a:latin typeface="+mn-lt"/>
              </a:rPr>
              <a:t>Scheduled</a:t>
            </a:r>
            <a:r>
              <a:rPr lang="fr-BE" sz="2400" i="1" dirty="0">
                <a:latin typeface="+mn-lt"/>
              </a:rPr>
              <a:t> Dashboard </a:t>
            </a:r>
            <a:r>
              <a:rPr lang="fr-BE" sz="2400" dirty="0">
                <a:latin typeface="+mn-lt"/>
              </a:rPr>
              <a:t>/ Tableau de bord planifié</a:t>
            </a:r>
          </a:p>
          <a:p>
            <a:r>
              <a:rPr lang="fr-BE" sz="2800" dirty="0" smtClean="0"/>
              <a:t>Appréhender la diversité des données disponibles et des possibilités</a:t>
            </a:r>
            <a:endParaRPr lang="fr-BE" sz="2800" dirty="0">
              <a:latin typeface="+mn-lt"/>
            </a:endParaRPr>
          </a:p>
          <a:p>
            <a:endParaRPr lang="fr-FR" dirty="0">
              <a:latin typeface="+mn-lt"/>
            </a:endParaRPr>
          </a:p>
        </p:txBody>
      </p:sp>
      <p:sp>
        <p:nvSpPr>
          <p:cNvPr id="5" name="Espace réservé du numéro de diapositive 4"/>
          <p:cNvSpPr>
            <a:spLocks noGrp="1"/>
          </p:cNvSpPr>
          <p:nvPr>
            <p:ph type="sldNum" sz="quarter" idx="12"/>
          </p:nvPr>
        </p:nvSpPr>
        <p:spPr/>
        <p:txBody>
          <a:bodyPr/>
          <a:lstStyle/>
          <a:p>
            <a:fld id="{19329706-12B3-8F4C-9CA9-063F8C6A2AC6}" type="slidenum">
              <a:rPr lang="fr-FR" smtClean="0">
                <a:latin typeface="+mn-lt"/>
              </a:rPr>
              <a:t>3</a:t>
            </a:fld>
            <a:endParaRPr lang="fr-FR">
              <a:latin typeface="+mn-lt"/>
            </a:endParaRPr>
          </a:p>
        </p:txBody>
      </p:sp>
    </p:spTree>
    <p:extLst>
      <p:ext uri="{BB962C8B-B14F-4D97-AF65-F5344CB8AC3E}">
        <p14:creationId xmlns:p14="http://schemas.microsoft.com/office/powerpoint/2010/main" val="201928316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Exemple de r</a:t>
            </a:r>
            <a:r>
              <a:rPr lang="fr-BE" dirty="0" smtClean="0">
                <a:latin typeface="+mn-lt"/>
              </a:rPr>
              <a:t>apport: Inventaire (2bis)</a:t>
            </a:r>
            <a:endParaRPr lang="fr-FR" dirty="0">
              <a:latin typeface="+mn-lt"/>
            </a:endParaRPr>
          </a:p>
        </p:txBody>
      </p:sp>
      <p:sp>
        <p:nvSpPr>
          <p:cNvPr id="3" name="Espace réservé du contenu 2"/>
          <p:cNvSpPr>
            <a:spLocks noGrp="1"/>
          </p:cNvSpPr>
          <p:nvPr>
            <p:ph idx="1"/>
          </p:nvPr>
        </p:nvSpPr>
        <p:spPr/>
        <p:txBody>
          <a:bodyPr>
            <a:normAutofit/>
          </a:bodyPr>
          <a:lstStyle/>
          <a:p>
            <a:r>
              <a:rPr lang="fr-BE" sz="2000" dirty="0"/>
              <a:t>Nombre de prêts par année d’édition </a:t>
            </a:r>
            <a:r>
              <a:rPr lang="fr-BE" sz="2000" i="1" dirty="0" smtClean="0"/>
              <a:t>(BST03)</a:t>
            </a:r>
            <a:endParaRPr lang="fr-BE" sz="2000" i="1" dirty="0"/>
          </a:p>
        </p:txBody>
      </p:sp>
      <p:sp>
        <p:nvSpPr>
          <p:cNvPr id="5" name="Espace réservé du numéro de diapositive 4"/>
          <p:cNvSpPr>
            <a:spLocks noGrp="1"/>
          </p:cNvSpPr>
          <p:nvPr>
            <p:ph type="sldNum" sz="quarter" idx="12"/>
          </p:nvPr>
        </p:nvSpPr>
        <p:spPr/>
        <p:txBody>
          <a:bodyPr/>
          <a:lstStyle/>
          <a:p>
            <a:fld id="{19329706-12B3-8F4C-9CA9-063F8C6A2AC6}" type="slidenum">
              <a:rPr lang="fr-FR" smtClean="0">
                <a:latin typeface="+mn-lt"/>
              </a:rPr>
              <a:t>30</a:t>
            </a:fld>
            <a:endParaRPr lang="fr-FR">
              <a:latin typeface="+mn-lt"/>
            </a:endParaRPr>
          </a:p>
        </p:txBody>
      </p:sp>
      <p:grpSp>
        <p:nvGrpSpPr>
          <p:cNvPr id="6" name="Groupe 5"/>
          <p:cNvGrpSpPr/>
          <p:nvPr/>
        </p:nvGrpSpPr>
        <p:grpSpPr>
          <a:xfrm>
            <a:off x="503548" y="2292950"/>
            <a:ext cx="8136904" cy="4375540"/>
            <a:chOff x="107504" y="2094644"/>
            <a:chExt cx="8136904" cy="4375540"/>
          </a:xfrm>
        </p:grpSpPr>
        <p:pic>
          <p:nvPicPr>
            <p:cNvPr id="11" name="Image 10"/>
            <p:cNvPicPr>
              <a:picLocks noChangeAspect="1"/>
            </p:cNvPicPr>
            <p:nvPr/>
          </p:nvPicPr>
          <p:blipFill rotWithShape="1">
            <a:blip r:embed="rId3"/>
            <a:srcRect r="14530"/>
            <a:stretch/>
          </p:blipFill>
          <p:spPr>
            <a:xfrm>
              <a:off x="107504" y="3149884"/>
              <a:ext cx="5112568" cy="3057525"/>
            </a:xfrm>
            <a:prstGeom prst="rect">
              <a:avLst/>
            </a:prstGeom>
            <a:ln>
              <a:noFill/>
            </a:ln>
            <a:effectLst>
              <a:outerShdw blurRad="292100" dist="139700" dir="2700000" algn="tl" rotWithShape="0">
                <a:srgbClr val="333333">
                  <a:alpha val="65000"/>
                </a:srgbClr>
              </a:outerShdw>
            </a:effectLst>
          </p:spPr>
        </p:pic>
        <p:pic>
          <p:nvPicPr>
            <p:cNvPr id="12" name="Image 11"/>
            <p:cNvPicPr>
              <a:picLocks noChangeAspect="1"/>
            </p:cNvPicPr>
            <p:nvPr/>
          </p:nvPicPr>
          <p:blipFill rotWithShape="1">
            <a:blip r:embed="rId3"/>
            <a:srcRect l="84910" t="28804" b="50000"/>
            <a:stretch/>
          </p:blipFill>
          <p:spPr>
            <a:xfrm>
              <a:off x="611560" y="5822112"/>
              <a:ext cx="902618" cy="648072"/>
            </a:xfrm>
            <a:prstGeom prst="rect">
              <a:avLst/>
            </a:prstGeom>
          </p:spPr>
        </p:pic>
        <p:pic>
          <p:nvPicPr>
            <p:cNvPr id="13" name="Image 12"/>
            <p:cNvPicPr>
              <a:picLocks noChangeAspect="1"/>
            </p:cNvPicPr>
            <p:nvPr/>
          </p:nvPicPr>
          <p:blipFill rotWithShape="1">
            <a:blip r:embed="rId4"/>
            <a:srcRect t="18978" r="19242"/>
            <a:stretch/>
          </p:blipFill>
          <p:spPr>
            <a:xfrm>
              <a:off x="5652120" y="2094644"/>
              <a:ext cx="2592288" cy="2415525"/>
            </a:xfrm>
            <a:prstGeom prst="rect">
              <a:avLst/>
            </a:prstGeom>
            <a:ln>
              <a:noFill/>
            </a:ln>
            <a:effectLst>
              <a:outerShdw blurRad="292100" dist="139700" dir="2700000" algn="tl" rotWithShape="0">
                <a:srgbClr val="333333">
                  <a:alpha val="65000"/>
                </a:srgbClr>
              </a:outerShdw>
            </a:effectLst>
          </p:spPr>
        </p:pic>
        <p:sp>
          <p:nvSpPr>
            <p:cNvPr id="18" name="Rectangle à coins arrondis 17"/>
            <p:cNvSpPr/>
            <p:nvPr/>
          </p:nvSpPr>
          <p:spPr>
            <a:xfrm>
              <a:off x="5652120" y="2407027"/>
              <a:ext cx="2016224" cy="204666"/>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Connecteur droit 18"/>
            <p:cNvCxnSpPr/>
            <p:nvPr/>
          </p:nvCxnSpPr>
          <p:spPr>
            <a:xfrm flipH="1">
              <a:off x="3707905" y="2539685"/>
              <a:ext cx="1944215" cy="72008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425780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Exemple de r</a:t>
            </a:r>
            <a:r>
              <a:rPr lang="fr-BE" dirty="0" smtClean="0">
                <a:latin typeface="+mn-lt"/>
              </a:rPr>
              <a:t>apport: Inventaire (3)</a:t>
            </a:r>
            <a:endParaRPr lang="fr-FR" dirty="0">
              <a:latin typeface="+mn-lt"/>
            </a:endParaRPr>
          </a:p>
        </p:txBody>
      </p:sp>
      <p:sp>
        <p:nvSpPr>
          <p:cNvPr id="3" name="Espace réservé du contenu 2"/>
          <p:cNvSpPr>
            <a:spLocks noGrp="1"/>
          </p:cNvSpPr>
          <p:nvPr>
            <p:ph idx="1"/>
          </p:nvPr>
        </p:nvSpPr>
        <p:spPr/>
        <p:txBody>
          <a:bodyPr>
            <a:normAutofit/>
          </a:bodyPr>
          <a:lstStyle/>
          <a:p>
            <a:r>
              <a:rPr lang="fr-BE" sz="2000" dirty="0"/>
              <a:t>Liste des livres localisés dans un service</a:t>
            </a:r>
          </a:p>
        </p:txBody>
      </p:sp>
      <p:sp>
        <p:nvSpPr>
          <p:cNvPr id="5" name="Espace réservé du numéro de diapositive 4"/>
          <p:cNvSpPr>
            <a:spLocks noGrp="1"/>
          </p:cNvSpPr>
          <p:nvPr>
            <p:ph type="sldNum" sz="quarter" idx="12"/>
          </p:nvPr>
        </p:nvSpPr>
        <p:spPr/>
        <p:txBody>
          <a:bodyPr/>
          <a:lstStyle/>
          <a:p>
            <a:fld id="{19329706-12B3-8F4C-9CA9-063F8C6A2AC6}" type="slidenum">
              <a:rPr lang="fr-FR" smtClean="0">
                <a:latin typeface="+mn-lt"/>
              </a:rPr>
              <a:t>31</a:t>
            </a:fld>
            <a:endParaRPr lang="fr-FR">
              <a:latin typeface="+mn-lt"/>
            </a:endParaRPr>
          </a:p>
        </p:txBody>
      </p:sp>
      <p:pic>
        <p:nvPicPr>
          <p:cNvPr id="8" name="Image 7"/>
          <p:cNvPicPr>
            <a:picLocks noChangeAspect="1"/>
          </p:cNvPicPr>
          <p:nvPr/>
        </p:nvPicPr>
        <p:blipFill rotWithShape="1">
          <a:blip r:embed="rId3"/>
          <a:srcRect r="7459" b="31113"/>
          <a:stretch/>
        </p:blipFill>
        <p:spPr>
          <a:xfrm>
            <a:off x="431442" y="2410451"/>
            <a:ext cx="8467859" cy="3694135"/>
          </a:xfrm>
          <a:prstGeom prst="rect">
            <a:avLst/>
          </a:prstGeom>
        </p:spPr>
      </p:pic>
    </p:spTree>
    <p:extLst>
      <p:ext uri="{BB962C8B-B14F-4D97-AF65-F5344CB8AC3E}">
        <p14:creationId xmlns:p14="http://schemas.microsoft.com/office/powerpoint/2010/main" val="63654057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Image 22"/>
          <p:cNvPicPr>
            <a:picLocks noChangeAspect="1"/>
          </p:cNvPicPr>
          <p:nvPr/>
        </p:nvPicPr>
        <p:blipFill rotWithShape="1">
          <a:blip r:embed="rId3"/>
          <a:srcRect t="2513"/>
          <a:stretch/>
        </p:blipFill>
        <p:spPr>
          <a:xfrm>
            <a:off x="2496575" y="4019660"/>
            <a:ext cx="1933575" cy="2293562"/>
          </a:xfrm>
          <a:prstGeom prst="rect">
            <a:avLst/>
          </a:prstGeom>
        </p:spPr>
      </p:pic>
      <p:sp>
        <p:nvSpPr>
          <p:cNvPr id="2" name="Titre 1"/>
          <p:cNvSpPr>
            <a:spLocks noGrp="1"/>
          </p:cNvSpPr>
          <p:nvPr>
            <p:ph type="title"/>
          </p:nvPr>
        </p:nvSpPr>
        <p:spPr/>
        <p:txBody>
          <a:bodyPr/>
          <a:lstStyle/>
          <a:p>
            <a:r>
              <a:rPr lang="fr-BE" smtClean="0"/>
              <a:t>Acquisitions</a:t>
            </a:r>
            <a:endParaRPr lang="fr-BE" dirty="0"/>
          </a:p>
        </p:txBody>
      </p:sp>
      <p:sp>
        <p:nvSpPr>
          <p:cNvPr id="3" name="Espace réservé du contenu 2"/>
          <p:cNvSpPr>
            <a:spLocks noGrp="1"/>
          </p:cNvSpPr>
          <p:nvPr>
            <p:ph idx="1"/>
          </p:nvPr>
        </p:nvSpPr>
        <p:spPr/>
        <p:txBody>
          <a:bodyPr/>
          <a:lstStyle/>
          <a:p>
            <a:r>
              <a:rPr lang="fr-BE" sz="2000" dirty="0"/>
              <a:t>Domaine : </a:t>
            </a:r>
            <a:r>
              <a:rPr lang="fr-BE" sz="2000" i="1" dirty="0" smtClean="0"/>
              <a:t>Funds </a:t>
            </a:r>
            <a:r>
              <a:rPr lang="fr-BE" sz="2000" i="1" dirty="0" err="1"/>
              <a:t>Expenditure</a:t>
            </a:r>
            <a:r>
              <a:rPr lang="fr-BE" sz="2000" dirty="0"/>
              <a:t> </a:t>
            </a:r>
          </a:p>
          <a:p>
            <a:endParaRPr lang="fr-BE" dirty="0"/>
          </a:p>
        </p:txBody>
      </p:sp>
      <p:sp>
        <p:nvSpPr>
          <p:cNvPr id="4" name="Espace réservé du numéro de diapositive 3"/>
          <p:cNvSpPr>
            <a:spLocks noGrp="1"/>
          </p:cNvSpPr>
          <p:nvPr>
            <p:ph type="sldNum" sz="quarter" idx="12"/>
          </p:nvPr>
        </p:nvSpPr>
        <p:spPr/>
        <p:txBody>
          <a:bodyPr/>
          <a:lstStyle/>
          <a:p>
            <a:fld id="{19329706-12B3-8F4C-9CA9-063F8C6A2AC6}" type="slidenum">
              <a:rPr lang="fr-FR" smtClean="0"/>
              <a:pPr/>
              <a:t>32</a:t>
            </a:fld>
            <a:endParaRPr lang="fr-FR"/>
          </a:p>
        </p:txBody>
      </p:sp>
      <p:sp>
        <p:nvSpPr>
          <p:cNvPr id="10" name="ZoneTexte 9"/>
          <p:cNvSpPr txBox="1"/>
          <p:nvPr/>
        </p:nvSpPr>
        <p:spPr>
          <a:xfrm>
            <a:off x="3463363" y="3353258"/>
            <a:ext cx="2114681" cy="369332"/>
          </a:xfrm>
          <a:prstGeom prst="rect">
            <a:avLst/>
          </a:prstGeom>
          <a:noFill/>
        </p:spPr>
        <p:txBody>
          <a:bodyPr wrap="none" rtlCol="0">
            <a:spAutoFit/>
          </a:bodyPr>
          <a:lstStyle/>
          <a:p>
            <a:r>
              <a:rPr lang="fr-BE" b="1" dirty="0" smtClean="0">
                <a:solidFill>
                  <a:schemeClr val="tx2">
                    <a:lumMod val="75000"/>
                  </a:schemeClr>
                </a:solidFill>
              </a:rPr>
              <a:t> Données textuelles </a:t>
            </a:r>
            <a:endParaRPr lang="fr-BE" b="1" dirty="0">
              <a:solidFill>
                <a:schemeClr val="tx2">
                  <a:lumMod val="75000"/>
                </a:schemeClr>
              </a:solidFill>
            </a:endParaRPr>
          </a:p>
        </p:txBody>
      </p:sp>
      <p:pic>
        <p:nvPicPr>
          <p:cNvPr id="11" name="Image 10"/>
          <p:cNvPicPr>
            <a:picLocks noChangeAspect="1"/>
          </p:cNvPicPr>
          <p:nvPr/>
        </p:nvPicPr>
        <p:blipFill rotWithShape="1">
          <a:blip r:embed="rId4"/>
          <a:srcRect l="3547" t="32803" r="95551" b="65621"/>
          <a:stretch/>
        </p:blipFill>
        <p:spPr bwMode="auto">
          <a:xfrm>
            <a:off x="2977717" y="3303924"/>
            <a:ext cx="440896" cy="468000"/>
          </a:xfrm>
          <a:prstGeom prst="rect">
            <a:avLst/>
          </a:prstGeom>
          <a:ln>
            <a:noFill/>
          </a:ln>
          <a:extLst>
            <a:ext uri="{53640926-AAD7-44D8-BBD7-CCE9431645EC}">
              <a14:shadowObscured xmlns:a14="http://schemas.microsoft.com/office/drawing/2010/main"/>
            </a:ext>
          </a:extLst>
        </p:spPr>
      </p:pic>
      <p:sp>
        <p:nvSpPr>
          <p:cNvPr id="12" name="ZoneTexte 11"/>
          <p:cNvSpPr txBox="1"/>
          <p:nvPr/>
        </p:nvSpPr>
        <p:spPr>
          <a:xfrm>
            <a:off x="3463363" y="2007641"/>
            <a:ext cx="2217274" cy="369332"/>
          </a:xfrm>
          <a:prstGeom prst="rect">
            <a:avLst/>
          </a:prstGeom>
          <a:noFill/>
        </p:spPr>
        <p:txBody>
          <a:bodyPr wrap="none" rtlCol="0">
            <a:spAutoFit/>
          </a:bodyPr>
          <a:lstStyle/>
          <a:p>
            <a:r>
              <a:rPr lang="fr-BE" b="1" dirty="0" smtClean="0">
                <a:solidFill>
                  <a:schemeClr val="tx2">
                    <a:lumMod val="75000"/>
                  </a:schemeClr>
                </a:solidFill>
              </a:rPr>
              <a:t>Données numériques</a:t>
            </a:r>
            <a:endParaRPr lang="fr-BE" b="1" dirty="0">
              <a:solidFill>
                <a:schemeClr val="tx2">
                  <a:lumMod val="75000"/>
                </a:schemeClr>
              </a:solidFill>
            </a:endParaRPr>
          </a:p>
        </p:txBody>
      </p:sp>
      <p:cxnSp>
        <p:nvCxnSpPr>
          <p:cNvPr id="14" name="Connecteur droit avec flèche 13"/>
          <p:cNvCxnSpPr/>
          <p:nvPr/>
        </p:nvCxnSpPr>
        <p:spPr>
          <a:xfrm flipV="1">
            <a:off x="2211280" y="2177146"/>
            <a:ext cx="1222479" cy="379592"/>
          </a:xfrm>
          <a:prstGeom prst="straightConnector1">
            <a:avLst/>
          </a:prstGeom>
          <a:ln w="12700">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15" name="Image 14"/>
          <p:cNvPicPr/>
          <p:nvPr/>
        </p:nvPicPr>
        <p:blipFill rotWithShape="1">
          <a:blip r:embed="rId4"/>
          <a:srcRect l="3402" t="19020" r="95464" b="79585"/>
          <a:stretch/>
        </p:blipFill>
        <p:spPr bwMode="auto">
          <a:xfrm>
            <a:off x="2870343" y="2406544"/>
            <a:ext cx="548270" cy="432048"/>
          </a:xfrm>
          <a:prstGeom prst="rect">
            <a:avLst/>
          </a:prstGeom>
          <a:ln>
            <a:noFill/>
          </a:ln>
          <a:extLst>
            <a:ext uri="{53640926-AAD7-44D8-BBD7-CCE9431645EC}">
              <a14:shadowObscured xmlns:a14="http://schemas.microsoft.com/office/drawing/2010/main"/>
            </a:ext>
          </a:extLst>
        </p:spPr>
      </p:pic>
      <p:sp>
        <p:nvSpPr>
          <p:cNvPr id="16" name="Rectangle à coins arrondis 15"/>
          <p:cNvSpPr/>
          <p:nvPr/>
        </p:nvSpPr>
        <p:spPr>
          <a:xfrm>
            <a:off x="2436821" y="3884924"/>
            <a:ext cx="1914012" cy="2502407"/>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a typeface="Source Sans Pro" panose="020B0503030403020204" pitchFamily="34" charset="0"/>
            </a:endParaRPr>
          </a:p>
        </p:txBody>
      </p:sp>
      <p:sp>
        <p:nvSpPr>
          <p:cNvPr id="17" name="Rectangle à coins arrondis 16"/>
          <p:cNvSpPr/>
          <p:nvPr/>
        </p:nvSpPr>
        <p:spPr>
          <a:xfrm>
            <a:off x="6439922" y="1487354"/>
            <a:ext cx="1728000" cy="1409906"/>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a typeface="Source Sans Pro" panose="020B0503030403020204" pitchFamily="34" charset="0"/>
            </a:endParaRPr>
          </a:p>
        </p:txBody>
      </p:sp>
      <p:pic>
        <p:nvPicPr>
          <p:cNvPr id="20" name="Image 19"/>
          <p:cNvPicPr>
            <a:picLocks noChangeAspect="1"/>
          </p:cNvPicPr>
          <p:nvPr/>
        </p:nvPicPr>
        <p:blipFill>
          <a:blip r:embed="rId5"/>
          <a:stretch>
            <a:fillRect/>
          </a:stretch>
        </p:blipFill>
        <p:spPr>
          <a:xfrm>
            <a:off x="618828" y="2351520"/>
            <a:ext cx="1600200" cy="2895600"/>
          </a:xfrm>
          <a:prstGeom prst="rect">
            <a:avLst/>
          </a:prstGeom>
          <a:effectLst>
            <a:outerShdw blurRad="63500" sx="102000" sy="102000" algn="ctr" rotWithShape="0">
              <a:prstClr val="black">
                <a:alpha val="40000"/>
              </a:prstClr>
            </a:outerShdw>
          </a:effectLst>
        </p:spPr>
      </p:pic>
      <p:pic>
        <p:nvPicPr>
          <p:cNvPr id="21" name="Image 20"/>
          <p:cNvPicPr>
            <a:picLocks noChangeAspect="1"/>
          </p:cNvPicPr>
          <p:nvPr/>
        </p:nvPicPr>
        <p:blipFill rotWithShape="1">
          <a:blip r:embed="rId6"/>
          <a:srcRect r="2879"/>
          <a:stretch/>
        </p:blipFill>
        <p:spPr>
          <a:xfrm>
            <a:off x="5799215" y="684246"/>
            <a:ext cx="2821483" cy="2600325"/>
          </a:xfrm>
          <a:prstGeom prst="rect">
            <a:avLst/>
          </a:prstGeom>
        </p:spPr>
      </p:pic>
      <p:pic>
        <p:nvPicPr>
          <p:cNvPr id="22" name="Image 21"/>
          <p:cNvPicPr>
            <a:picLocks noChangeAspect="1"/>
          </p:cNvPicPr>
          <p:nvPr/>
        </p:nvPicPr>
        <p:blipFill rotWithShape="1">
          <a:blip r:embed="rId7"/>
          <a:srcRect t="1" b="2531"/>
          <a:stretch/>
        </p:blipFill>
        <p:spPr>
          <a:xfrm>
            <a:off x="4676490" y="4008643"/>
            <a:ext cx="2000250" cy="2116735"/>
          </a:xfrm>
          <a:prstGeom prst="rect">
            <a:avLst/>
          </a:prstGeom>
        </p:spPr>
      </p:pic>
      <p:pic>
        <p:nvPicPr>
          <p:cNvPr id="24" name="Image 23"/>
          <p:cNvPicPr>
            <a:picLocks noChangeAspect="1"/>
          </p:cNvPicPr>
          <p:nvPr/>
        </p:nvPicPr>
        <p:blipFill rotWithShape="1">
          <a:blip r:embed="rId8"/>
          <a:srcRect r="18364" b="46954"/>
          <a:stretch/>
        </p:blipFill>
        <p:spPr>
          <a:xfrm>
            <a:off x="6709424" y="4013339"/>
            <a:ext cx="1998384" cy="2288831"/>
          </a:xfrm>
          <a:prstGeom prst="rect">
            <a:avLst/>
          </a:prstGeom>
        </p:spPr>
      </p:pic>
      <p:sp>
        <p:nvSpPr>
          <p:cNvPr id="13" name="Accolade fermante 12"/>
          <p:cNvSpPr/>
          <p:nvPr/>
        </p:nvSpPr>
        <p:spPr>
          <a:xfrm>
            <a:off x="1794628" y="2556739"/>
            <a:ext cx="889819" cy="2690382"/>
          </a:xfrm>
          <a:prstGeom prst="rightBrace">
            <a:avLst>
              <a:gd name="adj1" fmla="val 8333"/>
              <a:gd name="adj2" fmla="val 37086"/>
            </a:avLst>
          </a:prstGeom>
          <a:ln w="12700">
            <a:solidFill>
              <a:srgbClr val="FF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Rectangle à coins arrondis 26"/>
          <p:cNvSpPr/>
          <p:nvPr/>
        </p:nvSpPr>
        <p:spPr>
          <a:xfrm>
            <a:off x="4597173" y="3915237"/>
            <a:ext cx="1914012" cy="2502407"/>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a typeface="Source Sans Pro" panose="020B0503030403020204" pitchFamily="34" charset="0"/>
            </a:endParaRPr>
          </a:p>
        </p:txBody>
      </p:sp>
      <p:sp>
        <p:nvSpPr>
          <p:cNvPr id="28" name="Rectangle à coins arrondis 27"/>
          <p:cNvSpPr/>
          <p:nvPr/>
        </p:nvSpPr>
        <p:spPr>
          <a:xfrm>
            <a:off x="6676740" y="3903282"/>
            <a:ext cx="1914012" cy="2502407"/>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a typeface="Source Sans Pro" panose="020B0503030403020204" pitchFamily="34" charset="0"/>
            </a:endParaRPr>
          </a:p>
        </p:txBody>
      </p:sp>
      <p:sp>
        <p:nvSpPr>
          <p:cNvPr id="29" name="Rectangle à coins arrondis 28"/>
          <p:cNvSpPr/>
          <p:nvPr/>
        </p:nvSpPr>
        <p:spPr>
          <a:xfrm>
            <a:off x="5710241" y="630066"/>
            <a:ext cx="2877453" cy="2673857"/>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a typeface="Source Sans Pro" panose="020B0503030403020204" pitchFamily="34" charset="0"/>
            </a:endParaRPr>
          </a:p>
        </p:txBody>
      </p:sp>
    </p:spTree>
    <p:extLst>
      <p:ext uri="{BB962C8B-B14F-4D97-AF65-F5344CB8AC3E}">
        <p14:creationId xmlns:p14="http://schemas.microsoft.com/office/powerpoint/2010/main" val="95656391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Exemple de r</a:t>
            </a:r>
            <a:r>
              <a:rPr lang="fr-BE" dirty="0" smtClean="0">
                <a:latin typeface="+mn-lt"/>
              </a:rPr>
              <a:t>apport: </a:t>
            </a:r>
            <a:r>
              <a:rPr lang="fr-BE" i="1" dirty="0" smtClean="0">
                <a:latin typeface="+mn-lt"/>
              </a:rPr>
              <a:t>Acquisitions</a:t>
            </a:r>
            <a:r>
              <a:rPr lang="fr-BE" dirty="0" smtClean="0">
                <a:latin typeface="+mn-lt"/>
              </a:rPr>
              <a:t> (1)</a:t>
            </a:r>
            <a:endParaRPr lang="fr-FR" dirty="0">
              <a:latin typeface="+mn-lt"/>
            </a:endParaRPr>
          </a:p>
        </p:txBody>
      </p:sp>
      <p:sp>
        <p:nvSpPr>
          <p:cNvPr id="3" name="Espace réservé du contenu 2"/>
          <p:cNvSpPr>
            <a:spLocks noGrp="1"/>
          </p:cNvSpPr>
          <p:nvPr>
            <p:ph idx="1"/>
          </p:nvPr>
        </p:nvSpPr>
        <p:spPr/>
        <p:txBody>
          <a:bodyPr>
            <a:normAutofit/>
          </a:bodyPr>
          <a:lstStyle/>
          <a:p>
            <a:r>
              <a:rPr lang="fr-BE" sz="2000" dirty="0" smtClean="0"/>
              <a:t>Budget</a:t>
            </a:r>
          </a:p>
          <a:p>
            <a:pPr lvl="1"/>
            <a:r>
              <a:rPr lang="fr-BE" sz="1600" dirty="0"/>
              <a:t>1ère vue de type « globale » : Charges et dépenses/Solde du </a:t>
            </a:r>
            <a:r>
              <a:rPr lang="fr-BE" sz="1600" dirty="0" smtClean="0"/>
              <a:t>budget</a:t>
            </a:r>
            <a:endParaRPr lang="fr-BE" sz="2000" dirty="0" smtClean="0"/>
          </a:p>
          <a:p>
            <a:endParaRPr lang="fr-FR" sz="2000" dirty="0"/>
          </a:p>
        </p:txBody>
      </p:sp>
      <p:sp>
        <p:nvSpPr>
          <p:cNvPr id="5" name="Espace réservé du numéro de diapositive 4"/>
          <p:cNvSpPr>
            <a:spLocks noGrp="1"/>
          </p:cNvSpPr>
          <p:nvPr>
            <p:ph type="sldNum" sz="quarter" idx="12"/>
          </p:nvPr>
        </p:nvSpPr>
        <p:spPr/>
        <p:txBody>
          <a:bodyPr/>
          <a:lstStyle/>
          <a:p>
            <a:fld id="{19329706-12B3-8F4C-9CA9-063F8C6A2AC6}" type="slidenum">
              <a:rPr lang="fr-FR" smtClean="0">
                <a:latin typeface="+mn-lt"/>
              </a:rPr>
              <a:t>33</a:t>
            </a:fld>
            <a:endParaRPr lang="fr-FR">
              <a:latin typeface="+mn-lt"/>
            </a:endParaRPr>
          </a:p>
        </p:txBody>
      </p:sp>
      <p:pic>
        <p:nvPicPr>
          <p:cNvPr id="13" name="Imag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1398" y="2705560"/>
            <a:ext cx="6653132" cy="1551037"/>
          </a:xfrm>
          <a:prstGeom prst="rect">
            <a:avLst/>
          </a:prstGeom>
        </p:spPr>
      </p:pic>
    </p:spTree>
    <p:extLst>
      <p:ext uri="{BB962C8B-B14F-4D97-AF65-F5344CB8AC3E}">
        <p14:creationId xmlns:p14="http://schemas.microsoft.com/office/powerpoint/2010/main" val="104500860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Exemple de r</a:t>
            </a:r>
            <a:r>
              <a:rPr lang="fr-BE" dirty="0" smtClean="0">
                <a:latin typeface="+mn-lt"/>
              </a:rPr>
              <a:t>apport: Acquisitions (1bis)</a:t>
            </a:r>
            <a:endParaRPr lang="fr-FR" dirty="0">
              <a:latin typeface="+mn-lt"/>
            </a:endParaRPr>
          </a:p>
        </p:txBody>
      </p:sp>
      <p:sp>
        <p:nvSpPr>
          <p:cNvPr id="3" name="Espace réservé du contenu 2"/>
          <p:cNvSpPr>
            <a:spLocks noGrp="1"/>
          </p:cNvSpPr>
          <p:nvPr>
            <p:ph idx="1"/>
          </p:nvPr>
        </p:nvSpPr>
        <p:spPr/>
        <p:txBody>
          <a:bodyPr>
            <a:normAutofit/>
          </a:bodyPr>
          <a:lstStyle/>
          <a:p>
            <a:r>
              <a:rPr lang="fr-BE" sz="2000" dirty="0"/>
              <a:t>Evolution du budget : </a:t>
            </a:r>
            <a:r>
              <a:rPr lang="fr-BE" sz="2000" b="1" dirty="0"/>
              <a:t>Funds </a:t>
            </a:r>
            <a:r>
              <a:rPr lang="fr-BE" sz="2000" b="1" dirty="0" err="1"/>
              <a:t>Burn</a:t>
            </a:r>
            <a:r>
              <a:rPr lang="fr-BE" sz="2000" b="1" dirty="0"/>
              <a:t> Down</a:t>
            </a:r>
            <a:endParaRPr lang="fr-BE" sz="2000" dirty="0"/>
          </a:p>
          <a:p>
            <a:pPr lvl="1"/>
            <a:r>
              <a:rPr lang="fr-BE" sz="1600" dirty="0"/>
              <a:t>2</a:t>
            </a:r>
            <a:r>
              <a:rPr lang="fr-BE" sz="1600" baseline="30000" dirty="0"/>
              <a:t>ème</a:t>
            </a:r>
            <a:r>
              <a:rPr lang="fr-BE" sz="1600" dirty="0"/>
              <a:t> vue pour un OTP particulier : Solde du budget</a:t>
            </a:r>
            <a:endParaRPr lang="fr-FR" sz="2000" dirty="0"/>
          </a:p>
        </p:txBody>
      </p:sp>
      <p:sp>
        <p:nvSpPr>
          <p:cNvPr id="5" name="Espace réservé du numéro de diapositive 4"/>
          <p:cNvSpPr>
            <a:spLocks noGrp="1"/>
          </p:cNvSpPr>
          <p:nvPr>
            <p:ph type="sldNum" sz="quarter" idx="12"/>
          </p:nvPr>
        </p:nvSpPr>
        <p:spPr/>
        <p:txBody>
          <a:bodyPr/>
          <a:lstStyle/>
          <a:p>
            <a:fld id="{19329706-12B3-8F4C-9CA9-063F8C6A2AC6}" type="slidenum">
              <a:rPr lang="fr-FR" smtClean="0">
                <a:latin typeface="+mn-lt"/>
              </a:rPr>
              <a:t>34</a:t>
            </a:fld>
            <a:endParaRPr lang="fr-FR">
              <a:latin typeface="+mn-lt"/>
            </a:endParaRPr>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0691" y="3444501"/>
            <a:ext cx="4552558" cy="323619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576" y="2243197"/>
            <a:ext cx="7307119" cy="862646"/>
          </a:xfrm>
          <a:prstGeom prst="rect">
            <a:avLst/>
          </a:prstGeom>
        </p:spPr>
      </p:pic>
      <p:sp>
        <p:nvSpPr>
          <p:cNvPr id="8" name="Flèche à angle droit 7"/>
          <p:cNvSpPr/>
          <p:nvPr/>
        </p:nvSpPr>
        <p:spPr>
          <a:xfrm rot="5400000">
            <a:off x="920137" y="3430579"/>
            <a:ext cx="901205" cy="540000"/>
          </a:xfrm>
          <a:prstGeom prst="ben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243010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Exemple de r</a:t>
            </a:r>
            <a:r>
              <a:rPr lang="fr-BE" dirty="0" smtClean="0">
                <a:latin typeface="+mn-lt"/>
              </a:rPr>
              <a:t>apport: </a:t>
            </a:r>
            <a:r>
              <a:rPr lang="fr-BE" i="1" dirty="0" smtClean="0">
                <a:latin typeface="+mn-lt"/>
              </a:rPr>
              <a:t>Acquisitions</a:t>
            </a:r>
            <a:r>
              <a:rPr lang="fr-BE" dirty="0" smtClean="0">
                <a:latin typeface="+mn-lt"/>
              </a:rPr>
              <a:t> (2)</a:t>
            </a:r>
            <a:endParaRPr lang="fr-FR" dirty="0">
              <a:latin typeface="+mn-lt"/>
            </a:endParaRPr>
          </a:p>
        </p:txBody>
      </p:sp>
      <p:sp>
        <p:nvSpPr>
          <p:cNvPr id="3" name="Espace réservé du contenu 2"/>
          <p:cNvSpPr>
            <a:spLocks noGrp="1"/>
          </p:cNvSpPr>
          <p:nvPr>
            <p:ph idx="1"/>
          </p:nvPr>
        </p:nvSpPr>
        <p:spPr/>
        <p:txBody>
          <a:bodyPr>
            <a:normAutofit/>
          </a:bodyPr>
          <a:lstStyle/>
          <a:p>
            <a:r>
              <a:rPr lang="fr-BE" sz="2000" dirty="0"/>
              <a:t>Liste </a:t>
            </a:r>
            <a:r>
              <a:rPr lang="fr-BE" sz="2000" dirty="0" smtClean="0"/>
              <a:t>[partielle] des </a:t>
            </a:r>
            <a:r>
              <a:rPr lang="fr-BE" sz="2000" dirty="0"/>
              <a:t>ouvrages achetés en 2015 par la BST03</a:t>
            </a:r>
          </a:p>
          <a:p>
            <a:endParaRPr lang="fr-FR" sz="2000" dirty="0"/>
          </a:p>
        </p:txBody>
      </p:sp>
      <p:sp>
        <p:nvSpPr>
          <p:cNvPr id="5" name="Espace réservé du numéro de diapositive 4"/>
          <p:cNvSpPr>
            <a:spLocks noGrp="1"/>
          </p:cNvSpPr>
          <p:nvPr>
            <p:ph type="sldNum" sz="quarter" idx="12"/>
          </p:nvPr>
        </p:nvSpPr>
        <p:spPr/>
        <p:txBody>
          <a:bodyPr/>
          <a:lstStyle/>
          <a:p>
            <a:fld id="{19329706-12B3-8F4C-9CA9-063F8C6A2AC6}" type="slidenum">
              <a:rPr lang="fr-FR" smtClean="0">
                <a:latin typeface="+mn-lt"/>
              </a:rPr>
              <a:t>35</a:t>
            </a:fld>
            <a:endParaRPr lang="fr-FR">
              <a:latin typeface="+mn-lt"/>
            </a:endParaRPr>
          </a:p>
        </p:txBody>
      </p:sp>
      <p:pic>
        <p:nvPicPr>
          <p:cNvPr id="6" name="Image 5"/>
          <p:cNvPicPr/>
          <p:nvPr/>
        </p:nvPicPr>
        <p:blipFill rotWithShape="1">
          <a:blip r:embed="rId3"/>
          <a:srcRect l="1912" t="23648" r="30786" b="28237"/>
          <a:stretch/>
        </p:blipFill>
        <p:spPr bwMode="auto">
          <a:xfrm>
            <a:off x="457200" y="2484600"/>
            <a:ext cx="8229600" cy="3456384"/>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cxnSp>
        <p:nvCxnSpPr>
          <p:cNvPr id="7" name="Connecteur droit avec flèche 6"/>
          <p:cNvCxnSpPr/>
          <p:nvPr/>
        </p:nvCxnSpPr>
        <p:spPr>
          <a:xfrm>
            <a:off x="7029699" y="2540485"/>
            <a:ext cx="0" cy="504056"/>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Connecteur droit avec flèche 7"/>
          <p:cNvCxnSpPr/>
          <p:nvPr/>
        </p:nvCxnSpPr>
        <p:spPr>
          <a:xfrm>
            <a:off x="7533755" y="2540485"/>
            <a:ext cx="0" cy="504056"/>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648496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Exemple de r</a:t>
            </a:r>
            <a:r>
              <a:rPr lang="fr-BE" dirty="0" smtClean="0">
                <a:latin typeface="+mn-lt"/>
              </a:rPr>
              <a:t>apport: </a:t>
            </a:r>
            <a:r>
              <a:rPr lang="fr-BE" i="1" dirty="0" smtClean="0">
                <a:latin typeface="+mn-lt"/>
              </a:rPr>
              <a:t>Acquisitions</a:t>
            </a:r>
            <a:r>
              <a:rPr lang="fr-BE" dirty="0" smtClean="0">
                <a:latin typeface="+mn-lt"/>
              </a:rPr>
              <a:t> (3)</a:t>
            </a:r>
            <a:endParaRPr lang="fr-FR" dirty="0">
              <a:latin typeface="+mn-lt"/>
            </a:endParaRPr>
          </a:p>
        </p:txBody>
      </p:sp>
      <p:sp>
        <p:nvSpPr>
          <p:cNvPr id="3" name="Espace réservé du contenu 2"/>
          <p:cNvSpPr>
            <a:spLocks noGrp="1"/>
          </p:cNvSpPr>
          <p:nvPr>
            <p:ph idx="1"/>
          </p:nvPr>
        </p:nvSpPr>
        <p:spPr/>
        <p:txBody>
          <a:bodyPr>
            <a:normAutofit/>
          </a:bodyPr>
          <a:lstStyle/>
          <a:p>
            <a:r>
              <a:rPr lang="fr-BE" sz="2000" dirty="0" smtClean="0"/>
              <a:t>Méthodes d’acquisitions</a:t>
            </a:r>
          </a:p>
          <a:p>
            <a:pPr marL="457200" lvl="1" indent="0">
              <a:buNone/>
            </a:pPr>
            <a:endParaRPr lang="fr-BE" sz="2000" dirty="0" smtClean="0"/>
          </a:p>
          <a:p>
            <a:endParaRPr lang="fr-FR" sz="2000" dirty="0"/>
          </a:p>
        </p:txBody>
      </p:sp>
      <p:sp>
        <p:nvSpPr>
          <p:cNvPr id="5" name="Espace réservé du numéro de diapositive 4"/>
          <p:cNvSpPr>
            <a:spLocks noGrp="1"/>
          </p:cNvSpPr>
          <p:nvPr>
            <p:ph type="sldNum" sz="quarter" idx="12"/>
          </p:nvPr>
        </p:nvSpPr>
        <p:spPr/>
        <p:txBody>
          <a:bodyPr/>
          <a:lstStyle/>
          <a:p>
            <a:fld id="{19329706-12B3-8F4C-9CA9-063F8C6A2AC6}" type="slidenum">
              <a:rPr lang="fr-FR" smtClean="0">
                <a:latin typeface="+mn-lt"/>
              </a:rPr>
              <a:t>36</a:t>
            </a:fld>
            <a:endParaRPr lang="fr-FR">
              <a:latin typeface="+mn-lt"/>
            </a:endParaRPr>
          </a:p>
        </p:txBody>
      </p:sp>
      <p:pic>
        <p:nvPicPr>
          <p:cNvPr id="8" name="Image 7"/>
          <p:cNvPicPr>
            <a:picLocks noChangeAspect="1"/>
          </p:cNvPicPr>
          <p:nvPr/>
        </p:nvPicPr>
        <p:blipFill rotWithShape="1">
          <a:blip r:embed="rId3">
            <a:extLst>
              <a:ext uri="{28A0092B-C50C-407E-A947-70E740481C1C}">
                <a14:useLocalDpi xmlns:a14="http://schemas.microsoft.com/office/drawing/2010/main" val="0"/>
              </a:ext>
            </a:extLst>
          </a:blip>
          <a:srcRect l="6023" t="6132" r="11058" b="14157"/>
          <a:stretch/>
        </p:blipFill>
        <p:spPr>
          <a:xfrm>
            <a:off x="517792" y="2827472"/>
            <a:ext cx="3448279" cy="2379925"/>
          </a:xfrm>
          <a:prstGeom prst="rect">
            <a:avLst/>
          </a:prstGeom>
          <a:ln>
            <a:noFill/>
          </a:ln>
          <a:effectLst>
            <a:outerShdw blurRad="63500" sx="102000" sy="102000" algn="ctr" rotWithShape="0">
              <a:prstClr val="black">
                <a:alpha val="40000"/>
              </a:prstClr>
            </a:outerShdw>
          </a:effectLst>
        </p:spPr>
      </p:pic>
      <p:grpSp>
        <p:nvGrpSpPr>
          <p:cNvPr id="9" name="Groupe 8"/>
          <p:cNvGrpSpPr/>
          <p:nvPr/>
        </p:nvGrpSpPr>
        <p:grpSpPr>
          <a:xfrm>
            <a:off x="4390570" y="2166460"/>
            <a:ext cx="3744417" cy="4680523"/>
            <a:chOff x="4390570" y="1916832"/>
            <a:chExt cx="3744417" cy="4680523"/>
          </a:xfrm>
          <a:effectLst>
            <a:outerShdw blurRad="63500" sx="102000" sy="102000" algn="ctr" rotWithShape="0">
              <a:prstClr val="black">
                <a:alpha val="40000"/>
              </a:prstClr>
            </a:outerShdw>
          </a:effectLst>
        </p:grpSpPr>
        <p:pic>
          <p:nvPicPr>
            <p:cNvPr id="10" name="Image 9"/>
            <p:cNvPicPr>
              <a:picLocks noChangeAspect="1"/>
            </p:cNvPicPr>
            <p:nvPr/>
          </p:nvPicPr>
          <p:blipFill rotWithShape="1">
            <a:blip r:embed="rId4">
              <a:extLst>
                <a:ext uri="{28A0092B-C50C-407E-A947-70E740481C1C}">
                  <a14:useLocalDpi xmlns:a14="http://schemas.microsoft.com/office/drawing/2010/main" val="0"/>
                </a:ext>
              </a:extLst>
            </a:blip>
            <a:srcRect l="5027" t="6114" r="9308" b="13191"/>
            <a:stretch/>
          </p:blipFill>
          <p:spPr>
            <a:xfrm>
              <a:off x="4390570" y="1916832"/>
              <a:ext cx="3744417" cy="2667898"/>
            </a:xfrm>
            <a:prstGeom prst="rect">
              <a:avLst/>
            </a:prstGeom>
            <a:ln>
              <a:noFill/>
            </a:ln>
            <a:effectLst>
              <a:outerShdw blurRad="292100" dist="139700" dir="2700000" algn="tl" rotWithShape="0">
                <a:srgbClr val="333333">
                  <a:alpha val="65000"/>
                </a:srgbClr>
              </a:outerShdw>
            </a:effectLst>
          </p:spPr>
        </p:pic>
        <p:pic>
          <p:nvPicPr>
            <p:cNvPr id="11" name="Image 10"/>
            <p:cNvPicPr>
              <a:picLocks noChangeAspect="1"/>
            </p:cNvPicPr>
            <p:nvPr/>
          </p:nvPicPr>
          <p:blipFill rotWithShape="1">
            <a:blip r:embed="rId5">
              <a:extLst>
                <a:ext uri="{28A0092B-C50C-407E-A947-70E740481C1C}">
                  <a14:useLocalDpi xmlns:a14="http://schemas.microsoft.com/office/drawing/2010/main" val="0"/>
                </a:ext>
              </a:extLst>
            </a:blip>
            <a:srcRect l="5027" t="7006" r="9308" b="15962"/>
            <a:stretch/>
          </p:blipFill>
          <p:spPr>
            <a:xfrm>
              <a:off x="4390570" y="4584730"/>
              <a:ext cx="3744417" cy="2012625"/>
            </a:xfrm>
            <a:prstGeom prst="rect">
              <a:avLst/>
            </a:prstGeom>
            <a:ln>
              <a:noFill/>
            </a:ln>
            <a:effectLst>
              <a:outerShdw blurRad="292100" dist="139700" dir="2700000" algn="tl" rotWithShape="0">
                <a:srgbClr val="333333">
                  <a:alpha val="65000"/>
                </a:srgbClr>
              </a:outerShdw>
            </a:effectLst>
          </p:spPr>
        </p:pic>
      </p:grpSp>
      <p:sp>
        <p:nvSpPr>
          <p:cNvPr id="4" name="ZoneTexte 3"/>
          <p:cNvSpPr txBox="1"/>
          <p:nvPr/>
        </p:nvSpPr>
        <p:spPr>
          <a:xfrm>
            <a:off x="457200" y="2412693"/>
            <a:ext cx="3320965" cy="369332"/>
          </a:xfrm>
          <a:prstGeom prst="rect">
            <a:avLst/>
          </a:prstGeom>
          <a:noFill/>
        </p:spPr>
        <p:txBody>
          <a:bodyPr wrap="square" rtlCol="0">
            <a:spAutoFit/>
          </a:bodyPr>
          <a:lstStyle/>
          <a:p>
            <a:r>
              <a:rPr lang="fr-BE" u="sng" dirty="0"/>
              <a:t>Dépenses/méthode d’acquisition</a:t>
            </a:r>
            <a:endParaRPr lang="fr-BE" dirty="0"/>
          </a:p>
        </p:txBody>
      </p:sp>
      <p:sp>
        <p:nvSpPr>
          <p:cNvPr id="12" name="ZoneTexte 11"/>
          <p:cNvSpPr txBox="1"/>
          <p:nvPr/>
        </p:nvSpPr>
        <p:spPr>
          <a:xfrm>
            <a:off x="4299035" y="1727881"/>
            <a:ext cx="3985649" cy="369332"/>
          </a:xfrm>
          <a:prstGeom prst="rect">
            <a:avLst/>
          </a:prstGeom>
          <a:noFill/>
        </p:spPr>
        <p:txBody>
          <a:bodyPr wrap="square" rtlCol="0">
            <a:spAutoFit/>
          </a:bodyPr>
          <a:lstStyle/>
          <a:p>
            <a:r>
              <a:rPr lang="fr-BE" u="sng" dirty="0"/>
              <a:t>Dépenses/méthode </a:t>
            </a:r>
            <a:r>
              <a:rPr lang="fr-BE" u="sng" dirty="0" smtClean="0"/>
              <a:t>d’</a:t>
            </a:r>
            <a:r>
              <a:rPr lang="fr-BE" u="sng" dirty="0" err="1" smtClean="0"/>
              <a:t>acqu</a:t>
            </a:r>
            <a:r>
              <a:rPr lang="fr-BE" u="sng" dirty="0" smtClean="0"/>
              <a:t>./fournisseur</a:t>
            </a:r>
            <a:endParaRPr lang="fr-BE" dirty="0"/>
          </a:p>
        </p:txBody>
      </p:sp>
    </p:spTree>
    <p:extLst>
      <p:ext uri="{BB962C8B-B14F-4D97-AF65-F5344CB8AC3E}">
        <p14:creationId xmlns:p14="http://schemas.microsoft.com/office/powerpoint/2010/main" val="91257605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 13"/>
          <p:cNvPicPr>
            <a:picLocks noChangeAspect="1"/>
          </p:cNvPicPr>
          <p:nvPr/>
        </p:nvPicPr>
        <p:blipFill rotWithShape="1">
          <a:blip r:embed="rId3">
            <a:extLst>
              <a:ext uri="{28A0092B-C50C-407E-A947-70E740481C1C}">
                <a14:useLocalDpi xmlns:a14="http://schemas.microsoft.com/office/drawing/2010/main" val="0"/>
              </a:ext>
            </a:extLst>
          </a:blip>
          <a:srcRect b="5871"/>
          <a:stretch/>
        </p:blipFill>
        <p:spPr>
          <a:xfrm>
            <a:off x="3290533" y="4015198"/>
            <a:ext cx="4933950" cy="2815260"/>
          </a:xfrm>
          <a:prstGeom prst="rect">
            <a:avLst/>
          </a:prstGeom>
        </p:spPr>
      </p:pic>
      <p:sp>
        <p:nvSpPr>
          <p:cNvPr id="2" name="Titre 1"/>
          <p:cNvSpPr>
            <a:spLocks noGrp="1"/>
          </p:cNvSpPr>
          <p:nvPr>
            <p:ph type="title"/>
          </p:nvPr>
        </p:nvSpPr>
        <p:spPr>
          <a:xfrm>
            <a:off x="457200" y="707956"/>
            <a:ext cx="8229600" cy="621546"/>
          </a:xfrm>
        </p:spPr>
        <p:txBody>
          <a:bodyPr/>
          <a:lstStyle/>
          <a:p>
            <a:r>
              <a:rPr lang="fr-BE" dirty="0" smtClean="0"/>
              <a:t>Exemple de r</a:t>
            </a:r>
            <a:r>
              <a:rPr lang="fr-BE" dirty="0" smtClean="0">
                <a:latin typeface="+mn-lt"/>
              </a:rPr>
              <a:t>apport: </a:t>
            </a:r>
            <a:r>
              <a:rPr lang="fr-BE" i="1" dirty="0" smtClean="0">
                <a:latin typeface="+mn-lt"/>
              </a:rPr>
              <a:t>Acquisitions</a:t>
            </a:r>
            <a:r>
              <a:rPr lang="fr-BE" dirty="0" smtClean="0">
                <a:latin typeface="+mn-lt"/>
              </a:rPr>
              <a:t> (4)</a:t>
            </a:r>
            <a:endParaRPr lang="fr-FR" dirty="0">
              <a:latin typeface="+mn-lt"/>
            </a:endParaRPr>
          </a:p>
        </p:txBody>
      </p:sp>
      <p:sp>
        <p:nvSpPr>
          <p:cNvPr id="3" name="Espace réservé du contenu 2"/>
          <p:cNvSpPr>
            <a:spLocks noGrp="1"/>
          </p:cNvSpPr>
          <p:nvPr>
            <p:ph idx="1"/>
          </p:nvPr>
        </p:nvSpPr>
        <p:spPr>
          <a:xfrm>
            <a:off x="457200" y="1490030"/>
            <a:ext cx="8229600" cy="4525963"/>
          </a:xfrm>
        </p:spPr>
        <p:txBody>
          <a:bodyPr>
            <a:normAutofit/>
          </a:bodyPr>
          <a:lstStyle/>
          <a:p>
            <a:r>
              <a:rPr lang="fr-BE" sz="2000" dirty="0" err="1"/>
              <a:t>Vendor</a:t>
            </a:r>
            <a:r>
              <a:rPr lang="fr-BE" sz="2000" dirty="0"/>
              <a:t> : TOP 10 au global / par bibliothèque / par section</a:t>
            </a:r>
            <a:r>
              <a:rPr lang="fr-BE" sz="2000" dirty="0" smtClean="0"/>
              <a:t>…</a:t>
            </a:r>
            <a:endParaRPr lang="fr-BE" sz="2000" dirty="0"/>
          </a:p>
        </p:txBody>
      </p:sp>
      <p:sp>
        <p:nvSpPr>
          <p:cNvPr id="5" name="Espace réservé du numéro de diapositive 4"/>
          <p:cNvSpPr>
            <a:spLocks noGrp="1"/>
          </p:cNvSpPr>
          <p:nvPr>
            <p:ph type="sldNum" sz="quarter" idx="12"/>
          </p:nvPr>
        </p:nvSpPr>
        <p:spPr/>
        <p:txBody>
          <a:bodyPr/>
          <a:lstStyle/>
          <a:p>
            <a:fld id="{19329706-12B3-8F4C-9CA9-063F8C6A2AC6}" type="slidenum">
              <a:rPr lang="fr-FR" smtClean="0">
                <a:latin typeface="+mn-lt"/>
              </a:rPr>
              <a:t>37</a:t>
            </a:fld>
            <a:endParaRPr lang="fr-FR">
              <a:latin typeface="+mn-lt"/>
            </a:endParaRPr>
          </a:p>
        </p:txBody>
      </p:sp>
      <p:pic>
        <p:nvPicPr>
          <p:cNvPr id="9" name="Image 8"/>
          <p:cNvPicPr>
            <a:picLocks noChangeAspect="1"/>
          </p:cNvPicPr>
          <p:nvPr/>
        </p:nvPicPr>
        <p:blipFill rotWithShape="1">
          <a:blip r:embed="rId4">
            <a:extLst>
              <a:ext uri="{28A0092B-C50C-407E-A947-70E740481C1C}">
                <a14:useLocalDpi xmlns:a14="http://schemas.microsoft.com/office/drawing/2010/main" val="0"/>
              </a:ext>
            </a:extLst>
          </a:blip>
          <a:srcRect l="3272" t="5530" r="6610" b="12942"/>
          <a:stretch/>
        </p:blipFill>
        <p:spPr>
          <a:xfrm>
            <a:off x="3590788" y="2135166"/>
            <a:ext cx="4633695" cy="2359752"/>
          </a:xfrm>
          <a:prstGeom prst="rect">
            <a:avLst/>
          </a:prstGeom>
        </p:spPr>
      </p:pic>
      <p:pic>
        <p:nvPicPr>
          <p:cNvPr id="10" name="Image 9"/>
          <p:cNvPicPr/>
          <p:nvPr/>
        </p:nvPicPr>
        <p:blipFill rotWithShape="1">
          <a:blip r:embed="rId5"/>
          <a:srcRect l="441" t="8611" r="88318" b="68562"/>
          <a:stretch/>
        </p:blipFill>
        <p:spPr bwMode="auto">
          <a:xfrm>
            <a:off x="457200" y="4454498"/>
            <a:ext cx="2398478" cy="2266977"/>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
        <p:nvSpPr>
          <p:cNvPr id="11" name="Ellipse 10"/>
          <p:cNvSpPr/>
          <p:nvPr/>
        </p:nvSpPr>
        <p:spPr>
          <a:xfrm>
            <a:off x="1210525" y="5713363"/>
            <a:ext cx="1467740"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3" name="ZoneTexte 12"/>
          <p:cNvSpPr txBox="1"/>
          <p:nvPr/>
        </p:nvSpPr>
        <p:spPr>
          <a:xfrm>
            <a:off x="5323255" y="2135166"/>
            <a:ext cx="2901228" cy="338554"/>
          </a:xfrm>
          <a:prstGeom prst="rect">
            <a:avLst/>
          </a:prstGeom>
          <a:noFill/>
        </p:spPr>
        <p:txBody>
          <a:bodyPr wrap="square" rtlCol="0">
            <a:spAutoFit/>
          </a:bodyPr>
          <a:lstStyle/>
          <a:p>
            <a:r>
              <a:rPr lang="fr-BE" sz="1600" dirty="0" smtClean="0"/>
              <a:t>Tout le Réseau des Bibliothèques </a:t>
            </a:r>
            <a:endParaRPr lang="fr-BE" sz="1600" dirty="0"/>
          </a:p>
        </p:txBody>
      </p:sp>
      <p:sp>
        <p:nvSpPr>
          <p:cNvPr id="15" name="Flèche droite 14"/>
          <p:cNvSpPr/>
          <p:nvPr/>
        </p:nvSpPr>
        <p:spPr>
          <a:xfrm>
            <a:off x="2828216" y="5707986"/>
            <a:ext cx="685976" cy="30800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à coins arrondis 15"/>
          <p:cNvSpPr/>
          <p:nvPr/>
        </p:nvSpPr>
        <p:spPr>
          <a:xfrm>
            <a:off x="3290533" y="2030540"/>
            <a:ext cx="4933950" cy="2423958"/>
          </a:xfrm>
          <a:prstGeom prst="roundRect">
            <a:avLst/>
          </a:prstGeom>
          <a:noFill/>
          <a:ln w="12700">
            <a:noFill/>
          </a:ln>
          <a:effectLst>
            <a:glow rad="101600">
              <a:schemeClr val="bg1">
                <a:lumMod val="75000"/>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a typeface="Source Sans Pro" panose="020B0503030403020204" pitchFamily="34" charset="0"/>
            </a:endParaRPr>
          </a:p>
        </p:txBody>
      </p:sp>
    </p:spTree>
    <p:extLst>
      <p:ext uri="{BB962C8B-B14F-4D97-AF65-F5344CB8AC3E}">
        <p14:creationId xmlns:p14="http://schemas.microsoft.com/office/powerpoint/2010/main" val="140971511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707956"/>
            <a:ext cx="8229600" cy="621546"/>
          </a:xfrm>
        </p:spPr>
        <p:txBody>
          <a:bodyPr/>
          <a:lstStyle/>
          <a:p>
            <a:r>
              <a:rPr lang="fr-BE" dirty="0" smtClean="0"/>
              <a:t>Exemple de r</a:t>
            </a:r>
            <a:r>
              <a:rPr lang="fr-BE" dirty="0" smtClean="0">
                <a:latin typeface="+mn-lt"/>
              </a:rPr>
              <a:t>apport: </a:t>
            </a:r>
            <a:r>
              <a:rPr lang="fr-BE" i="1" dirty="0" smtClean="0">
                <a:latin typeface="+mn-lt"/>
              </a:rPr>
              <a:t>Acquisitions</a:t>
            </a:r>
            <a:r>
              <a:rPr lang="fr-BE" dirty="0" smtClean="0">
                <a:latin typeface="+mn-lt"/>
              </a:rPr>
              <a:t> (5)</a:t>
            </a:r>
            <a:endParaRPr lang="fr-FR" dirty="0">
              <a:latin typeface="+mn-lt"/>
            </a:endParaRPr>
          </a:p>
        </p:txBody>
      </p:sp>
      <p:sp>
        <p:nvSpPr>
          <p:cNvPr id="3" name="Espace réservé du contenu 2"/>
          <p:cNvSpPr>
            <a:spLocks noGrp="1"/>
          </p:cNvSpPr>
          <p:nvPr>
            <p:ph idx="1"/>
          </p:nvPr>
        </p:nvSpPr>
        <p:spPr>
          <a:xfrm>
            <a:off x="457200" y="1490030"/>
            <a:ext cx="8229600" cy="4525963"/>
          </a:xfrm>
        </p:spPr>
        <p:txBody>
          <a:bodyPr>
            <a:normAutofit/>
          </a:bodyPr>
          <a:lstStyle/>
          <a:p>
            <a:r>
              <a:rPr lang="fr-BE" sz="2000" dirty="0"/>
              <a:t>Répartition des coûts par Bibliothèque</a:t>
            </a:r>
          </a:p>
        </p:txBody>
      </p:sp>
      <p:sp>
        <p:nvSpPr>
          <p:cNvPr id="5" name="Espace réservé du numéro de diapositive 4"/>
          <p:cNvSpPr>
            <a:spLocks noGrp="1"/>
          </p:cNvSpPr>
          <p:nvPr>
            <p:ph type="sldNum" sz="quarter" idx="12"/>
          </p:nvPr>
        </p:nvSpPr>
        <p:spPr/>
        <p:txBody>
          <a:bodyPr/>
          <a:lstStyle/>
          <a:p>
            <a:fld id="{19329706-12B3-8F4C-9CA9-063F8C6A2AC6}" type="slidenum">
              <a:rPr lang="fr-FR" smtClean="0">
                <a:latin typeface="+mn-lt"/>
              </a:rPr>
              <a:t>38</a:t>
            </a:fld>
            <a:endParaRPr lang="fr-FR">
              <a:latin typeface="+mn-lt"/>
            </a:endParaRPr>
          </a:p>
        </p:txBody>
      </p:sp>
      <p:sp>
        <p:nvSpPr>
          <p:cNvPr id="16" name="Rectangle à coins arrondis 15"/>
          <p:cNvSpPr/>
          <p:nvPr/>
        </p:nvSpPr>
        <p:spPr>
          <a:xfrm>
            <a:off x="3290533" y="2030540"/>
            <a:ext cx="4933950" cy="2423958"/>
          </a:xfrm>
          <a:prstGeom prst="roundRect">
            <a:avLst/>
          </a:prstGeom>
          <a:noFill/>
          <a:ln w="12700">
            <a:noFill/>
          </a:ln>
          <a:effectLst>
            <a:glow rad="101600">
              <a:schemeClr val="bg1">
                <a:lumMod val="75000"/>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a typeface="Source Sans Pro" panose="020B0503030403020204" pitchFamily="34" charset="0"/>
            </a:endParaRPr>
          </a:p>
        </p:txBody>
      </p:sp>
      <p:pic>
        <p:nvPicPr>
          <p:cNvPr id="6" name="Image 5"/>
          <p:cNvPicPr>
            <a:picLocks noChangeAspect="1"/>
          </p:cNvPicPr>
          <p:nvPr/>
        </p:nvPicPr>
        <p:blipFill rotWithShape="1">
          <a:blip r:embed="rId3"/>
          <a:srcRect r="49718" b="8491"/>
          <a:stretch/>
        </p:blipFill>
        <p:spPr>
          <a:xfrm>
            <a:off x="2273406" y="1923332"/>
            <a:ext cx="4597187" cy="4915352"/>
          </a:xfrm>
          <a:prstGeom prst="rect">
            <a:avLst/>
          </a:prstGeom>
        </p:spPr>
      </p:pic>
    </p:spTree>
    <p:extLst>
      <p:ext uri="{BB962C8B-B14F-4D97-AF65-F5344CB8AC3E}">
        <p14:creationId xmlns:p14="http://schemas.microsoft.com/office/powerpoint/2010/main" val="152718824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a:blip r:embed="rId3"/>
          <a:stretch>
            <a:fillRect/>
          </a:stretch>
        </p:blipFill>
        <p:spPr>
          <a:xfrm>
            <a:off x="4777002" y="3762249"/>
            <a:ext cx="2876550" cy="2428875"/>
          </a:xfrm>
          <a:prstGeom prst="rect">
            <a:avLst/>
          </a:prstGeom>
        </p:spPr>
      </p:pic>
      <p:pic>
        <p:nvPicPr>
          <p:cNvPr id="7" name="Image 6"/>
          <p:cNvPicPr>
            <a:picLocks noChangeAspect="1"/>
          </p:cNvPicPr>
          <p:nvPr/>
        </p:nvPicPr>
        <p:blipFill rotWithShape="1">
          <a:blip r:embed="rId4"/>
          <a:srcRect r="13235" b="35594"/>
          <a:stretch/>
        </p:blipFill>
        <p:spPr>
          <a:xfrm>
            <a:off x="2954821" y="3906685"/>
            <a:ext cx="1735513" cy="2300477"/>
          </a:xfrm>
          <a:prstGeom prst="rect">
            <a:avLst/>
          </a:prstGeom>
        </p:spPr>
      </p:pic>
      <p:pic>
        <p:nvPicPr>
          <p:cNvPr id="30" name="Image 29"/>
          <p:cNvPicPr>
            <a:picLocks noChangeAspect="1"/>
          </p:cNvPicPr>
          <p:nvPr/>
        </p:nvPicPr>
        <p:blipFill rotWithShape="1">
          <a:blip r:embed="rId5"/>
          <a:srcRect r="60009" b="85070"/>
          <a:stretch/>
        </p:blipFill>
        <p:spPr>
          <a:xfrm>
            <a:off x="2801703" y="3764235"/>
            <a:ext cx="1081808" cy="140791"/>
          </a:xfrm>
          <a:prstGeom prst="rect">
            <a:avLst/>
          </a:prstGeom>
        </p:spPr>
      </p:pic>
      <p:pic>
        <p:nvPicPr>
          <p:cNvPr id="6" name="Image 5"/>
          <p:cNvPicPr>
            <a:picLocks noChangeAspect="1"/>
          </p:cNvPicPr>
          <p:nvPr/>
        </p:nvPicPr>
        <p:blipFill>
          <a:blip r:embed="rId5"/>
          <a:stretch>
            <a:fillRect/>
          </a:stretch>
        </p:blipFill>
        <p:spPr>
          <a:xfrm>
            <a:off x="5858274" y="1814743"/>
            <a:ext cx="2705100" cy="942975"/>
          </a:xfrm>
          <a:prstGeom prst="rect">
            <a:avLst/>
          </a:prstGeom>
        </p:spPr>
      </p:pic>
      <p:pic>
        <p:nvPicPr>
          <p:cNvPr id="5" name="Image 4"/>
          <p:cNvPicPr>
            <a:picLocks noChangeAspect="1"/>
          </p:cNvPicPr>
          <p:nvPr/>
        </p:nvPicPr>
        <p:blipFill>
          <a:blip r:embed="rId6"/>
          <a:stretch>
            <a:fillRect/>
          </a:stretch>
        </p:blipFill>
        <p:spPr>
          <a:xfrm>
            <a:off x="451648" y="2190624"/>
            <a:ext cx="2295525" cy="4000500"/>
          </a:xfrm>
          <a:prstGeom prst="rect">
            <a:avLst/>
          </a:prstGeom>
        </p:spPr>
      </p:pic>
      <p:sp>
        <p:nvSpPr>
          <p:cNvPr id="2" name="Titre 1"/>
          <p:cNvSpPr>
            <a:spLocks noGrp="1"/>
          </p:cNvSpPr>
          <p:nvPr>
            <p:ph type="title"/>
          </p:nvPr>
        </p:nvSpPr>
        <p:spPr/>
        <p:txBody>
          <a:bodyPr/>
          <a:lstStyle/>
          <a:p>
            <a:r>
              <a:rPr lang="fr-BE" dirty="0"/>
              <a:t>Inventaire électronique</a:t>
            </a:r>
          </a:p>
        </p:txBody>
      </p:sp>
      <p:sp>
        <p:nvSpPr>
          <p:cNvPr id="3" name="Espace réservé du contenu 2"/>
          <p:cNvSpPr>
            <a:spLocks noGrp="1"/>
          </p:cNvSpPr>
          <p:nvPr>
            <p:ph idx="1"/>
          </p:nvPr>
        </p:nvSpPr>
        <p:spPr/>
        <p:txBody>
          <a:bodyPr/>
          <a:lstStyle/>
          <a:p>
            <a:r>
              <a:rPr lang="fr-BE" sz="2000" dirty="0"/>
              <a:t>Domaine : e-</a:t>
            </a:r>
            <a:r>
              <a:rPr lang="fr-BE" sz="2000" dirty="0" err="1"/>
              <a:t>inventory</a:t>
            </a:r>
            <a:r>
              <a:rPr lang="fr-BE" sz="2000" dirty="0"/>
              <a:t>  </a:t>
            </a:r>
          </a:p>
          <a:p>
            <a:endParaRPr lang="fr-BE" dirty="0"/>
          </a:p>
        </p:txBody>
      </p:sp>
      <p:sp>
        <p:nvSpPr>
          <p:cNvPr id="4" name="Espace réservé du numéro de diapositive 3"/>
          <p:cNvSpPr>
            <a:spLocks noGrp="1"/>
          </p:cNvSpPr>
          <p:nvPr>
            <p:ph type="sldNum" sz="quarter" idx="12"/>
          </p:nvPr>
        </p:nvSpPr>
        <p:spPr/>
        <p:txBody>
          <a:bodyPr/>
          <a:lstStyle/>
          <a:p>
            <a:fld id="{19329706-12B3-8F4C-9CA9-063F8C6A2AC6}" type="slidenum">
              <a:rPr lang="fr-FR" smtClean="0"/>
              <a:pPr/>
              <a:t>39</a:t>
            </a:fld>
            <a:endParaRPr lang="fr-FR"/>
          </a:p>
        </p:txBody>
      </p:sp>
      <p:sp>
        <p:nvSpPr>
          <p:cNvPr id="10" name="ZoneTexte 9"/>
          <p:cNvSpPr txBox="1"/>
          <p:nvPr/>
        </p:nvSpPr>
        <p:spPr>
          <a:xfrm>
            <a:off x="3441847" y="3052034"/>
            <a:ext cx="2114681" cy="369332"/>
          </a:xfrm>
          <a:prstGeom prst="rect">
            <a:avLst/>
          </a:prstGeom>
          <a:noFill/>
        </p:spPr>
        <p:txBody>
          <a:bodyPr wrap="none" rtlCol="0">
            <a:spAutoFit/>
          </a:bodyPr>
          <a:lstStyle/>
          <a:p>
            <a:r>
              <a:rPr lang="fr-BE" b="1" dirty="0" smtClean="0">
                <a:solidFill>
                  <a:schemeClr val="tx2">
                    <a:lumMod val="75000"/>
                  </a:schemeClr>
                </a:solidFill>
              </a:rPr>
              <a:t> Données textuelles </a:t>
            </a:r>
            <a:endParaRPr lang="fr-BE" b="1" dirty="0">
              <a:solidFill>
                <a:schemeClr val="tx2">
                  <a:lumMod val="75000"/>
                </a:schemeClr>
              </a:solidFill>
            </a:endParaRPr>
          </a:p>
        </p:txBody>
      </p:sp>
      <p:pic>
        <p:nvPicPr>
          <p:cNvPr id="11" name="Image 10"/>
          <p:cNvPicPr>
            <a:picLocks noChangeAspect="1"/>
          </p:cNvPicPr>
          <p:nvPr/>
        </p:nvPicPr>
        <p:blipFill rotWithShape="1">
          <a:blip r:embed="rId7"/>
          <a:srcRect l="3547" t="32803" r="95551" b="65621"/>
          <a:stretch/>
        </p:blipFill>
        <p:spPr bwMode="auto">
          <a:xfrm>
            <a:off x="2956201" y="3002700"/>
            <a:ext cx="440896" cy="468000"/>
          </a:xfrm>
          <a:prstGeom prst="rect">
            <a:avLst/>
          </a:prstGeom>
          <a:ln>
            <a:noFill/>
          </a:ln>
          <a:extLst>
            <a:ext uri="{53640926-AAD7-44D8-BBD7-CCE9431645EC}">
              <a14:shadowObscured xmlns:a14="http://schemas.microsoft.com/office/drawing/2010/main"/>
            </a:ext>
          </a:extLst>
        </p:spPr>
      </p:pic>
      <p:sp>
        <p:nvSpPr>
          <p:cNvPr id="12" name="ZoneTexte 11"/>
          <p:cNvSpPr txBox="1"/>
          <p:nvPr/>
        </p:nvSpPr>
        <p:spPr>
          <a:xfrm>
            <a:off x="3463363" y="2007641"/>
            <a:ext cx="2217274" cy="369332"/>
          </a:xfrm>
          <a:prstGeom prst="rect">
            <a:avLst/>
          </a:prstGeom>
          <a:noFill/>
        </p:spPr>
        <p:txBody>
          <a:bodyPr wrap="none" rtlCol="0">
            <a:spAutoFit/>
          </a:bodyPr>
          <a:lstStyle/>
          <a:p>
            <a:r>
              <a:rPr lang="fr-BE" b="1" dirty="0" smtClean="0">
                <a:solidFill>
                  <a:schemeClr val="tx2">
                    <a:lumMod val="75000"/>
                  </a:schemeClr>
                </a:solidFill>
              </a:rPr>
              <a:t>Données numériques</a:t>
            </a:r>
            <a:endParaRPr lang="fr-BE" b="1" dirty="0">
              <a:solidFill>
                <a:schemeClr val="tx2">
                  <a:lumMod val="75000"/>
                </a:schemeClr>
              </a:solidFill>
            </a:endParaRPr>
          </a:p>
        </p:txBody>
      </p:sp>
      <p:cxnSp>
        <p:nvCxnSpPr>
          <p:cNvPr id="14" name="Connecteur droit avec flèche 13"/>
          <p:cNvCxnSpPr/>
          <p:nvPr/>
        </p:nvCxnSpPr>
        <p:spPr>
          <a:xfrm flipV="1">
            <a:off x="1349042" y="2177146"/>
            <a:ext cx="2084717" cy="442103"/>
          </a:xfrm>
          <a:prstGeom prst="straightConnector1">
            <a:avLst/>
          </a:prstGeom>
          <a:ln w="12700">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15" name="Image 14"/>
          <p:cNvPicPr/>
          <p:nvPr/>
        </p:nvPicPr>
        <p:blipFill rotWithShape="1">
          <a:blip r:embed="rId7"/>
          <a:srcRect l="3402" t="19020" r="95464" b="79585"/>
          <a:stretch/>
        </p:blipFill>
        <p:spPr bwMode="auto">
          <a:xfrm>
            <a:off x="2870343" y="2406544"/>
            <a:ext cx="548270" cy="432048"/>
          </a:xfrm>
          <a:prstGeom prst="rect">
            <a:avLst/>
          </a:prstGeom>
          <a:ln>
            <a:noFill/>
          </a:ln>
          <a:extLst>
            <a:ext uri="{53640926-AAD7-44D8-BBD7-CCE9431645EC}">
              <a14:shadowObscured xmlns:a14="http://schemas.microsoft.com/office/drawing/2010/main"/>
            </a:ext>
          </a:extLst>
        </p:spPr>
      </p:pic>
      <p:sp>
        <p:nvSpPr>
          <p:cNvPr id="16" name="Rectangle à coins arrondis 15"/>
          <p:cNvSpPr/>
          <p:nvPr/>
        </p:nvSpPr>
        <p:spPr>
          <a:xfrm>
            <a:off x="2769462" y="3621224"/>
            <a:ext cx="1914012" cy="2669046"/>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a typeface="Source Sans Pro" panose="020B0503030403020204" pitchFamily="34" charset="0"/>
            </a:endParaRPr>
          </a:p>
        </p:txBody>
      </p:sp>
      <p:sp>
        <p:nvSpPr>
          <p:cNvPr id="17" name="Rectangle à coins arrondis 16"/>
          <p:cNvSpPr/>
          <p:nvPr/>
        </p:nvSpPr>
        <p:spPr>
          <a:xfrm>
            <a:off x="5858273" y="1717172"/>
            <a:ext cx="2575721" cy="1121420"/>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a typeface="Source Sans Pro" panose="020B0503030403020204" pitchFamily="34" charset="0"/>
            </a:endParaRPr>
          </a:p>
        </p:txBody>
      </p:sp>
      <p:sp>
        <p:nvSpPr>
          <p:cNvPr id="13" name="Accolade fermante 12"/>
          <p:cNvSpPr/>
          <p:nvPr/>
        </p:nvSpPr>
        <p:spPr>
          <a:xfrm>
            <a:off x="2028633" y="2406543"/>
            <a:ext cx="889819" cy="3719619"/>
          </a:xfrm>
          <a:prstGeom prst="rightBrace">
            <a:avLst>
              <a:gd name="adj1" fmla="val 8333"/>
              <a:gd name="adj2" fmla="val 23204"/>
            </a:avLst>
          </a:prstGeom>
          <a:ln w="12700">
            <a:solidFill>
              <a:srgbClr val="FF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Rectangle à coins arrondis 27"/>
          <p:cNvSpPr/>
          <p:nvPr/>
        </p:nvSpPr>
        <p:spPr>
          <a:xfrm>
            <a:off x="7147815" y="4061783"/>
            <a:ext cx="1914012" cy="2228488"/>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a typeface="Source Sans Pro" panose="020B0503030403020204" pitchFamily="34" charset="0"/>
            </a:endParaRPr>
          </a:p>
        </p:txBody>
      </p:sp>
      <p:pic>
        <p:nvPicPr>
          <p:cNvPr id="9" name="Image 8"/>
          <p:cNvPicPr>
            <a:picLocks noChangeAspect="1"/>
          </p:cNvPicPr>
          <p:nvPr/>
        </p:nvPicPr>
        <p:blipFill rotWithShape="1">
          <a:blip r:embed="rId8"/>
          <a:srcRect b="2688"/>
          <a:stretch/>
        </p:blipFill>
        <p:spPr>
          <a:xfrm>
            <a:off x="7160187" y="4239173"/>
            <a:ext cx="1847850" cy="1946474"/>
          </a:xfrm>
          <a:prstGeom prst="rect">
            <a:avLst/>
          </a:prstGeom>
        </p:spPr>
      </p:pic>
      <p:sp>
        <p:nvSpPr>
          <p:cNvPr id="31" name="Rectangle à coins arrondis 30"/>
          <p:cNvSpPr/>
          <p:nvPr/>
        </p:nvSpPr>
        <p:spPr>
          <a:xfrm>
            <a:off x="4750669" y="3633770"/>
            <a:ext cx="2303618" cy="2656500"/>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a typeface="Source Sans Pro" panose="020B0503030403020204" pitchFamily="34" charset="0"/>
            </a:endParaRPr>
          </a:p>
        </p:txBody>
      </p:sp>
    </p:spTree>
    <p:extLst>
      <p:ext uri="{BB962C8B-B14F-4D97-AF65-F5344CB8AC3E}">
        <p14:creationId xmlns:p14="http://schemas.microsoft.com/office/powerpoint/2010/main" val="42673293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BE" dirty="0">
                <a:latin typeface="+mn-lt"/>
              </a:rPr>
              <a:t>Accès </a:t>
            </a:r>
            <a:r>
              <a:rPr lang="fr-BE" dirty="0" smtClean="0">
                <a:latin typeface="+mn-lt"/>
              </a:rPr>
              <a:t>aux </a:t>
            </a:r>
            <a:r>
              <a:rPr lang="fr-BE" dirty="0">
                <a:latin typeface="+mn-lt"/>
              </a:rPr>
              <a:t>synthèses </a:t>
            </a:r>
            <a:r>
              <a:rPr lang="fr-BE" dirty="0" smtClean="0">
                <a:latin typeface="+mn-lt"/>
              </a:rPr>
              <a:t>statistiques </a:t>
            </a:r>
            <a:endParaRPr lang="fr-FR" dirty="0">
              <a:latin typeface="+mn-lt"/>
            </a:endParaRPr>
          </a:p>
        </p:txBody>
      </p:sp>
    </p:spTree>
    <p:extLst>
      <p:ext uri="{BB962C8B-B14F-4D97-AF65-F5344CB8AC3E}">
        <p14:creationId xmlns:p14="http://schemas.microsoft.com/office/powerpoint/2010/main" val="184042159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r>
              <a:rPr lang="fr-BE" sz="2000" dirty="0"/>
              <a:t>E-INV - Nombre </a:t>
            </a:r>
            <a:r>
              <a:rPr lang="fr-BE" sz="2000" dirty="0" smtClean="0"/>
              <a:t>de portfolios activés par collection</a:t>
            </a:r>
            <a:endParaRPr lang="fr-FR" sz="2000" dirty="0"/>
          </a:p>
        </p:txBody>
      </p:sp>
      <p:grpSp>
        <p:nvGrpSpPr>
          <p:cNvPr id="18" name="Groupe 17"/>
          <p:cNvGrpSpPr/>
          <p:nvPr/>
        </p:nvGrpSpPr>
        <p:grpSpPr>
          <a:xfrm>
            <a:off x="557336" y="2168764"/>
            <a:ext cx="7048320" cy="2274139"/>
            <a:chOff x="557336" y="2168764"/>
            <a:chExt cx="7048320" cy="2274139"/>
          </a:xfrm>
          <a:effectLst>
            <a:outerShdw blurRad="63500" sx="102000" sy="102000" algn="ctr" rotWithShape="0">
              <a:prstClr val="black">
                <a:alpha val="40000"/>
              </a:prstClr>
            </a:outerShdw>
          </a:effectLst>
        </p:grpSpPr>
        <p:pic>
          <p:nvPicPr>
            <p:cNvPr id="9"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t="40636" b="11557"/>
            <a:stretch/>
          </p:blipFill>
          <p:spPr bwMode="auto">
            <a:xfrm>
              <a:off x="565356" y="2377435"/>
              <a:ext cx="7040300" cy="2065468"/>
            </a:xfrm>
            <a:prstGeom prst="rect">
              <a:avLst/>
            </a:prstGeom>
            <a:ln w="9525">
              <a:solidFill>
                <a:srgbClr val="EAEAEA"/>
              </a:solidFill>
              <a:miter lim="800000"/>
              <a:headEnd/>
              <a:tailEnd/>
            </a:ln>
            <a:effectLst/>
            <a:extLst>
              <a:ext uri="{909E8E84-426E-40DD-AFC4-6F175D3DCCD1}">
                <a14:hiddenFill xmlns:a14="http://schemas.microsoft.com/office/drawing/2010/main">
                  <a:solidFill>
                    <a:schemeClr val="accent1"/>
                  </a:solidFill>
                </a14:hiddenFill>
              </a:ext>
            </a:extLst>
          </p:spPr>
        </p:pic>
        <p:pic>
          <p:nvPicPr>
            <p:cNvPr id="12"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b="95509"/>
            <a:stretch/>
          </p:blipFill>
          <p:spPr bwMode="auto">
            <a:xfrm>
              <a:off x="557336" y="2168764"/>
              <a:ext cx="7040300" cy="194036"/>
            </a:xfrm>
            <a:prstGeom prst="rect">
              <a:avLst/>
            </a:prstGeom>
            <a:ln w="9525">
              <a:noFill/>
              <a:miter lim="800000"/>
              <a:headEnd/>
              <a:tailEnd/>
            </a:ln>
            <a:effectLst/>
            <a:extLst>
              <a:ext uri="{909E8E84-426E-40DD-AFC4-6F175D3DCCD1}">
                <a14:hiddenFill xmlns:a14="http://schemas.microsoft.com/office/drawing/2010/main">
                  <a:solidFill>
                    <a:schemeClr val="accent1"/>
                  </a:solidFill>
                </a14:hiddenFill>
              </a:ext>
            </a:extLst>
          </p:spPr>
        </p:pic>
      </p:grpSp>
      <p:sp>
        <p:nvSpPr>
          <p:cNvPr id="2" name="Titre 1"/>
          <p:cNvSpPr>
            <a:spLocks noGrp="1"/>
          </p:cNvSpPr>
          <p:nvPr>
            <p:ph type="title"/>
          </p:nvPr>
        </p:nvSpPr>
        <p:spPr/>
        <p:txBody>
          <a:bodyPr/>
          <a:lstStyle/>
          <a:p>
            <a:r>
              <a:rPr lang="fr-BE" dirty="0" smtClean="0"/>
              <a:t>Ex. de r</a:t>
            </a:r>
            <a:r>
              <a:rPr lang="fr-BE" dirty="0" smtClean="0">
                <a:latin typeface="+mn-lt"/>
              </a:rPr>
              <a:t>apport: Inventaire électronique (1)</a:t>
            </a:r>
            <a:endParaRPr lang="fr-FR" dirty="0">
              <a:latin typeface="+mn-lt"/>
            </a:endParaRPr>
          </a:p>
        </p:txBody>
      </p:sp>
      <p:sp>
        <p:nvSpPr>
          <p:cNvPr id="5" name="Espace réservé du numéro de diapositive 4"/>
          <p:cNvSpPr>
            <a:spLocks noGrp="1"/>
          </p:cNvSpPr>
          <p:nvPr>
            <p:ph type="sldNum" sz="quarter" idx="12"/>
          </p:nvPr>
        </p:nvSpPr>
        <p:spPr/>
        <p:txBody>
          <a:bodyPr/>
          <a:lstStyle/>
          <a:p>
            <a:fld id="{19329706-12B3-8F4C-9CA9-063F8C6A2AC6}" type="slidenum">
              <a:rPr lang="fr-FR" smtClean="0">
                <a:latin typeface="+mn-lt"/>
              </a:rPr>
              <a:t>40</a:t>
            </a:fld>
            <a:endParaRPr lang="fr-FR">
              <a:latin typeface="+mn-lt"/>
            </a:endParaRPr>
          </a:p>
        </p:txBody>
      </p:sp>
      <p:pic>
        <p:nvPicPr>
          <p:cNvPr id="13"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34009"/>
          <a:stretch/>
        </p:blipFill>
        <p:spPr bwMode="auto">
          <a:xfrm>
            <a:off x="557336" y="4715315"/>
            <a:ext cx="7048320" cy="1979412"/>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à coins arrondis 13"/>
          <p:cNvSpPr/>
          <p:nvPr/>
        </p:nvSpPr>
        <p:spPr>
          <a:xfrm>
            <a:off x="531772" y="4245217"/>
            <a:ext cx="1748849" cy="197686"/>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a typeface="Source Sans Pro" panose="020B0503030403020204" pitchFamily="34" charset="0"/>
            </a:endParaRPr>
          </a:p>
        </p:txBody>
      </p:sp>
      <p:pic>
        <p:nvPicPr>
          <p:cNvPr id="15" name="Espace réservé du contenu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7280315">
            <a:off x="2162699" y="4182774"/>
            <a:ext cx="648000" cy="1011587"/>
          </a:xfrm>
          <a:prstGeom prst="rect">
            <a:avLst/>
          </a:prstGeom>
        </p:spPr>
      </p:pic>
      <p:sp>
        <p:nvSpPr>
          <p:cNvPr id="16" name="ZoneTexte 15"/>
          <p:cNvSpPr txBox="1"/>
          <p:nvPr/>
        </p:nvSpPr>
        <p:spPr>
          <a:xfrm>
            <a:off x="2408763" y="4670517"/>
            <a:ext cx="334180" cy="369332"/>
          </a:xfrm>
          <a:prstGeom prst="rect">
            <a:avLst/>
          </a:prstGeom>
          <a:noFill/>
        </p:spPr>
        <p:txBody>
          <a:bodyPr wrap="square" rtlCol="0">
            <a:spAutoFit/>
          </a:bodyPr>
          <a:lstStyle/>
          <a:p>
            <a:r>
              <a:rPr lang="fr-BE" dirty="0" smtClean="0"/>
              <a:t>2</a:t>
            </a:r>
            <a:endParaRPr lang="fr-BE" dirty="0"/>
          </a:p>
        </p:txBody>
      </p:sp>
      <p:sp>
        <p:nvSpPr>
          <p:cNvPr id="17" name="Flèche courbée vers la gauche 16"/>
          <p:cNvSpPr/>
          <p:nvPr/>
        </p:nvSpPr>
        <p:spPr>
          <a:xfrm>
            <a:off x="7823816" y="4071735"/>
            <a:ext cx="570155" cy="1197564"/>
          </a:xfrm>
          <a:prstGeom prst="curved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lin ang="2700000" scaled="1"/>
                <a:tileRect/>
              </a:gradFill>
            </a:endParaRPr>
          </a:p>
        </p:txBody>
      </p:sp>
    </p:spTree>
    <p:extLst>
      <p:ext uri="{BB962C8B-B14F-4D97-AF65-F5344CB8AC3E}">
        <p14:creationId xmlns:p14="http://schemas.microsoft.com/office/powerpoint/2010/main" val="52746391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2300" y="2052975"/>
            <a:ext cx="5524500" cy="234315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Espace réservé du contenu 2"/>
          <p:cNvSpPr>
            <a:spLocks noGrp="1"/>
          </p:cNvSpPr>
          <p:nvPr>
            <p:ph idx="1"/>
          </p:nvPr>
        </p:nvSpPr>
        <p:spPr/>
        <p:txBody>
          <a:bodyPr>
            <a:normAutofit/>
          </a:bodyPr>
          <a:lstStyle/>
          <a:p>
            <a:r>
              <a:rPr lang="fr-BE" sz="2000" dirty="0"/>
              <a:t>E-INV - Nombre </a:t>
            </a:r>
            <a:r>
              <a:rPr lang="fr-BE" sz="2000" dirty="0" smtClean="0"/>
              <a:t>de portfolios par </a:t>
            </a:r>
            <a:r>
              <a:rPr lang="fr-BE" sz="2000" i="1" dirty="0" err="1" smtClean="0"/>
              <a:t>Material</a:t>
            </a:r>
            <a:r>
              <a:rPr lang="fr-BE" sz="2000" i="1" dirty="0" smtClean="0"/>
              <a:t> Type</a:t>
            </a:r>
            <a:endParaRPr lang="fr-FR" sz="2000" i="1" dirty="0"/>
          </a:p>
        </p:txBody>
      </p:sp>
      <p:sp>
        <p:nvSpPr>
          <p:cNvPr id="2" name="Titre 1"/>
          <p:cNvSpPr>
            <a:spLocks noGrp="1"/>
          </p:cNvSpPr>
          <p:nvPr>
            <p:ph type="title"/>
          </p:nvPr>
        </p:nvSpPr>
        <p:spPr/>
        <p:txBody>
          <a:bodyPr/>
          <a:lstStyle/>
          <a:p>
            <a:r>
              <a:rPr lang="fr-BE" dirty="0" smtClean="0"/>
              <a:t>Ex. de r</a:t>
            </a:r>
            <a:r>
              <a:rPr lang="fr-BE" dirty="0" smtClean="0">
                <a:latin typeface="+mn-lt"/>
              </a:rPr>
              <a:t>apport: Inventaire électronique (2)</a:t>
            </a:r>
            <a:endParaRPr lang="fr-FR" dirty="0">
              <a:latin typeface="+mn-lt"/>
            </a:endParaRPr>
          </a:p>
        </p:txBody>
      </p:sp>
      <p:sp>
        <p:nvSpPr>
          <p:cNvPr id="5" name="Espace réservé du numéro de diapositive 4"/>
          <p:cNvSpPr>
            <a:spLocks noGrp="1"/>
          </p:cNvSpPr>
          <p:nvPr>
            <p:ph type="sldNum" sz="quarter" idx="12"/>
          </p:nvPr>
        </p:nvSpPr>
        <p:spPr/>
        <p:txBody>
          <a:bodyPr/>
          <a:lstStyle/>
          <a:p>
            <a:fld id="{19329706-12B3-8F4C-9CA9-063F8C6A2AC6}" type="slidenum">
              <a:rPr lang="fr-FR" smtClean="0">
                <a:latin typeface="+mn-lt"/>
              </a:rPr>
              <a:t>41</a:t>
            </a:fld>
            <a:endParaRPr lang="fr-FR">
              <a:latin typeface="+mn-lt"/>
            </a:endParaRPr>
          </a:p>
        </p:txBody>
      </p:sp>
      <p:pic>
        <p:nvPicPr>
          <p:cNvPr id="4" name="Image 3"/>
          <p:cNvPicPr>
            <a:picLocks noChangeAspect="1"/>
          </p:cNvPicPr>
          <p:nvPr/>
        </p:nvPicPr>
        <p:blipFill>
          <a:blip r:embed="rId4"/>
          <a:stretch>
            <a:fillRect/>
          </a:stretch>
        </p:blipFill>
        <p:spPr>
          <a:xfrm>
            <a:off x="457200" y="3863181"/>
            <a:ext cx="5734050" cy="280035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71204482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oupe 41"/>
          <p:cNvGrpSpPr/>
          <p:nvPr/>
        </p:nvGrpSpPr>
        <p:grpSpPr>
          <a:xfrm>
            <a:off x="475170" y="4257340"/>
            <a:ext cx="2801328" cy="1976951"/>
            <a:chOff x="339974" y="4354162"/>
            <a:chExt cx="2837089" cy="2002188"/>
          </a:xfrm>
        </p:grpSpPr>
        <p:pic>
          <p:nvPicPr>
            <p:cNvPr id="19" name="Image 18"/>
            <p:cNvPicPr>
              <a:picLocks noChangeAspect="1"/>
            </p:cNvPicPr>
            <p:nvPr/>
          </p:nvPicPr>
          <p:blipFill rotWithShape="1">
            <a:blip r:embed="rId3"/>
            <a:srcRect b="1590"/>
            <a:stretch/>
          </p:blipFill>
          <p:spPr>
            <a:xfrm>
              <a:off x="519588" y="4500395"/>
              <a:ext cx="2657475" cy="1855955"/>
            </a:xfrm>
            <a:prstGeom prst="rect">
              <a:avLst/>
            </a:prstGeom>
          </p:spPr>
        </p:pic>
        <p:pic>
          <p:nvPicPr>
            <p:cNvPr id="35" name="Image 34"/>
            <p:cNvPicPr>
              <a:picLocks noChangeAspect="1"/>
            </p:cNvPicPr>
            <p:nvPr/>
          </p:nvPicPr>
          <p:blipFill>
            <a:blip r:embed="rId4"/>
            <a:stretch>
              <a:fillRect/>
            </a:stretch>
          </p:blipFill>
          <p:spPr>
            <a:xfrm>
              <a:off x="339974" y="4354162"/>
              <a:ext cx="1162050" cy="171450"/>
            </a:xfrm>
            <a:prstGeom prst="rect">
              <a:avLst/>
            </a:prstGeom>
          </p:spPr>
        </p:pic>
      </p:grpSp>
      <p:pic>
        <p:nvPicPr>
          <p:cNvPr id="23" name="Image 22"/>
          <p:cNvPicPr>
            <a:picLocks noChangeAspect="1"/>
          </p:cNvPicPr>
          <p:nvPr/>
        </p:nvPicPr>
        <p:blipFill rotWithShape="1">
          <a:blip r:embed="rId5"/>
          <a:srcRect t="3080" b="-77"/>
          <a:stretch/>
        </p:blipFill>
        <p:spPr>
          <a:xfrm>
            <a:off x="5942522" y="1990162"/>
            <a:ext cx="2614573" cy="775409"/>
          </a:xfrm>
          <a:prstGeom prst="rect">
            <a:avLst/>
          </a:prstGeom>
        </p:spPr>
      </p:pic>
      <p:sp>
        <p:nvSpPr>
          <p:cNvPr id="2" name="Titre 1"/>
          <p:cNvSpPr>
            <a:spLocks noGrp="1"/>
          </p:cNvSpPr>
          <p:nvPr>
            <p:ph type="title"/>
          </p:nvPr>
        </p:nvSpPr>
        <p:spPr/>
        <p:txBody>
          <a:bodyPr/>
          <a:lstStyle/>
          <a:p>
            <a:r>
              <a:rPr lang="fr-BE" dirty="0" smtClean="0"/>
              <a:t>Données d’usage des e-documents</a:t>
            </a:r>
            <a:endParaRPr lang="fr-BE" dirty="0"/>
          </a:p>
        </p:txBody>
      </p:sp>
      <p:sp>
        <p:nvSpPr>
          <p:cNvPr id="3" name="Espace réservé du contenu 2"/>
          <p:cNvSpPr>
            <a:spLocks noGrp="1"/>
          </p:cNvSpPr>
          <p:nvPr>
            <p:ph idx="1"/>
          </p:nvPr>
        </p:nvSpPr>
        <p:spPr>
          <a:xfrm>
            <a:off x="457200" y="1503378"/>
            <a:ext cx="8125866" cy="4468913"/>
          </a:xfrm>
        </p:spPr>
        <p:txBody>
          <a:bodyPr/>
          <a:lstStyle/>
          <a:p>
            <a:r>
              <a:rPr lang="fr-BE" sz="2000" dirty="0"/>
              <a:t>Domaine : </a:t>
            </a:r>
            <a:r>
              <a:rPr lang="fr-BE" sz="2000" i="1" dirty="0"/>
              <a:t>Usage data</a:t>
            </a:r>
            <a:r>
              <a:rPr lang="fr-BE" sz="2000" i="1" dirty="0" smtClean="0"/>
              <a:t> </a:t>
            </a:r>
            <a:r>
              <a:rPr lang="fr-BE" sz="2000" dirty="0"/>
              <a:t> </a:t>
            </a:r>
          </a:p>
          <a:p>
            <a:endParaRPr lang="fr-BE" dirty="0"/>
          </a:p>
        </p:txBody>
      </p:sp>
      <p:sp>
        <p:nvSpPr>
          <p:cNvPr id="4" name="Espace réservé du numéro de diapositive 3"/>
          <p:cNvSpPr>
            <a:spLocks noGrp="1"/>
          </p:cNvSpPr>
          <p:nvPr>
            <p:ph type="sldNum" sz="quarter" idx="12"/>
          </p:nvPr>
        </p:nvSpPr>
        <p:spPr>
          <a:xfrm>
            <a:off x="6553200" y="6410140"/>
            <a:ext cx="2106706" cy="360523"/>
          </a:xfrm>
        </p:spPr>
        <p:txBody>
          <a:bodyPr/>
          <a:lstStyle/>
          <a:p>
            <a:fld id="{19329706-12B3-8F4C-9CA9-063F8C6A2AC6}" type="slidenum">
              <a:rPr lang="fr-FR" smtClean="0"/>
              <a:pPr/>
              <a:t>42</a:t>
            </a:fld>
            <a:endParaRPr lang="fr-FR"/>
          </a:p>
        </p:txBody>
      </p:sp>
      <p:sp>
        <p:nvSpPr>
          <p:cNvPr id="12" name="ZoneTexte 11"/>
          <p:cNvSpPr txBox="1"/>
          <p:nvPr/>
        </p:nvSpPr>
        <p:spPr>
          <a:xfrm>
            <a:off x="3138972" y="2676639"/>
            <a:ext cx="2458756" cy="923330"/>
          </a:xfrm>
          <a:prstGeom prst="rect">
            <a:avLst/>
          </a:prstGeom>
          <a:noFill/>
        </p:spPr>
        <p:txBody>
          <a:bodyPr wrap="square" rtlCol="0">
            <a:spAutoFit/>
          </a:bodyPr>
          <a:lstStyle/>
          <a:p>
            <a:r>
              <a:rPr lang="fr-BE" b="1" dirty="0" smtClean="0">
                <a:solidFill>
                  <a:schemeClr val="tx2">
                    <a:lumMod val="75000"/>
                  </a:schemeClr>
                </a:solidFill>
              </a:rPr>
              <a:t>Données numériques</a:t>
            </a:r>
          </a:p>
          <a:p>
            <a:r>
              <a:rPr lang="fr-BE" b="1" dirty="0">
                <a:solidFill>
                  <a:schemeClr val="tx2">
                    <a:lumMod val="75000"/>
                  </a:schemeClr>
                </a:solidFill>
              </a:rPr>
              <a:t>à</a:t>
            </a:r>
            <a:r>
              <a:rPr lang="fr-BE" b="1" dirty="0" smtClean="0">
                <a:solidFill>
                  <a:schemeClr val="tx2">
                    <a:lumMod val="75000"/>
                  </a:schemeClr>
                </a:solidFill>
              </a:rPr>
              <a:t> combiner avec les</a:t>
            </a:r>
          </a:p>
          <a:p>
            <a:r>
              <a:rPr lang="fr-BE" b="1" dirty="0">
                <a:solidFill>
                  <a:schemeClr val="tx2">
                    <a:lumMod val="75000"/>
                  </a:schemeClr>
                </a:solidFill>
              </a:rPr>
              <a:t>d</a:t>
            </a:r>
            <a:r>
              <a:rPr lang="fr-BE" b="1" dirty="0" smtClean="0">
                <a:solidFill>
                  <a:schemeClr val="tx2">
                    <a:lumMod val="75000"/>
                  </a:schemeClr>
                </a:solidFill>
              </a:rPr>
              <a:t>onnées textuelles</a:t>
            </a:r>
            <a:endParaRPr lang="fr-BE" b="1" dirty="0">
              <a:solidFill>
                <a:schemeClr val="tx2">
                  <a:lumMod val="75000"/>
                </a:schemeClr>
              </a:solidFill>
            </a:endParaRPr>
          </a:p>
        </p:txBody>
      </p:sp>
      <p:pic>
        <p:nvPicPr>
          <p:cNvPr id="15" name="Image 14"/>
          <p:cNvPicPr/>
          <p:nvPr/>
        </p:nvPicPr>
        <p:blipFill rotWithShape="1">
          <a:blip r:embed="rId6"/>
          <a:srcRect l="3402" t="19020" r="95464" b="79585"/>
          <a:stretch/>
        </p:blipFill>
        <p:spPr bwMode="auto">
          <a:xfrm>
            <a:off x="2504812" y="2108450"/>
            <a:ext cx="541359" cy="426602"/>
          </a:xfrm>
          <a:prstGeom prst="rect">
            <a:avLst/>
          </a:prstGeom>
          <a:ln>
            <a:noFill/>
          </a:ln>
          <a:extLst>
            <a:ext uri="{53640926-AAD7-44D8-BBD7-CCE9431645EC}">
              <a14:shadowObscured xmlns:a14="http://schemas.microsoft.com/office/drawing/2010/main"/>
            </a:ext>
          </a:extLst>
        </p:spPr>
      </p:pic>
      <p:sp>
        <p:nvSpPr>
          <p:cNvPr id="16" name="Rectangle à coins arrondis 15"/>
          <p:cNvSpPr/>
          <p:nvPr/>
        </p:nvSpPr>
        <p:spPr>
          <a:xfrm>
            <a:off x="434080" y="4143384"/>
            <a:ext cx="2778164" cy="2286499"/>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a typeface="Source Sans Pro" panose="020B0503030403020204" pitchFamily="34" charset="0"/>
            </a:endParaRPr>
          </a:p>
        </p:txBody>
      </p:sp>
      <p:sp>
        <p:nvSpPr>
          <p:cNvPr id="28" name="Rectangle à coins arrondis 27"/>
          <p:cNvSpPr/>
          <p:nvPr/>
        </p:nvSpPr>
        <p:spPr>
          <a:xfrm>
            <a:off x="5864598" y="1895848"/>
            <a:ext cx="2786628" cy="857298"/>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a typeface="Source Sans Pro" panose="020B0503030403020204" pitchFamily="34" charset="0"/>
            </a:endParaRPr>
          </a:p>
        </p:txBody>
      </p:sp>
      <p:pic>
        <p:nvPicPr>
          <p:cNvPr id="18" name="Image 17"/>
          <p:cNvPicPr>
            <a:picLocks noChangeAspect="1"/>
          </p:cNvPicPr>
          <p:nvPr/>
        </p:nvPicPr>
        <p:blipFill>
          <a:blip r:embed="rId7"/>
          <a:stretch>
            <a:fillRect/>
          </a:stretch>
        </p:blipFill>
        <p:spPr>
          <a:xfrm>
            <a:off x="519588" y="2108450"/>
            <a:ext cx="1542410" cy="1786938"/>
          </a:xfrm>
          <a:prstGeom prst="rect">
            <a:avLst/>
          </a:prstGeom>
          <a:effectLst>
            <a:outerShdw blurRad="63500" sx="102000" sy="102000" algn="ctr" rotWithShape="0">
              <a:prstClr val="black">
                <a:alpha val="40000"/>
              </a:prstClr>
            </a:outerShdw>
          </a:effectLst>
        </p:spPr>
      </p:pic>
      <p:cxnSp>
        <p:nvCxnSpPr>
          <p:cNvPr id="14" name="Connecteur droit avec flèche 13"/>
          <p:cNvCxnSpPr/>
          <p:nvPr/>
        </p:nvCxnSpPr>
        <p:spPr>
          <a:xfrm>
            <a:off x="2052000" y="2538180"/>
            <a:ext cx="3902552" cy="1"/>
          </a:xfrm>
          <a:prstGeom prst="straightConnector1">
            <a:avLst/>
          </a:prstGeom>
          <a:ln w="1270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32" name="Connecteur droit avec flèche 31"/>
          <p:cNvCxnSpPr/>
          <p:nvPr/>
        </p:nvCxnSpPr>
        <p:spPr>
          <a:xfrm>
            <a:off x="1796527" y="2398952"/>
            <a:ext cx="364335" cy="1555039"/>
          </a:xfrm>
          <a:prstGeom prst="straightConnector1">
            <a:avLst/>
          </a:prstGeom>
          <a:ln w="12700">
            <a:solidFill>
              <a:srgbClr val="FF0000"/>
            </a:solidFill>
            <a:tailEnd type="triangle"/>
          </a:ln>
        </p:spPr>
        <p:style>
          <a:lnRef idx="2">
            <a:schemeClr val="accent1"/>
          </a:lnRef>
          <a:fillRef idx="0">
            <a:schemeClr val="accent1"/>
          </a:fillRef>
          <a:effectRef idx="1">
            <a:schemeClr val="accent1"/>
          </a:effectRef>
          <a:fontRef idx="minor">
            <a:schemeClr val="tx1"/>
          </a:fontRef>
        </p:style>
      </p:cxnSp>
      <p:grpSp>
        <p:nvGrpSpPr>
          <p:cNvPr id="39" name="Groupe 38"/>
          <p:cNvGrpSpPr/>
          <p:nvPr/>
        </p:nvGrpSpPr>
        <p:grpSpPr>
          <a:xfrm>
            <a:off x="5867560" y="4259276"/>
            <a:ext cx="2783704" cy="932826"/>
            <a:chOff x="5889076" y="4337832"/>
            <a:chExt cx="2819240" cy="944734"/>
          </a:xfrm>
        </p:grpSpPr>
        <p:pic>
          <p:nvPicPr>
            <p:cNvPr id="21" name="Image 20"/>
            <p:cNvPicPr>
              <a:picLocks noChangeAspect="1"/>
            </p:cNvPicPr>
            <p:nvPr/>
          </p:nvPicPr>
          <p:blipFill rotWithShape="1">
            <a:blip r:embed="rId8"/>
            <a:srcRect t="6685"/>
            <a:stretch/>
          </p:blipFill>
          <p:spPr>
            <a:xfrm>
              <a:off x="6079416" y="4500395"/>
              <a:ext cx="2628900" cy="782171"/>
            </a:xfrm>
            <a:prstGeom prst="rect">
              <a:avLst/>
            </a:prstGeom>
          </p:spPr>
        </p:pic>
        <p:pic>
          <p:nvPicPr>
            <p:cNvPr id="36" name="Image 35"/>
            <p:cNvPicPr>
              <a:picLocks noChangeAspect="1"/>
            </p:cNvPicPr>
            <p:nvPr/>
          </p:nvPicPr>
          <p:blipFill>
            <a:blip r:embed="rId4"/>
            <a:stretch>
              <a:fillRect/>
            </a:stretch>
          </p:blipFill>
          <p:spPr>
            <a:xfrm>
              <a:off x="5889076" y="4337832"/>
              <a:ext cx="1162050" cy="171450"/>
            </a:xfrm>
            <a:prstGeom prst="rect">
              <a:avLst/>
            </a:prstGeom>
          </p:spPr>
        </p:pic>
      </p:grpSp>
      <p:grpSp>
        <p:nvGrpSpPr>
          <p:cNvPr id="38" name="Groupe 37"/>
          <p:cNvGrpSpPr/>
          <p:nvPr/>
        </p:nvGrpSpPr>
        <p:grpSpPr>
          <a:xfrm>
            <a:off x="3628253" y="4253925"/>
            <a:ext cx="1863701" cy="1064041"/>
            <a:chOff x="3483755" y="4361505"/>
            <a:chExt cx="1887493" cy="1077625"/>
          </a:xfrm>
        </p:grpSpPr>
        <p:pic>
          <p:nvPicPr>
            <p:cNvPr id="20" name="Image 19"/>
            <p:cNvPicPr>
              <a:picLocks noChangeAspect="1"/>
            </p:cNvPicPr>
            <p:nvPr/>
          </p:nvPicPr>
          <p:blipFill rotWithShape="1">
            <a:blip r:embed="rId9"/>
            <a:srcRect t="4093" r="36548"/>
            <a:stretch/>
          </p:blipFill>
          <p:spPr>
            <a:xfrm>
              <a:off x="3642729" y="4525612"/>
              <a:ext cx="1728519" cy="913518"/>
            </a:xfrm>
            <a:prstGeom prst="rect">
              <a:avLst/>
            </a:prstGeom>
          </p:spPr>
        </p:pic>
        <p:pic>
          <p:nvPicPr>
            <p:cNvPr id="37" name="Image 36"/>
            <p:cNvPicPr>
              <a:picLocks noChangeAspect="1"/>
            </p:cNvPicPr>
            <p:nvPr/>
          </p:nvPicPr>
          <p:blipFill>
            <a:blip r:embed="rId4"/>
            <a:stretch>
              <a:fillRect/>
            </a:stretch>
          </p:blipFill>
          <p:spPr>
            <a:xfrm>
              <a:off x="3483755" y="4361505"/>
              <a:ext cx="1162050" cy="171450"/>
            </a:xfrm>
            <a:prstGeom prst="rect">
              <a:avLst/>
            </a:prstGeom>
          </p:spPr>
        </p:pic>
      </p:grpSp>
      <p:grpSp>
        <p:nvGrpSpPr>
          <p:cNvPr id="41" name="Groupe 40"/>
          <p:cNvGrpSpPr/>
          <p:nvPr/>
        </p:nvGrpSpPr>
        <p:grpSpPr>
          <a:xfrm>
            <a:off x="5889076" y="5473687"/>
            <a:ext cx="2081977" cy="800789"/>
            <a:chOff x="6188270" y="5807871"/>
            <a:chExt cx="2108555" cy="811012"/>
          </a:xfrm>
        </p:grpSpPr>
        <p:pic>
          <p:nvPicPr>
            <p:cNvPr id="22" name="Image 21"/>
            <p:cNvPicPr>
              <a:picLocks noChangeAspect="1"/>
            </p:cNvPicPr>
            <p:nvPr/>
          </p:nvPicPr>
          <p:blipFill>
            <a:blip r:embed="rId10"/>
            <a:stretch>
              <a:fillRect/>
            </a:stretch>
          </p:blipFill>
          <p:spPr>
            <a:xfrm>
              <a:off x="6382300" y="5961658"/>
              <a:ext cx="1914525" cy="657225"/>
            </a:xfrm>
            <a:prstGeom prst="rect">
              <a:avLst/>
            </a:prstGeom>
          </p:spPr>
        </p:pic>
        <p:pic>
          <p:nvPicPr>
            <p:cNvPr id="40" name="Image 39"/>
            <p:cNvPicPr>
              <a:picLocks noChangeAspect="1"/>
            </p:cNvPicPr>
            <p:nvPr/>
          </p:nvPicPr>
          <p:blipFill>
            <a:blip r:embed="rId4"/>
            <a:stretch>
              <a:fillRect/>
            </a:stretch>
          </p:blipFill>
          <p:spPr>
            <a:xfrm>
              <a:off x="6188270" y="5807871"/>
              <a:ext cx="1162050" cy="171450"/>
            </a:xfrm>
            <a:prstGeom prst="rect">
              <a:avLst/>
            </a:prstGeom>
          </p:spPr>
        </p:pic>
      </p:grpSp>
      <p:pic>
        <p:nvPicPr>
          <p:cNvPr id="43" name="Image 42"/>
          <p:cNvPicPr/>
          <p:nvPr/>
        </p:nvPicPr>
        <p:blipFill rotWithShape="1">
          <a:blip r:embed="rId6"/>
          <a:srcRect l="3402" t="19020" r="95464" b="79585"/>
          <a:stretch/>
        </p:blipFill>
        <p:spPr bwMode="auto">
          <a:xfrm>
            <a:off x="2237942" y="2988436"/>
            <a:ext cx="541359" cy="426602"/>
          </a:xfrm>
          <a:prstGeom prst="rect">
            <a:avLst/>
          </a:prstGeom>
          <a:ln>
            <a:noFill/>
          </a:ln>
          <a:extLst>
            <a:ext uri="{53640926-AAD7-44D8-BBD7-CCE9431645EC}">
              <a14:shadowObscured xmlns:a14="http://schemas.microsoft.com/office/drawing/2010/main"/>
            </a:ext>
          </a:extLst>
        </p:spPr>
      </p:pic>
      <p:sp>
        <p:nvSpPr>
          <p:cNvPr id="45" name="Rectangle à coins arrondis 44"/>
          <p:cNvSpPr/>
          <p:nvPr/>
        </p:nvSpPr>
        <p:spPr>
          <a:xfrm>
            <a:off x="3626514" y="4140649"/>
            <a:ext cx="1923748" cy="1315414"/>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a typeface="Source Sans Pro" panose="020B0503030403020204" pitchFamily="34" charset="0"/>
            </a:endParaRPr>
          </a:p>
        </p:txBody>
      </p:sp>
      <p:sp>
        <p:nvSpPr>
          <p:cNvPr id="46" name="Rectangle à coins arrondis 45"/>
          <p:cNvSpPr/>
          <p:nvPr/>
        </p:nvSpPr>
        <p:spPr>
          <a:xfrm>
            <a:off x="5889076" y="4141482"/>
            <a:ext cx="2762459" cy="1088128"/>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a typeface="Source Sans Pro" panose="020B0503030403020204" pitchFamily="34" charset="0"/>
            </a:endParaRPr>
          </a:p>
        </p:txBody>
      </p:sp>
      <p:sp>
        <p:nvSpPr>
          <p:cNvPr id="47" name="Rectangle à coins arrondis 46"/>
          <p:cNvSpPr/>
          <p:nvPr/>
        </p:nvSpPr>
        <p:spPr>
          <a:xfrm>
            <a:off x="5864598" y="5405077"/>
            <a:ext cx="2762459" cy="1040710"/>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a typeface="Source Sans Pro" panose="020B0503030403020204" pitchFamily="34" charset="0"/>
            </a:endParaRPr>
          </a:p>
        </p:txBody>
      </p:sp>
    </p:spTree>
    <p:extLst>
      <p:ext uri="{BB962C8B-B14F-4D97-AF65-F5344CB8AC3E}">
        <p14:creationId xmlns:p14="http://schemas.microsoft.com/office/powerpoint/2010/main" val="419544757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Ex. de r</a:t>
            </a:r>
            <a:r>
              <a:rPr lang="fr-BE" dirty="0" smtClean="0">
                <a:latin typeface="+mn-lt"/>
              </a:rPr>
              <a:t>apport: Usage JR1</a:t>
            </a:r>
            <a:endParaRPr lang="fr-FR" dirty="0">
              <a:latin typeface="+mn-lt"/>
            </a:endParaRPr>
          </a:p>
        </p:txBody>
      </p:sp>
      <p:sp>
        <p:nvSpPr>
          <p:cNvPr id="5" name="Espace réservé du numéro de diapositive 4"/>
          <p:cNvSpPr>
            <a:spLocks noGrp="1"/>
          </p:cNvSpPr>
          <p:nvPr>
            <p:ph type="sldNum" sz="quarter" idx="12"/>
          </p:nvPr>
        </p:nvSpPr>
        <p:spPr/>
        <p:txBody>
          <a:bodyPr/>
          <a:lstStyle/>
          <a:p>
            <a:fld id="{19329706-12B3-8F4C-9CA9-063F8C6A2AC6}" type="slidenum">
              <a:rPr lang="fr-FR" smtClean="0">
                <a:latin typeface="+mn-lt"/>
              </a:rPr>
              <a:t>43</a:t>
            </a:fld>
            <a:endParaRPr lang="fr-FR">
              <a:latin typeface="+mn-lt"/>
            </a:endParaRPr>
          </a:p>
        </p:txBody>
      </p:sp>
      <p:pic>
        <p:nvPicPr>
          <p:cNvPr id="7" name="Image 6"/>
          <p:cNvPicPr>
            <a:picLocks noChangeAspect="1"/>
          </p:cNvPicPr>
          <p:nvPr/>
        </p:nvPicPr>
        <p:blipFill>
          <a:blip r:embed="rId3"/>
          <a:stretch>
            <a:fillRect/>
          </a:stretch>
        </p:blipFill>
        <p:spPr>
          <a:xfrm>
            <a:off x="728662" y="1576387"/>
            <a:ext cx="7686675" cy="3705225"/>
          </a:xfrm>
          <a:prstGeom prst="rect">
            <a:avLst/>
          </a:prstGeom>
          <a:effectLst>
            <a:outerShdw blurRad="63500" sx="102000" sy="102000" algn="ctr" rotWithShape="0">
              <a:prstClr val="black">
                <a:alpha val="40000"/>
              </a:prstClr>
            </a:outerShdw>
          </a:effectLst>
        </p:spPr>
      </p:pic>
      <p:pic>
        <p:nvPicPr>
          <p:cNvPr id="8" name="Image 7"/>
          <p:cNvPicPr>
            <a:picLocks noChangeAspect="1"/>
          </p:cNvPicPr>
          <p:nvPr/>
        </p:nvPicPr>
        <p:blipFill>
          <a:blip r:embed="rId4"/>
          <a:stretch>
            <a:fillRect/>
          </a:stretch>
        </p:blipFill>
        <p:spPr>
          <a:xfrm>
            <a:off x="782452" y="4016057"/>
            <a:ext cx="4716000" cy="2705418"/>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80425461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00723" y="796092"/>
            <a:ext cx="8511457" cy="621546"/>
          </a:xfrm>
        </p:spPr>
        <p:txBody>
          <a:bodyPr/>
          <a:lstStyle/>
          <a:p>
            <a:r>
              <a:rPr lang="fr-BE" dirty="0"/>
              <a:t>Ex. de </a:t>
            </a:r>
            <a:r>
              <a:rPr lang="fr-BE" dirty="0" smtClean="0"/>
              <a:t>rapport: </a:t>
            </a:r>
            <a:r>
              <a:rPr lang="fr-BE" dirty="0" err="1" smtClean="0"/>
              <a:t>Cost</a:t>
            </a:r>
            <a:r>
              <a:rPr lang="fr-BE" dirty="0"/>
              <a:t> </a:t>
            </a:r>
            <a:r>
              <a:rPr lang="fr-BE" dirty="0" smtClean="0"/>
              <a:t>Usage des e-documents</a:t>
            </a:r>
            <a:endParaRPr lang="fr-BE" dirty="0"/>
          </a:p>
        </p:txBody>
      </p:sp>
      <p:sp>
        <p:nvSpPr>
          <p:cNvPr id="3" name="Espace réservé du contenu 2"/>
          <p:cNvSpPr>
            <a:spLocks noGrp="1"/>
          </p:cNvSpPr>
          <p:nvPr>
            <p:ph idx="1"/>
          </p:nvPr>
        </p:nvSpPr>
        <p:spPr>
          <a:xfrm>
            <a:off x="457200" y="1503378"/>
            <a:ext cx="8125866" cy="4468913"/>
          </a:xfrm>
        </p:spPr>
        <p:txBody>
          <a:bodyPr/>
          <a:lstStyle/>
          <a:p>
            <a:r>
              <a:rPr lang="fr-BE" sz="2000" dirty="0"/>
              <a:t>Domaine : </a:t>
            </a:r>
            <a:r>
              <a:rPr lang="fr-BE" sz="2000" dirty="0" err="1" smtClean="0"/>
              <a:t>Cost</a:t>
            </a:r>
            <a:r>
              <a:rPr lang="fr-BE" sz="2000" dirty="0" smtClean="0"/>
              <a:t> Usage</a:t>
            </a:r>
            <a:r>
              <a:rPr lang="fr-BE" sz="2000" dirty="0"/>
              <a:t> </a:t>
            </a:r>
          </a:p>
          <a:p>
            <a:endParaRPr lang="fr-BE" dirty="0"/>
          </a:p>
        </p:txBody>
      </p:sp>
      <p:sp>
        <p:nvSpPr>
          <p:cNvPr id="4" name="Espace réservé du numéro de diapositive 3"/>
          <p:cNvSpPr>
            <a:spLocks noGrp="1"/>
          </p:cNvSpPr>
          <p:nvPr>
            <p:ph type="sldNum" sz="quarter" idx="12"/>
          </p:nvPr>
        </p:nvSpPr>
        <p:spPr>
          <a:xfrm>
            <a:off x="6553200" y="6410140"/>
            <a:ext cx="2106706" cy="360523"/>
          </a:xfrm>
        </p:spPr>
        <p:txBody>
          <a:bodyPr/>
          <a:lstStyle/>
          <a:p>
            <a:fld id="{19329706-12B3-8F4C-9CA9-063F8C6A2AC6}" type="slidenum">
              <a:rPr lang="fr-FR" smtClean="0"/>
              <a:pPr/>
              <a:t>44</a:t>
            </a:fld>
            <a:endParaRPr lang="fr-FR"/>
          </a:p>
        </p:txBody>
      </p:sp>
      <p:pic>
        <p:nvPicPr>
          <p:cNvPr id="6" name="Image 5"/>
          <p:cNvPicPr>
            <a:picLocks noChangeAspect="1"/>
          </p:cNvPicPr>
          <p:nvPr/>
        </p:nvPicPr>
        <p:blipFill>
          <a:blip r:embed="rId3"/>
          <a:stretch>
            <a:fillRect/>
          </a:stretch>
        </p:blipFill>
        <p:spPr>
          <a:xfrm>
            <a:off x="457200" y="2948224"/>
            <a:ext cx="1581150" cy="2952750"/>
          </a:xfrm>
          <a:prstGeom prst="rect">
            <a:avLst/>
          </a:prstGeom>
          <a:effectLst>
            <a:outerShdw blurRad="63500" sx="102000" sy="102000" algn="ctr" rotWithShape="0">
              <a:prstClr val="black">
                <a:alpha val="40000"/>
              </a:prstClr>
            </a:outerShdw>
          </a:effectLst>
        </p:spPr>
      </p:pic>
      <p:sp>
        <p:nvSpPr>
          <p:cNvPr id="31" name="ZoneTexte 30"/>
          <p:cNvSpPr txBox="1"/>
          <p:nvPr/>
        </p:nvSpPr>
        <p:spPr>
          <a:xfrm>
            <a:off x="400723" y="2182294"/>
            <a:ext cx="2458756" cy="584775"/>
          </a:xfrm>
          <a:prstGeom prst="rect">
            <a:avLst/>
          </a:prstGeom>
          <a:noFill/>
        </p:spPr>
        <p:txBody>
          <a:bodyPr wrap="square" rtlCol="0">
            <a:spAutoFit/>
          </a:bodyPr>
          <a:lstStyle/>
          <a:p>
            <a:r>
              <a:rPr lang="fr-BE" sz="1600" dirty="0" smtClean="0">
                <a:solidFill>
                  <a:schemeClr val="tx2">
                    <a:lumMod val="75000"/>
                  </a:schemeClr>
                </a:solidFill>
              </a:rPr>
              <a:t>Données numériques</a:t>
            </a:r>
          </a:p>
          <a:p>
            <a:r>
              <a:rPr lang="fr-BE" sz="1600" dirty="0" smtClean="0">
                <a:solidFill>
                  <a:schemeClr val="tx2">
                    <a:lumMod val="75000"/>
                  </a:schemeClr>
                </a:solidFill>
              </a:rPr>
              <a:t>Et données textuelles</a:t>
            </a:r>
            <a:endParaRPr lang="fr-BE" sz="1600" dirty="0">
              <a:solidFill>
                <a:schemeClr val="tx2">
                  <a:lumMod val="75000"/>
                </a:schemeClr>
              </a:solidFill>
            </a:endParaRPr>
          </a:p>
        </p:txBody>
      </p:sp>
      <p:sp>
        <p:nvSpPr>
          <p:cNvPr id="33" name="ZoneTexte 32"/>
          <p:cNvSpPr txBox="1"/>
          <p:nvPr/>
        </p:nvSpPr>
        <p:spPr>
          <a:xfrm>
            <a:off x="4799344" y="2182294"/>
            <a:ext cx="1822845" cy="338554"/>
          </a:xfrm>
          <a:prstGeom prst="rect">
            <a:avLst/>
          </a:prstGeom>
          <a:noFill/>
        </p:spPr>
        <p:txBody>
          <a:bodyPr wrap="square" rtlCol="0">
            <a:spAutoFit/>
          </a:bodyPr>
          <a:lstStyle/>
          <a:p>
            <a:r>
              <a:rPr lang="fr-BE" sz="1600" dirty="0" smtClean="0">
                <a:solidFill>
                  <a:schemeClr val="tx2">
                    <a:lumMod val="75000"/>
                  </a:schemeClr>
                </a:solidFill>
              </a:rPr>
              <a:t>Exemple de rapport</a:t>
            </a:r>
            <a:endParaRPr lang="fr-BE" sz="1600" dirty="0">
              <a:solidFill>
                <a:schemeClr val="tx2">
                  <a:lumMod val="75000"/>
                </a:schemeClr>
              </a:solidFill>
            </a:endParaRPr>
          </a:p>
        </p:txBody>
      </p:sp>
      <p:pic>
        <p:nvPicPr>
          <p:cNvPr id="7" name="Image 6"/>
          <p:cNvPicPr>
            <a:picLocks noChangeAspect="1"/>
          </p:cNvPicPr>
          <p:nvPr/>
        </p:nvPicPr>
        <p:blipFill rotWithShape="1">
          <a:blip r:embed="rId4"/>
          <a:srcRect l="-941" t="2004" r="34470" b="42827"/>
          <a:stretch/>
        </p:blipFill>
        <p:spPr>
          <a:xfrm>
            <a:off x="2678257" y="2948974"/>
            <a:ext cx="6065021" cy="295200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57773143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200" b="1" dirty="0" smtClean="0">
                <a:latin typeface="+mn-lt"/>
              </a:rPr>
              <a:t>Merci de votre attention</a:t>
            </a:r>
            <a:endParaRPr lang="fr-FR" sz="2200" b="1" dirty="0">
              <a:latin typeface="+mn-lt"/>
            </a:endParaRPr>
          </a:p>
        </p:txBody>
      </p:sp>
      <p:sp>
        <p:nvSpPr>
          <p:cNvPr id="3" name="Espace réservé du texte 2"/>
          <p:cNvSpPr>
            <a:spLocks noGrp="1"/>
          </p:cNvSpPr>
          <p:nvPr>
            <p:ph type="body" sz="quarter" idx="13"/>
          </p:nvPr>
        </p:nvSpPr>
        <p:spPr>
          <a:xfrm>
            <a:off x="5624423" y="5580772"/>
            <a:ext cx="3062377" cy="1004478"/>
          </a:xfrm>
        </p:spPr>
        <p:txBody>
          <a:bodyPr>
            <a:normAutofit/>
          </a:bodyPr>
          <a:lstStyle/>
          <a:p>
            <a:endParaRPr lang="fr-FR" dirty="0" smtClean="0">
              <a:latin typeface="+mn-lt"/>
            </a:endParaRPr>
          </a:p>
          <a:p>
            <a:r>
              <a:rPr lang="fr-FR" dirty="0" smtClean="0">
                <a:latin typeface="+mn-lt"/>
              </a:rPr>
              <a:t>alma-analytics@lists.ulg.ac.be </a:t>
            </a:r>
            <a:endParaRPr lang="fr-FR" dirty="0">
              <a:latin typeface="+mn-lt"/>
            </a:endParaRPr>
          </a:p>
        </p:txBody>
      </p:sp>
    </p:spTree>
    <p:extLst>
      <p:ext uri="{BB962C8B-B14F-4D97-AF65-F5344CB8AC3E}">
        <p14:creationId xmlns:p14="http://schemas.microsoft.com/office/powerpoint/2010/main" val="127832363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43590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marL="114300"/>
            <a:r>
              <a:rPr lang="fr-BE" dirty="0"/>
              <a:t>Accéder aux synthèses statistiques </a:t>
            </a:r>
          </a:p>
        </p:txBody>
      </p:sp>
      <p:sp>
        <p:nvSpPr>
          <p:cNvPr id="3" name="Espace réservé du contenu 2"/>
          <p:cNvSpPr>
            <a:spLocks noGrp="1"/>
          </p:cNvSpPr>
          <p:nvPr>
            <p:ph idx="1"/>
          </p:nvPr>
        </p:nvSpPr>
        <p:spPr/>
        <p:txBody>
          <a:bodyPr>
            <a:normAutofit/>
          </a:bodyPr>
          <a:lstStyle/>
          <a:p>
            <a:pPr marL="114300" indent="0">
              <a:buNone/>
            </a:pPr>
            <a:endParaRPr lang="fr-BE" sz="2800" dirty="0">
              <a:latin typeface="+mn-lt"/>
            </a:endParaRPr>
          </a:p>
          <a:p>
            <a:pPr marL="0" indent="0">
              <a:buNone/>
            </a:pPr>
            <a:endParaRPr lang="fr-FR" dirty="0">
              <a:latin typeface="+mn-lt"/>
            </a:endParaRPr>
          </a:p>
        </p:txBody>
      </p:sp>
      <p:sp>
        <p:nvSpPr>
          <p:cNvPr id="5" name="Espace réservé du numéro de diapositive 4"/>
          <p:cNvSpPr>
            <a:spLocks noGrp="1"/>
          </p:cNvSpPr>
          <p:nvPr>
            <p:ph type="sldNum" sz="quarter" idx="12"/>
          </p:nvPr>
        </p:nvSpPr>
        <p:spPr/>
        <p:txBody>
          <a:bodyPr/>
          <a:lstStyle/>
          <a:p>
            <a:fld id="{19329706-12B3-8F4C-9CA9-063F8C6A2AC6}" type="slidenum">
              <a:rPr lang="fr-FR" smtClean="0">
                <a:latin typeface="+mn-lt"/>
              </a:rPr>
              <a:t>5</a:t>
            </a:fld>
            <a:endParaRPr lang="fr-FR" dirty="0">
              <a:latin typeface="+mn-lt"/>
            </a:endParaRPr>
          </a:p>
        </p:txBody>
      </p:sp>
      <p:graphicFrame>
        <p:nvGraphicFramePr>
          <p:cNvPr id="4" name="Diagramme 3"/>
          <p:cNvGraphicFramePr/>
          <p:nvPr>
            <p:extLst>
              <p:ext uri="{D42A27DB-BD31-4B8C-83A1-F6EECF244321}">
                <p14:modId xmlns:p14="http://schemas.microsoft.com/office/powerpoint/2010/main" val="1656015163"/>
              </p:ext>
            </p:extLst>
          </p:nvPr>
        </p:nvGraphicFramePr>
        <p:xfrm>
          <a:off x="609602" y="2052995"/>
          <a:ext cx="6096000" cy="40788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ZoneTexte 9"/>
          <p:cNvSpPr txBox="1"/>
          <p:nvPr/>
        </p:nvSpPr>
        <p:spPr>
          <a:xfrm>
            <a:off x="7334975" y="3538309"/>
            <a:ext cx="1483414" cy="584775"/>
          </a:xfrm>
          <a:prstGeom prst="rect">
            <a:avLst/>
          </a:prstGeom>
          <a:noFill/>
        </p:spPr>
        <p:txBody>
          <a:bodyPr wrap="square" rtlCol="0">
            <a:spAutoFit/>
          </a:bodyPr>
          <a:lstStyle/>
          <a:p>
            <a:r>
              <a:rPr lang="fr-BE" sz="1600" dirty="0" smtClean="0"/>
              <a:t>Emails personnalisés</a:t>
            </a:r>
            <a:endParaRPr lang="fr-BE" sz="1600" dirty="0"/>
          </a:p>
        </p:txBody>
      </p:sp>
      <p:sp>
        <p:nvSpPr>
          <p:cNvPr id="11" name="Rectangle 10"/>
          <p:cNvSpPr/>
          <p:nvPr/>
        </p:nvSpPr>
        <p:spPr>
          <a:xfrm>
            <a:off x="6818167" y="2052994"/>
            <a:ext cx="1682523" cy="1188000"/>
          </a:xfrm>
          <a:prstGeom prst="rect">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sp>
        <p:nvSpPr>
          <p:cNvPr id="9" name="ZoneTexte 8"/>
          <p:cNvSpPr txBox="1">
            <a:spLocks/>
          </p:cNvSpPr>
          <p:nvPr/>
        </p:nvSpPr>
        <p:spPr>
          <a:xfrm>
            <a:off x="6852589" y="2222100"/>
            <a:ext cx="1613678" cy="707886"/>
          </a:xfrm>
          <a:prstGeom prst="rect">
            <a:avLst/>
          </a:prstGeom>
          <a:noFill/>
        </p:spPr>
        <p:txBody>
          <a:bodyPr wrap="square" rtlCol="0">
            <a:spAutoFit/>
          </a:bodyPr>
          <a:lstStyle/>
          <a:p>
            <a:r>
              <a:rPr lang="fr-BE" sz="2000" dirty="0" err="1" smtClean="0">
                <a:solidFill>
                  <a:schemeClr val="bg1"/>
                </a:solidFill>
              </a:rPr>
              <a:t>Analytics</a:t>
            </a:r>
            <a:endParaRPr lang="fr-BE" sz="2000" dirty="0" smtClean="0">
              <a:solidFill>
                <a:schemeClr val="bg1"/>
              </a:solidFill>
            </a:endParaRPr>
          </a:p>
          <a:p>
            <a:r>
              <a:rPr lang="fr-BE" sz="2000" dirty="0" err="1" smtClean="0">
                <a:solidFill>
                  <a:schemeClr val="bg1"/>
                </a:solidFill>
              </a:rPr>
              <a:t>Administrator</a:t>
            </a:r>
            <a:endParaRPr lang="fr-BE" sz="2000" dirty="0">
              <a:solidFill>
                <a:schemeClr val="bg1"/>
              </a:solidFill>
            </a:endParaRPr>
          </a:p>
        </p:txBody>
      </p:sp>
      <p:sp>
        <p:nvSpPr>
          <p:cNvPr id="12" name="Flèche à angle droit 11"/>
          <p:cNvSpPr/>
          <p:nvPr/>
        </p:nvSpPr>
        <p:spPr>
          <a:xfrm rot="16200000" flipH="1">
            <a:off x="6560225" y="3348423"/>
            <a:ext cx="756000" cy="828000"/>
          </a:xfrm>
          <a:prstGeom prst="ben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63225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rotWithShape="1">
          <a:blip r:embed="rId3"/>
          <a:srcRect l="381" t="13852" r="61905" b="7926"/>
          <a:stretch/>
        </p:blipFill>
        <p:spPr>
          <a:xfrm>
            <a:off x="1126800" y="1575517"/>
            <a:ext cx="7560000" cy="4410001"/>
          </a:xfrm>
          <a:prstGeom prst="rect">
            <a:avLst/>
          </a:prstGeom>
        </p:spPr>
      </p:pic>
      <p:pic>
        <p:nvPicPr>
          <p:cNvPr id="16" name="Image 15"/>
          <p:cNvPicPr>
            <a:picLocks noChangeAspect="1"/>
          </p:cNvPicPr>
          <p:nvPr/>
        </p:nvPicPr>
        <p:blipFill rotWithShape="1">
          <a:blip r:embed="rId4"/>
          <a:srcRect l="47193" t="24877" r="50581" b="66916"/>
          <a:stretch/>
        </p:blipFill>
        <p:spPr>
          <a:xfrm>
            <a:off x="7920000" y="1946839"/>
            <a:ext cx="1080000" cy="1119962"/>
          </a:xfrm>
          <a:prstGeom prst="rect">
            <a:avLst/>
          </a:prstGeom>
          <a:ln>
            <a:solidFill>
              <a:schemeClr val="bg1"/>
            </a:solidFill>
          </a:ln>
        </p:spPr>
      </p:pic>
      <p:sp>
        <p:nvSpPr>
          <p:cNvPr id="2" name="Titre 1"/>
          <p:cNvSpPr>
            <a:spLocks noGrp="1"/>
          </p:cNvSpPr>
          <p:nvPr>
            <p:ph type="title"/>
          </p:nvPr>
        </p:nvSpPr>
        <p:spPr/>
        <p:txBody>
          <a:bodyPr/>
          <a:lstStyle/>
          <a:p>
            <a:r>
              <a:rPr lang="fr-BE" dirty="0" smtClean="0">
                <a:latin typeface="+mn-lt"/>
              </a:rPr>
              <a:t>Widgets </a:t>
            </a:r>
            <a:r>
              <a:rPr lang="fr-BE" dirty="0">
                <a:latin typeface="+mn-lt"/>
              </a:rPr>
              <a:t>: </a:t>
            </a:r>
            <a:r>
              <a:rPr lang="fr-BE" dirty="0" smtClean="0">
                <a:latin typeface="+mn-lt"/>
              </a:rPr>
              <a:t>les afficher sur le tableau de bord</a:t>
            </a:r>
            <a:endParaRPr lang="en-US" dirty="0">
              <a:latin typeface="+mn-lt"/>
            </a:endParaRPr>
          </a:p>
        </p:txBody>
      </p:sp>
      <p:sp>
        <p:nvSpPr>
          <p:cNvPr id="12" name="Rectangle à coins arrondis 11"/>
          <p:cNvSpPr/>
          <p:nvPr/>
        </p:nvSpPr>
        <p:spPr>
          <a:xfrm>
            <a:off x="7920000" y="1955307"/>
            <a:ext cx="1080000" cy="1080000"/>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a typeface="Source Sans Pro" panose="020B0503030403020204" pitchFamily="34" charset="0"/>
            </a:endParaRPr>
          </a:p>
        </p:txBody>
      </p:sp>
      <p:sp>
        <p:nvSpPr>
          <p:cNvPr id="5" name="Espace réservé du numéro de diapositive 4"/>
          <p:cNvSpPr>
            <a:spLocks noGrp="1"/>
          </p:cNvSpPr>
          <p:nvPr>
            <p:ph type="sldNum" sz="quarter" idx="12"/>
          </p:nvPr>
        </p:nvSpPr>
        <p:spPr/>
        <p:txBody>
          <a:bodyPr/>
          <a:lstStyle/>
          <a:p>
            <a:fld id="{19329706-12B3-8F4C-9CA9-063F8C6A2AC6}" type="slidenum">
              <a:rPr lang="fr-FR" smtClean="0">
                <a:latin typeface="+mn-lt"/>
              </a:rPr>
              <a:t>6</a:t>
            </a:fld>
            <a:endParaRPr lang="fr-FR" dirty="0">
              <a:latin typeface="+mn-lt"/>
            </a:endParaRPr>
          </a:p>
        </p:txBody>
      </p:sp>
      <p:sp>
        <p:nvSpPr>
          <p:cNvPr id="19" name="Rectangle à coins arrondis 18"/>
          <p:cNvSpPr/>
          <p:nvPr/>
        </p:nvSpPr>
        <p:spPr>
          <a:xfrm>
            <a:off x="67733" y="2777067"/>
            <a:ext cx="4504267" cy="3954195"/>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a typeface="Source Sans Pro" panose="020B0503030403020204" pitchFamily="34" charset="0"/>
            </a:endParaRPr>
          </a:p>
        </p:txBody>
      </p:sp>
      <p:pic>
        <p:nvPicPr>
          <p:cNvPr id="23" name="Espace réservé du contenu 22"/>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7550667" y="2842957"/>
            <a:ext cx="648000" cy="1011587"/>
          </a:xfrm>
        </p:spPr>
      </p:pic>
      <p:cxnSp>
        <p:nvCxnSpPr>
          <p:cNvPr id="29" name="Connecteur droit avec flèche 28"/>
          <p:cNvCxnSpPr>
            <a:stCxn id="12" idx="1"/>
          </p:cNvCxnSpPr>
          <p:nvPr/>
        </p:nvCxnSpPr>
        <p:spPr>
          <a:xfrm flipH="1">
            <a:off x="4566967" y="2495307"/>
            <a:ext cx="3353033" cy="1167886"/>
          </a:xfrm>
          <a:prstGeom prst="straightConnector1">
            <a:avLst/>
          </a:prstGeom>
          <a:ln w="12700">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32" name="Image 31"/>
          <p:cNvPicPr>
            <a:picLocks noChangeAspect="1"/>
          </p:cNvPicPr>
          <p:nvPr/>
        </p:nvPicPr>
        <p:blipFill>
          <a:blip r:embed="rId6"/>
          <a:stretch>
            <a:fillRect/>
          </a:stretch>
        </p:blipFill>
        <p:spPr>
          <a:xfrm>
            <a:off x="4648267" y="4754164"/>
            <a:ext cx="1314450" cy="552450"/>
          </a:xfrm>
          <a:prstGeom prst="rect">
            <a:avLst/>
          </a:prstGeom>
        </p:spPr>
      </p:pic>
      <p:sp>
        <p:nvSpPr>
          <p:cNvPr id="33" name="Rectangle à coins arrondis 32"/>
          <p:cNvSpPr/>
          <p:nvPr/>
        </p:nvSpPr>
        <p:spPr>
          <a:xfrm>
            <a:off x="4648267" y="4754164"/>
            <a:ext cx="1314450" cy="552450"/>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a typeface="Source Sans Pro" panose="020B0503030403020204" pitchFamily="34" charset="0"/>
            </a:endParaRPr>
          </a:p>
        </p:txBody>
      </p:sp>
      <p:pic>
        <p:nvPicPr>
          <p:cNvPr id="34" name="Espace réservé du contenu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6551277">
            <a:off x="5882953" y="4917334"/>
            <a:ext cx="648000" cy="1011587"/>
          </a:xfrm>
          <a:prstGeom prst="rect">
            <a:avLst/>
          </a:prstGeom>
        </p:spPr>
      </p:pic>
      <p:cxnSp>
        <p:nvCxnSpPr>
          <p:cNvPr id="36" name="Connecteur en arc 35"/>
          <p:cNvCxnSpPr>
            <a:stCxn id="33" idx="2"/>
          </p:cNvCxnSpPr>
          <p:nvPr/>
        </p:nvCxnSpPr>
        <p:spPr>
          <a:xfrm rot="5400000">
            <a:off x="4693538" y="5185076"/>
            <a:ext cx="490417" cy="733492"/>
          </a:xfrm>
          <a:prstGeom prst="curvedConnector2">
            <a:avLst/>
          </a:prstGeom>
          <a:ln w="12700">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3" name="Image 2"/>
          <p:cNvPicPr>
            <a:picLocks noChangeAspect="1"/>
          </p:cNvPicPr>
          <p:nvPr/>
        </p:nvPicPr>
        <p:blipFill>
          <a:blip r:embed="rId7"/>
          <a:stretch>
            <a:fillRect/>
          </a:stretch>
        </p:blipFill>
        <p:spPr>
          <a:xfrm>
            <a:off x="249937" y="3080164"/>
            <a:ext cx="4182574" cy="3348000"/>
          </a:xfrm>
          <a:prstGeom prst="rect">
            <a:avLst/>
          </a:prstGeom>
        </p:spPr>
      </p:pic>
      <p:sp>
        <p:nvSpPr>
          <p:cNvPr id="4" name="ZoneTexte 3"/>
          <p:cNvSpPr txBox="1"/>
          <p:nvPr/>
        </p:nvSpPr>
        <p:spPr>
          <a:xfrm>
            <a:off x="7652545" y="3306711"/>
            <a:ext cx="301856" cy="369332"/>
          </a:xfrm>
          <a:prstGeom prst="rect">
            <a:avLst/>
          </a:prstGeom>
          <a:noFill/>
        </p:spPr>
        <p:txBody>
          <a:bodyPr wrap="square" rtlCol="0">
            <a:spAutoFit/>
          </a:bodyPr>
          <a:lstStyle/>
          <a:p>
            <a:r>
              <a:rPr lang="fr-BE" dirty="0" smtClean="0"/>
              <a:t>1</a:t>
            </a:r>
            <a:endParaRPr lang="fr-BE" dirty="0"/>
          </a:p>
        </p:txBody>
      </p:sp>
      <p:sp>
        <p:nvSpPr>
          <p:cNvPr id="27" name="ZoneTexte 26"/>
          <p:cNvSpPr txBox="1"/>
          <p:nvPr/>
        </p:nvSpPr>
        <p:spPr>
          <a:xfrm>
            <a:off x="6179272" y="5367156"/>
            <a:ext cx="301856" cy="369332"/>
          </a:xfrm>
          <a:prstGeom prst="rect">
            <a:avLst/>
          </a:prstGeom>
          <a:noFill/>
        </p:spPr>
        <p:txBody>
          <a:bodyPr wrap="square" rtlCol="0">
            <a:spAutoFit/>
          </a:bodyPr>
          <a:lstStyle/>
          <a:p>
            <a:r>
              <a:rPr lang="fr-BE" dirty="0" smtClean="0"/>
              <a:t>1</a:t>
            </a:r>
            <a:endParaRPr lang="fr-BE" dirty="0"/>
          </a:p>
        </p:txBody>
      </p:sp>
      <p:sp>
        <p:nvSpPr>
          <p:cNvPr id="28" name="ZoneTexte 27"/>
          <p:cNvSpPr txBox="1"/>
          <p:nvPr/>
        </p:nvSpPr>
        <p:spPr>
          <a:xfrm>
            <a:off x="758370" y="6286153"/>
            <a:ext cx="301856" cy="369332"/>
          </a:xfrm>
          <a:prstGeom prst="rect">
            <a:avLst/>
          </a:prstGeom>
          <a:noFill/>
        </p:spPr>
        <p:txBody>
          <a:bodyPr wrap="square" rtlCol="0">
            <a:spAutoFit/>
          </a:bodyPr>
          <a:lstStyle/>
          <a:p>
            <a:r>
              <a:rPr lang="fr-BE" dirty="0" smtClean="0"/>
              <a:t>2</a:t>
            </a:r>
            <a:endParaRPr lang="fr-BE" dirty="0"/>
          </a:p>
        </p:txBody>
      </p:sp>
      <p:sp>
        <p:nvSpPr>
          <p:cNvPr id="30" name="Rectangle à coins arrondis 29"/>
          <p:cNvSpPr/>
          <p:nvPr/>
        </p:nvSpPr>
        <p:spPr>
          <a:xfrm>
            <a:off x="173670" y="3306710"/>
            <a:ext cx="368197" cy="266223"/>
          </a:xfrm>
          <a:prstGeom prst="roundRect">
            <a:avLst/>
          </a:prstGeom>
          <a:noFill/>
          <a:ln w="12700">
            <a:solidFill>
              <a:srgbClr val="FF0000">
                <a:alpha val="2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a typeface="Source Sans Pro" panose="020B0503030403020204" pitchFamily="34" charset="0"/>
            </a:endParaRPr>
          </a:p>
        </p:txBody>
      </p:sp>
      <p:sp>
        <p:nvSpPr>
          <p:cNvPr id="31" name="Rectangle à coins arrondis 30"/>
          <p:cNvSpPr/>
          <p:nvPr/>
        </p:nvSpPr>
        <p:spPr>
          <a:xfrm>
            <a:off x="574504" y="3306710"/>
            <a:ext cx="1268380" cy="266223"/>
          </a:xfrm>
          <a:prstGeom prst="roundRect">
            <a:avLst/>
          </a:prstGeom>
          <a:noFill/>
          <a:ln w="12700">
            <a:solidFill>
              <a:srgbClr val="FF0000">
                <a:alpha val="2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a typeface="Source Sans Pro" panose="020B0503030403020204" pitchFamily="34" charset="0"/>
            </a:endParaRPr>
          </a:p>
        </p:txBody>
      </p:sp>
      <p:pic>
        <p:nvPicPr>
          <p:cNvPr id="15" name="Espace réservé du contenu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6551277">
            <a:off x="462143" y="5853628"/>
            <a:ext cx="648000" cy="1011587"/>
          </a:xfrm>
          <a:prstGeom prst="rect">
            <a:avLst/>
          </a:prstGeom>
        </p:spPr>
      </p:pic>
      <p:sp>
        <p:nvSpPr>
          <p:cNvPr id="35" name="Rectangle à coins arrondis 34"/>
          <p:cNvSpPr/>
          <p:nvPr/>
        </p:nvSpPr>
        <p:spPr>
          <a:xfrm>
            <a:off x="1876816" y="3306710"/>
            <a:ext cx="2513360" cy="266223"/>
          </a:xfrm>
          <a:prstGeom prst="roundRect">
            <a:avLst/>
          </a:prstGeom>
          <a:noFill/>
          <a:ln w="12700">
            <a:solidFill>
              <a:srgbClr val="FF0000">
                <a:alpha val="2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a typeface="Source Sans Pro" panose="020B0503030403020204" pitchFamily="34" charset="0"/>
            </a:endParaRPr>
          </a:p>
        </p:txBody>
      </p:sp>
    </p:spTree>
    <p:extLst>
      <p:ext uri="{BB962C8B-B14F-4D97-AF65-F5344CB8AC3E}">
        <p14:creationId xmlns:p14="http://schemas.microsoft.com/office/powerpoint/2010/main" val="1429424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latin typeface="+mn-lt"/>
              </a:rPr>
              <a:t>Widgets </a:t>
            </a:r>
            <a:r>
              <a:rPr lang="fr-BE" dirty="0">
                <a:latin typeface="+mn-lt"/>
              </a:rPr>
              <a:t>: </a:t>
            </a:r>
            <a:r>
              <a:rPr lang="fr-BE" dirty="0" smtClean="0">
                <a:latin typeface="+mn-lt"/>
              </a:rPr>
              <a:t>les afficher sur le tableau de bord</a:t>
            </a:r>
            <a:endParaRPr lang="en-US" dirty="0">
              <a:latin typeface="+mn-lt"/>
            </a:endParaRPr>
          </a:p>
        </p:txBody>
      </p:sp>
      <p:sp>
        <p:nvSpPr>
          <p:cNvPr id="5" name="Espace réservé du numéro de diapositive 4"/>
          <p:cNvSpPr>
            <a:spLocks noGrp="1"/>
          </p:cNvSpPr>
          <p:nvPr>
            <p:ph type="sldNum" sz="quarter" idx="12"/>
          </p:nvPr>
        </p:nvSpPr>
        <p:spPr/>
        <p:txBody>
          <a:bodyPr/>
          <a:lstStyle/>
          <a:p>
            <a:fld id="{19329706-12B3-8F4C-9CA9-063F8C6A2AC6}" type="slidenum">
              <a:rPr lang="fr-FR" smtClean="0">
                <a:latin typeface="+mn-lt"/>
              </a:rPr>
              <a:t>7</a:t>
            </a:fld>
            <a:endParaRPr lang="fr-FR" dirty="0">
              <a:latin typeface="+mn-lt"/>
            </a:endParaRPr>
          </a:p>
        </p:txBody>
      </p:sp>
      <p:pic>
        <p:nvPicPr>
          <p:cNvPr id="3" name="Espace réservé du contenu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549398"/>
            <a:ext cx="9134856" cy="5145969"/>
          </a:xfrm>
        </p:spPr>
      </p:pic>
      <p:sp>
        <p:nvSpPr>
          <p:cNvPr id="18" name="Rectangle à coins arrondis 17"/>
          <p:cNvSpPr/>
          <p:nvPr/>
        </p:nvSpPr>
        <p:spPr>
          <a:xfrm>
            <a:off x="76201" y="2692400"/>
            <a:ext cx="2946400" cy="1388534"/>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a typeface="Source Sans Pro" panose="020B0503030403020204" pitchFamily="34" charset="0"/>
            </a:endParaRPr>
          </a:p>
        </p:txBody>
      </p:sp>
      <p:sp>
        <p:nvSpPr>
          <p:cNvPr id="20" name="Rectangle à coins arrondis 19"/>
          <p:cNvSpPr/>
          <p:nvPr/>
        </p:nvSpPr>
        <p:spPr>
          <a:xfrm>
            <a:off x="76201" y="4140202"/>
            <a:ext cx="2946400" cy="516464"/>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a typeface="Source Sans Pro" panose="020B0503030403020204" pitchFamily="34" charset="0"/>
            </a:endParaRPr>
          </a:p>
        </p:txBody>
      </p:sp>
      <p:sp>
        <p:nvSpPr>
          <p:cNvPr id="21" name="Rectangle à coins arrondis 20"/>
          <p:cNvSpPr/>
          <p:nvPr/>
        </p:nvSpPr>
        <p:spPr>
          <a:xfrm>
            <a:off x="3098802" y="2692399"/>
            <a:ext cx="2878665" cy="1964267"/>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a typeface="Source Sans Pro" panose="020B0503030403020204" pitchFamily="34" charset="0"/>
            </a:endParaRPr>
          </a:p>
        </p:txBody>
      </p:sp>
      <p:sp>
        <p:nvSpPr>
          <p:cNvPr id="25" name="Rectangle à coins arrondis 24"/>
          <p:cNvSpPr/>
          <p:nvPr/>
        </p:nvSpPr>
        <p:spPr>
          <a:xfrm>
            <a:off x="3098802" y="4699001"/>
            <a:ext cx="2878665" cy="1964267"/>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a typeface="Source Sans Pro" panose="020B0503030403020204" pitchFamily="34" charset="0"/>
            </a:endParaRPr>
          </a:p>
        </p:txBody>
      </p:sp>
      <p:sp>
        <p:nvSpPr>
          <p:cNvPr id="26" name="Rectangle à coins arrondis 25"/>
          <p:cNvSpPr/>
          <p:nvPr/>
        </p:nvSpPr>
        <p:spPr>
          <a:xfrm>
            <a:off x="6053668" y="2692400"/>
            <a:ext cx="2878665" cy="1964267"/>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a typeface="Source Sans Pro" panose="020B0503030403020204" pitchFamily="34" charset="0"/>
            </a:endParaRPr>
          </a:p>
        </p:txBody>
      </p:sp>
      <p:sp>
        <p:nvSpPr>
          <p:cNvPr id="27" name="Rectangle à coins arrondis 26"/>
          <p:cNvSpPr/>
          <p:nvPr/>
        </p:nvSpPr>
        <p:spPr>
          <a:xfrm>
            <a:off x="6053668" y="4699001"/>
            <a:ext cx="2878665" cy="1964267"/>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a typeface="Source Sans Pro" panose="020B0503030403020204" pitchFamily="34" charset="0"/>
            </a:endParaRPr>
          </a:p>
        </p:txBody>
      </p:sp>
      <p:sp>
        <p:nvSpPr>
          <p:cNvPr id="50" name="Rectangle à coins arrondis 49"/>
          <p:cNvSpPr/>
          <p:nvPr/>
        </p:nvSpPr>
        <p:spPr>
          <a:xfrm>
            <a:off x="8686798" y="2091267"/>
            <a:ext cx="380618" cy="291172"/>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a typeface="Source Sans Pro" panose="020B0503030403020204" pitchFamily="34" charset="0"/>
            </a:endParaRPr>
          </a:p>
        </p:txBody>
      </p:sp>
      <p:pic>
        <p:nvPicPr>
          <p:cNvPr id="51" name="Espace réservé du contenu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99668" y="2236853"/>
            <a:ext cx="647352" cy="1010575"/>
          </a:xfrm>
          <a:prstGeom prst="rect">
            <a:avLst/>
          </a:prstGeom>
        </p:spPr>
      </p:pic>
    </p:spTree>
    <p:extLst>
      <p:ext uri="{BB962C8B-B14F-4D97-AF65-F5344CB8AC3E}">
        <p14:creationId xmlns:p14="http://schemas.microsoft.com/office/powerpoint/2010/main" val="18398845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e 2"/>
          <p:cNvGrpSpPr>
            <a:grpSpLocks noChangeAspect="1"/>
          </p:cNvGrpSpPr>
          <p:nvPr/>
        </p:nvGrpSpPr>
        <p:grpSpPr>
          <a:xfrm>
            <a:off x="2103005" y="2577709"/>
            <a:ext cx="6583795" cy="4068000"/>
            <a:chOff x="2209802" y="2831710"/>
            <a:chExt cx="5762625" cy="3560618"/>
          </a:xfrm>
        </p:grpSpPr>
        <p:pic>
          <p:nvPicPr>
            <p:cNvPr id="6" name="Image 5"/>
            <p:cNvPicPr>
              <a:picLocks noChangeAspect="1"/>
            </p:cNvPicPr>
            <p:nvPr/>
          </p:nvPicPr>
          <p:blipFill rotWithShape="1">
            <a:blip r:embed="rId3"/>
            <a:srcRect b="3175"/>
            <a:stretch/>
          </p:blipFill>
          <p:spPr>
            <a:xfrm>
              <a:off x="2209802" y="3035828"/>
              <a:ext cx="5762625" cy="3356500"/>
            </a:xfrm>
            <a:prstGeom prst="rect">
              <a:avLst/>
            </a:prstGeom>
            <a:effectLst>
              <a:outerShdw blurRad="63500" sx="102000" sy="102000" algn="ctr" rotWithShape="0">
                <a:prstClr val="black">
                  <a:alpha val="40000"/>
                </a:prstClr>
              </a:outerShdw>
            </a:effectLst>
          </p:spPr>
        </p:pic>
        <p:sp>
          <p:nvSpPr>
            <p:cNvPr id="28" name="Rectangle à coins arrondis 27"/>
            <p:cNvSpPr/>
            <p:nvPr/>
          </p:nvSpPr>
          <p:spPr>
            <a:xfrm>
              <a:off x="6324602" y="3413455"/>
              <a:ext cx="728133" cy="369029"/>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a typeface="Source Sans Pro" panose="020B0503030403020204" pitchFamily="34" charset="0"/>
              </a:endParaRPr>
            </a:p>
          </p:txBody>
        </p:sp>
        <p:sp>
          <p:nvSpPr>
            <p:cNvPr id="29" name="Rectangle à coins arrondis 28"/>
            <p:cNvSpPr/>
            <p:nvPr/>
          </p:nvSpPr>
          <p:spPr>
            <a:xfrm>
              <a:off x="2295526" y="3413455"/>
              <a:ext cx="1489075" cy="369029"/>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a typeface="Source Sans Pro" panose="020B0503030403020204" pitchFamily="34" charset="0"/>
              </a:endParaRPr>
            </a:p>
          </p:txBody>
        </p:sp>
        <p:cxnSp>
          <p:nvCxnSpPr>
            <p:cNvPr id="16" name="Connecteur en arc 15"/>
            <p:cNvCxnSpPr/>
            <p:nvPr/>
          </p:nvCxnSpPr>
          <p:spPr>
            <a:xfrm rot="13140000" flipV="1">
              <a:off x="6868234" y="2831710"/>
              <a:ext cx="490417" cy="733492"/>
            </a:xfrm>
            <a:prstGeom prst="curvedConnector2">
              <a:avLst/>
            </a:prstGeom>
            <a:ln w="12700">
              <a:solidFill>
                <a:srgbClr val="FF0000"/>
              </a:solidFill>
              <a:tailEnd type="triangle"/>
            </a:ln>
          </p:spPr>
          <p:style>
            <a:lnRef idx="2">
              <a:schemeClr val="accent1"/>
            </a:lnRef>
            <a:fillRef idx="0">
              <a:schemeClr val="accent1"/>
            </a:fillRef>
            <a:effectRef idx="1">
              <a:schemeClr val="accent1"/>
            </a:effectRef>
            <a:fontRef idx="minor">
              <a:schemeClr val="tx1"/>
            </a:fontRef>
          </p:style>
        </p:cxnSp>
      </p:grpSp>
      <p:sp>
        <p:nvSpPr>
          <p:cNvPr id="2" name="Titre 1"/>
          <p:cNvSpPr>
            <a:spLocks noGrp="1"/>
          </p:cNvSpPr>
          <p:nvPr>
            <p:ph type="title"/>
          </p:nvPr>
        </p:nvSpPr>
        <p:spPr/>
        <p:txBody>
          <a:bodyPr/>
          <a:lstStyle/>
          <a:p>
            <a:r>
              <a:rPr lang="fr-BE" dirty="0" smtClean="0">
                <a:latin typeface="+mn-lt"/>
              </a:rPr>
              <a:t>Widgets </a:t>
            </a:r>
            <a:r>
              <a:rPr lang="fr-BE" dirty="0">
                <a:latin typeface="+mn-lt"/>
              </a:rPr>
              <a:t>: </a:t>
            </a:r>
            <a:r>
              <a:rPr lang="fr-BE" dirty="0" smtClean="0">
                <a:latin typeface="+mn-lt"/>
              </a:rPr>
              <a:t>les gérer sur le tableau de bord</a:t>
            </a:r>
            <a:endParaRPr lang="en-US" dirty="0">
              <a:latin typeface="+mn-lt"/>
            </a:endParaRPr>
          </a:p>
        </p:txBody>
      </p:sp>
      <p:sp>
        <p:nvSpPr>
          <p:cNvPr id="24" name="Espace réservé du contenu 2"/>
          <p:cNvSpPr>
            <a:spLocks noGrp="1"/>
          </p:cNvSpPr>
          <p:nvPr>
            <p:ph idx="1"/>
          </p:nvPr>
        </p:nvSpPr>
        <p:spPr>
          <a:xfrm>
            <a:off x="457200" y="1600200"/>
            <a:ext cx="8229600" cy="4525963"/>
          </a:xfrm>
        </p:spPr>
        <p:txBody>
          <a:bodyPr>
            <a:normAutofit/>
          </a:bodyPr>
          <a:lstStyle/>
          <a:p>
            <a:pPr marL="457200" indent="-457200">
              <a:buSzPct val="100000"/>
              <a:buFont typeface="+mj-lt"/>
              <a:buAutoNum type="arabicPeriod"/>
            </a:pPr>
            <a:r>
              <a:rPr lang="fr-BE" sz="2000" dirty="0" smtClean="0"/>
              <a:t>Déplacer</a:t>
            </a:r>
            <a:endParaRPr lang="fr-BE" sz="2000" dirty="0"/>
          </a:p>
          <a:p>
            <a:pPr marL="457200" indent="-457200">
              <a:buSzPct val="100000"/>
              <a:buFont typeface="+mj-lt"/>
              <a:buAutoNum type="arabicPeriod"/>
            </a:pPr>
            <a:r>
              <a:rPr lang="fr-BE" sz="2000" dirty="0" smtClean="0"/>
              <a:t>Ouvrir pour </a:t>
            </a:r>
            <a:r>
              <a:rPr lang="fr-BE" sz="2000" dirty="0"/>
              <a:t>une vue plus </a:t>
            </a:r>
            <a:r>
              <a:rPr lang="fr-BE" sz="2000" dirty="0" smtClean="0"/>
              <a:t>détaillée</a:t>
            </a:r>
          </a:p>
          <a:p>
            <a:pPr marL="457200" indent="-457200">
              <a:buSzPct val="100000"/>
              <a:buFont typeface="+mj-lt"/>
              <a:buAutoNum type="arabicPeriod"/>
            </a:pPr>
            <a:r>
              <a:rPr lang="fr-BE" sz="2000" dirty="0" smtClean="0"/>
              <a:t>Supprimer</a:t>
            </a:r>
          </a:p>
          <a:p>
            <a:pPr marL="0" indent="0">
              <a:buNone/>
            </a:pPr>
            <a:endParaRPr lang="fr-FR" sz="2000" dirty="0"/>
          </a:p>
        </p:txBody>
      </p:sp>
      <p:grpSp>
        <p:nvGrpSpPr>
          <p:cNvPr id="8" name="Groupe 7"/>
          <p:cNvGrpSpPr/>
          <p:nvPr/>
        </p:nvGrpSpPr>
        <p:grpSpPr>
          <a:xfrm>
            <a:off x="7143815" y="5448382"/>
            <a:ext cx="1123189" cy="760439"/>
            <a:chOff x="6735617" y="5433734"/>
            <a:chExt cx="1123189" cy="760439"/>
          </a:xfrm>
        </p:grpSpPr>
        <p:grpSp>
          <p:nvGrpSpPr>
            <p:cNvPr id="34" name="Groupe 33"/>
            <p:cNvGrpSpPr/>
            <p:nvPr/>
          </p:nvGrpSpPr>
          <p:grpSpPr>
            <a:xfrm rot="16200000">
              <a:off x="6916992" y="5252359"/>
              <a:ext cx="760439" cy="1123189"/>
              <a:chOff x="1845737" y="4689218"/>
              <a:chExt cx="760435" cy="1123185"/>
            </a:xfrm>
          </p:grpSpPr>
          <p:grpSp>
            <p:nvGrpSpPr>
              <p:cNvPr id="36" name="Groupe 35"/>
              <p:cNvGrpSpPr/>
              <p:nvPr/>
            </p:nvGrpSpPr>
            <p:grpSpPr>
              <a:xfrm>
                <a:off x="1845737" y="4759391"/>
                <a:ext cx="760435" cy="1053012"/>
                <a:chOff x="1845737" y="4759391"/>
                <a:chExt cx="760435" cy="1053012"/>
              </a:xfrm>
            </p:grpSpPr>
            <p:pic>
              <p:nvPicPr>
                <p:cNvPr id="42" name="Espace réservé du contenu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45737" y="4800816"/>
                  <a:ext cx="648000" cy="1011587"/>
                </a:xfrm>
                <a:prstGeom prst="rect">
                  <a:avLst/>
                </a:prstGeom>
              </p:spPr>
            </p:pic>
            <p:sp>
              <p:nvSpPr>
                <p:cNvPr id="43" name="Rectangle 42"/>
                <p:cNvSpPr/>
                <p:nvPr/>
              </p:nvSpPr>
              <p:spPr>
                <a:xfrm rot="19160008">
                  <a:off x="1994614" y="4759391"/>
                  <a:ext cx="304800" cy="2291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sp>
              <p:nvSpPr>
                <p:cNvPr id="44" name="Rectangle 43"/>
                <p:cNvSpPr/>
                <p:nvPr/>
              </p:nvSpPr>
              <p:spPr>
                <a:xfrm rot="18618504">
                  <a:off x="2329616" y="4959159"/>
                  <a:ext cx="324000" cy="2291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grpSp>
          <p:cxnSp>
            <p:nvCxnSpPr>
              <p:cNvPr id="40" name="Connecteur droit avec flèche 39"/>
              <p:cNvCxnSpPr/>
              <p:nvPr/>
            </p:nvCxnSpPr>
            <p:spPr>
              <a:xfrm>
                <a:off x="2354197" y="5065248"/>
                <a:ext cx="200754" cy="224431"/>
              </a:xfrm>
              <a:prstGeom prst="straightConnector1">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41" name="Connecteur droit avec flèche 40"/>
              <p:cNvCxnSpPr/>
              <p:nvPr/>
            </p:nvCxnSpPr>
            <p:spPr>
              <a:xfrm rot="10800000">
                <a:off x="2027736" y="4689218"/>
                <a:ext cx="200754" cy="224431"/>
              </a:xfrm>
              <a:prstGeom prst="straightConnector1">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sp>
          <p:nvSpPr>
            <p:cNvPr id="17" name="ZoneTexte 16"/>
            <p:cNvSpPr txBox="1"/>
            <p:nvPr/>
          </p:nvSpPr>
          <p:spPr>
            <a:xfrm>
              <a:off x="7317759" y="5799378"/>
              <a:ext cx="301856" cy="369332"/>
            </a:xfrm>
            <a:prstGeom prst="rect">
              <a:avLst/>
            </a:prstGeom>
            <a:noFill/>
          </p:spPr>
          <p:txBody>
            <a:bodyPr wrap="square" rtlCol="0">
              <a:spAutoFit/>
            </a:bodyPr>
            <a:lstStyle/>
            <a:p>
              <a:r>
                <a:rPr lang="fr-BE" dirty="0" smtClean="0"/>
                <a:t>1</a:t>
              </a:r>
              <a:endParaRPr lang="fr-BE" dirty="0"/>
            </a:p>
          </p:txBody>
        </p:sp>
      </p:grpSp>
      <p:grpSp>
        <p:nvGrpSpPr>
          <p:cNvPr id="5" name="Groupe 4"/>
          <p:cNvGrpSpPr/>
          <p:nvPr/>
        </p:nvGrpSpPr>
        <p:grpSpPr>
          <a:xfrm>
            <a:off x="3941992" y="2449695"/>
            <a:ext cx="648000" cy="1011587"/>
            <a:chOff x="3678772" y="2770896"/>
            <a:chExt cx="648000" cy="1011587"/>
          </a:xfrm>
        </p:grpSpPr>
        <p:pic>
          <p:nvPicPr>
            <p:cNvPr id="33" name="Espace réservé du contenu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1849935">
              <a:off x="3678772" y="2770896"/>
              <a:ext cx="648000" cy="1011587"/>
            </a:xfrm>
            <a:prstGeom prst="rect">
              <a:avLst/>
            </a:prstGeom>
          </p:spPr>
        </p:pic>
        <p:sp>
          <p:nvSpPr>
            <p:cNvPr id="18" name="ZoneTexte 17"/>
            <p:cNvSpPr txBox="1"/>
            <p:nvPr/>
          </p:nvSpPr>
          <p:spPr>
            <a:xfrm>
              <a:off x="3985838" y="3013790"/>
              <a:ext cx="301856" cy="369332"/>
            </a:xfrm>
            <a:prstGeom prst="rect">
              <a:avLst/>
            </a:prstGeom>
            <a:noFill/>
          </p:spPr>
          <p:txBody>
            <a:bodyPr wrap="square" rtlCol="0">
              <a:spAutoFit/>
            </a:bodyPr>
            <a:lstStyle/>
            <a:p>
              <a:r>
                <a:rPr lang="fr-BE" dirty="0" smtClean="0"/>
                <a:t>2</a:t>
              </a:r>
              <a:endParaRPr lang="fr-BE" dirty="0"/>
            </a:p>
          </p:txBody>
        </p:sp>
      </p:grpSp>
      <p:grpSp>
        <p:nvGrpSpPr>
          <p:cNvPr id="4" name="Groupe 3"/>
          <p:cNvGrpSpPr/>
          <p:nvPr/>
        </p:nvGrpSpPr>
        <p:grpSpPr>
          <a:xfrm>
            <a:off x="7756613" y="3077017"/>
            <a:ext cx="648000" cy="1011587"/>
            <a:chOff x="7210806" y="3276690"/>
            <a:chExt cx="648000" cy="1011587"/>
          </a:xfrm>
        </p:grpSpPr>
        <p:pic>
          <p:nvPicPr>
            <p:cNvPr id="32" name="Espace réservé du contenu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10806" y="3276690"/>
              <a:ext cx="648000" cy="1011587"/>
            </a:xfrm>
            <a:prstGeom prst="rect">
              <a:avLst/>
            </a:prstGeom>
          </p:spPr>
        </p:pic>
        <p:sp>
          <p:nvSpPr>
            <p:cNvPr id="19" name="ZoneTexte 18"/>
            <p:cNvSpPr txBox="1"/>
            <p:nvPr/>
          </p:nvSpPr>
          <p:spPr>
            <a:xfrm>
              <a:off x="7317759" y="3701307"/>
              <a:ext cx="301856" cy="369332"/>
            </a:xfrm>
            <a:prstGeom prst="rect">
              <a:avLst/>
            </a:prstGeom>
            <a:noFill/>
          </p:spPr>
          <p:txBody>
            <a:bodyPr wrap="square" rtlCol="0">
              <a:spAutoFit/>
            </a:bodyPr>
            <a:lstStyle/>
            <a:p>
              <a:r>
                <a:rPr lang="fr-BE" dirty="0" smtClean="0"/>
                <a:t>3</a:t>
              </a:r>
              <a:endParaRPr lang="fr-BE" dirty="0"/>
            </a:p>
          </p:txBody>
        </p:sp>
      </p:grpSp>
    </p:spTree>
    <p:extLst>
      <p:ext uri="{BB962C8B-B14F-4D97-AF65-F5344CB8AC3E}">
        <p14:creationId xmlns:p14="http://schemas.microsoft.com/office/powerpoint/2010/main" val="17713443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latin typeface="+mn-lt"/>
              </a:rPr>
              <a:t>Reports et </a:t>
            </a:r>
            <a:r>
              <a:rPr lang="fr-BE" dirty="0" err="1" smtClean="0">
                <a:latin typeface="+mn-lt"/>
              </a:rPr>
              <a:t>Dashboards</a:t>
            </a:r>
            <a:r>
              <a:rPr lang="fr-BE" dirty="0" smtClean="0">
                <a:latin typeface="+mn-lt"/>
              </a:rPr>
              <a:t>: les consulter</a:t>
            </a:r>
            <a:endParaRPr lang="en-US" dirty="0">
              <a:latin typeface="+mn-lt"/>
            </a:endParaRPr>
          </a:p>
        </p:txBody>
      </p:sp>
      <p:grpSp>
        <p:nvGrpSpPr>
          <p:cNvPr id="3" name="Groupe 2"/>
          <p:cNvGrpSpPr/>
          <p:nvPr/>
        </p:nvGrpSpPr>
        <p:grpSpPr>
          <a:xfrm>
            <a:off x="72000" y="1839109"/>
            <a:ext cx="9000000" cy="4272212"/>
            <a:chOff x="814012" y="2490651"/>
            <a:chExt cx="7515977" cy="4272212"/>
          </a:xfrm>
        </p:grpSpPr>
        <p:sp>
          <p:nvSpPr>
            <p:cNvPr id="13" name="Rectangle à coins arrondis 12"/>
            <p:cNvSpPr/>
            <p:nvPr/>
          </p:nvSpPr>
          <p:spPr>
            <a:xfrm>
              <a:off x="5122401" y="2722164"/>
              <a:ext cx="1314450" cy="2002236"/>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a typeface="Source Sans Pro" panose="020B0503030403020204" pitchFamily="34" charset="0"/>
              </a:endParaRPr>
            </a:p>
          </p:txBody>
        </p:sp>
        <p:grpSp>
          <p:nvGrpSpPr>
            <p:cNvPr id="8" name="Groupe 7"/>
            <p:cNvGrpSpPr/>
            <p:nvPr/>
          </p:nvGrpSpPr>
          <p:grpSpPr>
            <a:xfrm>
              <a:off x="814012" y="2490651"/>
              <a:ext cx="7515977" cy="4272212"/>
              <a:chOff x="814012" y="2490651"/>
              <a:chExt cx="7515977" cy="4272212"/>
            </a:xfrm>
          </p:grpSpPr>
          <p:pic>
            <p:nvPicPr>
              <p:cNvPr id="5" name="Image 4"/>
              <p:cNvPicPr>
                <a:picLocks noChangeAspect="1"/>
              </p:cNvPicPr>
              <p:nvPr/>
            </p:nvPicPr>
            <p:blipFill rotWithShape="1">
              <a:blip r:embed="rId3"/>
              <a:srcRect l="6111" t="14603" r="53569" b="3909"/>
              <a:stretch/>
            </p:blipFill>
            <p:spPr>
              <a:xfrm>
                <a:off x="814012" y="2490651"/>
                <a:ext cx="7515977" cy="4272212"/>
              </a:xfrm>
              <a:prstGeom prst="rect">
                <a:avLst/>
              </a:prstGeom>
              <a:effectLst>
                <a:outerShdw blurRad="63500" sx="102000" sy="102000" algn="ctr" rotWithShape="0">
                  <a:prstClr val="black">
                    <a:alpha val="40000"/>
                  </a:prstClr>
                </a:outerShdw>
              </a:effectLst>
            </p:spPr>
          </p:pic>
          <p:pic>
            <p:nvPicPr>
              <p:cNvPr id="7" name="Image 6"/>
              <p:cNvPicPr>
                <a:picLocks noChangeAspect="1"/>
              </p:cNvPicPr>
              <p:nvPr/>
            </p:nvPicPr>
            <p:blipFill>
              <a:blip r:embed="rId4"/>
              <a:stretch>
                <a:fillRect/>
              </a:stretch>
            </p:blipFill>
            <p:spPr>
              <a:xfrm>
                <a:off x="3894959" y="2490651"/>
                <a:ext cx="619125" cy="219075"/>
              </a:xfrm>
              <a:prstGeom prst="rect">
                <a:avLst/>
              </a:prstGeom>
            </p:spPr>
          </p:pic>
        </p:grpSp>
        <p:pic>
          <p:nvPicPr>
            <p:cNvPr id="9" name="Image 8"/>
            <p:cNvPicPr>
              <a:picLocks noChangeAspect="1"/>
            </p:cNvPicPr>
            <p:nvPr/>
          </p:nvPicPr>
          <p:blipFill rotWithShape="1">
            <a:blip r:embed="rId5"/>
            <a:srcRect t="-2" b="16161"/>
            <a:stretch/>
          </p:blipFill>
          <p:spPr>
            <a:xfrm>
              <a:off x="5191626" y="2735127"/>
              <a:ext cx="588000" cy="211274"/>
            </a:xfrm>
            <a:prstGeom prst="rect">
              <a:avLst/>
            </a:prstGeom>
          </p:spPr>
        </p:pic>
        <p:sp>
          <p:nvSpPr>
            <p:cNvPr id="17" name="Rectangle à coins arrondis 16"/>
            <p:cNvSpPr/>
            <p:nvPr/>
          </p:nvSpPr>
          <p:spPr>
            <a:xfrm>
              <a:off x="5122401" y="2743593"/>
              <a:ext cx="1439266" cy="1993770"/>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a typeface="Source Sans Pro" panose="020B0503030403020204" pitchFamily="34" charset="0"/>
              </a:endParaRPr>
            </a:p>
          </p:txBody>
        </p:sp>
        <p:sp>
          <p:nvSpPr>
            <p:cNvPr id="18" name="Rectangle à coins arrondis 17"/>
            <p:cNvSpPr/>
            <p:nvPr/>
          </p:nvSpPr>
          <p:spPr>
            <a:xfrm>
              <a:off x="3894959" y="2490651"/>
              <a:ext cx="639442" cy="231513"/>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a typeface="Source Sans Pro" panose="020B0503030403020204" pitchFamily="34" charset="0"/>
              </a:endParaRPr>
            </a:p>
          </p:txBody>
        </p:sp>
        <p:cxnSp>
          <p:nvCxnSpPr>
            <p:cNvPr id="19" name="Connecteur droit avec flèche 18"/>
            <p:cNvCxnSpPr/>
            <p:nvPr/>
          </p:nvCxnSpPr>
          <p:spPr>
            <a:xfrm>
              <a:off x="4534401" y="2722165"/>
              <a:ext cx="657225" cy="88768"/>
            </a:xfrm>
            <a:prstGeom prst="straightConnector1">
              <a:avLst/>
            </a:prstGeom>
            <a:ln w="12700">
              <a:solidFill>
                <a:srgbClr val="FF0000"/>
              </a:solidFill>
              <a:tailEnd type="triangle"/>
            </a:ln>
          </p:spPr>
          <p:style>
            <a:lnRef idx="2">
              <a:schemeClr val="accent1"/>
            </a:lnRef>
            <a:fillRef idx="0">
              <a:schemeClr val="accent1"/>
            </a:fillRef>
            <a:effectRef idx="1">
              <a:schemeClr val="accent1"/>
            </a:effectRef>
            <a:fontRef idx="minor">
              <a:schemeClr val="tx1"/>
            </a:fontRef>
          </p:style>
        </p:cxnSp>
      </p:grpSp>
      <p:pic>
        <p:nvPicPr>
          <p:cNvPr id="12" name="Espace réservé du contenu 2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02927" y="1973861"/>
            <a:ext cx="648000" cy="1011587"/>
          </a:xfrm>
          <a:prstGeom prst="rect">
            <a:avLst/>
          </a:prstGeom>
        </p:spPr>
      </p:pic>
      <p:sp>
        <p:nvSpPr>
          <p:cNvPr id="4" name="ZoneTexte 3"/>
          <p:cNvSpPr txBox="1"/>
          <p:nvPr/>
        </p:nvSpPr>
        <p:spPr>
          <a:xfrm>
            <a:off x="3293532" y="2413001"/>
            <a:ext cx="313266" cy="369332"/>
          </a:xfrm>
          <a:prstGeom prst="rect">
            <a:avLst/>
          </a:prstGeom>
          <a:noFill/>
        </p:spPr>
        <p:txBody>
          <a:bodyPr wrap="square" rtlCol="0">
            <a:spAutoFit/>
          </a:bodyPr>
          <a:lstStyle/>
          <a:p>
            <a:r>
              <a:rPr lang="fr-BE" dirty="0" smtClean="0"/>
              <a:t>1</a:t>
            </a:r>
            <a:endParaRPr lang="fr-BE" dirty="0"/>
          </a:p>
        </p:txBody>
      </p:sp>
      <p:pic>
        <p:nvPicPr>
          <p:cNvPr id="16" name="Espace réservé du contenu 2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1522251">
            <a:off x="6208165" y="1438358"/>
            <a:ext cx="648000" cy="1011587"/>
          </a:xfrm>
          <a:prstGeom prst="rect">
            <a:avLst/>
          </a:prstGeom>
        </p:spPr>
      </p:pic>
      <p:sp>
        <p:nvSpPr>
          <p:cNvPr id="20" name="ZoneTexte 19"/>
          <p:cNvSpPr txBox="1"/>
          <p:nvPr/>
        </p:nvSpPr>
        <p:spPr>
          <a:xfrm>
            <a:off x="6513095" y="1654443"/>
            <a:ext cx="313266" cy="369332"/>
          </a:xfrm>
          <a:prstGeom prst="rect">
            <a:avLst/>
          </a:prstGeom>
          <a:noFill/>
        </p:spPr>
        <p:txBody>
          <a:bodyPr wrap="square" rtlCol="0">
            <a:spAutoFit/>
          </a:bodyPr>
          <a:lstStyle/>
          <a:p>
            <a:r>
              <a:rPr lang="fr-BE" dirty="0" smtClean="0"/>
              <a:t>2</a:t>
            </a:r>
            <a:endParaRPr lang="fr-BE" dirty="0"/>
          </a:p>
        </p:txBody>
      </p:sp>
    </p:spTree>
    <p:extLst>
      <p:ext uri="{BB962C8B-B14F-4D97-AF65-F5344CB8AC3E}">
        <p14:creationId xmlns:p14="http://schemas.microsoft.com/office/powerpoint/2010/main" val="2063149257"/>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1845</TotalTime>
  <Words>2353</Words>
  <Application>Microsoft Office PowerPoint</Application>
  <PresentationFormat>Affichage à l'écran (4:3)</PresentationFormat>
  <Paragraphs>450</Paragraphs>
  <Slides>46</Slides>
  <Notes>46</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46</vt:i4>
      </vt:variant>
    </vt:vector>
  </HeadingPairs>
  <TitlesOfParts>
    <vt:vector size="52" baseType="lpstr">
      <vt:lpstr>Arial</vt:lpstr>
      <vt:lpstr>Calibri</vt:lpstr>
      <vt:lpstr>Lucida Grande</vt:lpstr>
      <vt:lpstr>Source Sans Pro</vt:lpstr>
      <vt:lpstr>Wingdings</vt:lpstr>
      <vt:lpstr>Thème Office</vt:lpstr>
      <vt:lpstr>Alma - Analytics</vt:lpstr>
      <vt:lpstr>Analytics - Découverte</vt:lpstr>
      <vt:lpstr>Analytics - Découverte</vt:lpstr>
      <vt:lpstr>Accès aux synthèses statistiques </vt:lpstr>
      <vt:lpstr>Accéder aux synthèses statistiques </vt:lpstr>
      <vt:lpstr>Widgets : les afficher sur le tableau de bord</vt:lpstr>
      <vt:lpstr>Widgets : les afficher sur le tableau de bord</vt:lpstr>
      <vt:lpstr>Widgets : les gérer sur le tableau de bord</vt:lpstr>
      <vt:lpstr>Reports et Dashboards: les consulter</vt:lpstr>
      <vt:lpstr>Scheduled Reports et Scheduled Dashboards:     s’y abonner</vt:lpstr>
      <vt:lpstr>Scheduled Reports et Scheduled Dashboards:     s’y abonner</vt:lpstr>
      <vt:lpstr>Exemples de rapports </vt:lpstr>
      <vt:lpstr>Données: actuellement 24 domaines</vt:lpstr>
      <vt:lpstr>La circulation des documents</vt:lpstr>
      <vt:lpstr>Accéder à la description des contenus</vt:lpstr>
      <vt:lpstr>Exemple de rapport: Fulfillment (1)</vt:lpstr>
      <vt:lpstr>Exemple de rapport: Fulfillment (1)</vt:lpstr>
      <vt:lpstr>Exemple de rapport: Fulfillment (2)</vt:lpstr>
      <vt:lpstr>Exemple de rapport: Fulfillment (2bis)</vt:lpstr>
      <vt:lpstr>Exemple de rapport: Fulfillment (3)</vt:lpstr>
      <vt:lpstr>Exemple de rapport: Fulfillment (4)</vt:lpstr>
      <vt:lpstr>Exemple de rapport: Fulfillment (5)</vt:lpstr>
      <vt:lpstr>Exemple de tableau de bord: Fulfillment</vt:lpstr>
      <vt:lpstr>PIB</vt:lpstr>
      <vt:lpstr>Exemple de rapport: PIB (1)</vt:lpstr>
      <vt:lpstr>Exemple de rapport: PIB (2)</vt:lpstr>
      <vt:lpstr>Inventaire</vt:lpstr>
      <vt:lpstr>Exemple de rapport: Inventaire (1)</vt:lpstr>
      <vt:lpstr>Exemple de rapport: Inventaire (2)</vt:lpstr>
      <vt:lpstr>Exemple de rapport: Inventaire (2bis)</vt:lpstr>
      <vt:lpstr>Exemple de rapport: Inventaire (3)</vt:lpstr>
      <vt:lpstr>Acquisitions</vt:lpstr>
      <vt:lpstr>Exemple de rapport: Acquisitions (1)</vt:lpstr>
      <vt:lpstr>Exemple de rapport: Acquisitions (1bis)</vt:lpstr>
      <vt:lpstr>Exemple de rapport: Acquisitions (2)</vt:lpstr>
      <vt:lpstr>Exemple de rapport: Acquisitions (3)</vt:lpstr>
      <vt:lpstr>Exemple de rapport: Acquisitions (4)</vt:lpstr>
      <vt:lpstr>Exemple de rapport: Acquisitions (5)</vt:lpstr>
      <vt:lpstr>Inventaire électronique</vt:lpstr>
      <vt:lpstr>Ex. de rapport: Inventaire électronique (1)</vt:lpstr>
      <vt:lpstr>Ex. de rapport: Inventaire électronique (2)</vt:lpstr>
      <vt:lpstr>Données d’usage des e-documents</vt:lpstr>
      <vt:lpstr>Ex. de rapport: Usage JR1</vt:lpstr>
      <vt:lpstr>Ex. de rapport: Cost Usage des e-documents</vt:lpstr>
      <vt:lpstr>Merci de votre attention</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Sophie Minon</dc:creator>
  <cp:lastModifiedBy>Fabienne Prosmans</cp:lastModifiedBy>
  <cp:revision>228</cp:revision>
  <dcterms:created xsi:type="dcterms:W3CDTF">2018-04-18T15:28:21Z</dcterms:created>
  <dcterms:modified xsi:type="dcterms:W3CDTF">2018-09-14T12:56:52Z</dcterms:modified>
</cp:coreProperties>
</file>