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4.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7.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9.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0.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1.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2.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23.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4.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5.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6.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7.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28.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29.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30.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31.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32.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33.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34.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35.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36.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37.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38.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39.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40.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41.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42.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43.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44.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45.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46.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47.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notesSlides/notesSlide48.xml" ContentType="application/vnd.openxmlformats-officedocument.presentationml.notesSlide+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49.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notesSlides/notesSlide50.xml" ContentType="application/vnd.openxmlformats-officedocument.presentationml.notesSlide+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notesSlides/notesSlide51.xml" ContentType="application/vnd.openxmlformats-officedocument.presentationml.notesSlid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52.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53.xml" ContentType="application/vnd.openxmlformats-officedocument.presentationml.notesSl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54.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notesSlides/notesSlide55.xml" ContentType="application/vnd.openxmlformats-officedocument.presentationml.notesSl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notesSlides/notesSlide56.xml" ContentType="application/vnd.openxmlformats-officedocument.presentationml.notes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notesSlides/notesSlide57.xml" ContentType="application/vnd.openxmlformats-officedocument.presentationml.notesSlide+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notesSlides/notesSlide58.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61"/>
  </p:notesMasterIdLst>
  <p:handoutMasterIdLst>
    <p:handoutMasterId r:id="rId62"/>
  </p:handoutMasterIdLst>
  <p:sldIdLst>
    <p:sldId id="385" r:id="rId3"/>
    <p:sldId id="397" r:id="rId4"/>
    <p:sldId id="421" r:id="rId5"/>
    <p:sldId id="422" r:id="rId6"/>
    <p:sldId id="423" r:id="rId7"/>
    <p:sldId id="424" r:id="rId8"/>
    <p:sldId id="425" r:id="rId9"/>
    <p:sldId id="426" r:id="rId10"/>
    <p:sldId id="427" r:id="rId11"/>
    <p:sldId id="428" r:id="rId12"/>
    <p:sldId id="429" r:id="rId13"/>
    <p:sldId id="430" r:id="rId14"/>
    <p:sldId id="431" r:id="rId15"/>
    <p:sldId id="434" r:id="rId16"/>
    <p:sldId id="435" r:id="rId17"/>
    <p:sldId id="436" r:id="rId18"/>
    <p:sldId id="437" r:id="rId19"/>
    <p:sldId id="438" r:id="rId20"/>
    <p:sldId id="439" r:id="rId21"/>
    <p:sldId id="441" r:id="rId22"/>
    <p:sldId id="442" r:id="rId23"/>
    <p:sldId id="443" r:id="rId24"/>
    <p:sldId id="447" r:id="rId25"/>
    <p:sldId id="448" r:id="rId26"/>
    <p:sldId id="449" r:id="rId27"/>
    <p:sldId id="475" r:id="rId28"/>
    <p:sldId id="476" r:id="rId29"/>
    <p:sldId id="450" r:id="rId30"/>
    <p:sldId id="451" r:id="rId31"/>
    <p:sldId id="452" r:id="rId32"/>
    <p:sldId id="453" r:id="rId33"/>
    <p:sldId id="454" r:id="rId34"/>
    <p:sldId id="455" r:id="rId35"/>
    <p:sldId id="477" r:id="rId36"/>
    <p:sldId id="478" r:id="rId37"/>
    <p:sldId id="456" r:id="rId38"/>
    <p:sldId id="457" r:id="rId39"/>
    <p:sldId id="458" r:id="rId40"/>
    <p:sldId id="480" r:id="rId41"/>
    <p:sldId id="479" r:id="rId42"/>
    <p:sldId id="481" r:id="rId43"/>
    <p:sldId id="459" r:id="rId44"/>
    <p:sldId id="482" r:id="rId45"/>
    <p:sldId id="461" r:id="rId46"/>
    <p:sldId id="462" r:id="rId47"/>
    <p:sldId id="463" r:id="rId48"/>
    <p:sldId id="464" r:id="rId49"/>
    <p:sldId id="465" r:id="rId50"/>
    <p:sldId id="466" r:id="rId51"/>
    <p:sldId id="467" r:id="rId52"/>
    <p:sldId id="468" r:id="rId53"/>
    <p:sldId id="483" r:id="rId54"/>
    <p:sldId id="469" r:id="rId55"/>
    <p:sldId id="470" r:id="rId56"/>
    <p:sldId id="471" r:id="rId57"/>
    <p:sldId id="472" r:id="rId58"/>
    <p:sldId id="474" r:id="rId59"/>
    <p:sldId id="386" r:id="rId60"/>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Richelle" initials="LR" lastIdx="6" clrIdx="0">
    <p:extLst>
      <p:ext uri="{19B8F6BF-5375-455C-9EA6-DF929625EA0E}">
        <p15:presenceInfo xmlns:p15="http://schemas.microsoft.com/office/powerpoint/2012/main" userId="Laurence Richelle" providerId="None"/>
      </p:ext>
    </p:extLst>
  </p:cmAuthor>
  <p:cmAuthor id="2" name="Sandra Luciani" initials="S.L." lastIdx="4" clrIdx="1">
    <p:extLst>
      <p:ext uri="{19B8F6BF-5375-455C-9EA6-DF929625EA0E}">
        <p15:presenceInfo xmlns:p15="http://schemas.microsoft.com/office/powerpoint/2012/main" userId="Sandra Luci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621"/>
    <a:srgbClr val="FF410D"/>
    <a:srgbClr val="FF4D1D"/>
    <a:srgbClr val="FF3300"/>
    <a:srgbClr val="278989"/>
    <a:srgbClr val="A8183A"/>
    <a:srgbClr val="D1DEFB"/>
    <a:srgbClr val="FDD9CF"/>
    <a:srgbClr val="FF8361"/>
    <a:srgbClr val="225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1" autoAdjust="0"/>
    <p:restoredTop sz="70656" autoAdjust="0"/>
  </p:normalViewPr>
  <p:slideViewPr>
    <p:cSldViewPr>
      <p:cViewPr varScale="1">
        <p:scale>
          <a:sx n="80" d="100"/>
          <a:sy n="80" d="100"/>
        </p:scale>
        <p:origin x="2136" y="67"/>
      </p:cViewPr>
      <p:guideLst>
        <p:guide orient="horz" pos="2160"/>
        <p:guide pos="2880"/>
      </p:guideLst>
    </p:cSldViewPr>
  </p:slideViewPr>
  <p:outlineViewPr>
    <p:cViewPr>
      <p:scale>
        <a:sx n="33" d="100"/>
        <a:sy n="33" d="100"/>
      </p:scale>
      <p:origin x="0" y="-429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1" d="100"/>
          <a:sy n="81" d="100"/>
        </p:scale>
        <p:origin x="3990"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11-23T16:31:30.931"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3-16T13:27:24.139" idx="4">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1561" tIns="45781" rIns="91561" bIns="45781" rtlCol="0"/>
          <a:lstStyle>
            <a:lvl1pPr algn="l">
              <a:defRPr sz="1200"/>
            </a:lvl1pPr>
          </a:lstStyle>
          <a:p>
            <a:endParaRPr lang="fr-BE"/>
          </a:p>
        </p:txBody>
      </p:sp>
      <p:sp>
        <p:nvSpPr>
          <p:cNvPr id="3" name="Espace réservé de la date 2"/>
          <p:cNvSpPr>
            <a:spLocks noGrp="1"/>
          </p:cNvSpPr>
          <p:nvPr>
            <p:ph type="dt" sz="quarter" idx="1"/>
          </p:nvPr>
        </p:nvSpPr>
        <p:spPr>
          <a:xfrm>
            <a:off x="3854942" y="2"/>
            <a:ext cx="2949099" cy="497205"/>
          </a:xfrm>
          <a:prstGeom prst="rect">
            <a:avLst/>
          </a:prstGeom>
        </p:spPr>
        <p:txBody>
          <a:bodyPr vert="horz" lIns="91561" tIns="45781" rIns="91561" bIns="45781" rtlCol="0"/>
          <a:lstStyle>
            <a:lvl1pPr algn="r">
              <a:defRPr sz="1200"/>
            </a:lvl1pPr>
          </a:lstStyle>
          <a:p>
            <a:fld id="{F5EA7798-A561-4C99-91F3-D24BACABD4A1}" type="datetimeFigureOut">
              <a:rPr lang="fr-BE" smtClean="0"/>
              <a:pPr/>
              <a:t>11-09-18</a:t>
            </a:fld>
            <a:endParaRPr lang="fr-BE"/>
          </a:p>
        </p:txBody>
      </p:sp>
      <p:sp>
        <p:nvSpPr>
          <p:cNvPr id="4" name="Espace réservé du pied de page 3"/>
          <p:cNvSpPr>
            <a:spLocks noGrp="1"/>
          </p:cNvSpPr>
          <p:nvPr>
            <p:ph type="ftr" sz="quarter" idx="2"/>
          </p:nvPr>
        </p:nvSpPr>
        <p:spPr>
          <a:xfrm>
            <a:off x="2" y="9445171"/>
            <a:ext cx="2949099" cy="497205"/>
          </a:xfrm>
          <a:prstGeom prst="rect">
            <a:avLst/>
          </a:prstGeom>
        </p:spPr>
        <p:txBody>
          <a:bodyPr vert="horz" lIns="91561" tIns="45781" rIns="91561" bIns="45781"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4942" y="9445171"/>
            <a:ext cx="2949099" cy="497205"/>
          </a:xfrm>
          <a:prstGeom prst="rect">
            <a:avLst/>
          </a:prstGeom>
        </p:spPr>
        <p:txBody>
          <a:bodyPr vert="horz" lIns="91561" tIns="45781" rIns="91561" bIns="45781"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9099" cy="497205"/>
          </a:xfrm>
          <a:prstGeom prst="rect">
            <a:avLst/>
          </a:prstGeom>
        </p:spPr>
        <p:txBody>
          <a:bodyPr vert="horz" lIns="91561" tIns="45781" rIns="91561" bIns="45781" rtlCol="0"/>
          <a:lstStyle>
            <a:lvl1pPr algn="l">
              <a:defRPr sz="1200"/>
            </a:lvl1pPr>
          </a:lstStyle>
          <a:p>
            <a:endParaRPr lang="fr-BE"/>
          </a:p>
        </p:txBody>
      </p:sp>
      <p:sp>
        <p:nvSpPr>
          <p:cNvPr id="3" name="Espace réservé de la date 2"/>
          <p:cNvSpPr>
            <a:spLocks noGrp="1"/>
          </p:cNvSpPr>
          <p:nvPr>
            <p:ph type="dt" idx="1"/>
          </p:nvPr>
        </p:nvSpPr>
        <p:spPr>
          <a:xfrm>
            <a:off x="3854942" y="2"/>
            <a:ext cx="2949099" cy="497205"/>
          </a:xfrm>
          <a:prstGeom prst="rect">
            <a:avLst/>
          </a:prstGeom>
        </p:spPr>
        <p:txBody>
          <a:bodyPr vert="horz" lIns="91561" tIns="45781" rIns="91561" bIns="45781" rtlCol="0"/>
          <a:lstStyle>
            <a:lvl1pPr algn="r">
              <a:defRPr sz="1200"/>
            </a:lvl1pPr>
          </a:lstStyle>
          <a:p>
            <a:fld id="{5CFE7606-93E1-4414-B184-EF82DF2282F8}" type="datetimeFigureOut">
              <a:rPr lang="fr-BE" smtClean="0"/>
              <a:pPr/>
              <a:t>11-09-18</a:t>
            </a:fld>
            <a:endParaRPr lang="fr-BE"/>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561" tIns="45781" rIns="91561" bIns="45781" rtlCol="0" anchor="ctr"/>
          <a:lstStyle/>
          <a:p>
            <a:endParaRPr lang="fr-BE"/>
          </a:p>
        </p:txBody>
      </p:sp>
      <p:sp>
        <p:nvSpPr>
          <p:cNvPr id="5" name="Espace réservé des commentaires 4"/>
          <p:cNvSpPr>
            <a:spLocks noGrp="1"/>
          </p:cNvSpPr>
          <p:nvPr>
            <p:ph type="body" sz="quarter" idx="3"/>
          </p:nvPr>
        </p:nvSpPr>
        <p:spPr>
          <a:xfrm>
            <a:off x="680562" y="4723450"/>
            <a:ext cx="5444490" cy="4474845"/>
          </a:xfrm>
          <a:prstGeom prst="rect">
            <a:avLst/>
          </a:prstGeom>
        </p:spPr>
        <p:txBody>
          <a:bodyPr vert="horz" lIns="91561" tIns="45781" rIns="91561" bIns="4578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45171"/>
            <a:ext cx="2949099" cy="497205"/>
          </a:xfrm>
          <a:prstGeom prst="rect">
            <a:avLst/>
          </a:prstGeom>
        </p:spPr>
        <p:txBody>
          <a:bodyPr vert="horz" lIns="91561" tIns="45781" rIns="91561" bIns="45781"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4942" y="9445171"/>
            <a:ext cx="2949099" cy="497205"/>
          </a:xfrm>
          <a:prstGeom prst="rect">
            <a:avLst/>
          </a:prstGeom>
        </p:spPr>
        <p:txBody>
          <a:bodyPr vert="horz" lIns="91561" tIns="45781" rIns="91561" bIns="45781"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ec.europa.eu/taxation_customs/vies/vieshome.do?selectedLanguage=fr"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94950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Si à l’étape précédente, l’option A (Edit) avait été choisie,</a:t>
            </a:r>
            <a:r>
              <a:rPr lang="fr-BE" baseline="0" dirty="0" smtClean="0"/>
              <a:t> la page « </a:t>
            </a:r>
            <a:r>
              <a:rPr lang="fr-BE" baseline="0" dirty="0" err="1" smtClean="0"/>
              <a:t>Invoice</a:t>
            </a:r>
            <a:r>
              <a:rPr lang="fr-BE" baseline="0" dirty="0" smtClean="0"/>
              <a:t> Line </a:t>
            </a:r>
            <a:r>
              <a:rPr lang="fr-BE" baseline="0" dirty="0" err="1" smtClean="0"/>
              <a:t>Details</a:t>
            </a:r>
            <a:r>
              <a:rPr lang="fr-BE" baseline="0" dirty="0" smtClean="0"/>
              <a:t> » nous permettra de modifier certaines données :</a:t>
            </a:r>
          </a:p>
          <a:p>
            <a:pPr marL="171827" indent="-171827">
              <a:buFont typeface="Arial" panose="020B0604020202020204" pitchFamily="34" charset="0"/>
              <a:buChar char="•"/>
            </a:pPr>
            <a:r>
              <a:rPr lang="fr-BE" baseline="0" dirty="0" smtClean="0"/>
              <a:t>Le prix</a:t>
            </a:r>
          </a:p>
          <a:p>
            <a:pPr marL="171827" indent="-171827">
              <a:buFont typeface="Arial" panose="020B0604020202020204" pitchFamily="34" charset="0"/>
              <a:buChar char="•"/>
            </a:pPr>
            <a:r>
              <a:rPr lang="fr-BE" baseline="0" dirty="0" smtClean="0"/>
              <a:t>Le fonds</a:t>
            </a:r>
          </a:p>
          <a:p>
            <a:pPr marL="171827" indent="-171827">
              <a:buFont typeface="Arial" panose="020B0604020202020204" pitchFamily="34" charset="0"/>
              <a:buChar char="•"/>
            </a:pPr>
            <a:r>
              <a:rPr lang="fr-BE" baseline="0" dirty="0" err="1" smtClean="0"/>
              <a:t>Subscription</a:t>
            </a:r>
            <a:r>
              <a:rPr lang="fr-BE" baseline="0" dirty="0" smtClean="0"/>
              <a:t> </a:t>
            </a:r>
            <a:r>
              <a:rPr lang="fr-BE" baseline="0" dirty="0" err="1" smtClean="0"/>
              <a:t>from</a:t>
            </a:r>
            <a:r>
              <a:rPr lang="fr-BE" baseline="0" dirty="0" smtClean="0"/>
              <a:t> date et to date (obligatoire pour du non one time)</a:t>
            </a:r>
          </a:p>
          <a:p>
            <a:pPr marL="171827" indent="-171827">
              <a:buFont typeface="Arial" panose="020B0604020202020204" pitchFamily="34" charset="0"/>
              <a:buChar char="•"/>
            </a:pPr>
            <a:r>
              <a:rPr lang="fr-BE" baseline="0" dirty="0" smtClean="0"/>
              <a:t>Ajouter une note </a:t>
            </a:r>
          </a:p>
          <a:p>
            <a:pPr marL="171827" indent="-171827">
              <a:buFont typeface="Arial" panose="020B0604020202020204" pitchFamily="34" charset="0"/>
              <a:buChar char="•"/>
            </a:pPr>
            <a:r>
              <a:rPr lang="fr-BE" baseline="0" dirty="0" smtClean="0"/>
              <a:t>Un </a:t>
            </a:r>
            <a:r>
              <a:rPr lang="fr-BE" baseline="0" dirty="0" err="1" smtClean="0"/>
              <a:t>reporting</a:t>
            </a:r>
            <a:r>
              <a:rPr lang="fr-BE" baseline="0" dirty="0" smtClean="0"/>
              <a:t> code (sous code analytique ou logistique, non utilisé pour le moment)</a:t>
            </a:r>
          </a:p>
          <a:p>
            <a:pPr marL="171827" indent="-171827">
              <a:buFont typeface="Arial" panose="020B0604020202020204" pitchFamily="34" charset="0"/>
              <a:buChar char="•"/>
            </a:pPr>
            <a:r>
              <a:rPr lang="fr-BE" baseline="0" dirty="0" smtClean="0"/>
              <a:t>… </a:t>
            </a:r>
          </a:p>
          <a:p>
            <a:endParaRPr lang="fr-BE" baseline="0" dirty="0" smtClean="0"/>
          </a:p>
          <a:p>
            <a:r>
              <a:rPr lang="fr-BE" baseline="0" dirty="0" smtClean="0"/>
              <a:t>Si vous modifiez le prix (différent par rapport à la commande), vous devrez cliquer sur « </a:t>
            </a:r>
            <a:r>
              <a:rPr lang="fr-BE" baseline="0" dirty="0" err="1" smtClean="0"/>
              <a:t>Redistribute</a:t>
            </a:r>
            <a:r>
              <a:rPr lang="fr-BE" baseline="0" dirty="0" smtClean="0"/>
              <a:t> Lines » afin d’ajuster le montant pris sur le fonds utilisé. </a:t>
            </a:r>
          </a:p>
          <a:p>
            <a:endParaRPr lang="fr-BE" baseline="0" dirty="0" smtClean="0"/>
          </a:p>
          <a:p>
            <a:r>
              <a:rPr lang="fr-BE" baseline="0" dirty="0" smtClean="0"/>
              <a:t>Cliquer ensuite sur le bouton « Save » pour sauvegarder vos modifications.</a:t>
            </a:r>
          </a:p>
          <a:p>
            <a:r>
              <a:rPr lang="fr-BE" baseline="0" dirty="0" smtClean="0"/>
              <a:t> </a:t>
            </a:r>
            <a:r>
              <a:rPr lang="fr-BE"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103610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t"/>
            <a:r>
              <a:rPr lang="fr-BE" sz="1200" b="1" dirty="0" err="1" smtClean="0">
                <a:solidFill>
                  <a:srgbClr val="00B050"/>
                </a:solidFill>
              </a:rPr>
              <a:t>Summary</a:t>
            </a:r>
            <a:r>
              <a:rPr lang="fr-BE" sz="1200" b="1" dirty="0" smtClean="0">
                <a:solidFill>
                  <a:srgbClr val="00B050"/>
                </a:solidFill>
              </a:rPr>
              <a:t> </a:t>
            </a:r>
          </a:p>
          <a:p>
            <a:pPr fontAlgn="t"/>
            <a:endParaRPr lang="fr-BE" sz="1200" b="1" dirty="0" smtClean="0"/>
          </a:p>
          <a:p>
            <a:pPr fontAlgn="t"/>
            <a:r>
              <a:rPr lang="fr-BE" sz="1200" b="1" dirty="0" err="1" smtClean="0"/>
              <a:t>Invoice</a:t>
            </a:r>
            <a:r>
              <a:rPr lang="fr-BE" sz="1200" b="1" dirty="0" smtClean="0"/>
              <a:t> </a:t>
            </a:r>
            <a:r>
              <a:rPr lang="fr-BE" sz="1200" b="1" dirty="0" err="1" smtClean="0"/>
              <a:t>Number</a:t>
            </a:r>
            <a:r>
              <a:rPr lang="fr-BE" sz="1200" b="1" dirty="0" smtClean="0"/>
              <a:t> :  </a:t>
            </a:r>
            <a:r>
              <a:rPr lang="fr-BE" sz="1200" dirty="0" smtClean="0"/>
              <a:t>(obligatoire)</a:t>
            </a:r>
          </a:p>
          <a:p>
            <a:pPr fontAlgn="t"/>
            <a:r>
              <a:rPr lang="fr-BE" sz="1200" dirty="0" smtClean="0"/>
              <a:t>Le numéro de bon de commande est indiqué par défaut, il faut le remplacer par le numéro de la facture.</a:t>
            </a:r>
          </a:p>
          <a:p>
            <a:pPr fontAlgn="t"/>
            <a:r>
              <a:rPr lang="fr-BE" sz="1200" dirty="0" smtClean="0"/>
              <a:t>! Il ne peut y avoir 2 numéros de facture identiques pour le même bon de commande car en choisissant cette méthode la facture doit correspondre au bon de commande au niveau du nombre d’item.</a:t>
            </a:r>
          </a:p>
          <a:p>
            <a:pPr fontAlgn="t"/>
            <a:endParaRPr lang="fr-BE" sz="1200" b="1" dirty="0" smtClean="0"/>
          </a:p>
          <a:p>
            <a:pPr fontAlgn="t"/>
            <a:r>
              <a:rPr lang="fr-BE" sz="1200" b="1" dirty="0" smtClean="0"/>
              <a:t>Total </a:t>
            </a:r>
            <a:r>
              <a:rPr lang="fr-BE" sz="1200" b="1" dirty="0" err="1" smtClean="0"/>
              <a:t>amount</a:t>
            </a:r>
            <a:r>
              <a:rPr lang="fr-BE" sz="1200" b="1" dirty="0" smtClean="0"/>
              <a:t> : </a:t>
            </a:r>
            <a:r>
              <a:rPr lang="fr-BE" sz="1200" dirty="0" smtClean="0"/>
              <a:t>(obligatoire)</a:t>
            </a:r>
          </a:p>
          <a:p>
            <a:pPr fontAlgn="t"/>
            <a:r>
              <a:rPr lang="fr-BE" sz="1200" dirty="0" smtClean="0"/>
              <a:t>Le montant total de la facture (y compris les frais annexes tels que les frais de port)</a:t>
            </a:r>
          </a:p>
          <a:p>
            <a:pPr defTabSz="916413" fontAlgn="t"/>
            <a:endParaRPr lang="fr-BE" sz="1200" b="1" dirty="0" smtClean="0"/>
          </a:p>
          <a:p>
            <a:pPr defTabSz="916413" fontAlgn="t"/>
            <a:r>
              <a:rPr lang="fr-BE" sz="1200" b="1" dirty="0" err="1" smtClean="0"/>
              <a:t>Vendor</a:t>
            </a:r>
            <a:r>
              <a:rPr lang="fr-BE" sz="1200" b="1" dirty="0" smtClean="0"/>
              <a:t> : </a:t>
            </a:r>
            <a:r>
              <a:rPr lang="fr-BE" sz="1200" dirty="0" smtClean="0"/>
              <a:t>(obligatoire)</a:t>
            </a:r>
          </a:p>
          <a:p>
            <a:pPr fontAlgn="t"/>
            <a:r>
              <a:rPr lang="fr-BE" sz="1200" dirty="0" smtClean="0"/>
              <a:t>Suivant le bon de commande </a:t>
            </a:r>
          </a:p>
          <a:p>
            <a:pPr fontAlgn="t"/>
            <a:r>
              <a:rPr lang="fr-BE" sz="1200" dirty="0" smtClean="0"/>
              <a:t>Si nécessaire, utiliser le bouton de recherche pour sélectionner un autre fournisseur.</a:t>
            </a:r>
          </a:p>
          <a:p>
            <a:pPr fontAlgn="t"/>
            <a:endParaRPr lang="fr-BE" sz="1200" b="1" dirty="0" smtClean="0"/>
          </a:p>
          <a:p>
            <a:pPr fontAlgn="t"/>
            <a:r>
              <a:rPr lang="fr-BE" sz="1200" b="1" dirty="0" err="1" smtClean="0"/>
              <a:t>Vendor</a:t>
            </a:r>
            <a:r>
              <a:rPr lang="fr-BE" sz="1200" b="1" dirty="0" smtClean="0"/>
              <a:t> Contact Person :</a:t>
            </a:r>
          </a:p>
          <a:p>
            <a:pPr fontAlgn="t"/>
            <a:r>
              <a:rPr lang="fr-BE" sz="1200" dirty="0" smtClean="0"/>
              <a:t>Possibilité de choisir une personne de contact paramétrée dans le compte du fournisseur.</a:t>
            </a:r>
          </a:p>
          <a:p>
            <a:pPr fontAlgn="t"/>
            <a:endParaRPr lang="fr-BE" sz="1200" b="1" dirty="0" smtClean="0"/>
          </a:p>
          <a:p>
            <a:pPr fontAlgn="t"/>
            <a:r>
              <a:rPr lang="fr-BE" sz="1200" b="1" dirty="0" err="1" smtClean="0"/>
              <a:t>Invoice</a:t>
            </a:r>
            <a:r>
              <a:rPr lang="fr-BE" sz="1200" b="1" dirty="0" smtClean="0"/>
              <a:t> Reference : </a:t>
            </a:r>
          </a:p>
          <a:p>
            <a:pPr fontAlgn="t"/>
            <a:r>
              <a:rPr lang="fr-BE" sz="1200" dirty="0" smtClean="0"/>
              <a:t>Une référence supplémentaire indiquée sur la facture qui permettrait de regrouper plusieurs factures. Ex. une offre de prix / N° de client</a:t>
            </a:r>
          </a:p>
          <a:p>
            <a:pPr defTabSz="916413" fontAlgn="t"/>
            <a:endParaRPr lang="fr-BE" sz="1200" b="1" dirty="0" smtClean="0"/>
          </a:p>
          <a:p>
            <a:pPr defTabSz="916413" fontAlgn="t"/>
            <a:r>
              <a:rPr lang="fr-BE" sz="1200" b="1" dirty="0" err="1" smtClean="0"/>
              <a:t>Invoice</a:t>
            </a:r>
            <a:r>
              <a:rPr lang="fr-BE" sz="1200" b="1" dirty="0" smtClean="0"/>
              <a:t> date : </a:t>
            </a:r>
            <a:r>
              <a:rPr lang="fr-BE" sz="1200" dirty="0" smtClean="0"/>
              <a:t>(obligatoire)</a:t>
            </a:r>
          </a:p>
          <a:p>
            <a:pPr fontAlgn="t"/>
            <a:r>
              <a:rPr lang="fr-BE" sz="1200" dirty="0" smtClean="0"/>
              <a:t>Calendrier disponible</a:t>
            </a:r>
          </a:p>
          <a:p>
            <a:pPr fontAlgn="t"/>
            <a:endParaRPr lang="fr-BE" sz="1200" dirty="0" smtClean="0"/>
          </a:p>
          <a:p>
            <a:pPr fontAlgn="t"/>
            <a:r>
              <a:rPr lang="fr-BE" sz="1200" b="1" dirty="0" err="1" smtClean="0"/>
              <a:t>Vendor</a:t>
            </a:r>
            <a:r>
              <a:rPr lang="fr-BE" sz="1200" b="1" dirty="0" smtClean="0"/>
              <a:t> </a:t>
            </a:r>
            <a:r>
              <a:rPr lang="fr-BE" sz="1200" b="1" dirty="0" err="1" smtClean="0"/>
              <a:t>Account</a:t>
            </a:r>
            <a:r>
              <a:rPr lang="fr-BE" sz="1200" b="1" dirty="0" smtClean="0"/>
              <a:t> : </a:t>
            </a:r>
            <a:r>
              <a:rPr lang="fr-BE" sz="1200" dirty="0" smtClean="0"/>
              <a:t>suivant configuration du fournisseur </a:t>
            </a:r>
          </a:p>
          <a:p>
            <a:pPr fontAlgn="t"/>
            <a:endParaRPr lang="fr-BE" sz="1200" b="1" dirty="0" smtClean="0"/>
          </a:p>
          <a:p>
            <a:pPr fontAlgn="t"/>
            <a:r>
              <a:rPr lang="fr-BE" sz="1200" b="1" dirty="0" err="1" smtClean="0"/>
              <a:t>Payment</a:t>
            </a:r>
            <a:r>
              <a:rPr lang="fr-BE" sz="1200" b="1" dirty="0" smtClean="0"/>
              <a:t> </a:t>
            </a:r>
            <a:r>
              <a:rPr lang="fr-BE" sz="1200" b="1" dirty="0" err="1" smtClean="0"/>
              <a:t>method</a:t>
            </a:r>
            <a:r>
              <a:rPr lang="fr-BE" sz="1200" b="1" dirty="0" smtClean="0"/>
              <a:t> : </a:t>
            </a:r>
          </a:p>
          <a:p>
            <a:pPr fontAlgn="t"/>
            <a:r>
              <a:rPr lang="fr-BE" sz="1200" dirty="0" err="1" smtClean="0"/>
              <a:t>Accounting</a:t>
            </a:r>
            <a:r>
              <a:rPr lang="fr-BE" sz="1200" dirty="0" smtClean="0"/>
              <a:t> </a:t>
            </a:r>
            <a:r>
              <a:rPr lang="fr-BE" sz="1200" dirty="0" err="1" smtClean="0"/>
              <a:t>department</a:t>
            </a:r>
            <a:r>
              <a:rPr lang="fr-BE" sz="1200" dirty="0" smtClean="0"/>
              <a:t>, Bank </a:t>
            </a:r>
            <a:r>
              <a:rPr lang="fr-BE" sz="1200" dirty="0" err="1" smtClean="0"/>
              <a:t>transfers</a:t>
            </a:r>
            <a:r>
              <a:rPr lang="fr-BE" sz="1200" dirty="0" smtClean="0"/>
              <a:t>, Cash, </a:t>
            </a:r>
            <a:r>
              <a:rPr lang="fr-BE" sz="1200" dirty="0" err="1" smtClean="0"/>
              <a:t>Credit</a:t>
            </a:r>
            <a:r>
              <a:rPr lang="fr-BE" sz="1200" dirty="0" smtClean="0"/>
              <a:t> </a:t>
            </a:r>
            <a:r>
              <a:rPr lang="fr-BE" sz="1200" dirty="0" err="1" smtClean="0"/>
              <a:t>card</a:t>
            </a:r>
            <a:endParaRPr lang="fr-BE" sz="1200" dirty="0" smtClean="0"/>
          </a:p>
          <a:p>
            <a:pPr defTabSz="916413" fontAlgn="t"/>
            <a:r>
              <a:rPr lang="fr-BE" sz="1200" dirty="0" smtClean="0"/>
              <a:t>Actuellement tous nos fournisseurs ont été configurés avec la méthode « </a:t>
            </a:r>
            <a:r>
              <a:rPr lang="fr-BE" sz="1200" dirty="0" err="1" smtClean="0"/>
              <a:t>Accounting</a:t>
            </a:r>
            <a:r>
              <a:rPr lang="fr-BE" sz="1200" dirty="0" smtClean="0"/>
              <a:t> </a:t>
            </a:r>
            <a:r>
              <a:rPr lang="fr-BE" sz="1200" dirty="0" err="1" smtClean="0"/>
              <a:t>department</a:t>
            </a:r>
            <a:r>
              <a:rPr lang="fr-BE" sz="1200" dirty="0" smtClean="0"/>
              <a:t> ».</a:t>
            </a:r>
          </a:p>
          <a:p>
            <a:pPr defTabSz="916413" fontAlgn="t"/>
            <a:endParaRPr lang="fr-BE" sz="1200"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1704607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5680">
              <a:defRPr/>
            </a:pPr>
            <a:r>
              <a:rPr lang="fr-BE" b="1" dirty="0" err="1" smtClean="0">
                <a:solidFill>
                  <a:srgbClr val="00B050"/>
                </a:solidFill>
              </a:rPr>
              <a:t>Summary</a:t>
            </a:r>
            <a:r>
              <a:rPr lang="fr-BE" b="1" dirty="0" smtClean="0">
                <a:solidFill>
                  <a:srgbClr val="00B050"/>
                </a:solidFill>
              </a:rPr>
              <a:t> </a:t>
            </a:r>
          </a:p>
          <a:p>
            <a:pPr defTabSz="915680">
              <a:defRPr/>
            </a:pPr>
            <a:endParaRPr lang="fr-BE" b="1" dirty="0" smtClean="0">
              <a:solidFill>
                <a:srgbClr val="00B050"/>
              </a:solidFill>
            </a:endParaRPr>
          </a:p>
          <a:p>
            <a:pPr defTabSz="915680">
              <a:defRPr/>
            </a:pPr>
            <a:r>
              <a:rPr lang="fr-BE" b="1" u="sng" dirty="0" smtClean="0"/>
              <a:t>(2) ADDITIONAL CHARGES :  </a:t>
            </a:r>
          </a:p>
          <a:p>
            <a:endParaRPr lang="en-US" b="1" dirty="0" smtClean="0"/>
          </a:p>
          <a:p>
            <a:r>
              <a:rPr lang="en-US" b="1" dirty="0" smtClean="0"/>
              <a:t>Use Pro rata : </a:t>
            </a:r>
            <a:endParaRPr lang="fr-BE" dirty="0" smtClean="0"/>
          </a:p>
          <a:p>
            <a:r>
              <a:rPr lang="fr-BE" dirty="0" smtClean="0"/>
              <a:t>Certains frais comme les frais de port ou d’assurance peuvent apparaitre séparément sur une facture. </a:t>
            </a:r>
          </a:p>
          <a:p>
            <a:r>
              <a:rPr lang="fr-BE" dirty="0" smtClean="0"/>
              <a:t>Si nous optons pour une répartition des frais sur chacune des lignes de la commande, cocher la case Use Pro rata. </a:t>
            </a:r>
          </a:p>
          <a:p>
            <a:endParaRPr lang="fr-BE" dirty="0" smtClean="0"/>
          </a:p>
          <a:p>
            <a:endParaRPr lang="fr-BE" dirty="0" smtClean="0"/>
          </a:p>
          <a:p>
            <a:r>
              <a:rPr lang="fr-BE" b="1" u="sng" dirty="0" smtClean="0"/>
              <a:t>(3) VAT – TVA </a:t>
            </a:r>
            <a:r>
              <a:rPr lang="fr-BE" b="1" dirty="0" smtClean="0"/>
              <a:t>: </a:t>
            </a:r>
          </a:p>
          <a:p>
            <a:r>
              <a:rPr lang="fr-BE" dirty="0" smtClean="0"/>
              <a:t>Attention : Ce point sera vu de manière plus approfondie dans la suite de cette formation…</a:t>
            </a:r>
          </a:p>
          <a:p>
            <a:endParaRPr lang="fr-BE" dirty="0" smtClean="0"/>
          </a:p>
          <a:p>
            <a:r>
              <a:rPr lang="fr-BE" b="1" dirty="0" smtClean="0"/>
              <a:t>VAT per </a:t>
            </a:r>
            <a:r>
              <a:rPr lang="fr-BE" b="1" dirty="0" err="1" smtClean="0"/>
              <a:t>invoice</a:t>
            </a:r>
            <a:r>
              <a:rPr lang="fr-BE" b="1" dirty="0" smtClean="0"/>
              <a:t> line :</a:t>
            </a:r>
            <a:r>
              <a:rPr lang="fr-BE" dirty="0" smtClean="0"/>
              <a:t> </a:t>
            </a:r>
          </a:p>
          <a:p>
            <a:r>
              <a:rPr lang="fr-BE" dirty="0" smtClean="0"/>
              <a:t>A cocher pour permettre la configuration de la TVA au niveau de la ligne de facture ! La sélection de cette option désactive les autres champs de cette section qui sont pertinents pour la configuration de la TVA sur le niveau de la facture.</a:t>
            </a:r>
          </a:p>
          <a:p>
            <a:endParaRPr lang="fr-BE" b="1" dirty="0" smtClean="0"/>
          </a:p>
          <a:p>
            <a:r>
              <a:rPr lang="fr-BE" b="1" dirty="0" smtClean="0"/>
              <a:t>VAT % : </a:t>
            </a:r>
            <a:endParaRPr lang="fr-BE" dirty="0" smtClean="0"/>
          </a:p>
          <a:p>
            <a:r>
              <a:rPr lang="fr-BE" dirty="0" smtClean="0"/>
              <a:t>3 taux concernent les acquisitions documentaires : </a:t>
            </a:r>
          </a:p>
          <a:p>
            <a:pPr marL="171690" indent="-171690">
              <a:buFont typeface="Arial" panose="020B0604020202020204" pitchFamily="34" charset="0"/>
              <a:buChar char="•"/>
            </a:pPr>
            <a:r>
              <a:rPr lang="fr-BE" dirty="0" smtClean="0"/>
              <a:t>0% </a:t>
            </a:r>
            <a:endParaRPr lang="fr-BE" sz="900" dirty="0" smtClean="0"/>
          </a:p>
          <a:p>
            <a:pPr marL="171690" indent="-171690">
              <a:buFont typeface="Arial" panose="020B0604020202020204" pitchFamily="34" charset="0"/>
              <a:buChar char="•"/>
            </a:pPr>
            <a:r>
              <a:rPr lang="fr-BE" dirty="0" smtClean="0"/>
              <a:t>6%</a:t>
            </a:r>
          </a:p>
          <a:p>
            <a:pPr marL="171690" marR="0" lvl="0" indent="-1716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21% </a:t>
            </a:r>
            <a:r>
              <a:rPr lang="fr-BE" sz="1200" dirty="0" smtClean="0"/>
              <a:t>(exemple de cette facture</a:t>
            </a:r>
            <a:r>
              <a:rPr lang="fr-BE" sz="1200" baseline="0" dirty="0" smtClean="0"/>
              <a:t> qui correspond à un abonnement électronique</a:t>
            </a:r>
            <a:r>
              <a:rPr lang="fr-BE" sz="1200" dirty="0" smtClean="0"/>
              <a:t>)</a:t>
            </a:r>
          </a:p>
          <a:p>
            <a:pPr marL="171690" indent="-171690">
              <a:buFont typeface="Arial" panose="020B0604020202020204" pitchFamily="34" charset="0"/>
              <a:buChar char="•"/>
            </a:pPr>
            <a:endParaRPr lang="fr-BE" dirty="0" smtClean="0"/>
          </a:p>
          <a:p>
            <a:endParaRPr lang="fr-BE" b="1" dirty="0" smtClean="0"/>
          </a:p>
          <a:p>
            <a:r>
              <a:rPr lang="fr-BE" b="1" dirty="0" err="1" smtClean="0"/>
              <a:t>Amount</a:t>
            </a:r>
            <a:r>
              <a:rPr lang="fr-BE" b="1" dirty="0" smtClean="0"/>
              <a:t> : </a:t>
            </a:r>
            <a:endParaRPr lang="fr-BE" dirty="0" smtClean="0"/>
          </a:p>
          <a:p>
            <a:r>
              <a:rPr lang="fr-BE" dirty="0" smtClean="0"/>
              <a:t>Montant de la TVA calculé par Alma suivant le pourcentage indiqué dans VAT %.</a:t>
            </a:r>
          </a:p>
          <a:p>
            <a:endParaRPr lang="fr-BE" b="1" dirty="0" smtClean="0"/>
          </a:p>
          <a:p>
            <a:r>
              <a:rPr lang="fr-BE" b="1" dirty="0" err="1" smtClean="0"/>
              <a:t>Vendor</a:t>
            </a:r>
            <a:r>
              <a:rPr lang="fr-BE" b="1" dirty="0" smtClean="0"/>
              <a:t> </a:t>
            </a:r>
            <a:r>
              <a:rPr lang="fr-BE" b="1" dirty="0" err="1" smtClean="0"/>
              <a:t>tax</a:t>
            </a:r>
            <a:r>
              <a:rPr lang="fr-BE" b="1" dirty="0" smtClean="0"/>
              <a:t> (local </a:t>
            </a:r>
            <a:r>
              <a:rPr lang="fr-BE" b="1" dirty="0" err="1" smtClean="0"/>
              <a:t>currency</a:t>
            </a:r>
            <a:r>
              <a:rPr lang="fr-BE" b="1" dirty="0" smtClean="0"/>
              <a:t>) </a:t>
            </a:r>
            <a:r>
              <a:rPr lang="fr-BE" dirty="0" smtClean="0"/>
              <a:t>:</a:t>
            </a:r>
          </a:p>
          <a:p>
            <a:r>
              <a:rPr lang="fr-BE" dirty="0" smtClean="0"/>
              <a:t>Champ qui concerne les factures en devise étrangère, indiquer la devise du fournisseur sauf si la valeur est l’euro. </a:t>
            </a:r>
          </a:p>
          <a:p>
            <a:endParaRPr lang="fr-BE" b="1" dirty="0" smtClean="0"/>
          </a:p>
          <a:p>
            <a:r>
              <a:rPr lang="fr-BE" b="1" dirty="0" smtClean="0"/>
              <a:t>VAT Type : </a:t>
            </a:r>
            <a:endParaRPr lang="fr-BE" dirty="0" smtClean="0"/>
          </a:p>
          <a:p>
            <a:pPr marL="171690" indent="-171690">
              <a:buFont typeface="Arial" panose="020B0604020202020204" pitchFamily="34" charset="0"/>
              <a:buChar char="•"/>
            </a:pPr>
            <a:r>
              <a:rPr lang="fr-BE" b="1" dirty="0" smtClean="0"/>
              <a:t>Incluse</a:t>
            </a:r>
            <a:r>
              <a:rPr lang="fr-BE" dirty="0" smtClean="0"/>
              <a:t> : Indique que le montant total de la facture inclus la TVA.</a:t>
            </a:r>
          </a:p>
          <a:p>
            <a:pPr marL="171690" indent="-171690">
              <a:buFont typeface="Arial" panose="020B0604020202020204" pitchFamily="34" charset="0"/>
              <a:buChar char="•"/>
            </a:pPr>
            <a:r>
              <a:rPr lang="fr-BE" b="1" dirty="0" smtClean="0"/>
              <a:t>Exclusive</a:t>
            </a:r>
            <a:r>
              <a:rPr lang="fr-BE" dirty="0" smtClean="0"/>
              <a:t> : Indique que la TVA est à ajouter au montant total de la facture.</a:t>
            </a:r>
          </a:p>
          <a:p>
            <a:pPr marL="171690" indent="-171690">
              <a:buFont typeface="Arial" panose="020B0604020202020204" pitchFamily="34" charset="0"/>
              <a:buChar char="•"/>
            </a:pPr>
            <a:r>
              <a:rPr lang="fr-BE" b="1" dirty="0" smtClean="0"/>
              <a:t>Line exclusive </a:t>
            </a:r>
            <a:r>
              <a:rPr lang="fr-BE" dirty="0" smtClean="0"/>
              <a:t>: Indique que montant total de la facture inclus la TVA (idem Inclusive)</a:t>
            </a:r>
            <a:r>
              <a:rPr lang="fr-BE" i="1" dirty="0" smtClean="0"/>
              <a:t>, </a:t>
            </a:r>
            <a:r>
              <a:rPr lang="fr-BE" dirty="0" smtClean="0"/>
              <a:t>mais que les lignes de commande sont quant à elles hors TVA.</a:t>
            </a:r>
          </a:p>
          <a:p>
            <a:endParaRPr lang="fr-BE" b="1" dirty="0" smtClean="0"/>
          </a:p>
          <a:p>
            <a:r>
              <a:rPr lang="fr-BE" b="1" dirty="0" err="1" smtClean="0"/>
              <a:t>Expended</a:t>
            </a:r>
            <a:r>
              <a:rPr lang="fr-BE" b="1" dirty="0" smtClean="0"/>
              <a:t> </a:t>
            </a:r>
            <a:r>
              <a:rPr lang="fr-BE" b="1" dirty="0" err="1" smtClean="0"/>
              <a:t>from</a:t>
            </a:r>
            <a:r>
              <a:rPr lang="fr-BE" b="1" dirty="0" smtClean="0"/>
              <a:t> </a:t>
            </a:r>
            <a:r>
              <a:rPr lang="fr-BE" b="1" dirty="0" err="1" smtClean="0"/>
              <a:t>fund</a:t>
            </a:r>
            <a:r>
              <a:rPr lang="fr-BE" b="1" dirty="0" smtClean="0"/>
              <a:t> :</a:t>
            </a:r>
            <a:endParaRPr lang="fr-BE" dirty="0" smtClean="0"/>
          </a:p>
          <a:p>
            <a:r>
              <a:rPr lang="fr-BE" dirty="0" smtClean="0"/>
              <a:t>Cocher par défaut, le montant de la TVA sera pris automatiquement en dépense sur le fonds.</a:t>
            </a:r>
          </a:p>
          <a:p>
            <a:r>
              <a:rPr lang="fr-BE" dirty="0" smtClean="0"/>
              <a:t>(Décocher, signifie que le montant de la TVA sera imputé sur un autre fonds relatif uniquement aux taxes par exemple. Pas dans notre cas !)</a:t>
            </a:r>
          </a:p>
          <a:p>
            <a:endParaRPr lang="fr-BE" u="sng" dirty="0" smtClean="0"/>
          </a:p>
          <a:p>
            <a:r>
              <a:rPr lang="fr-BE" u="sng" dirty="0" smtClean="0"/>
              <a:t>Dans l’exemple du slide :</a:t>
            </a:r>
            <a:endParaRPr lang="fr-BE" dirty="0" smtClean="0"/>
          </a:p>
          <a:p>
            <a:r>
              <a:rPr lang="fr-BE" dirty="0" smtClean="0"/>
              <a:t>Il s’agit d’une facture pour un abonnement à</a:t>
            </a:r>
            <a:r>
              <a:rPr lang="fr-BE" baseline="0" dirty="0" smtClean="0"/>
              <a:t> des normes électroniques chez un fournisseur belge.</a:t>
            </a:r>
          </a:p>
          <a:p>
            <a:r>
              <a:rPr lang="fr-BE" dirty="0" smtClean="0"/>
              <a:t>La facture s’élève à 1156,76€ TVA comprise de 21%.</a:t>
            </a:r>
          </a:p>
          <a:p>
            <a:endParaRPr lang="fr-BE" b="1" dirty="0" smtClean="0"/>
          </a:p>
          <a:p>
            <a:r>
              <a:rPr lang="fr-BE" b="1" u="sng" dirty="0" smtClean="0"/>
              <a:t>(4) </a:t>
            </a:r>
            <a:r>
              <a:rPr lang="fr-BE" b="1" u="sng" dirty="0" err="1" smtClean="0"/>
              <a:t>Payment</a:t>
            </a:r>
            <a:r>
              <a:rPr lang="fr-BE" b="1" dirty="0" smtClean="0"/>
              <a:t> :</a:t>
            </a:r>
            <a:endParaRPr lang="fr-BE" dirty="0" smtClean="0"/>
          </a:p>
          <a:p>
            <a:endParaRPr lang="fr-BE" b="1" dirty="0" smtClean="0"/>
          </a:p>
          <a:p>
            <a:r>
              <a:rPr lang="fr-BE" b="1" dirty="0" err="1" smtClean="0"/>
              <a:t>Prepaid</a:t>
            </a:r>
            <a:r>
              <a:rPr lang="fr-BE" b="1" dirty="0" smtClean="0"/>
              <a:t> : </a:t>
            </a:r>
            <a:endParaRPr lang="fr-BE" dirty="0" smtClean="0"/>
          </a:p>
          <a:p>
            <a:r>
              <a:rPr lang="fr-BE" dirty="0" smtClean="0"/>
              <a:t>Activé uniquement lorsque le mode de paiement choisi est une option autre que « </a:t>
            </a:r>
            <a:r>
              <a:rPr lang="fr-BE" dirty="0" err="1" smtClean="0"/>
              <a:t>Accounting</a:t>
            </a:r>
            <a:r>
              <a:rPr lang="fr-BE" dirty="0" smtClean="0"/>
              <a:t> </a:t>
            </a:r>
            <a:r>
              <a:rPr lang="fr-BE" dirty="0" err="1" smtClean="0"/>
              <a:t>department</a:t>
            </a:r>
            <a:r>
              <a:rPr lang="fr-BE" dirty="0" smtClean="0"/>
              <a:t> ». </a:t>
            </a:r>
          </a:p>
          <a:p>
            <a:r>
              <a:rPr lang="fr-BE" dirty="0" smtClean="0"/>
              <a:t>Si cette case est cochée, d’autres champs s’activent comme la date de paiement et le montant. </a:t>
            </a:r>
          </a:p>
          <a:p>
            <a:endParaRPr lang="en-US" b="1" dirty="0" smtClean="0"/>
          </a:p>
          <a:p>
            <a:r>
              <a:rPr lang="en-US" b="1" dirty="0" smtClean="0"/>
              <a:t>Internal copy : </a:t>
            </a:r>
            <a:endParaRPr lang="fr-BE" dirty="0" smtClean="0"/>
          </a:p>
          <a:p>
            <a:r>
              <a:rPr lang="en-US" dirty="0" smtClean="0"/>
              <a:t>Explication de la documentation Alma : </a:t>
            </a:r>
            <a:r>
              <a:rPr lang="en-US" i="1" dirty="0" smtClean="0"/>
              <a:t>Select to indicate that the invoice is to be loaded into Alma for documentation or tracking purposes. The invoice is not sent to the ERP financial system and is not prepaid. When selecting Internal copy, additional fields are displayed in the payment section. </a:t>
            </a:r>
            <a:endParaRPr lang="fr-BE" i="1" dirty="0" smtClean="0"/>
          </a:p>
          <a:p>
            <a:r>
              <a:rPr lang="fr-BE" b="1" dirty="0" smtClean="0"/>
              <a:t>Cela signifie que cette case doit être cochée tant que l’interfaçage avec SAP ne sera pas fonctionnel afin de clôturer la facture.</a:t>
            </a:r>
            <a:endParaRPr lang="fr-BE" dirty="0" smtClean="0"/>
          </a:p>
          <a:p>
            <a:r>
              <a:rPr lang="fr-BE" dirty="0" smtClean="0"/>
              <a:t>Si cette case est cochée, d’autres champs s’activent comme la date de paiement et le montant. </a:t>
            </a:r>
          </a:p>
          <a:p>
            <a:endParaRPr lang="en-US" b="1" dirty="0" smtClean="0"/>
          </a:p>
          <a:p>
            <a:r>
              <a:rPr lang="en-US" b="1" dirty="0" smtClean="0"/>
              <a:t>Payment status :</a:t>
            </a:r>
            <a:endParaRPr lang="fr-BE" dirty="0" smtClean="0"/>
          </a:p>
          <a:p>
            <a:r>
              <a:rPr lang="en-US" dirty="0" err="1" smtClean="0"/>
              <a:t>Laisser</a:t>
            </a:r>
            <a:r>
              <a:rPr lang="en-US" dirty="0" smtClean="0"/>
              <a:t> “Not Paid”</a:t>
            </a:r>
          </a:p>
          <a:p>
            <a:endParaRPr lang="fr-BE" dirty="0" smtClean="0"/>
          </a:p>
          <a:p>
            <a:r>
              <a:rPr lang="fr-BE" b="1" dirty="0" err="1" smtClean="0"/>
              <a:t>Payment</a:t>
            </a:r>
            <a:r>
              <a:rPr lang="fr-BE" b="1" dirty="0" smtClean="0"/>
              <a:t> date :</a:t>
            </a:r>
            <a:endParaRPr lang="fr-BE" dirty="0" smtClean="0"/>
          </a:p>
          <a:p>
            <a:r>
              <a:rPr lang="fr-BE" dirty="0" smtClean="0"/>
              <a:t>La date du paiement. Mettre la date d’encodage de la facture dans Alma tant que l’interfaçage n’est pas réalisé.</a:t>
            </a:r>
          </a:p>
          <a:p>
            <a:endParaRPr lang="fr-BE" dirty="0" smtClean="0"/>
          </a:p>
          <a:p>
            <a:r>
              <a:rPr lang="en-US" b="1" dirty="0" smtClean="0"/>
              <a:t>Payment identifier :</a:t>
            </a:r>
            <a:endParaRPr lang="en-US" dirty="0" smtClean="0"/>
          </a:p>
          <a:p>
            <a:pPr defTabSz="915680">
              <a:defRPr/>
            </a:pPr>
            <a:r>
              <a:rPr lang="en-US" dirty="0" smtClean="0"/>
              <a:t>On </a:t>
            </a:r>
            <a:r>
              <a:rPr lang="en-US" dirty="0" err="1" smtClean="0"/>
              <a:t>peut</a:t>
            </a:r>
            <a:r>
              <a:rPr lang="en-US" dirty="0" smtClean="0"/>
              <a:t> y </a:t>
            </a:r>
            <a:r>
              <a:rPr lang="en-US" dirty="0" err="1" smtClean="0"/>
              <a:t>mettre</a:t>
            </a:r>
            <a:r>
              <a:rPr lang="en-US" dirty="0" smtClean="0"/>
              <a:t> par </a:t>
            </a:r>
            <a:r>
              <a:rPr lang="en-US" dirty="0" err="1" smtClean="0"/>
              <a:t>exemple</a:t>
            </a:r>
            <a:r>
              <a:rPr lang="en-US" dirty="0" smtClean="0"/>
              <a:t> par </a:t>
            </a:r>
            <a:r>
              <a:rPr lang="en-US" dirty="0" err="1" smtClean="0"/>
              <a:t>défauft</a:t>
            </a:r>
            <a:r>
              <a:rPr lang="en-US" dirty="0" smtClean="0"/>
              <a:t> “SAP” </a:t>
            </a:r>
            <a:r>
              <a:rPr lang="en-US" dirty="0" err="1" smtClean="0"/>
              <a:t>tant</a:t>
            </a:r>
            <a:r>
              <a:rPr lang="en-US" dirty="0" smtClean="0"/>
              <a:t> que le lien avec SAP (sous ERP) </a:t>
            </a:r>
            <a:r>
              <a:rPr lang="en-US" dirty="0" err="1" smtClean="0"/>
              <a:t>n’est</a:t>
            </a:r>
            <a:r>
              <a:rPr lang="en-US" dirty="0" smtClean="0"/>
              <a:t> pas </a:t>
            </a:r>
            <a:r>
              <a:rPr lang="en-US" dirty="0" err="1" smtClean="0"/>
              <a:t>opérationnel</a:t>
            </a:r>
            <a:r>
              <a:rPr lang="en-US" dirty="0" smtClean="0"/>
              <a:t>. Après </a:t>
            </a:r>
            <a:r>
              <a:rPr lang="en-US" dirty="0" err="1" smtClean="0"/>
              <a:t>devrait</a:t>
            </a:r>
            <a:r>
              <a:rPr lang="en-US" dirty="0" smtClean="0"/>
              <a:t> </a:t>
            </a:r>
            <a:r>
              <a:rPr lang="en-US" dirty="0" err="1" smtClean="0"/>
              <a:t>apparaître</a:t>
            </a:r>
            <a:r>
              <a:rPr lang="en-US" dirty="0" smtClean="0"/>
              <a:t> la </a:t>
            </a:r>
            <a:r>
              <a:rPr lang="en-US" dirty="0" err="1" smtClean="0"/>
              <a:t>référence</a:t>
            </a:r>
            <a:r>
              <a:rPr lang="en-US" dirty="0" smtClean="0"/>
              <a:t> du </a:t>
            </a:r>
            <a:r>
              <a:rPr lang="en-US" dirty="0" err="1" smtClean="0"/>
              <a:t>système</a:t>
            </a:r>
            <a:r>
              <a:rPr lang="en-US" dirty="0" smtClean="0"/>
              <a:t> </a:t>
            </a:r>
            <a:r>
              <a:rPr lang="fr-BE" dirty="0" smtClean="0"/>
              <a:t>SAP</a:t>
            </a:r>
            <a:r>
              <a:rPr lang="en-US" dirty="0" smtClean="0"/>
              <a:t>.</a:t>
            </a:r>
            <a:endParaRPr lang="fr-BE" dirty="0" smtClean="0"/>
          </a:p>
          <a:p>
            <a:endParaRPr lang="en-US" dirty="0" smtClean="0"/>
          </a:p>
          <a:p>
            <a:r>
              <a:rPr lang="fr-BE" b="1" dirty="0" err="1" smtClean="0"/>
              <a:t>Payment</a:t>
            </a:r>
            <a:r>
              <a:rPr lang="fr-BE" b="1" dirty="0" smtClean="0"/>
              <a:t> </a:t>
            </a:r>
            <a:r>
              <a:rPr lang="fr-BE" b="1" dirty="0" err="1" smtClean="0"/>
              <a:t>amount</a:t>
            </a:r>
            <a:r>
              <a:rPr lang="fr-BE" b="1" dirty="0" smtClean="0"/>
              <a:t> : </a:t>
            </a:r>
            <a:endParaRPr lang="fr-BE" dirty="0" smtClean="0"/>
          </a:p>
          <a:p>
            <a:r>
              <a:rPr lang="fr-BE" dirty="0" smtClean="0"/>
              <a:t>Le montant total payé ou plutôt le </a:t>
            </a:r>
            <a:r>
              <a:rPr lang="fr-BE" b="1" dirty="0" smtClean="0"/>
              <a:t>montant total du coût</a:t>
            </a:r>
            <a:r>
              <a:rPr lang="fr-BE" dirty="0" smtClean="0"/>
              <a:t> (suite au taux de change par exemple ou aux taxes). Soit la dépense reprise sur l’OTP !</a:t>
            </a:r>
          </a:p>
          <a:p>
            <a:r>
              <a:rPr lang="fr-BE" dirty="0" smtClean="0"/>
              <a:t>Entrer un montant négatif indique qu’il s’agit d’une note de crédit.</a:t>
            </a:r>
          </a:p>
          <a:p>
            <a:r>
              <a:rPr lang="fr-BE" dirty="0" smtClean="0"/>
              <a:t> </a:t>
            </a:r>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226265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L’action « Save and Continue » à l’étape précédente n’est pas suffisante pour clôturer</a:t>
            </a:r>
            <a:r>
              <a:rPr lang="fr-BE" baseline="0" dirty="0" smtClean="0"/>
              <a:t> la facture.</a:t>
            </a:r>
          </a:p>
          <a:p>
            <a:r>
              <a:rPr lang="fr-BE" baseline="0" dirty="0" smtClean="0"/>
              <a:t>Elle restera en In </a:t>
            </a:r>
            <a:r>
              <a:rPr lang="fr-BE" baseline="0" dirty="0" err="1" smtClean="0"/>
              <a:t>Review</a:t>
            </a:r>
            <a:r>
              <a:rPr lang="fr-BE" baseline="0" dirty="0" smtClean="0"/>
              <a:t>.</a:t>
            </a:r>
          </a:p>
          <a:p>
            <a:r>
              <a:rPr lang="fr-BE" baseline="0" dirty="0" smtClean="0"/>
              <a:t>Il faudra la </a:t>
            </a:r>
            <a:r>
              <a:rPr lang="fr-BE" baseline="0" dirty="0" err="1" smtClean="0"/>
              <a:t>re-éditer</a:t>
            </a:r>
            <a:r>
              <a:rPr lang="fr-BE" baseline="0" dirty="0" smtClean="0"/>
              <a:t> et cliquer de nouveau sur le « Save and Continue ».</a:t>
            </a:r>
          </a:p>
          <a:p>
            <a:endParaRPr lang="fr-BE" baseline="0" dirty="0" smtClean="0"/>
          </a:p>
          <a:p>
            <a:r>
              <a:rPr lang="fr-BE" dirty="0" smtClean="0"/>
              <a:t>N’hésitez pas à </a:t>
            </a:r>
            <a:r>
              <a:rPr lang="fr-BE" dirty="0" smtClean="0">
                <a:solidFill>
                  <a:schemeClr val="tx2">
                    <a:lumMod val="75000"/>
                  </a:schemeClr>
                </a:solidFill>
              </a:rPr>
              <a:t>vérifier que le statut</a:t>
            </a:r>
            <a:r>
              <a:rPr lang="fr-BE" baseline="0" dirty="0" smtClean="0">
                <a:solidFill>
                  <a:schemeClr val="tx2">
                    <a:lumMod val="75000"/>
                  </a:schemeClr>
                </a:solidFill>
              </a:rPr>
              <a:t> de la facture soit « </a:t>
            </a:r>
            <a:r>
              <a:rPr lang="fr-BE" baseline="0" dirty="0" err="1" smtClean="0">
                <a:solidFill>
                  <a:schemeClr val="tx2">
                    <a:lumMod val="75000"/>
                  </a:schemeClr>
                </a:solidFill>
              </a:rPr>
              <a:t>Closed</a:t>
            </a:r>
            <a:r>
              <a:rPr lang="fr-BE" baseline="0" dirty="0" smtClean="0">
                <a:solidFill>
                  <a:schemeClr val="tx2">
                    <a:lumMod val="75000"/>
                  </a:schemeClr>
                </a:solidFill>
              </a:rPr>
              <a:t> » après avoir sauvé.</a:t>
            </a:r>
          </a:p>
          <a:p>
            <a:r>
              <a:rPr lang="fr-BE" baseline="0" dirty="0" smtClean="0">
                <a:solidFill>
                  <a:schemeClr val="tx2">
                    <a:lumMod val="75000"/>
                  </a:schemeClr>
                </a:solidFill>
              </a:rPr>
              <a:t>Pour ce faire </a:t>
            </a:r>
            <a:r>
              <a:rPr lang="fr-BE" dirty="0" smtClean="0">
                <a:solidFill>
                  <a:schemeClr val="tx2">
                    <a:lumMod val="75000"/>
                  </a:schemeClr>
                </a:solidFill>
              </a:rPr>
              <a:t>rechercher la facture par son numéro dans « </a:t>
            </a:r>
            <a:r>
              <a:rPr lang="fr-BE" dirty="0" err="1" smtClean="0">
                <a:solidFill>
                  <a:schemeClr val="tx2">
                    <a:lumMod val="75000"/>
                  </a:schemeClr>
                </a:solidFill>
              </a:rPr>
              <a:t>Invoices</a:t>
            </a:r>
            <a:r>
              <a:rPr lang="fr-BE" dirty="0" smtClean="0">
                <a:solidFill>
                  <a:schemeClr val="tx2">
                    <a:lumMod val="75000"/>
                  </a:schemeClr>
                </a:solidFill>
              </a:rPr>
              <a:t> » via la </a:t>
            </a:r>
            <a:r>
              <a:rPr lang="fr-BE" i="1" dirty="0" smtClean="0">
                <a:solidFill>
                  <a:schemeClr val="tx2">
                    <a:lumMod val="75000"/>
                  </a:schemeClr>
                </a:solidFill>
              </a:rPr>
              <a:t>Persistent </a:t>
            </a:r>
            <a:r>
              <a:rPr lang="fr-BE" i="1" dirty="0" err="1" smtClean="0">
                <a:solidFill>
                  <a:schemeClr val="tx2">
                    <a:lumMod val="75000"/>
                  </a:schemeClr>
                </a:solidFill>
              </a:rPr>
              <a:t>Search</a:t>
            </a:r>
            <a:r>
              <a:rPr lang="fr-BE" i="1" dirty="0" smtClean="0">
                <a:solidFill>
                  <a:schemeClr val="tx2">
                    <a:lumMod val="75000"/>
                  </a:schemeClr>
                </a:solidFill>
              </a:rPr>
              <a:t>.</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141224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u="sng" dirty="0" smtClean="0"/>
              <a:t>Quand choisir cette méthode</a:t>
            </a:r>
            <a:r>
              <a:rPr lang="fr-BE" sz="1100" u="none" dirty="0" smtClean="0"/>
              <a:t> ?</a:t>
            </a:r>
          </a:p>
          <a:p>
            <a:r>
              <a:rPr lang="fr-BE" sz="1100" baseline="0" dirty="0" smtClean="0"/>
              <a:t>On prend « </a:t>
            </a:r>
            <a:r>
              <a:rPr lang="fr-BE" sz="1100" baseline="0" dirty="0" err="1" smtClean="0"/>
              <a:t>Manually</a:t>
            </a:r>
            <a:r>
              <a:rPr lang="fr-BE" sz="1100" baseline="0" dirty="0" smtClean="0"/>
              <a:t> » lorsque la facture reçue ne correspond pas à un BC complet au niveau du nombre d’items. </a:t>
            </a:r>
          </a:p>
          <a:p>
            <a:r>
              <a:rPr lang="fr-BE" sz="1100" baseline="0" dirty="0" smtClean="0"/>
              <a:t>Cette méthode est sans doute celle qui sera la plus souvent utilisée.</a:t>
            </a:r>
          </a:p>
          <a:p>
            <a:endParaRPr lang="fr-BE" sz="1100" dirty="0" smtClean="0"/>
          </a:p>
          <a:p>
            <a:endParaRPr lang="fr-BE" sz="1100" dirty="0" smtClean="0"/>
          </a:p>
          <a:p>
            <a:r>
              <a:rPr lang="fr-BE" sz="1100" i="1" dirty="0" smtClean="0"/>
              <a:t>ALMA</a:t>
            </a:r>
            <a:r>
              <a:rPr lang="fr-BE" sz="1100" i="1" baseline="0" dirty="0" smtClean="0"/>
              <a:t> -&gt; Acquisitions -&gt; </a:t>
            </a:r>
            <a:r>
              <a:rPr lang="fr-BE" sz="1100" i="1" baseline="0" dirty="0" err="1" smtClean="0"/>
              <a:t>Receiving</a:t>
            </a:r>
            <a:r>
              <a:rPr lang="fr-BE" sz="1100" i="1" baseline="0" dirty="0" smtClean="0"/>
              <a:t> and </a:t>
            </a:r>
            <a:r>
              <a:rPr lang="fr-BE" sz="1100" i="1" baseline="0" dirty="0" err="1" smtClean="0"/>
              <a:t>Invoicing</a:t>
            </a:r>
            <a:r>
              <a:rPr lang="fr-BE" sz="1100" i="1" baseline="0" dirty="0" smtClean="0"/>
              <a:t> -&gt; </a:t>
            </a:r>
            <a:r>
              <a:rPr lang="fr-BE" sz="1100" i="1" baseline="0" dirty="0" err="1" smtClean="0"/>
              <a:t>Create</a:t>
            </a:r>
            <a:r>
              <a:rPr lang="fr-BE" sz="1100" i="1" baseline="0" dirty="0" smtClean="0"/>
              <a:t> </a:t>
            </a:r>
            <a:r>
              <a:rPr lang="fr-BE" sz="1100" i="1" baseline="0" dirty="0" err="1" smtClean="0"/>
              <a:t>Invoice</a:t>
            </a:r>
            <a:endParaRPr lang="fr-BE" sz="1100" i="1" baseline="0" dirty="0" smtClean="0"/>
          </a:p>
          <a:p>
            <a:pPr defTabSz="916413">
              <a:defRPr/>
            </a:pPr>
            <a:r>
              <a:rPr lang="fr-BE" sz="1100" dirty="0" smtClean="0"/>
              <a:t>Sur la page « Select </a:t>
            </a:r>
            <a:r>
              <a:rPr lang="fr-BE" sz="1100" dirty="0" err="1" smtClean="0"/>
              <a:t>Invoice</a:t>
            </a:r>
            <a:r>
              <a:rPr lang="fr-BE" sz="1100" dirty="0" smtClean="0"/>
              <a:t> </a:t>
            </a:r>
            <a:r>
              <a:rPr lang="fr-BE" sz="1100" dirty="0" err="1" smtClean="0"/>
              <a:t>Creation</a:t>
            </a:r>
            <a:r>
              <a:rPr lang="fr-BE" sz="1100" dirty="0" smtClean="0"/>
              <a:t> </a:t>
            </a:r>
            <a:r>
              <a:rPr lang="fr-BE" sz="1100" dirty="0" err="1" smtClean="0"/>
              <a:t>Process</a:t>
            </a:r>
            <a:r>
              <a:rPr lang="fr-BE" sz="1100" dirty="0" smtClean="0"/>
              <a:t> », sélectionner la méthode « </a:t>
            </a:r>
            <a:r>
              <a:rPr lang="fr-BE" sz="1100" dirty="0" err="1" smtClean="0"/>
              <a:t>Manually</a:t>
            </a:r>
            <a:r>
              <a:rPr lang="fr-BE" sz="1100" dirty="0" smtClean="0"/>
              <a:t> ».</a:t>
            </a:r>
          </a:p>
          <a:p>
            <a:pPr defTabSz="915679">
              <a:defRPr/>
            </a:pPr>
            <a:endParaRPr lang="fr-BE" sz="1100" dirty="0" smtClean="0"/>
          </a:p>
          <a:p>
            <a:pPr defTabSz="915679">
              <a:defRPr/>
            </a:pPr>
            <a:r>
              <a:rPr lang="fr-BE" sz="1100" dirty="0" smtClean="0"/>
              <a:t>Puis cliquer sur « </a:t>
            </a:r>
            <a:r>
              <a:rPr lang="fr-BE" sz="1100" dirty="0" err="1" smtClean="0"/>
              <a:t>Next</a:t>
            </a:r>
            <a:r>
              <a:rPr lang="fr-BE" sz="1100" dirty="0" smtClean="0"/>
              <a:t> »</a:t>
            </a:r>
          </a:p>
          <a:p>
            <a:pPr defTabSz="915679">
              <a:defRPr/>
            </a:pPr>
            <a:endParaRPr lang="fr-BE" sz="1100" dirty="0" smtClean="0"/>
          </a:p>
          <a:p>
            <a:r>
              <a:rPr lang="fr-BE" sz="1100" dirty="0" smtClean="0"/>
              <a:t>En cochant</a:t>
            </a:r>
            <a:r>
              <a:rPr lang="fr-BE" sz="1100" baseline="0" dirty="0" smtClean="0"/>
              <a:t> « </a:t>
            </a:r>
            <a:r>
              <a:rPr lang="fr-BE" sz="1100" baseline="0" dirty="0" err="1" smtClean="0"/>
              <a:t>Handle</a:t>
            </a:r>
            <a:r>
              <a:rPr lang="fr-BE" sz="1100" baseline="0" dirty="0" smtClean="0"/>
              <a:t> </a:t>
            </a:r>
            <a:r>
              <a:rPr lang="fr-BE" sz="1100" baseline="0" dirty="0" err="1" smtClean="0"/>
              <a:t>receiving</a:t>
            </a:r>
            <a:r>
              <a:rPr lang="fr-BE" sz="1100" baseline="0" dirty="0" smtClean="0"/>
              <a:t> », nous pourrons réceptionner les items pour lesquels on crée la facture.</a:t>
            </a:r>
            <a:endParaRPr lang="fr-BE" sz="1100" dirty="0" smtClean="0"/>
          </a:p>
          <a:p>
            <a:endParaRPr lang="fr-BE" sz="110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242405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dirty="0" smtClean="0"/>
              <a:t>Sur la page « </a:t>
            </a:r>
            <a:r>
              <a:rPr lang="fr-BE" sz="1100" dirty="0" err="1" smtClean="0"/>
              <a:t>Invoice</a:t>
            </a:r>
            <a:r>
              <a:rPr lang="fr-BE" sz="1100" baseline="0" dirty="0" smtClean="0"/>
              <a:t> </a:t>
            </a:r>
            <a:r>
              <a:rPr lang="fr-BE" sz="1100" baseline="0" dirty="0" err="1" smtClean="0"/>
              <a:t>Details</a:t>
            </a:r>
            <a:r>
              <a:rPr lang="fr-BE" sz="1100" baseline="0" dirty="0" smtClean="0"/>
              <a:t> », entrer les différentes informations obligatoires et autres comme cela a été expliqué dans la méthode « </a:t>
            </a:r>
            <a:r>
              <a:rPr lang="fr-BE" sz="1100" baseline="0" dirty="0" err="1" smtClean="0"/>
              <a:t>From</a:t>
            </a:r>
            <a:r>
              <a:rPr lang="fr-BE" sz="1100" baseline="0" dirty="0" smtClean="0"/>
              <a:t> PO ».</a:t>
            </a:r>
          </a:p>
          <a:p>
            <a:pPr>
              <a:buFont typeface="Arial" pitchFamily="34" charset="0"/>
              <a:buNone/>
            </a:pPr>
            <a:endParaRPr lang="fr-BE" sz="110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4251572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Informations de paiement cf. méthode « </a:t>
            </a:r>
            <a:r>
              <a:rPr lang="fr-BE" baseline="0" dirty="0" err="1" smtClean="0"/>
              <a:t>From</a:t>
            </a:r>
            <a:r>
              <a:rPr lang="fr-BE" baseline="0" dirty="0" smtClean="0"/>
              <a:t> PO ».</a:t>
            </a:r>
          </a:p>
          <a:p>
            <a:pPr>
              <a:buFont typeface="Arial" pitchFamily="34" charset="0"/>
              <a:buNone/>
            </a:pPr>
            <a:endParaRPr lang="fr-BE" dirty="0" smtClean="0"/>
          </a:p>
          <a:p>
            <a:pPr>
              <a:buFont typeface="Arial" pitchFamily="34" charset="0"/>
              <a:buNone/>
            </a:pPr>
            <a:r>
              <a:rPr lang="fr-BE" dirty="0" smtClean="0">
                <a:solidFill>
                  <a:srgbClr val="FF0000"/>
                </a:solidFill>
              </a:rPr>
              <a:t>Ensuite cliquer</a:t>
            </a:r>
            <a:r>
              <a:rPr lang="fr-BE" baseline="0" dirty="0" smtClean="0">
                <a:solidFill>
                  <a:srgbClr val="FF0000"/>
                </a:solidFill>
              </a:rPr>
              <a:t> sur « Save and </a:t>
            </a:r>
            <a:r>
              <a:rPr lang="fr-BE" baseline="0" dirty="0" err="1" smtClean="0">
                <a:solidFill>
                  <a:srgbClr val="FF0000"/>
                </a:solidFill>
              </a:rPr>
              <a:t>Create</a:t>
            </a:r>
            <a:r>
              <a:rPr lang="fr-BE" baseline="0" dirty="0" smtClean="0">
                <a:solidFill>
                  <a:srgbClr val="FF0000"/>
                </a:solidFill>
              </a:rPr>
              <a:t> </a:t>
            </a:r>
            <a:r>
              <a:rPr lang="fr-BE" baseline="0" dirty="0" err="1" smtClean="0">
                <a:solidFill>
                  <a:srgbClr val="FF0000"/>
                </a:solidFill>
              </a:rPr>
              <a:t>Invoice</a:t>
            </a:r>
            <a:r>
              <a:rPr lang="fr-BE" baseline="0" dirty="0" smtClean="0">
                <a:solidFill>
                  <a:srgbClr val="FF0000"/>
                </a:solidFill>
              </a:rPr>
              <a:t> Lines »</a:t>
            </a:r>
            <a:endParaRPr lang="fr-BE" dirty="0" smtClean="0">
              <a:solidFill>
                <a:srgbClr val="FF0000"/>
              </a:solidFill>
            </a:endParaRPr>
          </a:p>
          <a:p>
            <a:endParaRPr lang="fr-BE" dirty="0" smtClean="0"/>
          </a:p>
          <a:p>
            <a:pPr>
              <a:buFont typeface="Arial" pitchFamily="34" charset="0"/>
              <a:buChar char="•"/>
            </a:pP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9151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dirty="0" smtClean="0"/>
              <a:t>Sur la page « </a:t>
            </a:r>
            <a:r>
              <a:rPr lang="fr-BE" sz="1100" dirty="0" err="1" smtClean="0"/>
              <a:t>Invoice</a:t>
            </a:r>
            <a:r>
              <a:rPr lang="fr-BE" sz="1100" dirty="0" smtClean="0"/>
              <a:t> </a:t>
            </a:r>
            <a:r>
              <a:rPr lang="fr-BE" sz="1100" dirty="0" err="1" smtClean="0"/>
              <a:t>Details</a:t>
            </a:r>
            <a:r>
              <a:rPr lang="fr-BE" sz="1100" dirty="0" smtClean="0"/>
              <a:t> »,</a:t>
            </a:r>
            <a:r>
              <a:rPr lang="fr-BE" sz="1100" baseline="0" dirty="0" smtClean="0"/>
              <a:t> c</a:t>
            </a:r>
            <a:r>
              <a:rPr lang="fr-BE" sz="1100" dirty="0" smtClean="0"/>
              <a:t>liquer sur « </a:t>
            </a:r>
            <a:r>
              <a:rPr lang="fr-BE" sz="1100" dirty="0" err="1" smtClean="0"/>
              <a:t>Add</a:t>
            </a:r>
            <a:r>
              <a:rPr lang="fr-BE" sz="1100" dirty="0" smtClean="0"/>
              <a:t> </a:t>
            </a:r>
            <a:r>
              <a:rPr lang="fr-BE" sz="1100" dirty="0" err="1" smtClean="0"/>
              <a:t>Invoice</a:t>
            </a:r>
            <a:r>
              <a:rPr lang="fr-BE" sz="1100" dirty="0" smtClean="0"/>
              <a:t> Line »</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371524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u="sng" dirty="0" err="1" smtClean="0"/>
              <a:t>Add</a:t>
            </a:r>
            <a:r>
              <a:rPr lang="fr-BE" sz="1100" u="sng" dirty="0" smtClean="0"/>
              <a:t> </a:t>
            </a:r>
            <a:r>
              <a:rPr lang="fr-BE" sz="1100" u="sng" dirty="0" err="1" smtClean="0"/>
              <a:t>Invoice</a:t>
            </a:r>
            <a:r>
              <a:rPr lang="fr-BE" sz="1100" u="sng" dirty="0" smtClean="0"/>
              <a:t> Line</a:t>
            </a:r>
          </a:p>
          <a:p>
            <a:endParaRPr lang="fr-BE" sz="1100" dirty="0" smtClean="0"/>
          </a:p>
          <a:p>
            <a:r>
              <a:rPr lang="fr-BE" sz="1100" b="1" dirty="0" smtClean="0"/>
              <a:t>Type </a:t>
            </a:r>
          </a:p>
          <a:p>
            <a:r>
              <a:rPr lang="fr-BE" sz="1100" dirty="0" smtClean="0"/>
              <a:t>«  Regular » à choisir</a:t>
            </a:r>
          </a:p>
          <a:p>
            <a:r>
              <a:rPr lang="fr-BE" sz="1100" dirty="0" smtClean="0"/>
              <a:t>Autres choix</a:t>
            </a:r>
            <a:r>
              <a:rPr lang="fr-BE" sz="1100" baseline="0" dirty="0" smtClean="0"/>
              <a:t> possibles sont </a:t>
            </a:r>
            <a:r>
              <a:rPr lang="fr-BE" sz="1100" baseline="0" dirty="0" err="1" smtClean="0"/>
              <a:t>Other</a:t>
            </a:r>
            <a:r>
              <a:rPr lang="fr-BE" sz="1100" baseline="0" dirty="0" smtClean="0"/>
              <a:t>, </a:t>
            </a:r>
            <a:r>
              <a:rPr lang="fr-BE" sz="1100" baseline="0" dirty="0" err="1" smtClean="0"/>
              <a:t>Shipment</a:t>
            </a:r>
            <a:r>
              <a:rPr lang="fr-BE" sz="1100" baseline="0" dirty="0" smtClean="0"/>
              <a:t>, </a:t>
            </a:r>
            <a:r>
              <a:rPr lang="fr-BE" sz="1100" baseline="0" dirty="0" err="1" smtClean="0"/>
              <a:t>Insurance</a:t>
            </a:r>
            <a:r>
              <a:rPr lang="fr-BE" sz="1100" baseline="0" dirty="0" smtClean="0"/>
              <a:t>, Discount et </a:t>
            </a:r>
            <a:r>
              <a:rPr lang="fr-BE" sz="1100" baseline="0" dirty="0" err="1" smtClean="0"/>
              <a:t>Overhead</a:t>
            </a:r>
            <a:endParaRPr lang="fr-BE" sz="1100" baseline="0" dirty="0" smtClean="0"/>
          </a:p>
          <a:p>
            <a:r>
              <a:rPr lang="fr-BE" sz="1100" b="1" baseline="0" dirty="0" smtClean="0"/>
              <a:t>PO Line</a:t>
            </a:r>
          </a:p>
          <a:p>
            <a:r>
              <a:rPr lang="fr-BE" sz="1100" b="0" baseline="0" dirty="0" smtClean="0"/>
              <a:t>I</a:t>
            </a:r>
            <a:r>
              <a:rPr lang="fr-BE" sz="1100" baseline="0" dirty="0" smtClean="0"/>
              <a:t>ndiquer le numéro de la PO Line ou aller la chercher à l’aide du menu déroulant </a:t>
            </a:r>
          </a:p>
          <a:p>
            <a:endParaRPr lang="fr-BE" sz="1100" baseline="0" dirty="0" smtClean="0"/>
          </a:p>
          <a:p>
            <a:r>
              <a:rPr lang="fr-BE" sz="1100" b="1" baseline="0" dirty="0" err="1" smtClean="0"/>
              <a:t>Redistribute</a:t>
            </a:r>
            <a:r>
              <a:rPr lang="fr-BE" sz="1100" b="1" baseline="0" dirty="0" smtClean="0"/>
              <a:t> Lines </a:t>
            </a:r>
          </a:p>
          <a:p>
            <a:r>
              <a:rPr lang="fr-BE" sz="1100" baseline="0" dirty="0" smtClean="0"/>
              <a:t>Cette fonction permet de répartir les montants différemment sur les budgets. </a:t>
            </a:r>
          </a:p>
          <a:p>
            <a:endParaRPr lang="fr-BE" sz="1100" baseline="0" dirty="0" smtClean="0"/>
          </a:p>
          <a:p>
            <a:r>
              <a:rPr lang="fr-BE" sz="1100" dirty="0" smtClean="0"/>
              <a:t>Remplir les différents champs et cliquer</a:t>
            </a:r>
            <a:r>
              <a:rPr lang="fr-BE" sz="1100" baseline="0" dirty="0" smtClean="0"/>
              <a:t> sur </a:t>
            </a:r>
          </a:p>
          <a:p>
            <a:r>
              <a:rPr lang="fr-BE" sz="1100" baseline="0" dirty="0" smtClean="0"/>
              <a:t>1- « </a:t>
            </a:r>
            <a:r>
              <a:rPr lang="fr-BE" sz="1100" baseline="0" dirty="0" err="1" smtClean="0"/>
              <a:t>Add</a:t>
            </a:r>
            <a:r>
              <a:rPr lang="fr-BE" sz="1100" baseline="0" dirty="0" smtClean="0"/>
              <a:t> and close » : si une seule PO Line </a:t>
            </a:r>
          </a:p>
          <a:p>
            <a:r>
              <a:rPr lang="fr-BE" sz="1100" baseline="0" dirty="0" smtClean="0"/>
              <a:t>2- « </a:t>
            </a:r>
            <a:r>
              <a:rPr lang="fr-BE" sz="1100" baseline="0" dirty="0" err="1" smtClean="0"/>
              <a:t>Add</a:t>
            </a:r>
            <a:r>
              <a:rPr lang="fr-BE" sz="1100" baseline="0" dirty="0" smtClean="0"/>
              <a:t> » : si plusieurs PO Lines</a:t>
            </a:r>
          </a:p>
          <a:p>
            <a:endParaRPr lang="fr-BE" sz="1100" baseline="0" dirty="0" smtClean="0"/>
          </a:p>
          <a:p>
            <a:r>
              <a:rPr lang="fr-BE" sz="1100" baseline="0" dirty="0" smtClean="0"/>
              <a:t>Cliquer ensuite sur « Save and Continue » pour clôturer la facture.</a:t>
            </a:r>
          </a:p>
          <a:p>
            <a:r>
              <a:rPr lang="fr-BE" sz="1100" baseline="0" dirty="0" smtClean="0"/>
              <a:t>Save sauvegardera les données introduites mais ne clôturera pas le document.</a:t>
            </a:r>
          </a:p>
          <a:p>
            <a:endParaRPr lang="fr-BE" sz="1100" dirty="0" smtClean="0"/>
          </a:p>
          <a:p>
            <a:endParaRPr lang="fr-BE" sz="110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1785913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b="1" dirty="0" err="1" smtClean="0"/>
              <a:t>Receive</a:t>
            </a:r>
            <a:r>
              <a:rPr lang="fr-BE" sz="1100" b="1" dirty="0" smtClean="0"/>
              <a:t> new </a:t>
            </a:r>
            <a:r>
              <a:rPr lang="fr-BE" sz="1100" b="1" dirty="0" err="1" smtClean="0"/>
              <a:t>material</a:t>
            </a:r>
            <a:r>
              <a:rPr lang="fr-BE" sz="1100" b="1" dirty="0" smtClean="0"/>
              <a:t> : </a:t>
            </a:r>
            <a:r>
              <a:rPr lang="fr-BE" sz="1100" b="1" dirty="0" err="1" smtClean="0"/>
              <a:t>cf</a:t>
            </a:r>
            <a:r>
              <a:rPr lang="fr-BE" sz="1100" b="1" dirty="0" smtClean="0"/>
              <a:t> Power</a:t>
            </a:r>
            <a:r>
              <a:rPr lang="fr-BE" sz="1100" b="1" baseline="0" dirty="0" smtClean="0"/>
              <a:t> </a:t>
            </a:r>
            <a:r>
              <a:rPr lang="fr-BE" sz="1100" b="1" dirty="0" smtClean="0"/>
              <a:t>point </a:t>
            </a:r>
            <a:r>
              <a:rPr lang="fr-BE" sz="1100" b="1" dirty="0" err="1" smtClean="0"/>
              <a:t>Receiving</a:t>
            </a:r>
            <a:endParaRPr lang="fr-BE" sz="1100" b="1" baseline="0" dirty="0" smtClean="0"/>
          </a:p>
          <a:p>
            <a:endParaRPr lang="fr-BE" sz="1100" baseline="0" dirty="0" smtClean="0"/>
          </a:p>
          <a:p>
            <a:r>
              <a:rPr lang="fr-BE" sz="1100" u="sng" baseline="0" dirty="0" smtClean="0"/>
              <a:t>Remarques :</a:t>
            </a:r>
          </a:p>
          <a:p>
            <a:r>
              <a:rPr lang="fr-BE" sz="1100" baseline="0" dirty="0" smtClean="0"/>
              <a:t>Entrez une date de réception à l’aide du calendrier.</a:t>
            </a:r>
          </a:p>
          <a:p>
            <a:r>
              <a:rPr lang="fr-BE" sz="1100" baseline="0" dirty="0" smtClean="0"/>
              <a:t>N’oubliez pas de cocher « </a:t>
            </a:r>
            <a:r>
              <a:rPr lang="fr-BE" sz="1100" baseline="0" dirty="0" err="1" smtClean="0"/>
              <a:t>Keep</a:t>
            </a:r>
            <a:r>
              <a:rPr lang="fr-BE" sz="1100" baseline="0" dirty="0" smtClean="0"/>
              <a:t> in </a:t>
            </a:r>
            <a:r>
              <a:rPr lang="fr-BE" sz="1100" baseline="0" dirty="0" err="1" smtClean="0"/>
              <a:t>Department</a:t>
            </a:r>
            <a:r>
              <a:rPr lang="fr-BE" sz="1100" baseline="0" dirty="0" smtClean="0"/>
              <a:t> » et de choisir « </a:t>
            </a:r>
            <a:r>
              <a:rPr lang="fr-BE" sz="1100" baseline="0" dirty="0" err="1" smtClean="0"/>
              <a:t>Next</a:t>
            </a:r>
            <a:r>
              <a:rPr lang="fr-BE" sz="1100" baseline="0" dirty="0" smtClean="0"/>
              <a:t> </a:t>
            </a:r>
            <a:r>
              <a:rPr lang="fr-BE" sz="1100" baseline="0" dirty="0" err="1" smtClean="0"/>
              <a:t>Step</a:t>
            </a:r>
            <a:r>
              <a:rPr lang="fr-BE" sz="1100" baseline="0" dirty="0" smtClean="0"/>
              <a:t> » (Copy </a:t>
            </a:r>
            <a:r>
              <a:rPr lang="fr-BE" sz="1100" baseline="0" dirty="0" err="1" smtClean="0"/>
              <a:t>cataloging</a:t>
            </a:r>
            <a:r>
              <a:rPr lang="fr-BE" sz="1100" baseline="0" dirty="0" smtClean="0"/>
              <a:t>, Physical </a:t>
            </a:r>
            <a:r>
              <a:rPr lang="fr-BE" sz="1100" baseline="0" dirty="0" err="1" smtClean="0"/>
              <a:t>Processing</a:t>
            </a:r>
            <a:r>
              <a:rPr lang="fr-BE" sz="1100" baseline="0" dirty="0" smtClean="0"/>
              <a:t>, </a:t>
            </a:r>
            <a:r>
              <a:rPr lang="fr-BE" sz="1100" baseline="0" dirty="0" err="1" smtClean="0"/>
              <a:t>Temp</a:t>
            </a:r>
            <a:r>
              <a:rPr lang="fr-BE" sz="1100" baseline="0" dirty="0" smtClean="0"/>
              <a:t> </a:t>
            </a:r>
            <a:r>
              <a:rPr lang="fr-BE" sz="1100" baseline="0" dirty="0" err="1" smtClean="0"/>
              <a:t>storage</a:t>
            </a:r>
            <a:r>
              <a:rPr lang="fr-BE" sz="1100" baseline="0" dirty="0" smtClean="0"/>
              <a:t>).</a:t>
            </a:r>
          </a:p>
          <a:p>
            <a:pPr defTabSz="915680">
              <a:defRPr/>
            </a:pPr>
            <a:r>
              <a:rPr lang="fr-BE" sz="1100" b="1" dirty="0" smtClean="0"/>
              <a:t>Attention</a:t>
            </a:r>
            <a:r>
              <a:rPr lang="fr-BE" sz="1100" dirty="0" smtClean="0"/>
              <a:t> :</a:t>
            </a:r>
            <a:r>
              <a:rPr lang="fr-BE" sz="1100" baseline="0" dirty="0" smtClean="0"/>
              <a:t> cette réception ne met pas l’ouvrage en disponible !</a:t>
            </a:r>
            <a:endParaRPr lang="fr-BE" sz="1100" dirty="0" smtClean="0"/>
          </a:p>
          <a:p>
            <a:endParaRPr lang="fr-BE" sz="1100" baseline="0" dirty="0" smtClean="0"/>
          </a:p>
          <a:p>
            <a:r>
              <a:rPr lang="fr-BE" sz="1100" baseline="0" dirty="0" smtClean="0"/>
              <a:t>Cocher l’item </a:t>
            </a:r>
          </a:p>
          <a:p>
            <a:r>
              <a:rPr lang="fr-BE" sz="1100" baseline="0" dirty="0" smtClean="0"/>
              <a:t>Cliquer sur le bouton « </a:t>
            </a:r>
            <a:r>
              <a:rPr lang="fr-BE" sz="1100" baseline="0" dirty="0" err="1" smtClean="0"/>
              <a:t>Receive</a:t>
            </a:r>
            <a:r>
              <a:rPr lang="fr-BE" sz="1100" baseline="0" dirty="0" smtClean="0"/>
              <a:t> »</a:t>
            </a:r>
          </a:p>
          <a:p>
            <a:endParaRPr lang="fr-BE" sz="1100" baseline="0" dirty="0" smtClean="0"/>
          </a:p>
          <a:p>
            <a:r>
              <a:rPr lang="fr-BE" sz="1100" baseline="0" dirty="0" smtClean="0"/>
              <a:t>Un message prévient que la réception est bien effectuée.</a:t>
            </a:r>
          </a:p>
          <a:p>
            <a:endParaRPr lang="fr-BE" sz="110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96603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2049057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6413">
              <a:defRPr/>
            </a:pPr>
            <a:r>
              <a:rPr lang="fr-BE" sz="1100" dirty="0" smtClean="0"/>
              <a:t>1- En partant du menu</a:t>
            </a:r>
            <a:r>
              <a:rPr lang="fr-BE" sz="1100" baseline="0" dirty="0" smtClean="0"/>
              <a:t> </a:t>
            </a:r>
            <a:r>
              <a:rPr lang="fr-BE" sz="1100" dirty="0" smtClean="0"/>
              <a:t>ALMA</a:t>
            </a:r>
            <a:r>
              <a:rPr lang="fr-BE" sz="1100" baseline="0" dirty="0" smtClean="0"/>
              <a:t> dans </a:t>
            </a:r>
            <a:r>
              <a:rPr lang="fr-BE" sz="1100" baseline="0" dirty="0" err="1" smtClean="0"/>
              <a:t>Receiving</a:t>
            </a:r>
            <a:r>
              <a:rPr lang="fr-BE" sz="1100" baseline="0" dirty="0" smtClean="0"/>
              <a:t> and </a:t>
            </a:r>
            <a:r>
              <a:rPr lang="fr-BE" sz="1100" baseline="0" dirty="0" err="1" smtClean="0"/>
              <a:t>Invoicing</a:t>
            </a:r>
            <a:r>
              <a:rPr lang="fr-BE" sz="1100" baseline="0" dirty="0" smtClean="0"/>
              <a:t>, choisir « </a:t>
            </a:r>
            <a:r>
              <a:rPr lang="fr-BE" sz="1100" baseline="0" dirty="0" err="1" smtClean="0"/>
              <a:t>C</a:t>
            </a:r>
            <a:r>
              <a:rPr lang="fr-BE" sz="1100" dirty="0" err="1" smtClean="0"/>
              <a:t>reate</a:t>
            </a:r>
            <a:r>
              <a:rPr lang="fr-BE" sz="1100" dirty="0" smtClean="0"/>
              <a:t> </a:t>
            </a:r>
            <a:r>
              <a:rPr lang="fr-BE" sz="1100" dirty="0" err="1" smtClean="0"/>
              <a:t>Invoice</a:t>
            </a:r>
            <a:r>
              <a:rPr lang="fr-BE" sz="1100" dirty="0" smtClean="0"/>
              <a:t> » </a:t>
            </a:r>
          </a:p>
          <a:p>
            <a:pPr defTabSz="916413">
              <a:defRPr/>
            </a:pPr>
            <a:r>
              <a:rPr lang="fr-BE" sz="1100" dirty="0" smtClean="0"/>
              <a:t>2- Ensuite sélectionner</a:t>
            </a:r>
            <a:r>
              <a:rPr lang="fr-BE" sz="1100" baseline="0" dirty="0" smtClean="0"/>
              <a:t> dans </a:t>
            </a:r>
            <a:r>
              <a:rPr lang="fr-BE" sz="1100" baseline="0" dirty="0" err="1" smtClean="0"/>
              <a:t>Invoice</a:t>
            </a:r>
            <a:r>
              <a:rPr lang="fr-BE" sz="1100" baseline="0" dirty="0" smtClean="0"/>
              <a:t> </a:t>
            </a:r>
            <a:r>
              <a:rPr lang="fr-BE" sz="1100" baseline="0" dirty="0" err="1" smtClean="0"/>
              <a:t>Creation</a:t>
            </a:r>
            <a:r>
              <a:rPr lang="fr-BE" sz="1100" baseline="0" dirty="0" smtClean="0"/>
              <a:t>,  « </a:t>
            </a:r>
            <a:r>
              <a:rPr lang="fr-BE" sz="1100" baseline="0" dirty="0" err="1" smtClean="0"/>
              <a:t>From</a:t>
            </a:r>
            <a:r>
              <a:rPr lang="fr-BE" sz="1100" baseline="0" dirty="0" smtClean="0"/>
              <a:t> File »,</a:t>
            </a:r>
          </a:p>
          <a:p>
            <a:pPr defTabSz="916413">
              <a:defRPr/>
            </a:pPr>
            <a:r>
              <a:rPr lang="fr-BE" sz="1100" baseline="0" dirty="0" smtClean="0"/>
              <a:t>3- Cliquer ensuite sur « </a:t>
            </a:r>
            <a:r>
              <a:rPr lang="fr-BE" sz="1100" baseline="0" dirty="0" err="1" smtClean="0"/>
              <a:t>Next</a:t>
            </a:r>
            <a:r>
              <a:rPr lang="fr-BE" sz="1100" baseline="0" dirty="0" smtClean="0"/>
              <a:t> » pour accéder à </a:t>
            </a:r>
            <a:r>
              <a:rPr lang="fr-BE" sz="1100" dirty="0" smtClean="0"/>
              <a:t>la fenêtre «The </a:t>
            </a:r>
            <a:r>
              <a:rPr lang="fr-BE" sz="1100" dirty="0" err="1" smtClean="0"/>
              <a:t>invoice</a:t>
            </a:r>
            <a:r>
              <a:rPr lang="fr-BE" sz="1100" baseline="0" dirty="0" smtClean="0"/>
              <a:t> </a:t>
            </a:r>
            <a:r>
              <a:rPr lang="fr-BE" sz="1100" baseline="0" dirty="0" err="1" smtClean="0"/>
              <a:t>from</a:t>
            </a:r>
            <a:r>
              <a:rPr lang="fr-BE" sz="1100" baseline="0" dirty="0" smtClean="0"/>
              <a:t> file».</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403161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le champs </a:t>
            </a:r>
            <a:r>
              <a:rPr lang="fr-BE" dirty="0" err="1" smtClean="0"/>
              <a:t>Vendor</a:t>
            </a:r>
            <a:r>
              <a:rPr lang="fr-BE" dirty="0" smtClean="0"/>
              <a:t>, cliquer</a:t>
            </a:r>
            <a:r>
              <a:rPr lang="fr-BE" baseline="0" dirty="0" smtClean="0"/>
              <a:t> sur la liste déroulante (1) et sélectionner le fournisseur.</a:t>
            </a:r>
          </a:p>
          <a:p>
            <a:r>
              <a:rPr lang="fr-BE" baseline="0" dirty="0" smtClean="0"/>
              <a:t>Choisir le File Type, EDI ou Excel (2)</a:t>
            </a:r>
          </a:p>
          <a:p>
            <a:r>
              <a:rPr lang="fr-BE" dirty="0" smtClean="0"/>
              <a:t>Choisir le document à télécharger (3) </a:t>
            </a:r>
            <a:endParaRPr lang="fr-BE" baseline="0" dirty="0" smtClean="0"/>
          </a:p>
          <a:p>
            <a:pPr defTabSz="915679"/>
            <a:r>
              <a:rPr lang="fr-BE" baseline="0" dirty="0" smtClean="0"/>
              <a:t>Et finalement cliquer sur le bouton </a:t>
            </a:r>
            <a:r>
              <a:rPr lang="fr-BE" dirty="0" smtClean="0"/>
              <a:t>« </a:t>
            </a:r>
            <a:r>
              <a:rPr lang="fr-BE" dirty="0" err="1" smtClean="0"/>
              <a:t>Upload</a:t>
            </a:r>
            <a:r>
              <a:rPr lang="fr-BE" dirty="0" smtClean="0"/>
              <a:t> And </a:t>
            </a:r>
            <a:r>
              <a:rPr lang="fr-BE" dirty="0" err="1" smtClean="0"/>
              <a:t>Run</a:t>
            </a:r>
            <a:r>
              <a:rPr lang="fr-BE" dirty="0" smtClean="0"/>
              <a:t> </a:t>
            </a:r>
            <a:r>
              <a:rPr lang="fr-BE" dirty="0" err="1" smtClean="0"/>
              <a:t>Invoicing</a:t>
            </a:r>
            <a:r>
              <a:rPr lang="fr-BE" dirty="0" smtClean="0"/>
              <a:t> </a:t>
            </a:r>
            <a:r>
              <a:rPr lang="fr-BE" dirty="0" err="1" smtClean="0"/>
              <a:t>Creation</a:t>
            </a:r>
            <a:r>
              <a:rPr lang="fr-BE" dirty="0" smtClean="0"/>
              <a:t> Job » (4) </a:t>
            </a:r>
          </a:p>
          <a:p>
            <a:pPr defTabSz="915679"/>
            <a:r>
              <a:rPr lang="fr-BE" dirty="0" smtClean="0"/>
              <a:t>En cas de problème,</a:t>
            </a:r>
            <a:r>
              <a:rPr lang="fr-BE" baseline="0" dirty="0" smtClean="0"/>
              <a:t> un message de couleur</a:t>
            </a:r>
            <a:r>
              <a:rPr lang="fr-BE" dirty="0" smtClean="0"/>
              <a:t> rouge apparaitrait au même</a:t>
            </a:r>
            <a:r>
              <a:rPr lang="fr-BE" baseline="0" dirty="0" smtClean="0"/>
              <a:t> endroit et le staff reçoit un mail de notification. </a:t>
            </a:r>
          </a:p>
          <a:p>
            <a:pPr defTabSz="915679"/>
            <a:endParaRPr lang="fr-BE" baseline="0" dirty="0" smtClean="0"/>
          </a:p>
          <a:p>
            <a:pPr defTabSz="915679">
              <a:defRPr/>
            </a:pPr>
            <a:r>
              <a:rPr lang="fr-BE" dirty="0" smtClean="0"/>
              <a:t>Si cela était nécessaire, on peut cliquer sur « Monitor jobs » pour voir le statut du « job ».</a:t>
            </a:r>
          </a:p>
          <a:p>
            <a:endParaRPr lang="fr-BE" dirty="0" smtClean="0"/>
          </a:p>
          <a:p>
            <a:endParaRPr lang="fr-BE" baseline="0" dirty="0" smtClean="0"/>
          </a:p>
          <a:p>
            <a:r>
              <a:rPr lang="fr-BE" u="sng" baseline="0" dirty="0" smtClean="0"/>
              <a:t>Remarque </a:t>
            </a:r>
            <a:r>
              <a:rPr lang="fr-BE" baseline="0" dirty="0" smtClean="0"/>
              <a:t>: Si besoin, cliquer sur « </a:t>
            </a:r>
            <a:r>
              <a:rPr lang="fr-BE" baseline="0" dirty="0" err="1" smtClean="0"/>
              <a:t>Download</a:t>
            </a:r>
            <a:r>
              <a:rPr lang="fr-BE" baseline="0" dirty="0" smtClean="0"/>
              <a:t> Excel exemple » pour </a:t>
            </a:r>
            <a:r>
              <a:rPr lang="fr-BE" dirty="0" smtClean="0">
                <a:effectLst/>
              </a:rPr>
              <a:t>consulter l'exemple Excel</a:t>
            </a:r>
            <a:r>
              <a:rPr lang="fr-BE" baseline="0" dirty="0" smtClean="0"/>
              <a:t> au format correct.</a:t>
            </a:r>
          </a:p>
          <a:p>
            <a:r>
              <a:rPr lang="fr-BE" baseline="0" dirty="0" smtClean="0"/>
              <a:t>On peut copier l’exemple et l’utiliser comme modèle pour encoder les données de la facture.</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759295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100" dirty="0" smtClean="0">
                <a:effectLst/>
              </a:rPr>
              <a:t>Repartir de l'exemple Excel généré sur Alma et l'utiliser comme un modèle pour la saisie de vos données de facturation dans Excel. Il est essentiel de respecter absolument</a:t>
            </a:r>
            <a:r>
              <a:rPr lang="fr-BE" sz="1100" baseline="0" dirty="0" smtClean="0">
                <a:effectLst/>
              </a:rPr>
              <a:t> la structure !!!</a:t>
            </a:r>
            <a:endParaRPr lang="fr-BE" sz="110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891337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Actuellement</a:t>
            </a:r>
            <a:r>
              <a:rPr lang="fr-BE" baseline="0" dirty="0" smtClean="0"/>
              <a:t>, Dawson France et </a:t>
            </a:r>
            <a:r>
              <a:rPr lang="fr-BE" baseline="0" dirty="0" err="1" smtClean="0"/>
              <a:t>Starkmann</a:t>
            </a:r>
            <a:r>
              <a:rPr lang="fr-BE" baseline="0" dirty="0" smtClean="0"/>
              <a:t> </a:t>
            </a:r>
            <a:r>
              <a:rPr lang="fr-BE" dirty="0" smtClean="0"/>
              <a:t>fonctionnent sous EDI pour l’envoi</a:t>
            </a:r>
            <a:r>
              <a:rPr lang="fr-BE" baseline="0" dirty="0" smtClean="0"/>
              <a:t> de leur facture.</a:t>
            </a:r>
          </a:p>
          <a:p>
            <a:r>
              <a:rPr lang="fr-BE" baseline="0" dirty="0" smtClean="0"/>
              <a:t>Par ailleurs nous recevons également l’original de cette facture en format papier. </a:t>
            </a:r>
            <a:r>
              <a:rPr lang="fr-BE" dirty="0" smtClean="0"/>
              <a:t> </a:t>
            </a:r>
          </a:p>
          <a:p>
            <a:endParaRPr lang="fr-BE" dirty="0" smtClean="0"/>
          </a:p>
          <a:p>
            <a:r>
              <a:rPr lang="fr-BE" dirty="0" smtClean="0"/>
              <a:t>Les factures EDI arrivent dans ALMA en statut</a:t>
            </a:r>
            <a:r>
              <a:rPr lang="fr-BE" baseline="0" dirty="0" smtClean="0"/>
              <a:t> In </a:t>
            </a:r>
            <a:r>
              <a:rPr lang="fr-BE" baseline="0" dirty="0" err="1" smtClean="0"/>
              <a:t>Review</a:t>
            </a:r>
            <a:r>
              <a:rPr lang="fr-BE" baseline="0" dirty="0" smtClean="0"/>
              <a:t>. Vous les retrouvez dans vos </a:t>
            </a:r>
            <a:r>
              <a:rPr lang="fr-BE" baseline="0" dirty="0" err="1" smtClean="0"/>
              <a:t>Tasks</a:t>
            </a:r>
            <a:r>
              <a:rPr lang="fr-BE" baseline="0" dirty="0" smtClean="0"/>
              <a:t> sous le lien </a:t>
            </a:r>
            <a:r>
              <a:rPr lang="fr-BE" baseline="0" dirty="0" err="1" smtClean="0"/>
              <a:t>Invoices</a:t>
            </a:r>
            <a:r>
              <a:rPr lang="fr-BE" i="1" dirty="0" smtClean="0">
                <a:solidFill>
                  <a:schemeClr val="tx2">
                    <a:lumMod val="75000"/>
                  </a:schemeClr>
                </a:solidFill>
              </a:rPr>
              <a:t>.</a:t>
            </a:r>
            <a:endParaRPr lang="fr-BE" dirty="0" smtClean="0"/>
          </a:p>
          <a:p>
            <a:endParaRPr lang="fr-BE" dirty="0" smtClean="0"/>
          </a:p>
          <a:p>
            <a:r>
              <a:rPr lang="fr-BE" dirty="0" smtClean="0"/>
              <a:t>Pour les modifier et les compléter,</a:t>
            </a:r>
            <a:r>
              <a:rPr lang="fr-BE" baseline="0" dirty="0" smtClean="0"/>
              <a:t> cliquer sur Go to </a:t>
            </a:r>
            <a:r>
              <a:rPr lang="fr-BE" baseline="0" dirty="0" err="1" smtClean="0"/>
              <a:t>task</a:t>
            </a:r>
            <a:r>
              <a:rPr lang="fr-BE" baseline="0" dirty="0" smtClean="0"/>
              <a:t> </a:t>
            </a:r>
            <a:r>
              <a:rPr lang="fr-BE" baseline="0" dirty="0" err="1" smtClean="0"/>
              <a:t>list</a:t>
            </a:r>
            <a:r>
              <a:rPr lang="fr-BE" baseline="0" dirty="0" smtClean="0"/>
              <a:t> (1) et puis sur Edit (2).</a:t>
            </a:r>
            <a:endParaRPr lang="fr-BE" dirty="0" smtClean="0"/>
          </a:p>
          <a:p>
            <a:endParaRPr lang="fr-BE" dirty="0" smtClean="0"/>
          </a:p>
          <a:p>
            <a:endParaRPr lang="fr-BE" dirty="0" smtClean="0"/>
          </a:p>
          <a:p>
            <a:r>
              <a:rPr lang="fr-BE" dirty="0" smtClean="0"/>
              <a:t>Remarque</a:t>
            </a:r>
            <a:r>
              <a:rPr lang="fr-BE" baseline="0" dirty="0" smtClean="0"/>
              <a:t> :</a:t>
            </a:r>
          </a:p>
          <a:p>
            <a:r>
              <a:rPr lang="fr-BE" baseline="0" dirty="0" smtClean="0"/>
              <a:t>Vous ne pourrez pas créer une facture qui serait déjà en In </a:t>
            </a:r>
            <a:r>
              <a:rPr lang="fr-BE" baseline="0" dirty="0" err="1" smtClean="0"/>
              <a:t>review</a:t>
            </a:r>
            <a:r>
              <a:rPr lang="fr-BE" baseline="0" dirty="0" smtClean="0"/>
              <a:t> dans ALMA. Le système n’autorise pas 2 numéros identiques de facture chez un même </a:t>
            </a:r>
            <a:r>
              <a:rPr lang="fr-BE" baseline="0" dirty="0" err="1" smtClean="0"/>
              <a:t>vendor</a:t>
            </a:r>
            <a:r>
              <a:rPr lang="fr-BE" baseline="0" dirty="0" smtClean="0"/>
              <a:t>.</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2597222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factures qui arrivent par</a:t>
            </a:r>
            <a:r>
              <a:rPr lang="fr-BE" baseline="0" dirty="0" smtClean="0"/>
              <a:t> EDI sont déjà complétées partiellement.</a:t>
            </a:r>
          </a:p>
          <a:p>
            <a:r>
              <a:rPr lang="fr-BE" dirty="0" smtClean="0"/>
              <a:t>Très peu de données</a:t>
            </a:r>
            <a:r>
              <a:rPr lang="fr-BE" baseline="0" dirty="0" smtClean="0"/>
              <a:t> sont dès lors à intégrer.</a:t>
            </a:r>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3939586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aseline="0" dirty="0" smtClean="0"/>
              <a:t>Compléter les données relatives à la TVA et aux informations de paiement.</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2274638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Dernière</a:t>
            </a:r>
            <a:r>
              <a:rPr lang="fr-BE" baseline="0" dirty="0" smtClean="0"/>
              <a:t> étape : cliquer sur Save and Continue afin de clôturer la facture.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3143696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959979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100" dirty="0" smtClean="0"/>
              <a:t>Exemple d’une facture reçue pour un abonnement </a:t>
            </a:r>
            <a:r>
              <a:rPr lang="fr-BE" sz="1100" dirty="0" err="1" smtClean="0"/>
              <a:t>P+e</a:t>
            </a:r>
            <a:r>
              <a:rPr lang="fr-BE" sz="1100" baseline="0" dirty="0" smtClean="0"/>
              <a:t> où l’électronique est facturé et où une TVA différente devra être appliquée (6% papier + 21% électronique).</a:t>
            </a:r>
            <a:endParaRPr lang="fr-BE" sz="1100"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4246706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dirty="0" smtClean="0"/>
              <a:t>Il convient de créer une facture de façon manuelle. En effet, chaque ligne de la facture devra</a:t>
            </a:r>
            <a:r>
              <a:rPr lang="fr-BE" sz="1100" baseline="0" dirty="0" smtClean="0"/>
              <a:t> se voir associé le taux de TVA approprié.</a:t>
            </a:r>
          </a:p>
          <a:p>
            <a:endParaRPr lang="fr-BE" sz="1100" baseline="0" dirty="0" smtClean="0"/>
          </a:p>
          <a:p>
            <a:r>
              <a:rPr lang="fr-BE" sz="1100" baseline="0" dirty="0" smtClean="0"/>
              <a:t>Dans l’exemple ci-dessus, on crée la facture. Le Total </a:t>
            </a:r>
            <a:r>
              <a:rPr lang="fr-BE" sz="1100" baseline="0" dirty="0" err="1" smtClean="0"/>
              <a:t>Amount</a:t>
            </a:r>
            <a:r>
              <a:rPr lang="fr-BE" sz="1100" baseline="0" dirty="0" smtClean="0"/>
              <a:t> reprend le montant total de la facture (HTVA).</a:t>
            </a:r>
          </a:p>
          <a:p>
            <a:endParaRPr lang="fr-BE" sz="1100" baseline="0" dirty="0" smtClean="0"/>
          </a:p>
          <a:p>
            <a:r>
              <a:rPr lang="fr-BE" sz="1100" dirty="0" smtClean="0"/>
              <a:t>On</a:t>
            </a:r>
            <a:r>
              <a:rPr lang="fr-BE" sz="1100" baseline="0" dirty="0" smtClean="0"/>
              <a:t> veille à cocher la case « VAT per </a:t>
            </a:r>
            <a:r>
              <a:rPr lang="fr-BE" sz="1100" baseline="0" dirty="0" err="1" smtClean="0"/>
              <a:t>invoice</a:t>
            </a:r>
            <a:r>
              <a:rPr lang="fr-BE" sz="1100" baseline="0" dirty="0" smtClean="0"/>
              <a:t> line ». La TVA est de type Exclusive. </a:t>
            </a:r>
          </a:p>
          <a:p>
            <a:endParaRPr lang="fr-BE" sz="1100" baseline="0" dirty="0" smtClean="0"/>
          </a:p>
          <a:p>
            <a:r>
              <a:rPr lang="fr-BE" sz="1100" baseline="0" dirty="0" smtClean="0"/>
              <a:t>Le Voucher </a:t>
            </a:r>
            <a:r>
              <a:rPr lang="fr-BE" sz="1100" baseline="0" dirty="0" err="1" smtClean="0"/>
              <a:t>Amount</a:t>
            </a:r>
            <a:r>
              <a:rPr lang="fr-BE" sz="1100" baseline="0" dirty="0" smtClean="0"/>
              <a:t> reprend le montant total qui sera payé :</a:t>
            </a:r>
          </a:p>
          <a:p>
            <a:pPr marL="171690" indent="-171690">
              <a:buFont typeface="Arial" panose="020B0604020202020204" pitchFamily="34" charset="0"/>
              <a:buChar char="•"/>
            </a:pPr>
            <a:r>
              <a:rPr lang="fr-BE" sz="1100" baseline="0" dirty="0" smtClean="0"/>
              <a:t>Papier de 523 EUR + 6% TVA</a:t>
            </a:r>
          </a:p>
          <a:p>
            <a:pPr marL="171690" indent="-171690">
              <a:buFont typeface="Arial" panose="020B0604020202020204" pitchFamily="34" charset="0"/>
              <a:buChar char="•"/>
            </a:pPr>
            <a:r>
              <a:rPr lang="fr-BE" sz="1100" baseline="0" dirty="0" smtClean="0"/>
              <a:t>Frais de port 25,80 EUR + 6% TVA</a:t>
            </a:r>
          </a:p>
          <a:p>
            <a:pPr marL="171690" indent="-171690">
              <a:buFont typeface="Arial" panose="020B0604020202020204" pitchFamily="34" charset="0"/>
              <a:buChar char="•"/>
            </a:pPr>
            <a:r>
              <a:rPr lang="fr-BE" sz="1100" baseline="0" dirty="0" smtClean="0"/>
              <a:t>Online de 58 EUR + 21% TVA</a:t>
            </a:r>
          </a:p>
          <a:p>
            <a:r>
              <a:rPr lang="fr-BE" sz="1100" baseline="0" dirty="0" smtClean="0"/>
              <a:t>Soit un total TVAC de 651,91 EUR</a:t>
            </a:r>
            <a:endParaRPr lang="fr-BE" sz="1100" dirty="0" smtClean="0"/>
          </a:p>
          <a:p>
            <a:endParaRPr lang="fr-BE" sz="110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167851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6413">
              <a:defRPr/>
            </a:pPr>
            <a:r>
              <a:rPr lang="fr-BE" sz="1100" dirty="0" smtClean="0"/>
              <a:t>Le workflow facturation est lié au préalable à celui des </a:t>
            </a:r>
            <a:r>
              <a:rPr lang="fr-BE" sz="1100" i="1" dirty="0" smtClean="0"/>
              <a:t>achats </a:t>
            </a:r>
            <a:r>
              <a:rPr lang="fr-BE" sz="1100" dirty="0" smtClean="0"/>
              <a:t>(bon de commande) et ensuite à celui des </a:t>
            </a:r>
            <a:r>
              <a:rPr lang="fr-BE" sz="1100" i="1" dirty="0" smtClean="0"/>
              <a:t>réceptions</a:t>
            </a:r>
            <a:r>
              <a:rPr lang="fr-BE" sz="1100" dirty="0" smtClean="0"/>
              <a:t>.</a:t>
            </a:r>
          </a:p>
          <a:p>
            <a:pPr defTabSz="916413">
              <a:defRPr/>
            </a:pPr>
            <a:endParaRPr lang="fr-BE" sz="1100" dirty="0" smtClean="0"/>
          </a:p>
          <a:p>
            <a:pPr defTabSz="916413">
              <a:defRPr/>
            </a:pPr>
            <a:r>
              <a:rPr lang="fr-BE" sz="1100" dirty="0" smtClean="0"/>
              <a:t>A</a:t>
            </a:r>
            <a:r>
              <a:rPr lang="fr-BE" sz="1100" baseline="0" dirty="0" smtClean="0"/>
              <a:t> l’encodage des factures d’achats, les achats (engagements) « </a:t>
            </a:r>
            <a:r>
              <a:rPr lang="fr-BE" sz="1100" b="1" dirty="0" err="1" smtClean="0"/>
              <a:t>Encumbered</a:t>
            </a:r>
            <a:r>
              <a:rPr lang="fr-BE" sz="1100" b="1" dirty="0" smtClean="0"/>
              <a:t> Balance » </a:t>
            </a:r>
            <a:r>
              <a:rPr lang="fr-BE" sz="1100" baseline="0" dirty="0" smtClean="0"/>
              <a:t> deviennent des dépenses (réalisées) « </a:t>
            </a:r>
            <a:r>
              <a:rPr lang="fr-BE" sz="1100" b="1" dirty="0" err="1" smtClean="0"/>
              <a:t>Expenditure</a:t>
            </a:r>
            <a:r>
              <a:rPr lang="fr-BE" sz="1100" b="1" dirty="0" smtClean="0"/>
              <a:t> Balance </a:t>
            </a:r>
            <a:r>
              <a:rPr lang="fr-BE" sz="1100" b="0" dirty="0" smtClean="0"/>
              <a:t>».</a:t>
            </a:r>
          </a:p>
          <a:p>
            <a:endParaRPr lang="fr-BE" sz="110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1795760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dirty="0" smtClean="0"/>
              <a:t>On associe la ligne de</a:t>
            </a:r>
            <a:r>
              <a:rPr lang="fr-BE" sz="1100" baseline="0" dirty="0" smtClean="0"/>
              <a:t> </a:t>
            </a:r>
            <a:r>
              <a:rPr lang="fr-BE" sz="1100" dirty="0" smtClean="0"/>
              <a:t>facture à la PO</a:t>
            </a:r>
            <a:r>
              <a:rPr lang="fr-BE" sz="1100" baseline="0" dirty="0" smtClean="0"/>
              <a:t> Line concernée (papier -&gt; POL-36880). Le montant est repris, il peut être adapté si le montant de la ligne de facture est différent. </a:t>
            </a:r>
          </a:p>
          <a:p>
            <a:endParaRPr lang="fr-BE" sz="1100" baseline="0" dirty="0" smtClean="0"/>
          </a:p>
          <a:p>
            <a:r>
              <a:rPr lang="fr-BE" sz="1100" baseline="0" dirty="0" smtClean="0"/>
              <a:t>Les infos relatives à la période de souscription sont reprises de la PO Line.</a:t>
            </a:r>
          </a:p>
          <a:p>
            <a:endParaRPr lang="fr-BE" sz="1100" baseline="0" dirty="0" smtClean="0"/>
          </a:p>
          <a:p>
            <a:r>
              <a:rPr lang="fr-BE" sz="1100" baseline="0" dirty="0" smtClean="0"/>
              <a:t>On indique le taux de TVA à 6%, le montant de la TVA se calcule automatiquement.</a:t>
            </a:r>
          </a:p>
          <a:p>
            <a:endParaRPr lang="fr-BE" sz="1100" baseline="0" dirty="0" smtClean="0"/>
          </a:p>
          <a:p>
            <a:r>
              <a:rPr lang="fr-BE" sz="1100" baseline="0" dirty="0" smtClean="0"/>
              <a:t>On clique sur le bouton « </a:t>
            </a:r>
            <a:r>
              <a:rPr lang="fr-BE" sz="1100" baseline="0" dirty="0" err="1" smtClean="0"/>
              <a:t>Redistribute</a:t>
            </a:r>
            <a:r>
              <a:rPr lang="fr-BE" sz="1100" baseline="0" dirty="0" smtClean="0"/>
              <a:t> Lines » pour additionner le montant HTVA et la TVA.</a:t>
            </a:r>
          </a:p>
          <a:p>
            <a:endParaRPr lang="fr-BE" sz="1100" baseline="0" dirty="0" smtClean="0"/>
          </a:p>
          <a:p>
            <a:r>
              <a:rPr lang="fr-BE" sz="1100" baseline="0" dirty="0" smtClean="0"/>
              <a:t>On clique sur ADD, et l’on crée ensuite la ligne de facture pour l’électronique.</a:t>
            </a:r>
          </a:p>
          <a:p>
            <a:r>
              <a:rPr lang="fr-BE" sz="1100" dirty="0" smtClean="0"/>
              <a:t>Les deux lignes de facture ont été créées. </a:t>
            </a:r>
          </a:p>
          <a:p>
            <a:endParaRPr lang="fr-BE" sz="1100" dirty="0" smtClean="0"/>
          </a:p>
          <a:p>
            <a:r>
              <a:rPr lang="fr-BE" sz="1100" dirty="0" smtClean="0"/>
              <a:t>On</a:t>
            </a:r>
            <a:r>
              <a:rPr lang="fr-BE" sz="1100" baseline="0" dirty="0" smtClean="0"/>
              <a:t> clique sur « Save and Continue » et la facture passe en </a:t>
            </a:r>
            <a:r>
              <a:rPr lang="fr-BE" sz="1100" baseline="0" dirty="0" err="1" smtClean="0"/>
              <a:t>Closed</a:t>
            </a:r>
            <a:r>
              <a:rPr lang="fr-BE" sz="1100" baseline="0" dirty="0" smtClean="0"/>
              <a:t>.</a:t>
            </a:r>
            <a:endParaRPr lang="fr-BE" sz="1100" dirty="0" smtClean="0"/>
          </a:p>
          <a:p>
            <a:endParaRPr lang="fr-BE" sz="1100" dirty="0" smtClean="0"/>
          </a:p>
          <a:p>
            <a:endParaRPr lang="fr-BE" sz="110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125989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Voici une note de débours d’un montant de 501,06€ à rembourser à Madame X pour la version </a:t>
            </a:r>
            <a:r>
              <a:rPr lang="fr-BE" dirty="0" err="1" smtClean="0"/>
              <a:t>print</a:t>
            </a:r>
            <a:r>
              <a:rPr lang="fr-BE" dirty="0" smtClean="0"/>
              <a:t> 2018 du  Journal</a:t>
            </a:r>
            <a:r>
              <a:rPr lang="fr-BE" baseline="0" dirty="0" smtClean="0"/>
              <a:t> canadien des Sciences de la Terre.</a:t>
            </a:r>
          </a:p>
          <a:p>
            <a:r>
              <a:rPr lang="fr-BE" baseline="0" dirty="0" smtClean="0"/>
              <a:t>Généralement après la création du bon de commande, on va directement procéder à la création de la facture.</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304126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 création de la facture se fera </a:t>
            </a:r>
            <a:r>
              <a:rPr lang="fr-BE" baseline="0" dirty="0" smtClean="0"/>
              <a:t>soit en </a:t>
            </a:r>
            <a:r>
              <a:rPr lang="fr-BE" baseline="0" dirty="0" err="1" smtClean="0"/>
              <a:t>Manually</a:t>
            </a:r>
            <a:r>
              <a:rPr lang="fr-BE" baseline="0" dirty="0" smtClean="0"/>
              <a:t> soit </a:t>
            </a:r>
            <a:r>
              <a:rPr lang="fr-BE" baseline="0" dirty="0" err="1" smtClean="0"/>
              <a:t>From</a:t>
            </a:r>
            <a:r>
              <a:rPr lang="fr-BE" baseline="0" dirty="0" smtClean="0"/>
              <a:t> PO.</a:t>
            </a:r>
          </a:p>
          <a:p>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648364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err="1" smtClean="0"/>
              <a:t>Invoice</a:t>
            </a:r>
            <a:r>
              <a:rPr lang="fr-BE" b="1" dirty="0" smtClean="0"/>
              <a:t> </a:t>
            </a:r>
            <a:r>
              <a:rPr lang="fr-BE" b="1" dirty="0" err="1" smtClean="0"/>
              <a:t>Number</a:t>
            </a:r>
            <a:endParaRPr lang="fr-BE" b="1" baseline="0" dirty="0" smtClean="0"/>
          </a:p>
          <a:p>
            <a:r>
              <a:rPr lang="fr-BE" b="1" baseline="0" dirty="0" smtClean="0"/>
              <a:t>ATTENTION</a:t>
            </a:r>
            <a:r>
              <a:rPr lang="fr-BE" baseline="0" dirty="0" smtClean="0"/>
              <a:t> : Par convention et pour retrouver plus facilement les notes de débours, il est demandé de saisir en </a:t>
            </a:r>
            <a:r>
              <a:rPr lang="fr-BE" baseline="0" dirty="0" err="1" smtClean="0"/>
              <a:t>Invoice</a:t>
            </a:r>
            <a:r>
              <a:rPr lang="fr-BE" baseline="0" dirty="0" smtClean="0"/>
              <a:t> </a:t>
            </a:r>
            <a:r>
              <a:rPr lang="fr-BE" baseline="0" dirty="0" err="1" smtClean="0"/>
              <a:t>Number</a:t>
            </a:r>
            <a:r>
              <a:rPr lang="fr-BE" baseline="0" dirty="0" smtClean="0"/>
              <a:t> une structure de type « ND NOM PRENOM et la date du document », en capitales et avec des espaces.</a:t>
            </a:r>
          </a:p>
          <a:p>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33</a:t>
            </a:fld>
            <a:endParaRPr lang="fr-BE"/>
          </a:p>
        </p:txBody>
      </p:sp>
    </p:spTree>
    <p:extLst>
      <p:ext uri="{BB962C8B-B14F-4D97-AF65-F5344CB8AC3E}">
        <p14:creationId xmlns:p14="http://schemas.microsoft.com/office/powerpoint/2010/main" val="2028909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coût de l’abonnement s’élevait à 501,06€,</a:t>
            </a:r>
            <a:r>
              <a:rPr lang="fr-BE" baseline="0" dirty="0" smtClean="0"/>
              <a:t> le montant du coût total également.</a:t>
            </a:r>
          </a:p>
          <a:p>
            <a:r>
              <a:rPr lang="fr-BE" baseline="0" dirty="0" smtClean="0"/>
              <a:t>La TVA sur les notes de débours est à 0%.</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34</a:t>
            </a:fld>
            <a:endParaRPr lang="fr-BE"/>
          </a:p>
        </p:txBody>
      </p:sp>
    </p:spTree>
    <p:extLst>
      <p:ext uri="{BB962C8B-B14F-4D97-AF65-F5344CB8AC3E}">
        <p14:creationId xmlns:p14="http://schemas.microsoft.com/office/powerpoint/2010/main" val="1936242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35</a:t>
            </a:fld>
            <a:endParaRPr lang="fr-BE"/>
          </a:p>
        </p:txBody>
      </p:sp>
    </p:spTree>
    <p:extLst>
      <p:ext uri="{BB962C8B-B14F-4D97-AF65-F5344CB8AC3E}">
        <p14:creationId xmlns:p14="http://schemas.microsoft.com/office/powerpoint/2010/main" val="2216429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36</a:t>
            </a:fld>
            <a:endParaRPr lang="fr-BE"/>
          </a:p>
        </p:txBody>
      </p:sp>
    </p:spTree>
    <p:extLst>
      <p:ext uri="{BB962C8B-B14F-4D97-AF65-F5344CB8AC3E}">
        <p14:creationId xmlns:p14="http://schemas.microsoft.com/office/powerpoint/2010/main" val="2550049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37</a:t>
            </a:fld>
            <a:endParaRPr lang="fr-BE"/>
          </a:p>
        </p:txBody>
      </p:sp>
    </p:spTree>
    <p:extLst>
      <p:ext uri="{BB962C8B-B14F-4D97-AF65-F5344CB8AC3E}">
        <p14:creationId xmlns:p14="http://schemas.microsoft.com/office/powerpoint/2010/main" val="373491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38</a:t>
            </a:fld>
            <a:endParaRPr lang="fr-BE"/>
          </a:p>
        </p:txBody>
      </p:sp>
    </p:spTree>
    <p:extLst>
      <p:ext uri="{BB962C8B-B14F-4D97-AF65-F5344CB8AC3E}">
        <p14:creationId xmlns:p14="http://schemas.microsoft.com/office/powerpoint/2010/main" val="3990582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err="1" smtClean="0"/>
              <a:t>Create</a:t>
            </a:r>
            <a:r>
              <a:rPr lang="fr-BE" b="1" baseline="0" dirty="0" smtClean="0"/>
              <a:t> </a:t>
            </a:r>
            <a:r>
              <a:rPr lang="fr-BE" b="1" baseline="0" dirty="0" err="1" smtClean="0"/>
              <a:t>invoice</a:t>
            </a:r>
            <a:r>
              <a:rPr lang="fr-BE" b="1" baseline="0" dirty="0" smtClean="0"/>
              <a:t> </a:t>
            </a:r>
            <a:r>
              <a:rPr lang="fr-BE" b="1" baseline="0" dirty="0" err="1" smtClean="0"/>
              <a:t>manually</a:t>
            </a:r>
            <a:endParaRPr lang="fr-BE" b="1" baseline="0" dirty="0" smtClean="0"/>
          </a:p>
          <a:p>
            <a:r>
              <a:rPr lang="fr-BE" baseline="0" dirty="0" smtClean="0"/>
              <a:t>Ne pas cocher « </a:t>
            </a:r>
            <a:r>
              <a:rPr lang="fr-BE" baseline="0" dirty="0" err="1" smtClean="0"/>
              <a:t>Handle</a:t>
            </a:r>
            <a:r>
              <a:rPr lang="fr-BE" baseline="0" dirty="0" smtClean="0"/>
              <a:t> </a:t>
            </a:r>
            <a:r>
              <a:rPr lang="fr-BE" baseline="0" dirty="0" err="1" smtClean="0"/>
              <a:t>receiving</a:t>
            </a:r>
            <a:r>
              <a:rPr lang="fr-BE" baseline="0" dirty="0" smtClean="0"/>
              <a:t> » car il n’y a pas de réception d’ouvrage (&lt; item créé à l’étape précédente).</a:t>
            </a:r>
          </a:p>
          <a:p>
            <a:endParaRPr lang="fr-BE" baseline="0" dirty="0" smtClean="0"/>
          </a:p>
          <a:p>
            <a:r>
              <a:rPr lang="fr-BE" baseline="0" dirty="0" smtClean="0"/>
              <a:t>Remplir le document avec les informations reprises sur notre facture.</a:t>
            </a:r>
          </a:p>
          <a:p>
            <a:endParaRPr lang="fr-BE" baseline="0" dirty="0" smtClean="0"/>
          </a:p>
          <a:p>
            <a:r>
              <a:rPr lang="fr-BE" baseline="0" dirty="0" smtClean="0"/>
              <a:t>Cliquer sur le bouton « Save and </a:t>
            </a:r>
            <a:r>
              <a:rPr lang="fr-BE" baseline="0" dirty="0" err="1" smtClean="0"/>
              <a:t>Create</a:t>
            </a:r>
            <a:r>
              <a:rPr lang="fr-BE" baseline="0" dirty="0" smtClean="0"/>
              <a:t> </a:t>
            </a:r>
            <a:r>
              <a:rPr lang="fr-BE" baseline="0" dirty="0" err="1" smtClean="0"/>
              <a:t>Invoice</a:t>
            </a:r>
            <a:r>
              <a:rPr lang="fr-BE" baseline="0" dirty="0" smtClean="0"/>
              <a:t> Lines »</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39</a:t>
            </a:fld>
            <a:endParaRPr lang="fr-BE"/>
          </a:p>
        </p:txBody>
      </p:sp>
    </p:spTree>
    <p:extLst>
      <p:ext uri="{BB962C8B-B14F-4D97-AF65-F5344CB8AC3E}">
        <p14:creationId xmlns:p14="http://schemas.microsoft.com/office/powerpoint/2010/main" val="423231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2439916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Concrètement dans l’exemple ci-dessus :</a:t>
            </a:r>
          </a:p>
          <a:p>
            <a:endParaRPr lang="fr-BE" dirty="0" smtClean="0"/>
          </a:p>
          <a:p>
            <a:r>
              <a:rPr lang="fr-BE" dirty="0" smtClean="0"/>
              <a:t>Le PO créé pour le bon de commande ouvert était</a:t>
            </a:r>
            <a:r>
              <a:rPr lang="fr-BE" baseline="0" dirty="0" smtClean="0"/>
              <a:t> de 8400 EUR.</a:t>
            </a:r>
          </a:p>
          <a:p>
            <a:endParaRPr lang="fr-BE" baseline="0" dirty="0" smtClean="0"/>
          </a:p>
          <a:p>
            <a:r>
              <a:rPr lang="fr-BE" dirty="0" smtClean="0"/>
              <a:t>On crée une ligne de facture pour un montant de 217.26 EUR + 21 % de TVA. </a:t>
            </a:r>
          </a:p>
          <a:p>
            <a:pPr defTabSz="915680">
              <a:defRPr/>
            </a:pPr>
            <a:endParaRPr lang="fr-BE" baseline="0" dirty="0" smtClean="0"/>
          </a:p>
          <a:p>
            <a:pPr defTabSz="915680">
              <a:defRPr/>
            </a:pPr>
            <a:r>
              <a:rPr lang="fr-BE" baseline="0" dirty="0" smtClean="0"/>
              <a:t>Remarques :</a:t>
            </a:r>
          </a:p>
          <a:p>
            <a:pPr marL="171690" indent="-171690">
              <a:buFont typeface="Arial" panose="020B0604020202020204" pitchFamily="34" charset="0"/>
              <a:buChar char="•"/>
            </a:pPr>
            <a:r>
              <a:rPr lang="fr-BE" dirty="0" smtClean="0"/>
              <a:t>Les zones « </a:t>
            </a:r>
            <a:r>
              <a:rPr lang="fr-BE" dirty="0" err="1" smtClean="0"/>
              <a:t>Subscription</a:t>
            </a:r>
            <a:r>
              <a:rPr lang="fr-BE" dirty="0" smtClean="0"/>
              <a:t> </a:t>
            </a:r>
            <a:r>
              <a:rPr lang="fr-BE" dirty="0" err="1" smtClean="0"/>
              <a:t>from</a:t>
            </a:r>
            <a:r>
              <a:rPr lang="fr-BE" baseline="0" dirty="0" smtClean="0"/>
              <a:t> date » et « </a:t>
            </a:r>
            <a:r>
              <a:rPr lang="fr-BE" baseline="0" dirty="0" err="1" smtClean="0"/>
              <a:t>Subscription</a:t>
            </a:r>
            <a:r>
              <a:rPr lang="fr-BE" baseline="0" dirty="0" smtClean="0"/>
              <a:t> to date » sont à compléter, par exemple avec la date du jour.</a:t>
            </a:r>
          </a:p>
          <a:p>
            <a:endParaRPr lang="fr-BE" dirty="0" smtClean="0"/>
          </a:p>
          <a:p>
            <a:r>
              <a:rPr lang="fr-BE" dirty="0" smtClean="0"/>
              <a:t>Pour tout nouvel item reçu dans le cadre de ce bon de</a:t>
            </a:r>
            <a:r>
              <a:rPr lang="fr-BE" baseline="0" dirty="0" smtClean="0"/>
              <a:t> </a:t>
            </a:r>
            <a:r>
              <a:rPr lang="fr-BE" dirty="0" smtClean="0"/>
              <a:t>commande</a:t>
            </a:r>
            <a:r>
              <a:rPr lang="fr-BE" baseline="0" dirty="0" smtClean="0"/>
              <a:t> ouvert, il suffira de créer une nouvelle </a:t>
            </a:r>
            <a:r>
              <a:rPr lang="fr-BE" baseline="0" dirty="0" err="1" smtClean="0"/>
              <a:t>Invoice</a:t>
            </a:r>
            <a:r>
              <a:rPr lang="fr-BE" baseline="0" dirty="0" smtClean="0"/>
              <a:t> Line pour le PO.</a:t>
            </a:r>
          </a:p>
          <a:p>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40</a:t>
            </a:fld>
            <a:endParaRPr lang="fr-BE"/>
          </a:p>
        </p:txBody>
      </p:sp>
    </p:spTree>
    <p:extLst>
      <p:ext uri="{BB962C8B-B14F-4D97-AF65-F5344CB8AC3E}">
        <p14:creationId xmlns:p14="http://schemas.microsoft.com/office/powerpoint/2010/main" val="3341522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 la réception, cataloguer l’ouvrage et créer l’inventaire. Ensuite</a:t>
            </a:r>
            <a:r>
              <a:rPr lang="fr-BE" baseline="0" dirty="0" smtClean="0"/>
              <a:t> :</a:t>
            </a:r>
          </a:p>
          <a:p>
            <a:endParaRPr lang="fr-BE" baseline="0" dirty="0" smtClean="0"/>
          </a:p>
          <a:p>
            <a:r>
              <a:rPr lang="fr-BE" dirty="0" smtClean="0"/>
              <a:t>Lors</a:t>
            </a:r>
            <a:r>
              <a:rPr lang="fr-BE" baseline="0" dirty="0" smtClean="0"/>
              <a:t> de la création de l’item, dans l’onglet « General information », lier l’item à la PO line du bon de commande ouvert (champ « PO line ») et choisir la date de réception (champ « </a:t>
            </a:r>
            <a:r>
              <a:rPr lang="fr-BE" baseline="0" dirty="0" err="1" smtClean="0"/>
              <a:t>Receiving</a:t>
            </a:r>
            <a:r>
              <a:rPr lang="fr-BE" baseline="0" dirty="0" smtClean="0"/>
              <a:t> date »).</a:t>
            </a:r>
          </a:p>
          <a:p>
            <a:endParaRPr lang="fr-BE" baseline="0" dirty="0" smtClean="0"/>
          </a:p>
          <a:p>
            <a:r>
              <a:rPr lang="fr-BE" baseline="0" dirty="0" smtClean="0"/>
              <a:t>Remplir le champ « Replacement </a:t>
            </a:r>
            <a:r>
              <a:rPr lang="fr-BE" baseline="0" dirty="0" err="1" smtClean="0"/>
              <a:t>cost</a:t>
            </a:r>
            <a:r>
              <a:rPr lang="fr-BE" baseline="0" dirty="0" smtClean="0"/>
              <a:t> » si on souhaite garder une trace du prix de l’ouvrage.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41</a:t>
            </a:fld>
            <a:endParaRPr lang="fr-BE"/>
          </a:p>
        </p:txBody>
      </p:sp>
    </p:spTree>
    <p:extLst>
      <p:ext uri="{BB962C8B-B14F-4D97-AF65-F5344CB8AC3E}">
        <p14:creationId xmlns:p14="http://schemas.microsoft.com/office/powerpoint/2010/main" val="767923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 les</a:t>
            </a:r>
            <a:r>
              <a:rPr lang="fr-BE" baseline="0" dirty="0" smtClean="0"/>
              <a:t> notes de crédit, entrez le </a:t>
            </a:r>
            <a:r>
              <a:rPr lang="fr-BE" b="1" baseline="0" dirty="0" smtClean="0"/>
              <a:t>montant négatif </a:t>
            </a:r>
            <a:r>
              <a:rPr lang="fr-BE" baseline="0" dirty="0" smtClean="0"/>
              <a:t>dans le Total </a:t>
            </a:r>
            <a:r>
              <a:rPr lang="fr-BE" baseline="0" dirty="0" err="1" smtClean="0"/>
              <a:t>Amount</a:t>
            </a:r>
            <a:r>
              <a:rPr lang="fr-BE" baseline="0" dirty="0" smtClean="0"/>
              <a:t> ainsi que dans le </a:t>
            </a:r>
            <a:r>
              <a:rPr lang="fr-BE" baseline="0" dirty="0" err="1" smtClean="0"/>
              <a:t>Payment</a:t>
            </a:r>
            <a:r>
              <a:rPr lang="fr-BE" baseline="0" dirty="0" smtClean="0"/>
              <a:t> </a:t>
            </a:r>
            <a:r>
              <a:rPr lang="fr-BE" baseline="0" dirty="0" err="1" smtClean="0"/>
              <a:t>amount</a:t>
            </a:r>
            <a:r>
              <a:rPr lang="fr-BE" baseline="0" dirty="0" smtClean="0"/>
              <a:t>.</a:t>
            </a:r>
          </a:p>
          <a:p>
            <a:r>
              <a:rPr lang="fr-BE" baseline="0" dirty="0" smtClean="0"/>
              <a:t>Traiter les autres champs comme s’il s’agissait d’une facture classique.</a:t>
            </a:r>
          </a:p>
          <a:p>
            <a:endParaRPr lang="fr-BE" baseline="0" dirty="0" smtClean="0"/>
          </a:p>
          <a:p>
            <a:r>
              <a:rPr lang="fr-BE" baseline="0" dirty="0" smtClean="0"/>
              <a:t>Cliquer sur Save and </a:t>
            </a:r>
            <a:r>
              <a:rPr lang="fr-BE" baseline="0" dirty="0" err="1" smtClean="0"/>
              <a:t>Create</a:t>
            </a:r>
            <a:r>
              <a:rPr lang="fr-BE" baseline="0" dirty="0" smtClean="0"/>
              <a:t> </a:t>
            </a:r>
            <a:r>
              <a:rPr lang="fr-BE" baseline="0" dirty="0" err="1" smtClean="0"/>
              <a:t>invoice</a:t>
            </a:r>
            <a:r>
              <a:rPr lang="fr-BE" baseline="0" dirty="0" smtClean="0"/>
              <a:t> </a:t>
            </a:r>
            <a:r>
              <a:rPr lang="fr-BE" baseline="0" dirty="0" err="1" smtClean="0"/>
              <a:t>lines</a:t>
            </a:r>
            <a:r>
              <a:rPr lang="fr-BE" baseline="0" dirty="0" smtClean="0"/>
              <a:t> </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42</a:t>
            </a:fld>
            <a:endParaRPr lang="fr-BE"/>
          </a:p>
        </p:txBody>
      </p:sp>
    </p:spTree>
    <p:extLst>
      <p:ext uri="{BB962C8B-B14F-4D97-AF65-F5344CB8AC3E}">
        <p14:creationId xmlns:p14="http://schemas.microsoft.com/office/powerpoint/2010/main" val="1745531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43</a:t>
            </a:fld>
            <a:endParaRPr lang="fr-BE"/>
          </a:p>
        </p:txBody>
      </p:sp>
    </p:spTree>
    <p:extLst>
      <p:ext uri="{BB962C8B-B14F-4D97-AF65-F5344CB8AC3E}">
        <p14:creationId xmlns:p14="http://schemas.microsoft.com/office/powerpoint/2010/main" val="3037828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err="1" smtClean="0"/>
              <a:t>Amount</a:t>
            </a:r>
            <a:r>
              <a:rPr lang="fr-BE" b="1" dirty="0" smtClean="0"/>
              <a:t> : </a:t>
            </a:r>
          </a:p>
          <a:p>
            <a:r>
              <a:rPr lang="fr-BE" dirty="0" smtClean="0"/>
              <a:t>Montant de la TVA</a:t>
            </a:r>
          </a:p>
          <a:p>
            <a:endParaRPr lang="fr-BE" dirty="0" smtClean="0"/>
          </a:p>
          <a:p>
            <a:r>
              <a:rPr lang="fr-BE" b="1" dirty="0" err="1" smtClean="0"/>
              <a:t>Vendor</a:t>
            </a:r>
            <a:r>
              <a:rPr lang="fr-BE" b="1" dirty="0" smtClean="0"/>
              <a:t> </a:t>
            </a:r>
            <a:r>
              <a:rPr lang="fr-BE" b="1" dirty="0" err="1" smtClean="0"/>
              <a:t>tax</a:t>
            </a:r>
            <a:r>
              <a:rPr lang="fr-BE" b="1" dirty="0" smtClean="0"/>
              <a:t> (local </a:t>
            </a:r>
            <a:r>
              <a:rPr lang="fr-BE" b="1" dirty="0" err="1" smtClean="0"/>
              <a:t>currency</a:t>
            </a:r>
            <a:r>
              <a:rPr lang="fr-BE" b="1" dirty="0" smtClean="0"/>
              <a:t>) </a:t>
            </a:r>
            <a:r>
              <a:rPr lang="fr-BE" dirty="0" smtClean="0"/>
              <a:t>:</a:t>
            </a:r>
          </a:p>
          <a:p>
            <a:r>
              <a:rPr lang="fr-BE" dirty="0" smtClean="0"/>
              <a:t>Champ qui concerne les factures en devise étrangère, indiquer la devise du fournisseur sauf si la valeur est égale à l’euro. </a:t>
            </a:r>
          </a:p>
          <a:p>
            <a:endParaRPr lang="fr-BE" dirty="0" smtClean="0"/>
          </a:p>
          <a:p>
            <a:r>
              <a:rPr lang="fr-BE" b="1" dirty="0" smtClean="0"/>
              <a:t>VAT Type : </a:t>
            </a:r>
          </a:p>
          <a:p>
            <a:pPr marL="171690" indent="-171690" fontAlgn="t">
              <a:buFont typeface="Arial" panose="020B0604020202020204" pitchFamily="34" charset="0"/>
              <a:buChar char="•"/>
            </a:pPr>
            <a:r>
              <a:rPr lang="fr-BE" b="1" dirty="0" smtClean="0"/>
              <a:t>Incluse</a:t>
            </a:r>
            <a:r>
              <a:rPr lang="fr-BE" dirty="0" smtClean="0"/>
              <a:t> : </a:t>
            </a:r>
            <a:r>
              <a:rPr lang="fr-BE" dirty="0" smtClean="0">
                <a:effectLst/>
              </a:rPr>
              <a:t>Indique que le montant total de la facture inclus la TVA.</a:t>
            </a:r>
          </a:p>
          <a:p>
            <a:pPr marL="171690" indent="-171690" fontAlgn="t">
              <a:buFont typeface="Arial" panose="020B0604020202020204" pitchFamily="34" charset="0"/>
              <a:buChar char="•"/>
            </a:pPr>
            <a:r>
              <a:rPr lang="fr-BE" b="1" dirty="0" smtClean="0"/>
              <a:t>Exclusive</a:t>
            </a:r>
            <a:r>
              <a:rPr lang="fr-BE" dirty="0" smtClean="0">
                <a:effectLst/>
              </a:rPr>
              <a:t> : Indique que la TVA est à ajouter au</a:t>
            </a:r>
            <a:r>
              <a:rPr lang="fr-BE" baseline="0" dirty="0" smtClean="0">
                <a:effectLst/>
              </a:rPr>
              <a:t> </a:t>
            </a:r>
            <a:r>
              <a:rPr lang="fr-BE" dirty="0" smtClean="0">
                <a:effectLst/>
              </a:rPr>
              <a:t>montant total de la facture.</a:t>
            </a:r>
          </a:p>
          <a:p>
            <a:pPr marL="171690" indent="-171690" defTabSz="916413" fontAlgn="t">
              <a:buFont typeface="Arial" panose="020B0604020202020204" pitchFamily="34" charset="0"/>
              <a:buChar char="•"/>
              <a:defRPr/>
            </a:pPr>
            <a:r>
              <a:rPr lang="fr-BE" b="1" dirty="0" smtClean="0"/>
              <a:t>Line exclusive </a:t>
            </a:r>
            <a:r>
              <a:rPr lang="fr-BE" dirty="0" smtClean="0"/>
              <a:t>: </a:t>
            </a:r>
            <a:r>
              <a:rPr lang="fr-BE" i="0" dirty="0" smtClean="0">
                <a:effectLst/>
              </a:rPr>
              <a:t>Indique que montant total de la facture inclus la TVA (idem Inclusive )</a:t>
            </a:r>
            <a:r>
              <a:rPr lang="fr-BE" i="1" dirty="0" smtClean="0">
                <a:effectLst/>
              </a:rPr>
              <a:t>, </a:t>
            </a:r>
            <a:r>
              <a:rPr lang="fr-BE" i="0" dirty="0" smtClean="0">
                <a:effectLst/>
              </a:rPr>
              <a:t>mais que les lignes de commande sont  quant à elles hors TVA.</a:t>
            </a:r>
          </a:p>
          <a:p>
            <a:endParaRPr lang="fr-BE" i="1" dirty="0" smtClean="0"/>
          </a:p>
          <a:p>
            <a:r>
              <a:rPr lang="fr-BE" b="1" dirty="0" err="1" smtClean="0"/>
              <a:t>Expended</a:t>
            </a:r>
            <a:r>
              <a:rPr lang="fr-BE" b="1" dirty="0" smtClean="0"/>
              <a:t> </a:t>
            </a:r>
            <a:r>
              <a:rPr lang="fr-BE" b="1" dirty="0" err="1" smtClean="0"/>
              <a:t>from</a:t>
            </a:r>
            <a:r>
              <a:rPr lang="fr-BE" b="1" dirty="0" smtClean="0"/>
              <a:t> </a:t>
            </a:r>
            <a:r>
              <a:rPr lang="fr-BE" b="1" dirty="0" err="1" smtClean="0"/>
              <a:t>fund</a:t>
            </a:r>
            <a:r>
              <a:rPr lang="fr-BE" b="1" dirty="0" smtClean="0"/>
              <a:t> :</a:t>
            </a:r>
          </a:p>
          <a:p>
            <a:r>
              <a:rPr lang="fr-BE" dirty="0" smtClean="0"/>
              <a:t>Cocher par défaut, </a:t>
            </a:r>
            <a:r>
              <a:rPr lang="fr-BE" dirty="0" smtClean="0">
                <a:effectLst/>
              </a:rPr>
              <a:t>le montant de la TVA sera</a:t>
            </a:r>
            <a:r>
              <a:rPr lang="fr-BE" baseline="0" dirty="0" smtClean="0">
                <a:effectLst/>
              </a:rPr>
              <a:t> </a:t>
            </a:r>
            <a:r>
              <a:rPr lang="fr-BE" dirty="0" smtClean="0">
                <a:effectLst/>
              </a:rPr>
              <a:t>pris automatiquement en dépense sur le fonds.</a:t>
            </a:r>
          </a:p>
          <a:p>
            <a:pPr fontAlgn="t"/>
            <a:endParaRPr lang="fr-BE" dirty="0" smtClean="0">
              <a:effectLst/>
            </a:endParaRPr>
          </a:p>
          <a:p>
            <a:pPr fontAlgn="t"/>
            <a:r>
              <a:rPr lang="fr-BE" dirty="0" smtClean="0">
                <a:effectLst/>
              </a:rPr>
              <a:t>(Décocher,</a:t>
            </a:r>
            <a:r>
              <a:rPr lang="fr-BE" baseline="0" dirty="0" smtClean="0">
                <a:effectLst/>
              </a:rPr>
              <a:t> signifie que </a:t>
            </a:r>
            <a:r>
              <a:rPr lang="fr-BE" dirty="0" smtClean="0">
                <a:effectLst/>
              </a:rPr>
              <a:t>le montant de la TVA sera</a:t>
            </a:r>
            <a:r>
              <a:rPr lang="fr-BE" baseline="0" dirty="0" smtClean="0">
                <a:effectLst/>
              </a:rPr>
              <a:t> imputé sur un autre fonds relatif uniquement aux taxes par exemple</a:t>
            </a:r>
            <a:r>
              <a:rPr lang="fr-BE" dirty="0" smtClean="0">
                <a:effectLst/>
              </a:rPr>
              <a:t>)</a:t>
            </a:r>
          </a:p>
          <a:p>
            <a:endParaRPr lang="fr-BE" dirty="0" smtClean="0"/>
          </a:p>
          <a:p>
            <a:endParaRPr lang="fr-BE" dirty="0" smtClean="0"/>
          </a:p>
          <a:p>
            <a:pPr fontAlgn="t"/>
            <a:r>
              <a:rPr lang="fr-BE" b="1" baseline="0" dirty="0" smtClean="0">
                <a:effectLst/>
              </a:rPr>
              <a:t>Remarque :</a:t>
            </a:r>
            <a:r>
              <a:rPr lang="fr-BE" b="0" baseline="0" dirty="0" smtClean="0">
                <a:effectLst/>
              </a:rPr>
              <a:t> </a:t>
            </a:r>
            <a:r>
              <a:rPr lang="fr-BE" b="0" baseline="0" dirty="0" smtClean="0">
                <a:solidFill>
                  <a:schemeClr val="tx1"/>
                </a:solidFill>
                <a:effectLst/>
              </a:rPr>
              <a:t>Une facture ne peut être encodée que si elle est correcte !</a:t>
            </a:r>
          </a:p>
          <a:p>
            <a:pPr fontAlgn="t"/>
            <a:r>
              <a:rPr lang="fr-BE" b="0" baseline="0" dirty="0" smtClean="0">
                <a:effectLst/>
              </a:rPr>
              <a:t>Exemples : </a:t>
            </a:r>
          </a:p>
          <a:p>
            <a:pPr fontAlgn="t"/>
            <a:r>
              <a:rPr lang="fr-BE" b="0" baseline="0" dirty="0" smtClean="0">
                <a:effectLst/>
              </a:rPr>
              <a:t>Vérifier que le document soit bien une facture. Une facture </a:t>
            </a:r>
            <a:r>
              <a:rPr lang="fr-BE" b="0" baseline="0" dirty="0" err="1" smtClean="0">
                <a:effectLst/>
              </a:rPr>
              <a:t>proformat</a:t>
            </a:r>
            <a:r>
              <a:rPr lang="fr-BE" b="0" baseline="0" dirty="0" smtClean="0">
                <a:effectLst/>
              </a:rPr>
              <a:t> ne sera pas acceptée à l’ARF.</a:t>
            </a:r>
          </a:p>
          <a:p>
            <a:pPr fontAlgn="t"/>
            <a:r>
              <a:rPr lang="fr-BE" b="0" baseline="0" dirty="0" smtClean="0">
                <a:effectLst/>
              </a:rPr>
              <a:t>Vérifier que le numéro de TVA de l’</a:t>
            </a:r>
            <a:r>
              <a:rPr lang="fr-BE" b="0" baseline="0" dirty="0" err="1" smtClean="0">
                <a:effectLst/>
              </a:rPr>
              <a:t>ULiège</a:t>
            </a:r>
            <a:r>
              <a:rPr lang="fr-BE" b="0" baseline="0" dirty="0" smtClean="0">
                <a:effectLst/>
              </a:rPr>
              <a:t> soit bien indiqué sur la facture.</a:t>
            </a:r>
          </a:p>
          <a:p>
            <a:pPr fontAlgn="t"/>
            <a:r>
              <a:rPr lang="fr-BE" b="0" baseline="0" dirty="0" smtClean="0">
                <a:effectLst/>
              </a:rPr>
              <a:t>…</a:t>
            </a:r>
            <a:endParaRPr lang="fr-BE" b="1" baseline="0" dirty="0" smtClean="0">
              <a:effectLst/>
            </a:endParaRPr>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44</a:t>
            </a:fld>
            <a:endParaRPr lang="fr-BE"/>
          </a:p>
        </p:txBody>
      </p:sp>
    </p:spTree>
    <p:extLst>
      <p:ext uri="{BB962C8B-B14F-4D97-AF65-F5344CB8AC3E}">
        <p14:creationId xmlns:p14="http://schemas.microsoft.com/office/powerpoint/2010/main" val="966375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45</a:t>
            </a:fld>
            <a:endParaRPr lang="fr-BE"/>
          </a:p>
        </p:txBody>
      </p:sp>
    </p:spTree>
    <p:extLst>
      <p:ext uri="{BB962C8B-B14F-4D97-AF65-F5344CB8AC3E}">
        <p14:creationId xmlns:p14="http://schemas.microsoft.com/office/powerpoint/2010/main" val="1569580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marchandises livrées entre assujettis (ou opérateurs immatriculés à la TVA) bénéficient d'une exonération avec droit de déduire la TVA en amont (taux zéro) sur l'envoi si elle sont expédiées dans un autre État membre, à une personne qui peut fournir son numéro de TVA dans un autre État membre. Il s'agit alors d'une "livraison intra-communautaire". Le numéro de TVA peut être vérifié via le </a:t>
            </a:r>
            <a:r>
              <a:rPr lang="fr-BE" dirty="0" smtClean="0">
                <a:hlinkClick r:id="rId3"/>
              </a:rPr>
              <a:t>système d'échange d'informations sur la TVA (VIES)</a:t>
            </a:r>
            <a:r>
              <a:rPr lang="fr-BE" i="1" dirty="0" smtClean="0"/>
              <a:t>. </a:t>
            </a:r>
            <a:endParaRPr lang="fr-BE" dirty="0" smtClean="0"/>
          </a:p>
          <a:p>
            <a:r>
              <a:rPr lang="fr-BE" dirty="0" smtClean="0"/>
              <a:t>La TVA due sur la transaction est payable au moment de l'acquisition des biens par le client assujetti dans l'État membre dans lequel les biens arrivent. On parle alors d'"acquisition intra-communautaire". Le client impute toute TVA due sur sa déclaration de TVA normale au taux en vigueur dans le pays de destination.</a:t>
            </a:r>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46</a:t>
            </a:fld>
            <a:endParaRPr lang="fr-BE"/>
          </a:p>
        </p:txBody>
      </p:sp>
    </p:spTree>
    <p:extLst>
      <p:ext uri="{BB962C8B-B14F-4D97-AF65-F5344CB8AC3E}">
        <p14:creationId xmlns:p14="http://schemas.microsoft.com/office/powerpoint/2010/main" val="2781700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47</a:t>
            </a:fld>
            <a:endParaRPr lang="fr-BE"/>
          </a:p>
        </p:txBody>
      </p:sp>
    </p:spTree>
    <p:extLst>
      <p:ext uri="{BB962C8B-B14F-4D97-AF65-F5344CB8AC3E}">
        <p14:creationId xmlns:p14="http://schemas.microsoft.com/office/powerpoint/2010/main" val="3708593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48</a:t>
            </a:fld>
            <a:endParaRPr lang="fr-BE"/>
          </a:p>
        </p:txBody>
      </p:sp>
    </p:spTree>
    <p:extLst>
      <p:ext uri="{BB962C8B-B14F-4D97-AF65-F5344CB8AC3E}">
        <p14:creationId xmlns:p14="http://schemas.microsoft.com/office/powerpoint/2010/main" val="12224257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49</a:t>
            </a:fld>
            <a:endParaRPr lang="fr-BE"/>
          </a:p>
        </p:txBody>
      </p:sp>
    </p:spTree>
    <p:extLst>
      <p:ext uri="{BB962C8B-B14F-4D97-AF65-F5344CB8AC3E}">
        <p14:creationId xmlns:p14="http://schemas.microsoft.com/office/powerpoint/2010/main" val="173292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dirty="0" smtClean="0"/>
              <a:t>A la base, le Workflow facturation se compose de 6 étapes allant de la création de la facture jusqu’à sa clôture. </a:t>
            </a:r>
          </a:p>
          <a:p>
            <a:r>
              <a:rPr lang="fr-BE" sz="1100" dirty="0" smtClean="0"/>
              <a:t>La TF Acquisitions a décidé de ne pas intégrer les étapes validation et approbation dans un premier temps.</a:t>
            </a:r>
          </a:p>
          <a:p>
            <a:r>
              <a:rPr lang="fr-BE" sz="1100" dirty="0" smtClean="0"/>
              <a:t/>
            </a:r>
            <a:br>
              <a:rPr lang="fr-BE" sz="1100" dirty="0" smtClean="0"/>
            </a:br>
            <a:r>
              <a:rPr lang="fr-BE" sz="1100" dirty="0" smtClean="0"/>
              <a:t>Toutefois, voici un aperçu des différentes étapes possibles dans ALMA. </a:t>
            </a:r>
          </a:p>
          <a:p>
            <a:endParaRPr lang="fr-BE" sz="1100" dirty="0" smtClean="0"/>
          </a:p>
          <a:p>
            <a:pPr>
              <a:buAutoNum type="arabicPeriod"/>
            </a:pPr>
            <a:r>
              <a:rPr lang="fr-BE" sz="1100" b="1" dirty="0" smtClean="0"/>
              <a:t>La création</a:t>
            </a:r>
            <a:r>
              <a:rPr lang="fr-BE" sz="1100" dirty="0" smtClean="0"/>
              <a:t>:  </a:t>
            </a:r>
          </a:p>
          <a:p>
            <a:r>
              <a:rPr lang="fr-BE" sz="1100" dirty="0" smtClean="0"/>
              <a:t>La facture peut être créée de 4 manières différentes. Trois fois par des opérateurs :</a:t>
            </a:r>
          </a:p>
          <a:p>
            <a:pPr marL="457840" lvl="2"/>
            <a:r>
              <a:rPr lang="fr-BE" sz="1100" dirty="0" smtClean="0"/>
              <a:t>(1) A partir d’un PO (récupération du bon de commande)   </a:t>
            </a:r>
          </a:p>
          <a:p>
            <a:pPr marL="457840" lvl="2"/>
            <a:r>
              <a:rPr lang="fr-BE" sz="1100" dirty="0" smtClean="0"/>
              <a:t>(2) Manuellement : création d’une facture en récupérant une ou plusieurs POL</a:t>
            </a:r>
          </a:p>
          <a:p>
            <a:pPr marL="457840" lvl="2"/>
            <a:r>
              <a:rPr lang="fr-BE" sz="1100" dirty="0" smtClean="0"/>
              <a:t>(3) En important un fichier Excel</a:t>
            </a:r>
          </a:p>
          <a:p>
            <a:pPr defTabSz="916413">
              <a:defRPr/>
            </a:pPr>
            <a:endParaRPr lang="fr-BE" sz="1100" dirty="0" smtClean="0"/>
          </a:p>
          <a:p>
            <a:pPr defTabSz="916413">
              <a:defRPr/>
            </a:pPr>
            <a:r>
              <a:rPr lang="fr-BE" sz="1100" dirty="0" smtClean="0"/>
              <a:t>et une fois de façon automatisée :</a:t>
            </a:r>
          </a:p>
          <a:p>
            <a:pPr marL="457840" lvl="2" defTabSz="916413">
              <a:defRPr/>
            </a:pPr>
            <a:r>
              <a:rPr lang="fr-BE" sz="1100" dirty="0" smtClean="0"/>
              <a:t>(4) Par EDI (échange de données électroniques avec le fournisseur)</a:t>
            </a:r>
            <a:endParaRPr lang="fr-BE" sz="1100" dirty="0" smtClean="0">
              <a:solidFill>
                <a:srgbClr val="00B050"/>
              </a:solidFill>
            </a:endParaRPr>
          </a:p>
          <a:p>
            <a:pPr marL="457840" lvl="2"/>
            <a:r>
              <a:rPr lang="fr-BE" sz="1100" dirty="0" smtClean="0"/>
              <a:t>Exemples fonctionnels</a:t>
            </a:r>
            <a:r>
              <a:rPr lang="fr-BE" sz="1100" baseline="0" dirty="0" smtClean="0"/>
              <a:t> :</a:t>
            </a:r>
            <a:r>
              <a:rPr lang="fr-BE" sz="1100" dirty="0" smtClean="0"/>
              <a:t> Dawson et </a:t>
            </a:r>
            <a:r>
              <a:rPr lang="fr-BE" sz="1100" dirty="0" err="1" smtClean="0"/>
              <a:t>Starkmann</a:t>
            </a:r>
            <a:r>
              <a:rPr lang="fr-BE" sz="1100" dirty="0" smtClean="0"/>
              <a:t>. </a:t>
            </a:r>
          </a:p>
          <a:p>
            <a:pPr marL="457840" lvl="2"/>
            <a:endParaRPr lang="fr-BE" sz="1100" dirty="0" smtClean="0"/>
          </a:p>
          <a:p>
            <a:r>
              <a:rPr lang="fr-BE" sz="1100" b="1" dirty="0" smtClean="0"/>
              <a:t>2. La validation:</a:t>
            </a:r>
          </a:p>
          <a:p>
            <a:r>
              <a:rPr lang="fr-BE" sz="1100" dirty="0" smtClean="0"/>
              <a:t>Dans notre cas, cette étape se fera automatiquement.</a:t>
            </a:r>
          </a:p>
          <a:p>
            <a:endParaRPr lang="fr-BE" sz="1100" dirty="0" smtClean="0"/>
          </a:p>
          <a:p>
            <a:r>
              <a:rPr lang="fr-BE" sz="1100" b="1" dirty="0" smtClean="0">
                <a:effectLst>
                  <a:outerShdw blurRad="38100" dist="38100" dir="2700000" algn="tl">
                    <a:srgbClr val="000000">
                      <a:alpha val="43137"/>
                    </a:srgbClr>
                  </a:outerShdw>
                </a:effectLst>
              </a:rPr>
              <a:t>3. La révision :</a:t>
            </a:r>
          </a:p>
          <a:p>
            <a:r>
              <a:rPr lang="fr-BE" sz="1100" dirty="0" smtClean="0"/>
              <a:t>Lors de cette étape, il s’agira de compléter toutes les informations (manquantes) relatives à la facture d’achat.</a:t>
            </a:r>
          </a:p>
          <a:p>
            <a:endParaRPr lang="fr-BE" sz="1100" dirty="0" smtClean="0"/>
          </a:p>
          <a:p>
            <a:r>
              <a:rPr lang="fr-BE" sz="1100" dirty="0" smtClean="0"/>
              <a:t>4. </a:t>
            </a:r>
            <a:r>
              <a:rPr lang="fr-BE" sz="1100" b="1" dirty="0" smtClean="0"/>
              <a:t>L’approbation : </a:t>
            </a:r>
          </a:p>
          <a:p>
            <a:r>
              <a:rPr lang="fr-BE" sz="1100" dirty="0" smtClean="0"/>
              <a:t>La facture est, dans notre cas, approuvée automatiquement et mise en attente de paiement (</a:t>
            </a:r>
            <a:r>
              <a:rPr lang="fr-BE" sz="1100" dirty="0" err="1" smtClean="0"/>
              <a:t>ready</a:t>
            </a:r>
            <a:r>
              <a:rPr lang="fr-BE" sz="1100" dirty="0" smtClean="0"/>
              <a:t> to </a:t>
            </a:r>
            <a:r>
              <a:rPr lang="fr-BE" sz="1100" dirty="0" err="1" smtClean="0"/>
              <a:t>be</a:t>
            </a:r>
            <a:r>
              <a:rPr lang="fr-BE" sz="1100" dirty="0" smtClean="0"/>
              <a:t> </a:t>
            </a:r>
            <a:r>
              <a:rPr lang="fr-BE" sz="1100" dirty="0" err="1" smtClean="0"/>
              <a:t>paid</a:t>
            </a:r>
            <a:r>
              <a:rPr lang="fr-BE" sz="1100" dirty="0" smtClean="0"/>
              <a:t>). Même si nous n’avons pas opté pour cette option, sachez qu’il est toutefois possible de mettre la facture en attente d’approbation par un Manager.</a:t>
            </a:r>
          </a:p>
          <a:p>
            <a:endParaRPr lang="fr-BE" sz="1100" dirty="0" smtClean="0"/>
          </a:p>
          <a:p>
            <a:r>
              <a:rPr lang="fr-BE" sz="1100" dirty="0" smtClean="0"/>
              <a:t>5/6. </a:t>
            </a:r>
            <a:r>
              <a:rPr lang="fr-BE" sz="1100" b="1" dirty="0" smtClean="0">
                <a:effectLst>
                  <a:outerShdw blurRad="38100" dist="38100" dir="2700000" algn="tl">
                    <a:srgbClr val="000000">
                      <a:alpha val="43137"/>
                    </a:srgbClr>
                  </a:outerShdw>
                </a:effectLst>
              </a:rPr>
              <a:t>Le paiement et la clôture de la facture :</a:t>
            </a:r>
          </a:p>
          <a:p>
            <a:r>
              <a:rPr lang="fr-BE" sz="1100" dirty="0" smtClean="0"/>
              <a:t>A ce moment, la facture est mise en attente de paiement.</a:t>
            </a:r>
          </a:p>
          <a:p>
            <a:r>
              <a:rPr lang="fr-BE" sz="1100" dirty="0" smtClean="0"/>
              <a:t>Le système vérifie si les PO </a:t>
            </a:r>
            <a:r>
              <a:rPr lang="fr-BE" sz="1100" dirty="0" err="1" smtClean="0"/>
              <a:t>lines</a:t>
            </a:r>
            <a:r>
              <a:rPr lang="fr-BE" sz="1100" dirty="0" smtClean="0"/>
              <a:t> liées à la facture sont correctement complétées, en particulier les champs relatifs au paiement . </a:t>
            </a:r>
          </a:p>
          <a:p>
            <a:r>
              <a:rPr lang="fr-BE" sz="1100" dirty="0" smtClean="0"/>
              <a:t>Si c’est le cas, la PO Line et la facture sont clôturées.</a:t>
            </a:r>
          </a:p>
          <a:p>
            <a:r>
              <a:rPr lang="fr-BE" sz="1100" dirty="0" smtClean="0"/>
              <a:t>-&gt;Statut « </a:t>
            </a:r>
            <a:r>
              <a:rPr lang="fr-BE" sz="1100" dirty="0" err="1" smtClean="0"/>
              <a:t>Closed</a:t>
            </a:r>
            <a:r>
              <a:rPr lang="fr-BE" sz="1100" dirty="0" smtClean="0"/>
              <a:t> »</a:t>
            </a:r>
          </a:p>
          <a:p>
            <a:endParaRPr lang="fr-BE" sz="1100" dirty="0" smtClean="0"/>
          </a:p>
          <a:p>
            <a:r>
              <a:rPr lang="fr-BE" sz="1100" dirty="0" smtClean="0"/>
              <a:t>En pratique, la facture originale sera envoyée à l’ARF par la secrétaire exécutive pour encodage et paiement.   </a:t>
            </a:r>
          </a:p>
          <a:p>
            <a:endParaRPr lang="fr-BE" sz="1100" dirty="0" smtClean="0"/>
          </a:p>
          <a:p>
            <a:r>
              <a:rPr lang="fr-BE" sz="1100" dirty="0" smtClean="0"/>
              <a:t>Par la suite quand l’interfaçage avec SAP sera terminé, les données seront envoyées de manière automatique.</a:t>
            </a:r>
            <a:endParaRPr lang="fr-BE" sz="110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2639579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50</a:t>
            </a:fld>
            <a:endParaRPr lang="fr-BE"/>
          </a:p>
        </p:txBody>
      </p:sp>
    </p:spTree>
    <p:extLst>
      <p:ext uri="{BB962C8B-B14F-4D97-AF65-F5344CB8AC3E}">
        <p14:creationId xmlns:p14="http://schemas.microsoft.com/office/powerpoint/2010/main" val="2483842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Certaines factures</a:t>
            </a:r>
            <a:r>
              <a:rPr lang="fr-BE" baseline="0" dirty="0" smtClean="0"/>
              <a:t> de périodiques sont pour le </a:t>
            </a:r>
            <a:r>
              <a:rPr lang="fr-BE" baseline="0" dirty="0" err="1" smtClean="0"/>
              <a:t>print</a:t>
            </a:r>
            <a:r>
              <a:rPr lang="fr-BE" baseline="0" dirty="0" smtClean="0"/>
              <a:t> et l’online.</a:t>
            </a:r>
          </a:p>
          <a:p>
            <a:r>
              <a:rPr lang="fr-BE" baseline="0" dirty="0" smtClean="0"/>
              <a:t>En règle générale, l’online est gratuit à l’achat du </a:t>
            </a:r>
            <a:r>
              <a:rPr lang="fr-BE" baseline="0" dirty="0" err="1" smtClean="0"/>
              <a:t>print</a:t>
            </a:r>
            <a:r>
              <a:rPr lang="fr-BE" baseline="0" dirty="0" smtClean="0"/>
              <a:t> s’il n’y a pas de mention signalant le contraire. Si l’accès électronique est facturé en surcoût, une ligne facture à 6% sera faite pour le papier et une ligne de facture à 21% sera créée pour l’accès électronique.</a:t>
            </a:r>
          </a:p>
          <a:p>
            <a:r>
              <a:rPr lang="fr-BE" baseline="0" dirty="0" smtClean="0"/>
              <a:t>La TVA est de 6% si </a:t>
            </a:r>
            <a:r>
              <a:rPr lang="fr-BE" baseline="0" dirty="0" err="1" smtClean="0"/>
              <a:t>Print</a:t>
            </a:r>
            <a:r>
              <a:rPr lang="fr-BE" baseline="0" dirty="0" smtClean="0"/>
              <a:t> + Online free.</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51</a:t>
            </a:fld>
            <a:endParaRPr lang="fr-BE"/>
          </a:p>
        </p:txBody>
      </p:sp>
    </p:spTree>
    <p:extLst>
      <p:ext uri="{BB962C8B-B14F-4D97-AF65-F5344CB8AC3E}">
        <p14:creationId xmlns:p14="http://schemas.microsoft.com/office/powerpoint/2010/main" val="609737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52</a:t>
            </a:fld>
            <a:endParaRPr lang="fr-BE"/>
          </a:p>
        </p:txBody>
      </p:sp>
    </p:spTree>
    <p:extLst>
      <p:ext uri="{BB962C8B-B14F-4D97-AF65-F5344CB8AC3E}">
        <p14:creationId xmlns:p14="http://schemas.microsoft.com/office/powerpoint/2010/main" val="1176226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53</a:t>
            </a:fld>
            <a:endParaRPr lang="fr-BE"/>
          </a:p>
        </p:txBody>
      </p:sp>
    </p:spTree>
    <p:extLst>
      <p:ext uri="{BB962C8B-B14F-4D97-AF65-F5344CB8AC3E}">
        <p14:creationId xmlns:p14="http://schemas.microsoft.com/office/powerpoint/2010/main" val="3012675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5680">
              <a:defRPr/>
            </a:pPr>
            <a:r>
              <a:rPr lang="fr-BE" dirty="0" smtClean="0"/>
              <a:t>On peut aussi accéder aux factures à revoir (soit assignées à soi soit non-assignées) dans nos listes de tâches</a:t>
            </a:r>
          </a:p>
          <a:p>
            <a:endParaRPr lang="fr-BE" dirty="0" smtClean="0"/>
          </a:p>
          <a:p>
            <a:pPr marL="229103" indent="-229103">
              <a:buAutoNum type="arabicPeriod"/>
            </a:pPr>
            <a:r>
              <a:rPr lang="fr-BE" dirty="0" smtClean="0"/>
              <a:t>Sur notre</a:t>
            </a:r>
            <a:r>
              <a:rPr lang="fr-BE" baseline="0" dirty="0" smtClean="0"/>
              <a:t> tableau de bord</a:t>
            </a:r>
          </a:p>
          <a:p>
            <a:pPr marL="229103" indent="-229103">
              <a:buAutoNum type="arabicPeriod"/>
            </a:pPr>
            <a:r>
              <a:rPr lang="fr-BE" baseline="0" dirty="0" smtClean="0"/>
              <a:t>En cliquant sur </a:t>
            </a:r>
            <a:r>
              <a:rPr lang="fr-BE" baseline="0" dirty="0" err="1" smtClean="0"/>
              <a:t>Tasks</a:t>
            </a:r>
            <a:endParaRPr lang="fr-BE" baseline="0" dirty="0" smtClean="0"/>
          </a:p>
          <a:p>
            <a:pPr marL="229103" indent="-229103">
              <a:buAutoNum type="arabicPeriod"/>
            </a:pPr>
            <a:endParaRPr lang="fr-BE" baseline="0" dirty="0" smtClean="0"/>
          </a:p>
          <a:p>
            <a:pPr marL="229103" indent="-229103"/>
            <a:r>
              <a:rPr lang="fr-BE" baseline="0" dirty="0" smtClean="0"/>
              <a:t>On arrive alors sur la page « </a:t>
            </a:r>
            <a:r>
              <a:rPr lang="fr-BE" dirty="0" smtClean="0"/>
              <a:t>In </a:t>
            </a:r>
            <a:r>
              <a:rPr lang="fr-BE" dirty="0" err="1" smtClean="0"/>
              <a:t>Review</a:t>
            </a:r>
            <a:r>
              <a:rPr lang="fr-BE" dirty="0" smtClean="0"/>
              <a:t> </a:t>
            </a:r>
            <a:r>
              <a:rPr lang="fr-BE" dirty="0" err="1" smtClean="0"/>
              <a:t>Invoices</a:t>
            </a:r>
            <a:r>
              <a:rPr lang="fr-BE" dirty="0" smtClean="0"/>
              <a:t> »</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54</a:t>
            </a:fld>
            <a:endParaRPr lang="fr-BE"/>
          </a:p>
        </p:txBody>
      </p:sp>
    </p:spTree>
    <p:extLst>
      <p:ext uri="{BB962C8B-B14F-4D97-AF65-F5344CB8AC3E}">
        <p14:creationId xmlns:p14="http://schemas.microsoft.com/office/powerpoint/2010/main" val="909777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55</a:t>
            </a:fld>
            <a:endParaRPr lang="fr-BE"/>
          </a:p>
        </p:txBody>
      </p:sp>
    </p:spTree>
    <p:extLst>
      <p:ext uri="{BB962C8B-B14F-4D97-AF65-F5344CB8AC3E}">
        <p14:creationId xmlns:p14="http://schemas.microsoft.com/office/powerpoint/2010/main" val="4085179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Pour changer</a:t>
            </a:r>
            <a:r>
              <a:rPr lang="fr-BE" baseline="0" dirty="0" smtClean="0"/>
              <a:t> le statut d’une facture « </a:t>
            </a:r>
            <a:r>
              <a:rPr lang="fr-BE" baseline="0" dirty="0" err="1" smtClean="0"/>
              <a:t>closed</a:t>
            </a:r>
            <a:r>
              <a:rPr lang="fr-BE" baseline="0" dirty="0" smtClean="0"/>
              <a:t> », cliquer sur le bouton « action », et puis « set back to </a:t>
            </a:r>
            <a:r>
              <a:rPr lang="fr-BE" baseline="0" dirty="0" err="1" smtClean="0"/>
              <a:t>review</a:t>
            </a:r>
            <a:r>
              <a:rPr lang="fr-BE" baseline="0" dirty="0" smtClean="0"/>
              <a:t> ».</a:t>
            </a:r>
            <a:endParaRPr lang="fr-BE" dirty="0" smtClean="0"/>
          </a:p>
          <a:p>
            <a:endParaRPr lang="fr-BE" dirty="0" smtClean="0"/>
          </a:p>
          <a:p>
            <a:r>
              <a:rPr lang="fr-BE" dirty="0" smtClean="0"/>
              <a:t>Le système nous demandera une confirmation pour cette action.</a:t>
            </a:r>
          </a:p>
          <a:p>
            <a:r>
              <a:rPr lang="fr-BE" dirty="0" smtClean="0"/>
              <a:t>Confirmez</a:t>
            </a:r>
            <a:r>
              <a:rPr lang="fr-BE" baseline="0" dirty="0" smtClean="0"/>
              <a:t> et ensuite de nouveau grâce au bouton « action », cliquer sur « Go to </a:t>
            </a:r>
            <a:r>
              <a:rPr lang="fr-BE" baseline="0" dirty="0" err="1" smtClean="0"/>
              <a:t>task</a:t>
            </a:r>
            <a:r>
              <a:rPr lang="fr-BE" baseline="0" dirty="0" smtClean="0"/>
              <a:t> </a:t>
            </a:r>
            <a:r>
              <a:rPr lang="fr-BE" baseline="0" dirty="0" err="1" smtClean="0"/>
              <a:t>list</a:t>
            </a:r>
            <a:r>
              <a:rPr lang="fr-BE" baseline="0" dirty="0" smtClean="0"/>
              <a:t> ».</a:t>
            </a:r>
          </a:p>
          <a:p>
            <a:endParaRPr lang="fr-BE" baseline="0" dirty="0" smtClean="0"/>
          </a:p>
          <a:p>
            <a:r>
              <a:rPr lang="fr-BE" dirty="0" smtClean="0"/>
              <a:t>Vous trouverez</a:t>
            </a:r>
            <a:r>
              <a:rPr lang="fr-BE" baseline="0" dirty="0" smtClean="0"/>
              <a:t> alors sous le bouton « action », le lien de suppression (</a:t>
            </a:r>
            <a:r>
              <a:rPr lang="fr-BE" baseline="0" dirty="0" err="1" smtClean="0"/>
              <a:t>delete</a:t>
            </a:r>
            <a:r>
              <a:rPr lang="fr-BE" baseline="0" dirty="0" smtClean="0"/>
              <a:t>).</a:t>
            </a:r>
          </a:p>
          <a:p>
            <a:endParaRPr lang="fr-BE" baseline="0" dirty="0" smtClean="0"/>
          </a:p>
          <a:p>
            <a:r>
              <a:rPr lang="fr-BE" baseline="0" dirty="0" smtClean="0"/>
              <a:t>Le système vous demandera à ce niveau une nouvelle confirmation. </a:t>
            </a:r>
            <a:endParaRPr lang="fr-BE" dirty="0" smtClean="0"/>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56</a:t>
            </a:fld>
            <a:endParaRPr lang="fr-BE"/>
          </a:p>
        </p:txBody>
      </p:sp>
    </p:spTree>
    <p:extLst>
      <p:ext uri="{BB962C8B-B14F-4D97-AF65-F5344CB8AC3E}">
        <p14:creationId xmlns:p14="http://schemas.microsoft.com/office/powerpoint/2010/main" val="863654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57</a:t>
            </a:fld>
            <a:endParaRPr lang="fr-BE"/>
          </a:p>
        </p:txBody>
      </p:sp>
    </p:spTree>
    <p:extLst>
      <p:ext uri="{BB962C8B-B14F-4D97-AF65-F5344CB8AC3E}">
        <p14:creationId xmlns:p14="http://schemas.microsoft.com/office/powerpoint/2010/main" val="3270701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58</a:t>
            </a:fld>
            <a:endParaRPr lang="fr-BE"/>
          </a:p>
        </p:txBody>
      </p:sp>
    </p:spTree>
    <p:extLst>
      <p:ext uri="{BB962C8B-B14F-4D97-AF65-F5344CB8AC3E}">
        <p14:creationId xmlns:p14="http://schemas.microsoft.com/office/powerpoint/2010/main" val="172746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169651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100" u="sng" dirty="0" smtClean="0"/>
              <a:t>Quand choisir cette méthode</a:t>
            </a:r>
            <a:r>
              <a:rPr lang="fr-BE" sz="1100" u="none" dirty="0" smtClean="0"/>
              <a:t> ?</a:t>
            </a:r>
          </a:p>
          <a:p>
            <a:r>
              <a:rPr lang="fr-BE" sz="1100" baseline="0" dirty="0" smtClean="0"/>
              <a:t>On prend « </a:t>
            </a:r>
            <a:r>
              <a:rPr lang="fr-BE" sz="1100" baseline="0" dirty="0" err="1" smtClean="0"/>
              <a:t>From</a:t>
            </a:r>
            <a:r>
              <a:rPr lang="fr-BE" sz="1100" baseline="0" dirty="0" smtClean="0"/>
              <a:t> PO », lorsque la facture reçue correspond au bon de commande au niveau du nombre d’items.</a:t>
            </a:r>
          </a:p>
          <a:p>
            <a:endParaRPr lang="fr-BE" sz="1100" dirty="0" smtClean="0"/>
          </a:p>
          <a:p>
            <a:endParaRPr lang="fr-BE" sz="1100" dirty="0" smtClean="0"/>
          </a:p>
          <a:p>
            <a:r>
              <a:rPr lang="fr-BE" sz="1100" i="1" dirty="0" smtClean="0"/>
              <a:t>ALMA</a:t>
            </a:r>
            <a:r>
              <a:rPr lang="fr-BE" sz="1100" i="1" baseline="0" dirty="0" smtClean="0"/>
              <a:t> -&gt; Acquisitions -&gt; </a:t>
            </a:r>
            <a:r>
              <a:rPr lang="fr-BE" sz="1100" i="1" baseline="0" dirty="0" err="1" smtClean="0"/>
              <a:t>Receiving</a:t>
            </a:r>
            <a:r>
              <a:rPr lang="fr-BE" sz="1100" i="1" baseline="0" dirty="0" smtClean="0"/>
              <a:t> and </a:t>
            </a:r>
            <a:r>
              <a:rPr lang="fr-BE" sz="1100" i="1" baseline="0" dirty="0" err="1" smtClean="0"/>
              <a:t>Invoicing</a:t>
            </a:r>
            <a:r>
              <a:rPr lang="fr-BE" sz="1100" i="1" baseline="0" dirty="0" smtClean="0"/>
              <a:t> -&gt; </a:t>
            </a:r>
            <a:r>
              <a:rPr lang="fr-BE" sz="1100" i="1" baseline="0" dirty="0" err="1" smtClean="0"/>
              <a:t>Create</a:t>
            </a:r>
            <a:r>
              <a:rPr lang="fr-BE" sz="1100" i="1" baseline="0" dirty="0" smtClean="0"/>
              <a:t> </a:t>
            </a:r>
            <a:r>
              <a:rPr lang="fr-BE" sz="1100" i="1" baseline="0" dirty="0" err="1" smtClean="0"/>
              <a:t>Invoice</a:t>
            </a:r>
            <a:endParaRPr lang="fr-BE" sz="1100" i="1" baseline="0" dirty="0" smtClean="0"/>
          </a:p>
          <a:p>
            <a:pPr defTabSz="916413"/>
            <a:r>
              <a:rPr lang="fr-BE" sz="1100" dirty="0" smtClean="0"/>
              <a:t>Sur la page « Select </a:t>
            </a:r>
            <a:r>
              <a:rPr lang="fr-BE" sz="1100" dirty="0" err="1" smtClean="0"/>
              <a:t>Invoice</a:t>
            </a:r>
            <a:r>
              <a:rPr lang="fr-BE" sz="1100" dirty="0" smtClean="0"/>
              <a:t> </a:t>
            </a:r>
            <a:r>
              <a:rPr lang="fr-BE" sz="1100" dirty="0" err="1" smtClean="0"/>
              <a:t>Creation</a:t>
            </a:r>
            <a:r>
              <a:rPr lang="fr-BE" sz="1100" dirty="0" smtClean="0"/>
              <a:t> </a:t>
            </a:r>
            <a:r>
              <a:rPr lang="fr-BE" sz="1100" dirty="0" err="1" smtClean="0"/>
              <a:t>Process</a:t>
            </a:r>
            <a:r>
              <a:rPr lang="fr-BE" sz="1100" dirty="0" smtClean="0"/>
              <a:t> », sélectionner la méthode « </a:t>
            </a:r>
            <a:r>
              <a:rPr lang="fr-BE" sz="1100" dirty="0" err="1" smtClean="0"/>
              <a:t>From</a:t>
            </a:r>
            <a:r>
              <a:rPr lang="fr-BE" sz="1100" dirty="0" smtClean="0"/>
              <a:t> PO».</a:t>
            </a:r>
          </a:p>
          <a:p>
            <a:pPr defTabSz="915679">
              <a:defRPr/>
            </a:pPr>
            <a:r>
              <a:rPr lang="fr-BE" sz="1100" dirty="0" smtClean="0"/>
              <a:t>Puis cliquer sur « </a:t>
            </a:r>
            <a:r>
              <a:rPr lang="fr-BE" sz="1100" dirty="0" err="1" smtClean="0"/>
              <a:t>Next</a:t>
            </a:r>
            <a:r>
              <a:rPr lang="fr-BE" sz="1100" dirty="0" smtClean="0"/>
              <a:t> »</a:t>
            </a:r>
          </a:p>
          <a:p>
            <a:pPr defTabSz="915679">
              <a:defRPr/>
            </a:pPr>
            <a:endParaRPr lang="fr-BE" sz="1100" dirty="0" smtClean="0"/>
          </a:p>
          <a:p>
            <a:pPr defTabSz="915679">
              <a:defRPr/>
            </a:pPr>
            <a:r>
              <a:rPr lang="fr-BE" sz="1100" u="sng" dirty="0" smtClean="0"/>
              <a:t>Remarque</a:t>
            </a:r>
            <a:r>
              <a:rPr lang="fr-BE" sz="1100" dirty="0" smtClean="0"/>
              <a:t> : le</a:t>
            </a:r>
            <a:r>
              <a:rPr lang="fr-BE" sz="1100" baseline="0" dirty="0" smtClean="0"/>
              <a:t> « </a:t>
            </a:r>
            <a:r>
              <a:rPr lang="fr-BE" sz="1100" baseline="0" dirty="0" err="1" smtClean="0"/>
              <a:t>Handle</a:t>
            </a:r>
            <a:r>
              <a:rPr lang="fr-BE" sz="1100" baseline="0" dirty="0" smtClean="0"/>
              <a:t> </a:t>
            </a:r>
            <a:r>
              <a:rPr lang="fr-BE" sz="1100" baseline="0" dirty="0" err="1" smtClean="0"/>
              <a:t>receiving</a:t>
            </a:r>
            <a:r>
              <a:rPr lang="fr-BE" sz="1100" baseline="0" dirty="0" smtClean="0"/>
              <a:t> » va permettre la réception dans la suite du processus. </a:t>
            </a:r>
          </a:p>
          <a:p>
            <a:endParaRPr lang="fr-BE" dirty="0" smtClean="0"/>
          </a:p>
          <a:p>
            <a:endParaRPr lang="fr-BE" baseline="0" dirty="0" smtClean="0"/>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317750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Sur la page « Select PO » :</a:t>
            </a:r>
          </a:p>
          <a:p>
            <a:r>
              <a:rPr lang="fr-BE" dirty="0" smtClean="0"/>
              <a:t>Rechercher</a:t>
            </a:r>
            <a:r>
              <a:rPr lang="fr-BE" baseline="0" dirty="0" smtClean="0"/>
              <a:t> le bon de commande concerné soit</a:t>
            </a:r>
          </a:p>
          <a:p>
            <a:endParaRPr lang="fr-BE" baseline="0" dirty="0" smtClean="0"/>
          </a:p>
          <a:p>
            <a:r>
              <a:rPr lang="fr-BE" baseline="0" dirty="0" smtClean="0"/>
              <a:t>1- en inscrivant directement le numéro du BC (ULG17/…*)</a:t>
            </a:r>
          </a:p>
          <a:p>
            <a:r>
              <a:rPr lang="fr-BE" baseline="0" dirty="0" smtClean="0"/>
              <a:t>-&gt; </a:t>
            </a:r>
            <a:r>
              <a:rPr lang="fr-BE" baseline="0" dirty="0" smtClean="0">
                <a:solidFill>
                  <a:srgbClr val="FF0000"/>
                </a:solidFill>
              </a:rPr>
              <a:t>cliquer ensuite sur le bouton SAVE</a:t>
            </a:r>
          </a:p>
          <a:p>
            <a:endParaRPr lang="fr-BE" baseline="0" dirty="0" smtClean="0"/>
          </a:p>
          <a:p>
            <a:r>
              <a:rPr lang="fr-BE" baseline="0" dirty="0" smtClean="0"/>
              <a:t>2- en cliquant sur le menu déroulant, rechercher via le « </a:t>
            </a:r>
            <a:r>
              <a:rPr lang="fr-BE" baseline="0" dirty="0" err="1" smtClean="0"/>
              <a:t>find</a:t>
            </a:r>
            <a:r>
              <a:rPr lang="fr-BE" baseline="0" dirty="0" smtClean="0"/>
              <a:t> » :</a:t>
            </a:r>
          </a:p>
          <a:p>
            <a:endParaRPr lang="fr-BE" baseline="0" dirty="0" smtClean="0"/>
          </a:p>
          <a:p>
            <a:r>
              <a:rPr lang="fr-BE" dirty="0" smtClean="0"/>
              <a:t>La recherche peut porter sur les</a:t>
            </a:r>
            <a:r>
              <a:rPr lang="fr-BE" baseline="0" dirty="0" smtClean="0"/>
              <a:t> </a:t>
            </a:r>
            <a:r>
              <a:rPr lang="fr-BE" dirty="0" smtClean="0"/>
              <a:t>champs suivants</a:t>
            </a:r>
            <a:r>
              <a:rPr lang="fr-BE" baseline="0" dirty="0" smtClean="0"/>
              <a:t> </a:t>
            </a:r>
            <a:r>
              <a:rPr lang="fr-BE" dirty="0" smtClean="0"/>
              <a:t>:</a:t>
            </a:r>
          </a:p>
          <a:p>
            <a:pPr marL="171690" indent="-171690">
              <a:buFont typeface="Arial" pitchFamily="34" charset="0"/>
              <a:buChar char="•"/>
            </a:pPr>
            <a:r>
              <a:rPr lang="fr-BE" baseline="0" dirty="0" smtClean="0"/>
              <a:t>PO #</a:t>
            </a:r>
          </a:p>
          <a:p>
            <a:pPr marL="171690" indent="-171690">
              <a:buFont typeface="Arial" pitchFamily="34" charset="0"/>
              <a:buChar char="•"/>
            </a:pPr>
            <a:r>
              <a:rPr lang="fr-BE" dirty="0" err="1" smtClean="0"/>
              <a:t>Vendor</a:t>
            </a:r>
            <a:r>
              <a:rPr lang="fr-BE" baseline="0" dirty="0" smtClean="0"/>
              <a:t> Code </a:t>
            </a:r>
          </a:p>
          <a:p>
            <a:pPr marL="171690" indent="-171690">
              <a:buFont typeface="Arial" pitchFamily="34" charset="0"/>
              <a:buChar char="•"/>
            </a:pPr>
            <a:r>
              <a:rPr lang="fr-BE" baseline="0" dirty="0" err="1" smtClean="0"/>
              <a:t>Vendor</a:t>
            </a:r>
            <a:r>
              <a:rPr lang="fr-BE" baseline="0" dirty="0" smtClean="0"/>
              <a:t> Name</a:t>
            </a:r>
          </a:p>
          <a:p>
            <a:pPr marL="171690" indent="-171690">
              <a:buFont typeface="Arial" pitchFamily="34" charset="0"/>
              <a:buChar char="•"/>
            </a:pPr>
            <a:r>
              <a:rPr lang="fr-BE" dirty="0" err="1" smtClean="0"/>
              <a:t>Organization</a:t>
            </a:r>
            <a:r>
              <a:rPr lang="fr-BE" dirty="0" smtClean="0"/>
              <a:t> unit description</a:t>
            </a:r>
            <a:endParaRPr lang="fr-BE" i="1" dirty="0" smtClean="0"/>
          </a:p>
          <a:p>
            <a:pPr marL="171690" indent="-171690">
              <a:buFont typeface="Arial" pitchFamily="34" charset="0"/>
              <a:buChar char="•"/>
            </a:pPr>
            <a:r>
              <a:rPr lang="fr-BE" baseline="0" dirty="0" smtClean="0"/>
              <a:t>PO </a:t>
            </a:r>
            <a:r>
              <a:rPr lang="fr-BE" baseline="0" dirty="0" err="1" smtClean="0"/>
              <a:t>creation</a:t>
            </a:r>
            <a:r>
              <a:rPr lang="fr-BE" baseline="0" dirty="0" smtClean="0"/>
              <a:t> date</a:t>
            </a:r>
          </a:p>
          <a:p>
            <a:pPr marL="171690" indent="-171690">
              <a:buFont typeface="Arial" pitchFamily="34" charset="0"/>
              <a:buChar char="•"/>
            </a:pPr>
            <a:r>
              <a:rPr lang="fr-BE" baseline="0" dirty="0" smtClean="0"/>
              <a:t>PO Line </a:t>
            </a:r>
          </a:p>
          <a:p>
            <a:pPr marL="171690" indent="-171690">
              <a:buFont typeface="Arial" pitchFamily="34" charset="0"/>
              <a:buChar char="•"/>
            </a:pPr>
            <a:r>
              <a:rPr lang="fr-BE" baseline="0" dirty="0" err="1" smtClean="0"/>
              <a:t>Additionnal</a:t>
            </a:r>
            <a:r>
              <a:rPr lang="fr-BE" baseline="0" dirty="0" smtClean="0"/>
              <a:t> Po Line </a:t>
            </a:r>
            <a:r>
              <a:rPr lang="fr-BE" baseline="0" dirty="0" err="1" smtClean="0"/>
              <a:t>reference</a:t>
            </a:r>
            <a:endParaRPr lang="fr-BE" baseline="0" dirty="0" smtClean="0"/>
          </a:p>
          <a:p>
            <a:pPr marL="171690" indent="-171690">
              <a:buFont typeface="Arial" pitchFamily="34" charset="0"/>
              <a:buChar char="•"/>
            </a:pPr>
            <a:r>
              <a:rPr lang="fr-BE" baseline="0" dirty="0" err="1" smtClean="0">
                <a:solidFill>
                  <a:schemeClr val="tx1"/>
                </a:solidFill>
              </a:rPr>
              <a:t>Title</a:t>
            </a:r>
            <a:endParaRPr lang="fr-BE" baseline="0" dirty="0" smtClean="0">
              <a:solidFill>
                <a:schemeClr val="tx1"/>
              </a:solidFill>
            </a:endParaRPr>
          </a:p>
          <a:p>
            <a:pPr marL="171690" indent="-171690">
              <a:buFont typeface="Arial" pitchFamily="34" charset="0"/>
              <a:buChar char="•"/>
            </a:pPr>
            <a:r>
              <a:rPr lang="fr-BE" b="0" i="0" baseline="0" dirty="0" smtClean="0">
                <a:solidFill>
                  <a:schemeClr val="tx1"/>
                </a:solidFill>
              </a:rPr>
              <a:t>Item identifier </a:t>
            </a:r>
          </a:p>
          <a:p>
            <a:pPr marL="171690" indent="-171690">
              <a:buFont typeface="Arial" pitchFamily="34" charset="0"/>
              <a:buChar char="•"/>
            </a:pPr>
            <a:r>
              <a:rPr lang="fr-BE" baseline="0" dirty="0" err="1" smtClean="0">
                <a:solidFill>
                  <a:schemeClr val="tx1"/>
                </a:solidFill>
              </a:rPr>
              <a:t>Fund</a:t>
            </a:r>
            <a:r>
              <a:rPr lang="fr-BE" baseline="0" dirty="0" smtClean="0">
                <a:solidFill>
                  <a:schemeClr val="tx1"/>
                </a:solidFill>
              </a:rPr>
              <a:t> Code</a:t>
            </a:r>
          </a:p>
          <a:p>
            <a:pPr marL="171690" indent="-171690">
              <a:buFont typeface="Arial" pitchFamily="34" charset="0"/>
              <a:buChar char="•"/>
            </a:pPr>
            <a:r>
              <a:rPr lang="fr-BE" baseline="0" dirty="0" err="1" smtClean="0"/>
              <a:t>Fund</a:t>
            </a:r>
            <a:r>
              <a:rPr lang="fr-BE" baseline="0" dirty="0" smtClean="0"/>
              <a:t> Name</a:t>
            </a:r>
          </a:p>
          <a:p>
            <a:pPr marL="171690" indent="-171690">
              <a:buFont typeface="Arial" pitchFamily="34" charset="0"/>
              <a:buChar char="•"/>
            </a:pPr>
            <a:r>
              <a:rPr lang="fr-BE" baseline="0" dirty="0" err="1" smtClean="0"/>
              <a:t>Vendor</a:t>
            </a:r>
            <a:r>
              <a:rPr lang="fr-BE" baseline="0" dirty="0" smtClean="0"/>
              <a:t> </a:t>
            </a:r>
            <a:r>
              <a:rPr lang="fr-BE" baseline="0" dirty="0" err="1" smtClean="0"/>
              <a:t>Invoice</a:t>
            </a:r>
            <a:r>
              <a:rPr lang="fr-BE" baseline="0" dirty="0" smtClean="0"/>
              <a:t> </a:t>
            </a:r>
            <a:r>
              <a:rPr lang="fr-BE" baseline="0" dirty="0" err="1" smtClean="0"/>
              <a:t>Number</a:t>
            </a:r>
            <a:r>
              <a:rPr lang="fr-BE" baseline="0" dirty="0" smtClean="0"/>
              <a:t> </a:t>
            </a:r>
            <a:endParaRPr lang="fr-BE" i="1" baseline="0" dirty="0" smtClean="0"/>
          </a:p>
          <a:p>
            <a:pPr marL="171690" indent="-171690">
              <a:buFont typeface="Arial" pitchFamily="34" charset="0"/>
              <a:buChar char="•"/>
            </a:pPr>
            <a:r>
              <a:rPr lang="fr-BE" baseline="0" dirty="0" smtClean="0"/>
              <a:t>All</a:t>
            </a:r>
          </a:p>
          <a:p>
            <a:pPr marL="171690" indent="-171690">
              <a:buFont typeface="Arial" pitchFamily="34" charset="0"/>
              <a:buChar char="•"/>
            </a:pPr>
            <a:r>
              <a:rPr lang="fr-BE" baseline="0" dirty="0" smtClean="0"/>
              <a:t>ERP </a:t>
            </a:r>
            <a:r>
              <a:rPr lang="fr-BE" baseline="0" dirty="0" err="1" smtClean="0"/>
              <a:t>number</a:t>
            </a:r>
            <a:endParaRPr lang="fr-BE" dirty="0" smtClean="0"/>
          </a:p>
          <a:p>
            <a:endParaRPr lang="fr-BE" dirty="0" smtClean="0"/>
          </a:p>
          <a:p>
            <a:r>
              <a:rPr lang="fr-BE" dirty="0" smtClean="0"/>
              <a:t>Sélectionner ensuite la ligne</a:t>
            </a:r>
            <a:r>
              <a:rPr lang="fr-BE" baseline="0" dirty="0" smtClean="0"/>
              <a:t> du PO puis cliquer sur SAVE</a:t>
            </a:r>
          </a:p>
          <a:p>
            <a:pPr defTabSz="916413"/>
            <a:endParaRPr lang="fr-BE" baseline="0" dirty="0" smtClean="0">
              <a:solidFill>
                <a:srgbClr val="00B050"/>
              </a:solidFill>
            </a:endParaRP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7874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l’onglet « </a:t>
            </a:r>
            <a:r>
              <a:rPr lang="fr-BE" dirty="0" err="1" smtClean="0"/>
              <a:t>Invoice</a:t>
            </a:r>
            <a:r>
              <a:rPr lang="fr-BE" dirty="0" smtClean="0"/>
              <a:t> Lines », sur la ligne du PO,</a:t>
            </a:r>
            <a:r>
              <a:rPr lang="fr-BE" baseline="0" dirty="0" smtClean="0"/>
              <a:t> cliquer soit sur le bouton :</a:t>
            </a:r>
          </a:p>
          <a:p>
            <a:endParaRPr lang="fr-BE" baseline="0" dirty="0" smtClean="0"/>
          </a:p>
          <a:p>
            <a:pPr marL="228920" indent="-228920">
              <a:buAutoNum type="alphaUcPeriod"/>
            </a:pPr>
            <a:r>
              <a:rPr lang="fr-BE" baseline="0" dirty="0" smtClean="0"/>
              <a:t>« Edit » pour modifier certaines données comme le prix, le fonds ou ajouter une note. </a:t>
            </a:r>
          </a:p>
          <a:p>
            <a:r>
              <a:rPr lang="fr-BE" baseline="0" dirty="0" smtClean="0"/>
              <a:t>Dans le cas d’une acquisition autre que « One time », les champs  </a:t>
            </a:r>
            <a:r>
              <a:rPr lang="fr-BE" baseline="0" dirty="0" err="1" smtClean="0"/>
              <a:t>Subscription</a:t>
            </a:r>
            <a:r>
              <a:rPr lang="fr-BE" baseline="0" dirty="0" smtClean="0"/>
              <a:t> </a:t>
            </a:r>
            <a:r>
              <a:rPr lang="fr-BE" baseline="0" dirty="0" err="1" smtClean="0"/>
              <a:t>from</a:t>
            </a:r>
            <a:r>
              <a:rPr lang="fr-BE" baseline="0" dirty="0" smtClean="0"/>
              <a:t> date et </a:t>
            </a:r>
            <a:r>
              <a:rPr lang="fr-BE" baseline="0" dirty="0" err="1" smtClean="0"/>
              <a:t>Subscription</a:t>
            </a:r>
            <a:r>
              <a:rPr lang="fr-BE" baseline="0" dirty="0" smtClean="0"/>
              <a:t> to date doivent être remplis.</a:t>
            </a:r>
          </a:p>
          <a:p>
            <a:endParaRPr lang="fr-BE" baseline="0" dirty="0" smtClean="0"/>
          </a:p>
          <a:p>
            <a:r>
              <a:rPr lang="fr-BE" baseline="0" dirty="0" smtClean="0"/>
              <a:t>B. Save : vous permettra de passer sur la page </a:t>
            </a:r>
            <a:r>
              <a:rPr lang="fr-BE" baseline="0" dirty="0" err="1" smtClean="0"/>
              <a:t>Summary</a:t>
            </a:r>
            <a:r>
              <a:rPr lang="fr-BE" baseline="0" dirty="0" smtClean="0"/>
              <a:t> afin de remplir les données propres à la facture d’achat. </a:t>
            </a:r>
          </a:p>
          <a:p>
            <a:endParaRPr lang="fr-BE" baseline="0" dirty="0" smtClean="0"/>
          </a:p>
          <a:p>
            <a:r>
              <a:rPr lang="fr-BE" baseline="0" dirty="0" smtClean="0"/>
              <a:t>C. Cancel et D. Save and Continue -&gt; la facture passera en statut in </a:t>
            </a:r>
            <a:r>
              <a:rPr lang="fr-BE" baseline="0" dirty="0" err="1" smtClean="0"/>
              <a:t>review</a:t>
            </a:r>
            <a:r>
              <a:rPr lang="fr-BE" baseline="0" dirty="0" smtClean="0"/>
              <a:t>.</a:t>
            </a:r>
          </a:p>
          <a:p>
            <a:r>
              <a:rPr lang="fr-BE" baseline="0" dirty="0" smtClean="0"/>
              <a:t>A ce stade, la facture portera toujours le numéro du bon de commande SAP (ULG17/..*). </a:t>
            </a:r>
          </a:p>
          <a:p>
            <a:r>
              <a:rPr lang="fr-BE" baseline="0" dirty="0" smtClean="0"/>
              <a:t>Il faudra reprendre ce document dans nos </a:t>
            </a:r>
            <a:r>
              <a:rPr lang="fr-BE" baseline="0" dirty="0" err="1" smtClean="0"/>
              <a:t>tasks</a:t>
            </a:r>
            <a:r>
              <a:rPr lang="fr-BE" baseline="0" dirty="0" smtClean="0"/>
              <a:t> «  </a:t>
            </a:r>
            <a:r>
              <a:rPr lang="fr-BE" baseline="0" dirty="0" err="1" smtClean="0"/>
              <a:t>Invoices</a:t>
            </a:r>
            <a:r>
              <a:rPr lang="fr-BE" baseline="0" dirty="0" smtClean="0"/>
              <a:t> – </a:t>
            </a:r>
            <a:r>
              <a:rPr lang="fr-BE" baseline="0" dirty="0" err="1" smtClean="0"/>
              <a:t>review</a:t>
            </a:r>
            <a:r>
              <a:rPr lang="fr-BE" baseline="0" dirty="0" smtClean="0"/>
              <a:t> – </a:t>
            </a:r>
            <a:r>
              <a:rPr lang="fr-BE" baseline="0" dirty="0" err="1" smtClean="0"/>
              <a:t>assigned</a:t>
            </a:r>
            <a:r>
              <a:rPr lang="fr-BE" baseline="0" dirty="0" smtClean="0"/>
              <a:t> to </a:t>
            </a:r>
            <a:r>
              <a:rPr lang="fr-BE" baseline="0" dirty="0" err="1" smtClean="0"/>
              <a:t>you</a:t>
            </a:r>
            <a:r>
              <a:rPr lang="fr-BE" baseline="0" dirty="0" smtClean="0"/>
              <a:t> » afin de modifier (Edit) notre facture ALMA conformément à la facture d’achat reçue du fournisseur. L’option Save permet d’éviter cette  étape supplémentaire.</a:t>
            </a:r>
          </a:p>
          <a:p>
            <a:endParaRPr lang="fr-BE" baseline="0" dirty="0" smtClean="0"/>
          </a:p>
          <a:p>
            <a:r>
              <a:rPr lang="fr-BE" baseline="0" dirty="0" smtClean="0"/>
              <a:t>En plus du bouton Edit, nous trouvons également :</a:t>
            </a:r>
          </a:p>
          <a:p>
            <a:pPr marL="171690" indent="-171690">
              <a:buFont typeface="Arial" panose="020B0604020202020204" pitchFamily="34" charset="0"/>
              <a:buChar char="•"/>
            </a:pPr>
            <a:r>
              <a:rPr lang="fr-BE" baseline="0" dirty="0" err="1" smtClean="0"/>
              <a:t>Delete</a:t>
            </a:r>
            <a:r>
              <a:rPr lang="fr-BE" baseline="0" dirty="0" smtClean="0"/>
              <a:t> : la facture sera supprimée</a:t>
            </a:r>
          </a:p>
          <a:p>
            <a:pPr marL="171690" indent="-171690">
              <a:buFont typeface="Arial" panose="020B0604020202020204" pitchFamily="34" charset="0"/>
              <a:buChar char="•"/>
            </a:pPr>
            <a:r>
              <a:rPr lang="fr-BE" baseline="0" dirty="0" err="1" smtClean="0"/>
              <a:t>View</a:t>
            </a:r>
            <a:r>
              <a:rPr lang="fr-BE" baseline="0" dirty="0" smtClean="0"/>
              <a:t> </a:t>
            </a:r>
            <a:r>
              <a:rPr lang="fr-BE" baseline="0" dirty="0" err="1" smtClean="0"/>
              <a:t>hidden</a:t>
            </a:r>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1970956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oogle.be/imgres?imgurl=http://plugandgo.be/wp-content/uploads/2013/04/facture-electronique-efff.jpg&amp;imgrefurl=http://plugandgo.be/facturation-electronique-ali/&amp;docid=wnu3wVxLej9SzM&amp;tbnid=MZ_vp1pM7lprLM:&amp;w=438&amp;h=461&amp;ei=Xij4VIm2BILvUoXng2g&amp;ved=0CAIQxiAwAA&amp;iact=c"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hyperlink" Target="https://www.google.be/imgres?imgurl=http://t2.ftcdn.net/jpg/00/37/30/75/240_F_37307585_iMaOV1D8W0IrOefvh9TaYuDMgjU0BJjk.jpg&amp;imgrefurl=http://fr.fotolia.com/tag/pay%C3%A9&amp;docid=it4rpTP6Mc2iTM&amp;tbnid=zRXNJgmBAtoKaM&amp;w=240&amp;h=240&amp;ei=YCn4VJ_FLYS2UePVg8gK&amp;ved=0CAcQxiAwBQ&amp;iact=c" TargetMode="Externa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en-US" smtClean="0">
                <a:solidFill>
                  <a:srgbClr val="278989"/>
                </a:solidFill>
              </a:rPr>
              <a:t>Alma - Acquisitions / Invoicing</a:t>
            </a:r>
            <a:endParaRPr lang="en-US">
              <a:solidFill>
                <a:srgbClr val="278989"/>
              </a:solidFill>
            </a:endParaRPr>
          </a:p>
        </p:txBody>
      </p:sp>
      <p:sp>
        <p:nvSpPr>
          <p:cNvPr id="5" name="Espace réservé du numéro de diapositive 4"/>
          <p:cNvSpPr>
            <a:spLocks noGrp="1"/>
          </p:cNvSpPr>
          <p:nvPr>
            <p:ph type="sldNum" sz="quarter" idx="11"/>
          </p:nvPr>
        </p:nvSpPr>
        <p:spPr>
          <a:ln w="19050">
            <a:solidFill>
              <a:srgbClr val="278989"/>
            </a:solidFill>
          </a:ln>
        </p:spPr>
        <p:txBody>
          <a:bodyPr vert="horz" lIns="0" tIns="0" rIns="0" bIns="0" rtlCol="0" anchor="ctr"/>
          <a:lstStyle>
            <a:lvl1pPr>
              <a:defRPr lang="en-US" smtClean="0">
                <a:solidFill>
                  <a:srgbClr val="278989"/>
                </a:solidFill>
              </a:defRPr>
            </a:lvl1pPr>
          </a:lstStyle>
          <a:p>
            <a:fld id="{E667ED75-B537-4810-9364-B7D9FE7FDC55}" type="slidenum">
              <a:rPr lang="fr-BE" smtClean="0"/>
              <a:pPr/>
              <a:t>‹N°›</a:t>
            </a:fld>
            <a:endParaRPr lang="fr-BE"/>
          </a:p>
        </p:txBody>
      </p:sp>
      <p:sp>
        <p:nvSpPr>
          <p:cNvPr id="6" name="Titre 5"/>
          <p:cNvSpPr>
            <a:spLocks noGrp="1"/>
          </p:cNvSpPr>
          <p:nvPr>
            <p:ph type="title" hasCustomPrompt="1"/>
          </p:nvPr>
        </p:nvSpPr>
        <p:spPr>
          <a:xfrm>
            <a:off x="611560" y="2780928"/>
            <a:ext cx="7620000" cy="1143000"/>
          </a:xfrm>
          <a:solidFill>
            <a:schemeClr val="bg1">
              <a:lumMod val="95000"/>
            </a:schemeClr>
          </a:solidFill>
          <a:ln w="22225">
            <a:solidFill>
              <a:schemeClr val="tx2">
                <a:lumMod val="50000"/>
              </a:schemeClr>
            </a:solidFill>
            <a:round/>
          </a:ln>
        </p:spPr>
        <p:txBody>
          <a:bodyPr/>
          <a:lstStyle>
            <a:lvl1pPr>
              <a:defRPr sz="3600" b="1"/>
            </a:lvl1pPr>
          </a:lstStyle>
          <a:p>
            <a:r>
              <a:rPr lang="fr-BE" sz="5400" dirty="0" smtClean="0"/>
              <a:t>(5) </a:t>
            </a:r>
            <a:r>
              <a:rPr lang="fr-BE" sz="5400" dirty="0" err="1" smtClean="0"/>
              <a:t>Invoicing</a:t>
            </a:r>
            <a:endParaRPr lang="fr-BE"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userDrawn="1"/>
        </p:nvSpPr>
        <p:spPr>
          <a:xfrm>
            <a:off x="5969732" y="188638"/>
            <a:ext cx="1554596" cy="584775"/>
          </a:xfrm>
          <a:prstGeom prst="rect">
            <a:avLst/>
          </a:prstGeom>
          <a:noFill/>
        </p:spPr>
        <p:txBody>
          <a:bodyPr wrap="square" rtlCol="0">
            <a:spAutoFit/>
          </a:bodyPr>
          <a:lstStyle/>
          <a:p>
            <a:pPr algn="r"/>
            <a:r>
              <a:rPr lang="fr-BE" sz="1800" b="1" baseline="0" dirty="0" smtClean="0">
                <a:solidFill>
                  <a:srgbClr val="002060"/>
                </a:solidFill>
                <a:latin typeface="Arial" panose="020B0604020202020204" pitchFamily="34" charset="0"/>
                <a:cs typeface="Arial" panose="020B0604020202020204" pitchFamily="34" charset="0"/>
              </a:rPr>
              <a:t>Acquisitions</a:t>
            </a:r>
          </a:p>
          <a:p>
            <a:pPr algn="ctr"/>
            <a:r>
              <a:rPr lang="fr-BE" sz="1400" b="1" i="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Alma</a:t>
            </a:r>
            <a:r>
              <a:rPr lang="fr-BE" sz="1400" b="1" i="0" baseline="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New UI</a:t>
            </a:r>
            <a:endParaRPr lang="fr-BE" sz="1400" b="1" i="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2" descr="https://encrypted-tbn3.gstatic.com/images?q=tbn:ANd9GcQtpSUdkQc_ZSq9gsIy2HliloZQUHmXYKt9_ZZiLcGfac9olnJ4Vg">
            <a:hlinkClick r:id="rId3"/>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378572" y="560005"/>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encrypted-tbn1.gstatic.com/images?q=tbn:ANd9GcQyBp6Z15cppHyM1qRGHuseL7easgLbbLUN-iJxxhtXKdYXkzRaPVui7g">
            <a:hlinkClick r:id="rId5"/>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6427800" y="4869160"/>
            <a:ext cx="1636588" cy="1636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Acquisitions / Invoicing</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66180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r>
              <a:rPr lang="fr-BE" smtClean="0"/>
              <a:t>Alma - Acquisitions / Invoicing</a:t>
            </a:r>
            <a:endParaRPr lang="fr-BE"/>
          </a:p>
        </p:txBody>
      </p:sp>
      <p:sp>
        <p:nvSpPr>
          <p:cNvPr id="9" name="Espace réservé du numéro de diapositive 8"/>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80171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r>
              <a:rPr lang="fr-BE" smtClean="0"/>
              <a:t>Alma - Acquisitions / Invoicing</a:t>
            </a:r>
            <a:endParaRPr lang="fr-BE"/>
          </a:p>
        </p:txBody>
      </p:sp>
      <p:sp>
        <p:nvSpPr>
          <p:cNvPr id="5" name="Espace réservé du numéro de diapositive 4"/>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20064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r>
              <a:rPr lang="fr-BE" smtClean="0"/>
              <a:t>Alma - Acquisitions / Invoicing</a:t>
            </a:r>
            <a:endParaRPr lang="fr-BE"/>
          </a:p>
        </p:txBody>
      </p:sp>
      <p:sp>
        <p:nvSpPr>
          <p:cNvPr id="4" name="Espace réservé du numéro de diapositive 3"/>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166397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Acquisitions / Invoicing</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349048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Acquisitions / Invoicing</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302690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Acquisitions / Invoicing</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100969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Acquisitions / Invoicing</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298600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Acquisitions / Invoicing</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Acquisitions / Invoicing</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Acquisitions / Invoicing</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Acquisitions / Invoicing</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Acquisitions / Invoicing</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Acquisitions / Invoicing</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373351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Acquisitions / Invoicing</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352382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Acquisitions / Invoicing</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pPr/>
              <a:t>‹N°›</a:t>
            </a:fld>
            <a:endParaRPr lang="fr-BE"/>
          </a:p>
        </p:txBody>
      </p:sp>
    </p:spTree>
    <p:extLst>
      <p:ext uri="{BB962C8B-B14F-4D97-AF65-F5344CB8AC3E}">
        <p14:creationId xmlns:p14="http://schemas.microsoft.com/office/powerpoint/2010/main" val="322483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278989"/>
            </a:solidFill>
          </a:ln>
        </p:spPr>
        <p:txBody>
          <a:bodyPr vert="horz" lIns="0" tIns="0" rIns="0" bIns="0" rtlCol="0" anchor="ctr"/>
          <a:lstStyle>
            <a:lvl1pPr algn="ctr">
              <a:defRPr sz="1500" b="1" baseline="0">
                <a:solidFill>
                  <a:srgbClr val="278989"/>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278989"/>
                </a:solidFill>
              </a:defRPr>
            </a:lvl1pPr>
          </a:lstStyle>
          <a:p>
            <a:r>
              <a:rPr lang="fr-BE" smtClean="0"/>
              <a:t>Alma - Acquisitions / Invoicing</a:t>
            </a:r>
            <a:endParaRPr lang="en-US"/>
          </a:p>
        </p:txBody>
      </p:sp>
      <p:pic>
        <p:nvPicPr>
          <p:cNvPr id="10" name="Image 9"/>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83" y="6255593"/>
            <a:ext cx="1963713" cy="6024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Alma - Acquisitions / Invoicing</a:t>
            </a:r>
            <a:endParaRPr lang="fr-BE"/>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FB95-ABB8-499B-B163-FF8E1785E17E}" type="slidenum">
              <a:rPr lang="fr-BE" smtClean="0"/>
              <a:pPr/>
              <a:t>‹N°›</a:t>
            </a:fld>
            <a:endParaRPr lang="fr-BE"/>
          </a:p>
        </p:txBody>
      </p:sp>
    </p:spTree>
    <p:extLst>
      <p:ext uri="{BB962C8B-B14F-4D97-AF65-F5344CB8AC3E}">
        <p14:creationId xmlns:p14="http://schemas.microsoft.com/office/powerpoint/2010/main" val="21432029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omments" Target="../comments/comment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image" Target="../media/image19.png"/><Relationship Id="rId3" Type="http://schemas.openxmlformats.org/officeDocument/2006/relationships/tags" Target="../tags/tag73.xml"/><Relationship Id="rId21" Type="http://schemas.openxmlformats.org/officeDocument/2006/relationships/image" Target="../media/image22.png"/><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image" Target="../media/image18.png"/><Relationship Id="rId2" Type="http://schemas.openxmlformats.org/officeDocument/2006/relationships/tags" Target="../tags/tag72.xml"/><Relationship Id="rId16" Type="http://schemas.openxmlformats.org/officeDocument/2006/relationships/notesSlide" Target="../notesSlides/notesSlide10.xml"/><Relationship Id="rId20" Type="http://schemas.openxmlformats.org/officeDocument/2006/relationships/image" Target="../media/image21.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2.xml"/><Relationship Id="rId10" Type="http://schemas.openxmlformats.org/officeDocument/2006/relationships/tags" Target="../tags/tag80.xml"/><Relationship Id="rId19" Type="http://schemas.openxmlformats.org/officeDocument/2006/relationships/image" Target="../media/image20.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image" Target="../media/image23.png"/><Relationship Id="rId4" Type="http://schemas.openxmlformats.org/officeDocument/2006/relationships/tags" Target="../tags/tag88.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25.pn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4.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notesSlide" Target="../notesSlides/notesSlide12.xml"/><Relationship Id="rId5" Type="http://schemas.openxmlformats.org/officeDocument/2006/relationships/tags" Target="../tags/tag96.xml"/><Relationship Id="rId10" Type="http://schemas.openxmlformats.org/officeDocument/2006/relationships/slideLayout" Target="../slideLayouts/slideLayout2.xml"/><Relationship Id="rId4" Type="http://schemas.openxmlformats.org/officeDocument/2006/relationships/tags" Target="../tags/tag95.xml"/><Relationship Id="rId9" Type="http://schemas.openxmlformats.org/officeDocument/2006/relationships/tags" Target="../tags/tag100.xml"/></Relationships>
</file>

<file path=ppt/slides/_rels/slide13.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26.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notesSlide" Target="../notesSlides/notesSlide13.xml"/><Relationship Id="rId2" Type="http://schemas.openxmlformats.org/officeDocument/2006/relationships/tags" Target="../tags/tag102.xml"/><Relationship Id="rId16" Type="http://schemas.openxmlformats.org/officeDocument/2006/relationships/image" Target="../media/image29.png"/><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Layout" Target="../slideLayouts/slideLayout2.xml"/><Relationship Id="rId5" Type="http://schemas.openxmlformats.org/officeDocument/2006/relationships/tags" Target="../tags/tag105.xml"/><Relationship Id="rId15" Type="http://schemas.openxmlformats.org/officeDocument/2006/relationships/image" Target="../media/image28.png"/><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30.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10.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notesSlide" Target="../notesSlides/notesSlide14.xml"/><Relationship Id="rId5" Type="http://schemas.openxmlformats.org/officeDocument/2006/relationships/tags" Target="../tags/tag115.xml"/><Relationship Id="rId10" Type="http://schemas.openxmlformats.org/officeDocument/2006/relationships/slideLayout" Target="../slideLayouts/slideLayout2.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3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image" Target="../media/image31.png"/><Relationship Id="rId5" Type="http://schemas.openxmlformats.org/officeDocument/2006/relationships/tags" Target="../tags/tag124.xml"/><Relationship Id="rId10" Type="http://schemas.openxmlformats.org/officeDocument/2006/relationships/notesSlide" Target="../notesSlides/notesSlide15.xml"/><Relationship Id="rId4" Type="http://schemas.openxmlformats.org/officeDocument/2006/relationships/tags" Target="../tags/tag123.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34.png"/><Relationship Id="rId5" Type="http://schemas.openxmlformats.org/officeDocument/2006/relationships/tags" Target="../tags/tag132.xml"/><Relationship Id="rId10" Type="http://schemas.openxmlformats.org/officeDocument/2006/relationships/image" Target="../media/image33.png"/><Relationship Id="rId4" Type="http://schemas.openxmlformats.org/officeDocument/2006/relationships/tags" Target="../tags/tag13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image" Target="../media/image36.png"/><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image" Target="../media/image35.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notesSlide" Target="../notesSlides/notesSlide17.xml"/><Relationship Id="rId5" Type="http://schemas.openxmlformats.org/officeDocument/2006/relationships/tags" Target="../tags/tag139.xml"/><Relationship Id="rId10" Type="http://schemas.openxmlformats.org/officeDocument/2006/relationships/slideLayout" Target="../slideLayouts/slideLayout2.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40.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39.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38.png"/><Relationship Id="rId5" Type="http://schemas.openxmlformats.org/officeDocument/2006/relationships/tags" Target="../tags/tag148.xml"/><Relationship Id="rId10" Type="http://schemas.openxmlformats.org/officeDocument/2006/relationships/notesSlide" Target="../notesSlides/notesSlide18.xml"/><Relationship Id="rId4" Type="http://schemas.openxmlformats.org/officeDocument/2006/relationships/tags" Target="../tags/tag147.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54.xml"/><Relationship Id="rId7"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42.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10.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notesSlide" Target="../notesSlides/notesSlide20.xml"/><Relationship Id="rId5" Type="http://schemas.openxmlformats.org/officeDocument/2006/relationships/tags" Target="../tags/tag162.xml"/><Relationship Id="rId10" Type="http://schemas.openxmlformats.org/officeDocument/2006/relationships/slideLayout" Target="../slideLayouts/slideLayout2.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tags" Target="../tags/tag174.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image" Target="../media/image43.png"/><Relationship Id="rId5" Type="http://schemas.openxmlformats.org/officeDocument/2006/relationships/tags" Target="../tags/tag171.xml"/><Relationship Id="rId10" Type="http://schemas.openxmlformats.org/officeDocument/2006/relationships/notesSlide" Target="../notesSlides/notesSlide21.xml"/><Relationship Id="rId4" Type="http://schemas.openxmlformats.org/officeDocument/2006/relationships/tags" Target="../tags/tag170.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45.gif"/><Relationship Id="rId5" Type="http://schemas.openxmlformats.org/officeDocument/2006/relationships/tags" Target="../tags/tag179.xml"/><Relationship Id="rId10" Type="http://schemas.openxmlformats.org/officeDocument/2006/relationships/image" Target="../media/image44.png"/><Relationship Id="rId4" Type="http://schemas.openxmlformats.org/officeDocument/2006/relationships/tags" Target="../tags/tag178.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image" Target="../media/image46.jpeg"/><Relationship Id="rId3" Type="http://schemas.openxmlformats.org/officeDocument/2006/relationships/tags" Target="../tags/tag184.xml"/><Relationship Id="rId21" Type="http://schemas.openxmlformats.org/officeDocument/2006/relationships/image" Target="../media/image49.png"/><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hyperlink" Target="http://info.iqms.com/IQMS-Manufacturing-erp-expertise/?BBPage=1&amp;Tag=eCommerce/EDI" TargetMode="External"/><Relationship Id="rId2" Type="http://schemas.openxmlformats.org/officeDocument/2006/relationships/tags" Target="../tags/tag183.xml"/><Relationship Id="rId16" Type="http://schemas.openxmlformats.org/officeDocument/2006/relationships/notesSlide" Target="../notesSlides/notesSlide23.xml"/><Relationship Id="rId20" Type="http://schemas.openxmlformats.org/officeDocument/2006/relationships/image" Target="../media/image48.png"/><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slideLayout" Target="../slideLayouts/slideLayout2.xml"/><Relationship Id="rId10" Type="http://schemas.openxmlformats.org/officeDocument/2006/relationships/tags" Target="../tags/tag191.xml"/><Relationship Id="rId19" Type="http://schemas.openxmlformats.org/officeDocument/2006/relationships/image" Target="../media/image47.png"/><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98.xml"/><Relationship Id="rId7" Type="http://schemas.openxmlformats.org/officeDocument/2006/relationships/notesSlide" Target="../notesSlides/notesSlide24.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2.xml"/><Relationship Id="rId5" Type="http://schemas.openxmlformats.org/officeDocument/2006/relationships/tags" Target="../tags/tag200.xml"/><Relationship Id="rId4" Type="http://schemas.openxmlformats.org/officeDocument/2006/relationships/tags" Target="../tags/tag199.xml"/></Relationships>
</file>

<file path=ppt/slides/_rels/slide25.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image" Target="../media/image52.png"/><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notesSlide" Target="../notesSlides/notesSlide25.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slideLayout" Target="../slideLayouts/slideLayout2.xml"/><Relationship Id="rId5" Type="http://schemas.openxmlformats.org/officeDocument/2006/relationships/tags" Target="../tags/tag205.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s>
</file>

<file path=ppt/slides/_rels/slide26.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notesSlide" Target="../notesSlides/notesSlide26.xml"/><Relationship Id="rId18" Type="http://schemas.openxmlformats.org/officeDocument/2006/relationships/image" Target="../media/image57.png"/><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slideLayout" Target="../slideLayouts/slideLayout2.xml"/><Relationship Id="rId17" Type="http://schemas.openxmlformats.org/officeDocument/2006/relationships/image" Target="../media/image56.png"/><Relationship Id="rId2" Type="http://schemas.openxmlformats.org/officeDocument/2006/relationships/tags" Target="../tags/tag212.xml"/><Relationship Id="rId16" Type="http://schemas.openxmlformats.org/officeDocument/2006/relationships/image" Target="../media/image55.png"/><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image" Target="../media/image54.png"/><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225.xml"/></Relationships>
</file>

<file path=ppt/slides/_rels/slide28.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58.pn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notesSlide" Target="../notesSlides/notesSlide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slideLayout" Target="../slideLayouts/slideLayout2.xml"/><Relationship Id="rId5" Type="http://schemas.openxmlformats.org/officeDocument/2006/relationships/tags" Target="../tags/tag230.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s>
</file>

<file path=ppt/slides/_rels/slide29.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image" Target="../media/image59.png"/><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notesSlide" Target="../notesSlides/notesSlide29.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Layout" Target="../slideLayouts/slideLayout2.xml"/><Relationship Id="rId5" Type="http://schemas.openxmlformats.org/officeDocument/2006/relationships/tags" Target="../tags/tag240.xml"/><Relationship Id="rId15" Type="http://schemas.openxmlformats.org/officeDocument/2006/relationships/image" Target="../media/image61.png"/><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6.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2.xml"/><Relationship Id="rId5" Type="http://schemas.openxmlformats.org/officeDocument/2006/relationships/tags" Target="../tags/tag12.xml"/><Relationship Id="rId15" Type="http://schemas.openxmlformats.org/officeDocument/2006/relationships/image" Target="../media/image8.png"/><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48.xml"/><Relationship Id="rId7" Type="http://schemas.openxmlformats.org/officeDocument/2006/relationships/tags" Target="../tags/tag252.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5" Type="http://schemas.openxmlformats.org/officeDocument/2006/relationships/tags" Target="../tags/tag250.xml"/><Relationship Id="rId10" Type="http://schemas.openxmlformats.org/officeDocument/2006/relationships/image" Target="../media/image62.png"/><Relationship Id="rId4" Type="http://schemas.openxmlformats.org/officeDocument/2006/relationships/tags" Target="../tags/tag249.xml"/><Relationship Id="rId9"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255.xml"/><Relationship Id="rId7" Type="http://schemas.openxmlformats.org/officeDocument/2006/relationships/notesSlide" Target="../notesSlides/notesSlide3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slideLayout" Target="../slideLayouts/slideLayout2.xml"/><Relationship Id="rId5" Type="http://schemas.openxmlformats.org/officeDocument/2006/relationships/tags" Target="../tags/tag257.xml"/><Relationship Id="rId4" Type="http://schemas.openxmlformats.org/officeDocument/2006/relationships/tags" Target="../tags/tag256.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260.xml"/><Relationship Id="rId7" Type="http://schemas.openxmlformats.org/officeDocument/2006/relationships/slideLayout" Target="../slideLayouts/slideLayout2.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image" Target="../media/image66.png"/><Relationship Id="rId5" Type="http://schemas.openxmlformats.org/officeDocument/2006/relationships/tags" Target="../tags/tag262.xml"/><Relationship Id="rId10" Type="http://schemas.openxmlformats.org/officeDocument/2006/relationships/image" Target="../media/image65.png"/><Relationship Id="rId4" Type="http://schemas.openxmlformats.org/officeDocument/2006/relationships/tags" Target="../tags/tag261.xml"/><Relationship Id="rId9"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tags" Target="../tags/tag271.xml"/><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image" Target="../media/image67.pn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notesSlide" Target="../notesSlides/notesSlide33.xml"/><Relationship Id="rId5" Type="http://schemas.openxmlformats.org/officeDocument/2006/relationships/tags" Target="../tags/tag268.xml"/><Relationship Id="rId10" Type="http://schemas.openxmlformats.org/officeDocument/2006/relationships/slideLayout" Target="../slideLayouts/slideLayout2.xml"/><Relationship Id="rId4" Type="http://schemas.openxmlformats.org/officeDocument/2006/relationships/tags" Target="../tags/tag267.xml"/><Relationship Id="rId9" Type="http://schemas.openxmlformats.org/officeDocument/2006/relationships/tags" Target="../tags/tag272.xml"/></Relationships>
</file>

<file path=ppt/slides/_rels/slide34.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slideLayout" Target="../slideLayouts/slideLayout2.xml"/><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tags" Target="../tags/tag284.xml"/><Relationship Id="rId2" Type="http://schemas.openxmlformats.org/officeDocument/2006/relationships/tags" Target="../tags/tag274.xml"/><Relationship Id="rId16" Type="http://schemas.openxmlformats.org/officeDocument/2006/relationships/image" Target="../media/image69.png"/><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5" Type="http://schemas.openxmlformats.org/officeDocument/2006/relationships/image" Target="../media/image68.png"/><Relationship Id="rId10" Type="http://schemas.openxmlformats.org/officeDocument/2006/relationships/tags" Target="../tags/tag282.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71.png"/><Relationship Id="rId5" Type="http://schemas.openxmlformats.org/officeDocument/2006/relationships/tags" Target="../tags/tag289.xml"/><Relationship Id="rId10" Type="http://schemas.openxmlformats.org/officeDocument/2006/relationships/image" Target="../media/image70.png"/><Relationship Id="rId4" Type="http://schemas.openxmlformats.org/officeDocument/2006/relationships/tags" Target="../tags/tag288.xml"/><Relationship Id="rId9"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tags" Target="../tags/tag304.xml"/><Relationship Id="rId18" Type="http://schemas.openxmlformats.org/officeDocument/2006/relationships/image" Target="../media/image73.png"/><Relationship Id="rId3" Type="http://schemas.openxmlformats.org/officeDocument/2006/relationships/tags" Target="../tags/tag294.xml"/><Relationship Id="rId21" Type="http://schemas.openxmlformats.org/officeDocument/2006/relationships/image" Target="../media/image76.png"/><Relationship Id="rId7" Type="http://schemas.openxmlformats.org/officeDocument/2006/relationships/tags" Target="../tags/tag298.xml"/><Relationship Id="rId12" Type="http://schemas.openxmlformats.org/officeDocument/2006/relationships/tags" Target="../tags/tag303.xml"/><Relationship Id="rId17" Type="http://schemas.openxmlformats.org/officeDocument/2006/relationships/image" Target="../media/image72.png"/><Relationship Id="rId2" Type="http://schemas.openxmlformats.org/officeDocument/2006/relationships/tags" Target="../tags/tag293.xml"/><Relationship Id="rId16" Type="http://schemas.openxmlformats.org/officeDocument/2006/relationships/notesSlide" Target="../notesSlides/notesSlide36.xml"/><Relationship Id="rId20" Type="http://schemas.openxmlformats.org/officeDocument/2006/relationships/image" Target="../media/image75.png"/><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5" Type="http://schemas.openxmlformats.org/officeDocument/2006/relationships/tags" Target="../tags/tag296.xml"/><Relationship Id="rId15" Type="http://schemas.openxmlformats.org/officeDocument/2006/relationships/slideLayout" Target="../slideLayouts/slideLayout2.xml"/><Relationship Id="rId23" Type="http://schemas.openxmlformats.org/officeDocument/2006/relationships/image" Target="../media/image78.png"/><Relationship Id="rId10" Type="http://schemas.openxmlformats.org/officeDocument/2006/relationships/tags" Target="../tags/tag301.xml"/><Relationship Id="rId19" Type="http://schemas.openxmlformats.org/officeDocument/2006/relationships/image" Target="../media/image74.png"/><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tags" Target="../tags/tag305.xml"/><Relationship Id="rId22" Type="http://schemas.openxmlformats.org/officeDocument/2006/relationships/image" Target="../media/image77.png"/></Relationships>
</file>

<file path=ppt/slides/_rels/slide3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308.xml"/><Relationship Id="rId7" Type="http://schemas.openxmlformats.org/officeDocument/2006/relationships/notesSlide" Target="../notesSlides/notesSlide37.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slideLayout" Target="../slideLayouts/slideLayout2.xml"/><Relationship Id="rId5" Type="http://schemas.openxmlformats.org/officeDocument/2006/relationships/tags" Target="../tags/tag310.xml"/><Relationship Id="rId4" Type="http://schemas.openxmlformats.org/officeDocument/2006/relationships/tags" Target="../tags/tag309.xml"/></Relationships>
</file>

<file path=ppt/slides/_rels/slide38.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image" Target="../media/image80.png"/><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notesSlide" Target="../notesSlides/notesSlide38.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slideLayout" Target="../slideLayouts/slideLayout2.xml"/><Relationship Id="rId5" Type="http://schemas.openxmlformats.org/officeDocument/2006/relationships/tags" Target="../tags/tag315.xml"/><Relationship Id="rId10" Type="http://schemas.openxmlformats.org/officeDocument/2006/relationships/tags" Target="../tags/tag320.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image" Target="../media/image81.png"/></Relationships>
</file>

<file path=ppt/slides/_rels/slide3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tags" Target="../tags/tag323.xml"/><Relationship Id="rId7" Type="http://schemas.openxmlformats.org/officeDocument/2006/relationships/notesSlide" Target="../notesSlides/notesSlide39.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slideLayout" Target="../slideLayouts/slideLayout2.xml"/><Relationship Id="rId5" Type="http://schemas.openxmlformats.org/officeDocument/2006/relationships/tags" Target="../tags/tag325.xml"/><Relationship Id="rId4" Type="http://schemas.openxmlformats.org/officeDocument/2006/relationships/tags" Target="../tags/tag324.xml"/></Relationships>
</file>

<file path=ppt/slides/_rels/slide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40.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image" Target="../media/image85.png"/><Relationship Id="rId3" Type="http://schemas.openxmlformats.org/officeDocument/2006/relationships/tags" Target="../tags/tag328.xml"/><Relationship Id="rId7" Type="http://schemas.openxmlformats.org/officeDocument/2006/relationships/tags" Target="../tags/tag332.xml"/><Relationship Id="rId12" Type="http://schemas.openxmlformats.org/officeDocument/2006/relationships/image" Target="../media/image84.png"/><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image" Target="../media/image83.png"/><Relationship Id="rId5" Type="http://schemas.openxmlformats.org/officeDocument/2006/relationships/tags" Target="../tags/tag330.xml"/><Relationship Id="rId10" Type="http://schemas.openxmlformats.org/officeDocument/2006/relationships/notesSlide" Target="../notesSlides/notesSlide40.xml"/><Relationship Id="rId4" Type="http://schemas.openxmlformats.org/officeDocument/2006/relationships/tags" Target="../tags/tag329.xml"/><Relationship Id="rId9" Type="http://schemas.openxmlformats.org/officeDocument/2006/relationships/slideLayout" Target="../slideLayouts/slideLayout2.xml"/><Relationship Id="rId14" Type="http://schemas.openxmlformats.org/officeDocument/2006/relationships/image" Target="../media/image86.png"/></Relationships>
</file>

<file path=ppt/slides/_rels/slide41.xml.rels><?xml version="1.0" encoding="UTF-8" standalone="yes"?>
<Relationships xmlns="http://schemas.openxmlformats.org/package/2006/relationships"><Relationship Id="rId8" Type="http://schemas.openxmlformats.org/officeDocument/2006/relationships/tags" Target="../tags/tag341.xml"/><Relationship Id="rId3" Type="http://schemas.openxmlformats.org/officeDocument/2006/relationships/tags" Target="../tags/tag336.xml"/><Relationship Id="rId7" Type="http://schemas.openxmlformats.org/officeDocument/2006/relationships/tags" Target="../tags/tag340.xml"/><Relationship Id="rId12" Type="http://schemas.openxmlformats.org/officeDocument/2006/relationships/image" Target="../media/image87.png"/><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notesSlide" Target="../notesSlides/notesSlide41.xml"/><Relationship Id="rId5" Type="http://schemas.openxmlformats.org/officeDocument/2006/relationships/tags" Target="../tags/tag338.xml"/><Relationship Id="rId10" Type="http://schemas.openxmlformats.org/officeDocument/2006/relationships/slideLayout" Target="../slideLayouts/slideLayout2.xml"/><Relationship Id="rId4" Type="http://schemas.openxmlformats.org/officeDocument/2006/relationships/tags" Target="../tags/tag337.xml"/><Relationship Id="rId9" Type="http://schemas.openxmlformats.org/officeDocument/2006/relationships/tags" Target="../tags/tag342.xml"/></Relationships>
</file>

<file path=ppt/slides/_rels/slide42.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image" Target="../media/image88.png"/><Relationship Id="rId3" Type="http://schemas.openxmlformats.org/officeDocument/2006/relationships/tags" Target="../tags/tag345.xml"/><Relationship Id="rId7" Type="http://schemas.openxmlformats.org/officeDocument/2006/relationships/tags" Target="../tags/tag349.xml"/><Relationship Id="rId12" Type="http://schemas.openxmlformats.org/officeDocument/2006/relationships/notesSlide" Target="../notesSlides/notesSlide42.xml"/><Relationship Id="rId17" Type="http://schemas.openxmlformats.org/officeDocument/2006/relationships/image" Target="../media/image92.png"/><Relationship Id="rId2" Type="http://schemas.openxmlformats.org/officeDocument/2006/relationships/tags" Target="../tags/tag344.xml"/><Relationship Id="rId16" Type="http://schemas.openxmlformats.org/officeDocument/2006/relationships/image" Target="../media/image91.png"/><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slideLayout" Target="../slideLayouts/slideLayout2.xml"/><Relationship Id="rId5" Type="http://schemas.openxmlformats.org/officeDocument/2006/relationships/tags" Target="../tags/tag347.xml"/><Relationship Id="rId15" Type="http://schemas.openxmlformats.org/officeDocument/2006/relationships/image" Target="../media/image90.png"/><Relationship Id="rId10" Type="http://schemas.openxmlformats.org/officeDocument/2006/relationships/tags" Target="../tags/tag352.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356.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4.xml"/><Relationship Id="rId3" Type="http://schemas.openxmlformats.org/officeDocument/2006/relationships/tags" Target="../tags/tag359.xml"/><Relationship Id="rId7" Type="http://schemas.openxmlformats.org/officeDocument/2006/relationships/slideLayout" Target="../slideLayouts/slideLayout2.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5" Type="http://schemas.openxmlformats.org/officeDocument/2006/relationships/tags" Target="../tags/tag361.xml"/><Relationship Id="rId10" Type="http://schemas.openxmlformats.org/officeDocument/2006/relationships/image" Target="../media/image94.png"/><Relationship Id="rId4" Type="http://schemas.openxmlformats.org/officeDocument/2006/relationships/tags" Target="../tags/tag360.xml"/><Relationship Id="rId9" Type="http://schemas.openxmlformats.org/officeDocument/2006/relationships/image" Target="../media/image93.png"/></Relationships>
</file>

<file path=ppt/slides/_rels/slide45.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slideLayout" Target="../slideLayouts/slideLayout2.xml"/><Relationship Id="rId18" Type="http://schemas.openxmlformats.org/officeDocument/2006/relationships/image" Target="../media/image97.png"/><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tags" Target="../tags/tag374.xml"/><Relationship Id="rId17" Type="http://schemas.openxmlformats.org/officeDocument/2006/relationships/image" Target="../media/image96.png"/><Relationship Id="rId2" Type="http://schemas.openxmlformats.org/officeDocument/2006/relationships/tags" Target="../tags/tag364.xml"/><Relationship Id="rId16" Type="http://schemas.openxmlformats.org/officeDocument/2006/relationships/image" Target="../media/image95.png"/><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image" Target="../media/image93.png"/><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tags" Target="../tags/tag387.xml"/><Relationship Id="rId18" Type="http://schemas.openxmlformats.org/officeDocument/2006/relationships/notesSlide" Target="../notesSlides/notesSlide46.xml"/><Relationship Id="rId3" Type="http://schemas.openxmlformats.org/officeDocument/2006/relationships/tags" Target="../tags/tag377.xml"/><Relationship Id="rId21" Type="http://schemas.openxmlformats.org/officeDocument/2006/relationships/image" Target="../media/image97.png"/><Relationship Id="rId7" Type="http://schemas.openxmlformats.org/officeDocument/2006/relationships/tags" Target="../tags/tag381.xml"/><Relationship Id="rId12" Type="http://schemas.openxmlformats.org/officeDocument/2006/relationships/tags" Target="../tags/tag386.xml"/><Relationship Id="rId17" Type="http://schemas.openxmlformats.org/officeDocument/2006/relationships/slideLayout" Target="../slideLayouts/slideLayout2.xml"/><Relationship Id="rId2" Type="http://schemas.openxmlformats.org/officeDocument/2006/relationships/tags" Target="../tags/tag376.xml"/><Relationship Id="rId16" Type="http://schemas.openxmlformats.org/officeDocument/2006/relationships/tags" Target="../tags/tag390.xml"/><Relationship Id="rId20" Type="http://schemas.openxmlformats.org/officeDocument/2006/relationships/image" Target="../media/image98.png"/><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5" Type="http://schemas.openxmlformats.org/officeDocument/2006/relationships/tags" Target="../tags/tag379.xml"/><Relationship Id="rId15" Type="http://schemas.openxmlformats.org/officeDocument/2006/relationships/tags" Target="../tags/tag389.xml"/><Relationship Id="rId10" Type="http://schemas.openxmlformats.org/officeDocument/2006/relationships/tags" Target="../tags/tag384.xml"/><Relationship Id="rId19" Type="http://schemas.openxmlformats.org/officeDocument/2006/relationships/image" Target="../media/image93.png"/><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image" Target="../media/image99.png"/></Relationships>
</file>

<file path=ppt/slides/_rels/slide47.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notesSlide" Target="../notesSlides/notesSlide47.xml"/><Relationship Id="rId3" Type="http://schemas.openxmlformats.org/officeDocument/2006/relationships/tags" Target="../tags/tag393.xml"/><Relationship Id="rId7" Type="http://schemas.openxmlformats.org/officeDocument/2006/relationships/tags" Target="../tags/tag397.xml"/><Relationship Id="rId12" Type="http://schemas.openxmlformats.org/officeDocument/2006/relationships/slideLayout" Target="../slideLayouts/slideLayout2.xml"/><Relationship Id="rId2" Type="http://schemas.openxmlformats.org/officeDocument/2006/relationships/tags" Target="../tags/tag392.xml"/><Relationship Id="rId16" Type="http://schemas.openxmlformats.org/officeDocument/2006/relationships/image" Target="../media/image101.png"/><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5" Type="http://schemas.openxmlformats.org/officeDocument/2006/relationships/tags" Target="../tags/tag395.xml"/><Relationship Id="rId15" Type="http://schemas.openxmlformats.org/officeDocument/2006/relationships/image" Target="../media/image100.png"/><Relationship Id="rId10" Type="http://schemas.openxmlformats.org/officeDocument/2006/relationships/tags" Target="../tags/tag400.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image" Target="../media/image93.png"/></Relationships>
</file>

<file path=ppt/slides/_rels/slide48.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slideLayout" Target="../slideLayouts/slideLayout2.xml"/><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tags" Target="../tags/tag413.xml"/><Relationship Id="rId17" Type="http://schemas.openxmlformats.org/officeDocument/2006/relationships/image" Target="../media/image103.png"/><Relationship Id="rId2" Type="http://schemas.openxmlformats.org/officeDocument/2006/relationships/tags" Target="../tags/tag403.xml"/><Relationship Id="rId16" Type="http://schemas.openxmlformats.org/officeDocument/2006/relationships/image" Target="../media/image102.png"/><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tags" Target="../tags/tag412.xml"/><Relationship Id="rId5" Type="http://schemas.openxmlformats.org/officeDocument/2006/relationships/tags" Target="../tags/tag406.xml"/><Relationship Id="rId15" Type="http://schemas.openxmlformats.org/officeDocument/2006/relationships/image" Target="../media/image93.png"/><Relationship Id="rId10" Type="http://schemas.openxmlformats.org/officeDocument/2006/relationships/tags" Target="../tags/tag411.xml"/><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8" Type="http://schemas.openxmlformats.org/officeDocument/2006/relationships/tags" Target="../tags/tag421.xml"/><Relationship Id="rId13" Type="http://schemas.openxmlformats.org/officeDocument/2006/relationships/tags" Target="../tags/tag426.xml"/><Relationship Id="rId18" Type="http://schemas.openxmlformats.org/officeDocument/2006/relationships/image" Target="../media/image97.png"/><Relationship Id="rId3" Type="http://schemas.openxmlformats.org/officeDocument/2006/relationships/tags" Target="../tags/tag416.xml"/><Relationship Id="rId7" Type="http://schemas.openxmlformats.org/officeDocument/2006/relationships/tags" Target="../tags/tag420.xml"/><Relationship Id="rId12" Type="http://schemas.openxmlformats.org/officeDocument/2006/relationships/tags" Target="../tags/tag425.xml"/><Relationship Id="rId17" Type="http://schemas.openxmlformats.org/officeDocument/2006/relationships/image" Target="../media/image104.png"/><Relationship Id="rId2" Type="http://schemas.openxmlformats.org/officeDocument/2006/relationships/tags" Target="../tags/tag415.xml"/><Relationship Id="rId16" Type="http://schemas.openxmlformats.org/officeDocument/2006/relationships/image" Target="../media/image93.png"/><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tags" Target="../tags/tag424.xml"/><Relationship Id="rId5" Type="http://schemas.openxmlformats.org/officeDocument/2006/relationships/tags" Target="../tags/tag418.xml"/><Relationship Id="rId15" Type="http://schemas.openxmlformats.org/officeDocument/2006/relationships/notesSlide" Target="../notesSlides/notesSlide49.xml"/><Relationship Id="rId10" Type="http://schemas.openxmlformats.org/officeDocument/2006/relationships/tags" Target="../tags/tag423.xml"/><Relationship Id="rId19" Type="http://schemas.openxmlformats.org/officeDocument/2006/relationships/image" Target="../media/image105.png"/><Relationship Id="rId4" Type="http://schemas.openxmlformats.org/officeDocument/2006/relationships/tags" Target="../tags/tag417.xml"/><Relationship Id="rId9" Type="http://schemas.openxmlformats.org/officeDocument/2006/relationships/tags" Target="../tags/tag422.xml"/><Relationship Id="rId1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notesSlide" Target="../notesSlides/notesSlide5.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9.gif"/></Relationships>
</file>

<file path=ppt/slides/_rels/slide50.xml.rels><?xml version="1.0" encoding="UTF-8" standalone="yes"?>
<Relationships xmlns="http://schemas.openxmlformats.org/package/2006/relationships"><Relationship Id="rId8" Type="http://schemas.openxmlformats.org/officeDocument/2006/relationships/tags" Target="../tags/tag434.xml"/><Relationship Id="rId13" Type="http://schemas.openxmlformats.org/officeDocument/2006/relationships/tags" Target="../tags/tag439.xml"/><Relationship Id="rId18" Type="http://schemas.openxmlformats.org/officeDocument/2006/relationships/image" Target="../media/image106.png"/><Relationship Id="rId3" Type="http://schemas.openxmlformats.org/officeDocument/2006/relationships/tags" Target="../tags/tag429.xml"/><Relationship Id="rId7" Type="http://schemas.openxmlformats.org/officeDocument/2006/relationships/tags" Target="../tags/tag433.xml"/><Relationship Id="rId12" Type="http://schemas.openxmlformats.org/officeDocument/2006/relationships/tags" Target="../tags/tag438.xml"/><Relationship Id="rId17" Type="http://schemas.openxmlformats.org/officeDocument/2006/relationships/image" Target="../media/image93.png"/><Relationship Id="rId2" Type="http://schemas.openxmlformats.org/officeDocument/2006/relationships/tags" Target="../tags/tag428.xml"/><Relationship Id="rId16" Type="http://schemas.openxmlformats.org/officeDocument/2006/relationships/notesSlide" Target="../notesSlides/notesSlide50.xml"/><Relationship Id="rId20" Type="http://schemas.openxmlformats.org/officeDocument/2006/relationships/image" Target="../media/image107.png"/><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tags" Target="../tags/tag437.xml"/><Relationship Id="rId5" Type="http://schemas.openxmlformats.org/officeDocument/2006/relationships/tags" Target="../tags/tag431.xml"/><Relationship Id="rId15" Type="http://schemas.openxmlformats.org/officeDocument/2006/relationships/slideLayout" Target="../slideLayouts/slideLayout2.xml"/><Relationship Id="rId10" Type="http://schemas.openxmlformats.org/officeDocument/2006/relationships/tags" Target="../tags/tag436.xml"/><Relationship Id="rId19" Type="http://schemas.openxmlformats.org/officeDocument/2006/relationships/image" Target="../media/image97.png"/><Relationship Id="rId4" Type="http://schemas.openxmlformats.org/officeDocument/2006/relationships/tags" Target="../tags/tag430.xml"/><Relationship Id="rId9" Type="http://schemas.openxmlformats.org/officeDocument/2006/relationships/tags" Target="../tags/tag435.xml"/><Relationship Id="rId14" Type="http://schemas.openxmlformats.org/officeDocument/2006/relationships/tags" Target="../tags/tag440.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51.xml"/><Relationship Id="rId3" Type="http://schemas.openxmlformats.org/officeDocument/2006/relationships/tags" Target="../tags/tag443.xml"/><Relationship Id="rId7" Type="http://schemas.openxmlformats.org/officeDocument/2006/relationships/slideLayout" Target="../slideLayouts/slideLayout2.xml"/><Relationship Id="rId2" Type="http://schemas.openxmlformats.org/officeDocument/2006/relationships/tags" Target="../tags/tag442.xml"/><Relationship Id="rId1" Type="http://schemas.openxmlformats.org/officeDocument/2006/relationships/tags" Target="../tags/tag441.xml"/><Relationship Id="rId6" Type="http://schemas.openxmlformats.org/officeDocument/2006/relationships/tags" Target="../tags/tag446.xml"/><Relationship Id="rId5" Type="http://schemas.openxmlformats.org/officeDocument/2006/relationships/tags" Target="../tags/tag445.xml"/><Relationship Id="rId10" Type="http://schemas.openxmlformats.org/officeDocument/2006/relationships/image" Target="../media/image108.png"/><Relationship Id="rId4" Type="http://schemas.openxmlformats.org/officeDocument/2006/relationships/tags" Target="../tags/tag444.xml"/><Relationship Id="rId9" Type="http://schemas.openxmlformats.org/officeDocument/2006/relationships/image" Target="../media/image93.png"/></Relationships>
</file>

<file path=ppt/slides/_rels/slide52.xml.rels><?xml version="1.0" encoding="UTF-8" standalone="yes"?>
<Relationships xmlns="http://schemas.openxmlformats.org/package/2006/relationships"><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450.xml"/></Relationships>
</file>

<file path=ppt/slides/_rels/slide53.xml.rels><?xml version="1.0" encoding="UTF-8" standalone="yes"?>
<Relationships xmlns="http://schemas.openxmlformats.org/package/2006/relationships"><Relationship Id="rId8" Type="http://schemas.openxmlformats.org/officeDocument/2006/relationships/tags" Target="../tags/tag458.xml"/><Relationship Id="rId13" Type="http://schemas.openxmlformats.org/officeDocument/2006/relationships/notesSlide" Target="../notesSlides/notesSlide53.xml"/><Relationship Id="rId3" Type="http://schemas.openxmlformats.org/officeDocument/2006/relationships/tags" Target="../tags/tag453.xml"/><Relationship Id="rId7" Type="http://schemas.openxmlformats.org/officeDocument/2006/relationships/tags" Target="../tags/tag457.xml"/><Relationship Id="rId12" Type="http://schemas.openxmlformats.org/officeDocument/2006/relationships/slideLayout" Target="../slideLayouts/slideLayout2.xml"/><Relationship Id="rId17" Type="http://schemas.openxmlformats.org/officeDocument/2006/relationships/image" Target="../media/image112.png"/><Relationship Id="rId2" Type="http://schemas.openxmlformats.org/officeDocument/2006/relationships/tags" Target="../tags/tag452.xml"/><Relationship Id="rId16" Type="http://schemas.openxmlformats.org/officeDocument/2006/relationships/image" Target="../media/image111.png"/><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tags" Target="../tags/tag461.xml"/><Relationship Id="rId5" Type="http://schemas.openxmlformats.org/officeDocument/2006/relationships/tags" Target="../tags/tag455.xml"/><Relationship Id="rId15" Type="http://schemas.openxmlformats.org/officeDocument/2006/relationships/image" Target="../media/image110.png"/><Relationship Id="rId10" Type="http://schemas.openxmlformats.org/officeDocument/2006/relationships/tags" Target="../tags/tag460.xml"/><Relationship Id="rId4" Type="http://schemas.openxmlformats.org/officeDocument/2006/relationships/tags" Target="../tags/tag454.xml"/><Relationship Id="rId9" Type="http://schemas.openxmlformats.org/officeDocument/2006/relationships/tags" Target="../tags/tag459.xml"/><Relationship Id="rId14" Type="http://schemas.openxmlformats.org/officeDocument/2006/relationships/image" Target="../media/image109.png"/></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4.xml"/><Relationship Id="rId3" Type="http://schemas.openxmlformats.org/officeDocument/2006/relationships/tags" Target="../tags/tag464.xml"/><Relationship Id="rId7" Type="http://schemas.openxmlformats.org/officeDocument/2006/relationships/slideLayout" Target="../slideLayouts/slideLayout2.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5" Type="http://schemas.openxmlformats.org/officeDocument/2006/relationships/tags" Target="../tags/tag466.xml"/><Relationship Id="rId10" Type="http://schemas.openxmlformats.org/officeDocument/2006/relationships/image" Target="../media/image114.png"/><Relationship Id="rId4" Type="http://schemas.openxmlformats.org/officeDocument/2006/relationships/tags" Target="../tags/tag465.xml"/><Relationship Id="rId9" Type="http://schemas.openxmlformats.org/officeDocument/2006/relationships/image" Target="../media/image113.png"/></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55.xml"/><Relationship Id="rId3" Type="http://schemas.openxmlformats.org/officeDocument/2006/relationships/tags" Target="../tags/tag470.xml"/><Relationship Id="rId7" Type="http://schemas.openxmlformats.org/officeDocument/2006/relationships/slideLayout" Target="../slideLayouts/slideLayout2.xml"/><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tags" Target="../tags/tag473.xml"/><Relationship Id="rId5" Type="http://schemas.openxmlformats.org/officeDocument/2006/relationships/tags" Target="../tags/tag472.xml"/><Relationship Id="rId10" Type="http://schemas.openxmlformats.org/officeDocument/2006/relationships/image" Target="../media/image116.png"/><Relationship Id="rId4" Type="http://schemas.openxmlformats.org/officeDocument/2006/relationships/tags" Target="../tags/tag471.xml"/><Relationship Id="rId9" Type="http://schemas.openxmlformats.org/officeDocument/2006/relationships/image" Target="../media/image115.png"/></Relationships>
</file>

<file path=ppt/slides/_rels/slide56.xml.rels><?xml version="1.0" encoding="UTF-8" standalone="yes"?>
<Relationships xmlns="http://schemas.openxmlformats.org/package/2006/relationships"><Relationship Id="rId8" Type="http://schemas.openxmlformats.org/officeDocument/2006/relationships/tags" Target="../tags/tag481.xml"/><Relationship Id="rId13" Type="http://schemas.openxmlformats.org/officeDocument/2006/relationships/tags" Target="../tags/tag486.xml"/><Relationship Id="rId18" Type="http://schemas.openxmlformats.org/officeDocument/2006/relationships/image" Target="../media/image117.png"/><Relationship Id="rId3" Type="http://schemas.openxmlformats.org/officeDocument/2006/relationships/tags" Target="../tags/tag476.xml"/><Relationship Id="rId21" Type="http://schemas.openxmlformats.org/officeDocument/2006/relationships/image" Target="../media/image120.png"/><Relationship Id="rId7" Type="http://schemas.openxmlformats.org/officeDocument/2006/relationships/tags" Target="../tags/tag480.xml"/><Relationship Id="rId12" Type="http://schemas.openxmlformats.org/officeDocument/2006/relationships/tags" Target="../tags/tag485.xml"/><Relationship Id="rId17" Type="http://schemas.openxmlformats.org/officeDocument/2006/relationships/notesSlide" Target="../notesSlides/notesSlide56.xml"/><Relationship Id="rId2" Type="http://schemas.openxmlformats.org/officeDocument/2006/relationships/tags" Target="../tags/tag475.xml"/><Relationship Id="rId16" Type="http://schemas.openxmlformats.org/officeDocument/2006/relationships/slideLayout" Target="../slideLayouts/slideLayout2.xml"/><Relationship Id="rId20" Type="http://schemas.openxmlformats.org/officeDocument/2006/relationships/image" Target="../media/image119.png"/><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tags" Target="../tags/tag484.xml"/><Relationship Id="rId5" Type="http://schemas.openxmlformats.org/officeDocument/2006/relationships/tags" Target="../tags/tag478.xml"/><Relationship Id="rId15" Type="http://schemas.openxmlformats.org/officeDocument/2006/relationships/tags" Target="../tags/tag488.xml"/><Relationship Id="rId10" Type="http://schemas.openxmlformats.org/officeDocument/2006/relationships/tags" Target="../tags/tag483.xml"/><Relationship Id="rId19" Type="http://schemas.openxmlformats.org/officeDocument/2006/relationships/image" Target="../media/image118.png"/><Relationship Id="rId4" Type="http://schemas.openxmlformats.org/officeDocument/2006/relationships/tags" Target="../tags/tag477.xml"/><Relationship Id="rId9" Type="http://schemas.openxmlformats.org/officeDocument/2006/relationships/tags" Target="../tags/tag482.xml"/><Relationship Id="rId14" Type="http://schemas.openxmlformats.org/officeDocument/2006/relationships/tags" Target="../tags/tag487.xml"/><Relationship Id="rId22" Type="http://schemas.openxmlformats.org/officeDocument/2006/relationships/image" Target="../media/image121.png"/></Relationships>
</file>

<file path=ppt/slides/_rels/slide57.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image" Target="../media/image124.png"/><Relationship Id="rId3" Type="http://schemas.openxmlformats.org/officeDocument/2006/relationships/tags" Target="../tags/tag491.xml"/><Relationship Id="rId7" Type="http://schemas.openxmlformats.org/officeDocument/2006/relationships/tags" Target="../tags/tag495.xml"/><Relationship Id="rId12" Type="http://schemas.openxmlformats.org/officeDocument/2006/relationships/image" Target="../media/image123.png"/><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image" Target="../media/image122.png"/><Relationship Id="rId5" Type="http://schemas.openxmlformats.org/officeDocument/2006/relationships/tags" Target="../tags/tag493.xml"/><Relationship Id="rId15" Type="http://schemas.openxmlformats.org/officeDocument/2006/relationships/image" Target="../media/image126.png"/><Relationship Id="rId10" Type="http://schemas.openxmlformats.org/officeDocument/2006/relationships/notesSlide" Target="../notesSlides/notesSlide57.xml"/><Relationship Id="rId4" Type="http://schemas.openxmlformats.org/officeDocument/2006/relationships/tags" Target="../tags/tag492.xml"/><Relationship Id="rId9" Type="http://schemas.openxmlformats.org/officeDocument/2006/relationships/slideLayout" Target="../slideLayouts/slideLayout2.xml"/><Relationship Id="rId14" Type="http://schemas.openxmlformats.org/officeDocument/2006/relationships/image" Target="../media/image125.png"/></Relationships>
</file>

<file path=ppt/slides/_rels/slide58.xml.rels><?xml version="1.0" encoding="UTF-8" standalone="yes"?>
<Relationships xmlns="http://schemas.openxmlformats.org/package/2006/relationships"><Relationship Id="rId8" Type="http://schemas.openxmlformats.org/officeDocument/2006/relationships/hyperlink" Target="mailto:Alma-Acquisitions@lists.ulg.ac.be" TargetMode="External"/><Relationship Id="rId3" Type="http://schemas.openxmlformats.org/officeDocument/2006/relationships/tags" Target="../tags/tag499.xml"/><Relationship Id="rId7" Type="http://schemas.openxmlformats.org/officeDocument/2006/relationships/image" Target="../media/image127.jpeg"/><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notesSlide" Target="../notesSlides/notesSlide58.xml"/><Relationship Id="rId5" Type="http://schemas.openxmlformats.org/officeDocument/2006/relationships/slideLayout" Target="../slideLayouts/slideLayout2.xml"/><Relationship Id="rId10" Type="http://schemas.openxmlformats.org/officeDocument/2006/relationships/comments" Target="../comments/comment2.xml"/><Relationship Id="rId4" Type="http://schemas.openxmlformats.org/officeDocument/2006/relationships/tags" Target="../tags/tag500.xml"/><Relationship Id="rId9" Type="http://schemas.openxmlformats.org/officeDocument/2006/relationships/hyperlink" Target="http://lib.ulg.ac.be/alma"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11.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10.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notesSlide" Target="../notesSlides/notesSlide7.xml"/><Relationship Id="rId5" Type="http://schemas.openxmlformats.org/officeDocument/2006/relationships/tags" Target="../tags/tag41.xml"/><Relationship Id="rId10" Type="http://schemas.openxmlformats.org/officeDocument/2006/relationships/slideLayout" Target="../slideLayouts/slideLayout2.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notesSlide" Target="../notesSlides/notesSlide8.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image" Target="../media/image14.png"/><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image" Target="../media/image16.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15.png"/><Relationship Id="rId2" Type="http://schemas.openxmlformats.org/officeDocument/2006/relationships/tags" Target="../tags/tag58.xml"/><Relationship Id="rId16" Type="http://schemas.openxmlformats.org/officeDocument/2006/relationships/notesSlide" Target="../notesSlides/notesSlide9.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2.xml"/><Relationship Id="rId10" Type="http://schemas.openxmlformats.org/officeDocument/2006/relationships/tags" Target="../tags/tag66.xml"/><Relationship Id="rId19" Type="http://schemas.openxmlformats.org/officeDocument/2006/relationships/image" Target="../media/image17.png"/><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0"/>
            <p:custDataLst>
              <p:tags r:id="rId1"/>
            </p:custDataLst>
          </p:nvPr>
        </p:nvSpPr>
        <p:spPr/>
        <p:txBody>
          <a:bodyPr/>
          <a:lstStyle/>
          <a:p>
            <a:r>
              <a:rPr lang="en-US" dirty="0" smtClean="0">
                <a:solidFill>
                  <a:srgbClr val="278989"/>
                </a:solidFill>
              </a:rPr>
              <a:t>Alma - Acquisitions/Invoicing</a:t>
            </a:r>
            <a:endParaRPr lang="en-US" dirty="0">
              <a:solidFill>
                <a:srgbClr val="278989"/>
              </a:solidFill>
            </a:endParaRPr>
          </a:p>
        </p:txBody>
      </p:sp>
      <p:sp>
        <p:nvSpPr>
          <p:cNvPr id="3" name="Espace réservé du numéro de diapositive 2"/>
          <p:cNvSpPr>
            <a:spLocks noGrp="1"/>
          </p:cNvSpPr>
          <p:nvPr>
            <p:ph type="sldNum" sz="quarter" idx="11"/>
            <p:custDataLst>
              <p:tags r:id="rId2"/>
            </p:custDataLst>
          </p:nvPr>
        </p:nvSpPr>
        <p:spPr/>
        <p:txBody>
          <a:bodyPr/>
          <a:lstStyle/>
          <a:p>
            <a:fld id="{E667ED75-B537-4810-9364-B7D9FE7FDC55}" type="slidenum">
              <a:rPr lang="fr-BE" smtClean="0"/>
              <a:pPr/>
              <a:t>1</a:t>
            </a:fld>
            <a:endParaRPr lang="fr-BE"/>
          </a:p>
        </p:txBody>
      </p:sp>
      <p:sp>
        <p:nvSpPr>
          <p:cNvPr id="5" name="Titre 4"/>
          <p:cNvSpPr>
            <a:spLocks noGrp="1"/>
          </p:cNvSpPr>
          <p:nvPr>
            <p:ph type="title"/>
            <p:custDataLst>
              <p:tags r:id="rId3"/>
            </p:custDataLst>
          </p:nvPr>
        </p:nvSpPr>
        <p:spPr>
          <a:noFill/>
          <a:ln>
            <a:solidFill>
              <a:schemeClr val="tx2">
                <a:lumMod val="50000"/>
              </a:schemeClr>
            </a:solidFill>
          </a:ln>
        </p:spPr>
        <p:txBody>
          <a:bodyPr/>
          <a:lstStyle/>
          <a:p>
            <a:r>
              <a:rPr lang="fr-BE" dirty="0"/>
              <a:t>(5) </a:t>
            </a:r>
            <a:r>
              <a:rPr lang="fr-BE" dirty="0" err="1"/>
              <a:t>Invoicing</a:t>
            </a:r>
            <a:endParaRPr lang="fr-BE" i="1" dirty="0">
              <a:solidFill>
                <a:schemeClr val="tx2">
                  <a:lumMod val="50000"/>
                </a:schemeClr>
              </a:solidFill>
            </a:endParaRPr>
          </a:p>
        </p:txBody>
      </p:sp>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1) </a:t>
            </a:r>
            <a:r>
              <a:rPr lang="fr-BE" sz="2400" dirty="0" smtClean="0"/>
              <a:t>À </a:t>
            </a:r>
            <a:r>
              <a:rPr lang="fr-BE" sz="2400" dirty="0"/>
              <a:t>partir d’un PO</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10</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4"/>
            </p:custDataLst>
          </p:nvPr>
        </p:nvPicPr>
        <p:blipFill rotWithShape="1">
          <a:blip r:embed="rId17" cstate="email">
            <a:extLst>
              <a:ext uri="{28A0092B-C50C-407E-A947-70E740481C1C}">
                <a14:useLocalDpi xmlns:a14="http://schemas.microsoft.com/office/drawing/2010/main"/>
              </a:ext>
            </a:extLst>
          </a:blip>
          <a:srcRect/>
          <a:stretch/>
        </p:blipFill>
        <p:spPr bwMode="auto">
          <a:xfrm>
            <a:off x="107504" y="1196752"/>
            <a:ext cx="5976664" cy="3310111"/>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5"/>
            </p:custDataLst>
          </p:nvPr>
        </p:nvPicPr>
        <p:blipFill rotWithShape="1">
          <a:blip r:embed="rId18" cstate="email">
            <a:extLst>
              <a:ext uri="{28A0092B-C50C-407E-A947-70E740481C1C}">
                <a14:useLocalDpi xmlns:a14="http://schemas.microsoft.com/office/drawing/2010/main"/>
              </a:ext>
            </a:extLst>
          </a:blip>
          <a:srcRect/>
          <a:stretch/>
        </p:blipFill>
        <p:spPr bwMode="auto">
          <a:xfrm>
            <a:off x="251520" y="4506419"/>
            <a:ext cx="3744416" cy="764404"/>
          </a:xfrm>
          <a:prstGeom prst="rect">
            <a:avLst/>
          </a:prstGeom>
          <a:ln>
            <a:noFill/>
          </a:ln>
          <a:extLst>
            <a:ext uri="{53640926-AAD7-44D8-BBD7-CCE9431645EC}">
              <a14:shadowObscured xmlns:a14="http://schemas.microsoft.com/office/drawing/2010/main"/>
            </a:ext>
          </a:extLst>
        </p:spPr>
      </p:pic>
      <p:pic>
        <p:nvPicPr>
          <p:cNvPr id="10" name="Espace réservé du contenu 9"/>
          <p:cNvPicPr>
            <a:picLocks noGrp="1"/>
          </p:cNvPicPr>
          <p:nvPr>
            <p:ph idx="1"/>
            <p:custDataLst>
              <p:tags r:id="rId6"/>
            </p:custDataLst>
          </p:nvPr>
        </p:nvPicPr>
        <p:blipFill rotWithShape="1">
          <a:blip r:embed="rId19" cstate="email">
            <a:extLst>
              <a:ext uri="{28A0092B-C50C-407E-A947-70E740481C1C}">
                <a14:useLocalDpi xmlns:a14="http://schemas.microsoft.com/office/drawing/2010/main"/>
              </a:ext>
            </a:extLst>
          </a:blip>
          <a:srcRect/>
          <a:stretch/>
        </p:blipFill>
        <p:spPr bwMode="auto">
          <a:xfrm>
            <a:off x="26930" y="5270378"/>
            <a:ext cx="7569406" cy="1398982"/>
          </a:xfrm>
          <a:prstGeom prst="rect">
            <a:avLst/>
          </a:prstGeom>
          <a:ln>
            <a:noFill/>
          </a:ln>
          <a:extLst>
            <a:ext uri="{53640926-AAD7-44D8-BBD7-CCE9431645EC}">
              <a14:shadowObscured xmlns:a14="http://schemas.microsoft.com/office/drawing/2010/main"/>
            </a:ext>
          </a:extLst>
        </p:spPr>
      </p:pic>
      <p:sp>
        <p:nvSpPr>
          <p:cNvPr id="11" name="Rectangle 10"/>
          <p:cNvSpPr/>
          <p:nvPr>
            <p:custDataLst>
              <p:tags r:id="rId7"/>
            </p:custDataLst>
          </p:nvPr>
        </p:nvSpPr>
        <p:spPr>
          <a:xfrm>
            <a:off x="1335052" y="4218387"/>
            <a:ext cx="302092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custDataLst>
              <p:tags r:id="rId8"/>
            </p:custDataLst>
          </p:nvPr>
        </p:nvSpPr>
        <p:spPr>
          <a:xfrm>
            <a:off x="946665" y="4587940"/>
            <a:ext cx="304927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custDataLst>
              <p:tags r:id="rId9"/>
            </p:custDataLst>
          </p:nvPr>
        </p:nvSpPr>
        <p:spPr>
          <a:xfrm>
            <a:off x="6300193" y="5559048"/>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5" name="Connecteur droit avec flèche 14"/>
          <p:cNvCxnSpPr/>
          <p:nvPr>
            <p:custDataLst>
              <p:tags r:id="rId10"/>
            </p:custDataLst>
          </p:nvPr>
        </p:nvCxnSpPr>
        <p:spPr>
          <a:xfrm flipH="1">
            <a:off x="5616117" y="5774738"/>
            <a:ext cx="684076" cy="270462"/>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6" name="Image 15"/>
          <p:cNvPicPr/>
          <p:nvPr>
            <p:custDataLst>
              <p:tags r:id="rId11"/>
            </p:custDataLst>
          </p:nvPr>
        </p:nvPicPr>
        <p:blipFill rotWithShape="1">
          <a:blip r:embed="rId20" cstate="email">
            <a:extLst>
              <a:ext uri="{28A0092B-C50C-407E-A947-70E740481C1C}">
                <a14:useLocalDpi xmlns:a14="http://schemas.microsoft.com/office/drawing/2010/main"/>
              </a:ext>
            </a:extLst>
          </a:blip>
          <a:srcRect/>
          <a:stretch/>
        </p:blipFill>
        <p:spPr bwMode="auto">
          <a:xfrm>
            <a:off x="4744365" y="4114277"/>
            <a:ext cx="2261235" cy="1143000"/>
          </a:xfrm>
          <a:prstGeom prst="rect">
            <a:avLst/>
          </a:prstGeom>
          <a:ln>
            <a:noFill/>
          </a:ln>
          <a:extLst>
            <a:ext uri="{53640926-AAD7-44D8-BBD7-CCE9431645EC}">
              <a14:shadowObscured xmlns:a14="http://schemas.microsoft.com/office/drawing/2010/main"/>
            </a:ext>
          </a:extLst>
        </p:spPr>
      </p:pic>
      <p:sp>
        <p:nvSpPr>
          <p:cNvPr id="17" name="Rectangle 16"/>
          <p:cNvSpPr/>
          <p:nvPr>
            <p:custDataLst>
              <p:tags r:id="rId12"/>
            </p:custDataLst>
          </p:nvPr>
        </p:nvSpPr>
        <p:spPr>
          <a:xfrm>
            <a:off x="5616117" y="4753628"/>
            <a:ext cx="1389483" cy="396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Image 17"/>
          <p:cNvPicPr/>
          <p:nvPr>
            <p:custDataLst>
              <p:tags r:id="rId13"/>
            </p:custDataLst>
          </p:nvPr>
        </p:nvPicPr>
        <p:blipFill rotWithShape="1">
          <a:blip r:embed="rId21" cstate="email">
            <a:extLst>
              <a:ext uri="{28A0092B-C50C-407E-A947-70E740481C1C}">
                <a14:useLocalDpi xmlns:a14="http://schemas.microsoft.com/office/drawing/2010/main"/>
              </a:ext>
            </a:extLst>
          </a:blip>
          <a:srcRect/>
          <a:stretch/>
        </p:blipFill>
        <p:spPr bwMode="auto">
          <a:xfrm>
            <a:off x="6595629" y="1365665"/>
            <a:ext cx="1828800" cy="561975"/>
          </a:xfrm>
          <a:prstGeom prst="rect">
            <a:avLst/>
          </a:prstGeom>
          <a:ln>
            <a:noFill/>
          </a:ln>
          <a:extLst>
            <a:ext uri="{53640926-AAD7-44D8-BBD7-CCE9431645EC}">
              <a14:shadowObscured xmlns:a14="http://schemas.microsoft.com/office/drawing/2010/main"/>
            </a:ext>
          </a:extLst>
        </p:spPr>
      </p:pic>
      <p:sp>
        <p:nvSpPr>
          <p:cNvPr id="19" name="Rectangle 18"/>
          <p:cNvSpPr/>
          <p:nvPr>
            <p:custDataLst>
              <p:tags r:id="rId14"/>
            </p:custDataLst>
          </p:nvPr>
        </p:nvSpPr>
        <p:spPr>
          <a:xfrm>
            <a:off x="7596336" y="1365665"/>
            <a:ext cx="828092" cy="561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3850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1) </a:t>
            </a:r>
            <a:r>
              <a:rPr lang="fr-BE" sz="2400" dirty="0" smtClean="0"/>
              <a:t>À </a:t>
            </a:r>
            <a:r>
              <a:rPr lang="fr-BE" sz="2400" dirty="0"/>
              <a:t>partir d’un PO</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4"/>
            </p:custDataLst>
          </p:nvPr>
        </p:nvPicPr>
        <p:blipFill rotWithShape="1">
          <a:blip r:embed="rId10" cstate="email">
            <a:extLst>
              <a:ext uri="{28A0092B-C50C-407E-A947-70E740481C1C}">
                <a14:useLocalDpi xmlns:a14="http://schemas.microsoft.com/office/drawing/2010/main"/>
              </a:ext>
            </a:extLst>
          </a:blip>
          <a:srcRect/>
          <a:stretch/>
        </p:blipFill>
        <p:spPr bwMode="auto">
          <a:xfrm>
            <a:off x="68544" y="2059959"/>
            <a:ext cx="9080428" cy="2889448"/>
          </a:xfrm>
          <a:prstGeom prst="rect">
            <a:avLst/>
          </a:prstGeom>
          <a:ln>
            <a:noFill/>
          </a:ln>
          <a:extLst>
            <a:ext uri="{53640926-AAD7-44D8-BBD7-CCE9431645EC}">
              <a14:shadowObscured xmlns:a14="http://schemas.microsoft.com/office/drawing/2010/main"/>
            </a:ext>
          </a:extLst>
        </p:spPr>
      </p:pic>
      <p:sp>
        <p:nvSpPr>
          <p:cNvPr id="8" name="Rectangle 7"/>
          <p:cNvSpPr/>
          <p:nvPr>
            <p:custDataLst>
              <p:tags r:id="rId5"/>
            </p:custDataLst>
          </p:nvPr>
        </p:nvSpPr>
        <p:spPr>
          <a:xfrm>
            <a:off x="0" y="2062554"/>
            <a:ext cx="82758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lèche courbée vers le haut 8"/>
          <p:cNvSpPr/>
          <p:nvPr>
            <p:custDataLst>
              <p:tags r:id="rId6"/>
            </p:custDataLst>
          </p:nvPr>
        </p:nvSpPr>
        <p:spPr>
          <a:xfrm rot="10800000">
            <a:off x="467545" y="1669958"/>
            <a:ext cx="1440160" cy="388703"/>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0" name="ZoneTexte 9"/>
          <p:cNvSpPr txBox="1"/>
          <p:nvPr>
            <p:custDataLst>
              <p:tags r:id="rId7"/>
            </p:custDataLst>
          </p:nvPr>
        </p:nvSpPr>
        <p:spPr>
          <a:xfrm>
            <a:off x="153034" y="2924944"/>
            <a:ext cx="314510" cy="400110"/>
          </a:xfrm>
          <a:prstGeom prst="rect">
            <a:avLst/>
          </a:prstGeom>
          <a:noFill/>
          <a:ln>
            <a:noFill/>
          </a:ln>
        </p:spPr>
        <p:txBody>
          <a:bodyPr wrap="none" rtlCol="0">
            <a:spAutoFit/>
          </a:bodyPr>
          <a:lstStyle/>
          <a:p>
            <a:r>
              <a:rPr lang="fr-BE" sz="2000" b="1" dirty="0" smtClean="0">
                <a:solidFill>
                  <a:srgbClr val="FF0000"/>
                </a:solidFill>
              </a:rPr>
              <a:t>1</a:t>
            </a:r>
            <a:endParaRPr lang="fr-BE" sz="2000" b="1" dirty="0">
              <a:solidFill>
                <a:srgbClr val="FF0000"/>
              </a:solidFill>
            </a:endParaRPr>
          </a:p>
        </p:txBody>
      </p:sp>
    </p:spTree>
    <p:extLst>
      <p:ext uri="{BB962C8B-B14F-4D97-AF65-F5344CB8AC3E}">
        <p14:creationId xmlns:p14="http://schemas.microsoft.com/office/powerpoint/2010/main" val="3181875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1) </a:t>
            </a:r>
            <a:r>
              <a:rPr lang="fr-BE" sz="2400" dirty="0" smtClean="0"/>
              <a:t>À </a:t>
            </a:r>
            <a:r>
              <a:rPr lang="fr-BE" sz="2400" dirty="0"/>
              <a:t>partir d’un PO</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12</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Espace réservé du contenu 5"/>
          <p:cNvPicPr>
            <a:picLocks noGrp="1"/>
          </p:cNvPicPr>
          <p:nvPr>
            <p:ph idx="1"/>
            <p:custDataLst>
              <p:tags r:id="rId4"/>
            </p:custDataLst>
          </p:nvPr>
        </p:nvPicPr>
        <p:blipFill rotWithShape="1">
          <a:blip r:embed="rId12" cstate="email">
            <a:extLst>
              <a:ext uri="{28A0092B-C50C-407E-A947-70E740481C1C}">
                <a14:useLocalDpi xmlns:a14="http://schemas.microsoft.com/office/drawing/2010/main"/>
              </a:ext>
            </a:extLst>
          </a:blip>
          <a:srcRect/>
          <a:stretch/>
        </p:blipFill>
        <p:spPr bwMode="auto">
          <a:xfrm>
            <a:off x="0" y="1331640"/>
            <a:ext cx="8531788" cy="5012010"/>
          </a:xfrm>
          <a:prstGeom prst="rect">
            <a:avLst/>
          </a:prstGeom>
          <a:ln>
            <a:noFill/>
          </a:ln>
          <a:extLst>
            <a:ext uri="{53640926-AAD7-44D8-BBD7-CCE9431645EC}">
              <a14:shadowObscured xmlns:a14="http://schemas.microsoft.com/office/drawing/2010/main"/>
            </a:ext>
          </a:extLst>
        </p:spPr>
      </p:pic>
      <p:sp>
        <p:nvSpPr>
          <p:cNvPr id="7" name="ZoneTexte 6"/>
          <p:cNvSpPr txBox="1"/>
          <p:nvPr>
            <p:custDataLst>
              <p:tags r:id="rId5"/>
            </p:custDataLst>
          </p:nvPr>
        </p:nvSpPr>
        <p:spPr>
          <a:xfrm>
            <a:off x="143324" y="2492896"/>
            <a:ext cx="314510" cy="400110"/>
          </a:xfrm>
          <a:prstGeom prst="rect">
            <a:avLst/>
          </a:prstGeom>
          <a:noFill/>
          <a:ln>
            <a:noFill/>
          </a:ln>
        </p:spPr>
        <p:txBody>
          <a:bodyPr wrap="none" rtlCol="0">
            <a:spAutoFit/>
          </a:bodyPr>
          <a:lstStyle/>
          <a:p>
            <a:r>
              <a:rPr lang="fr-BE" sz="2000" b="1" dirty="0">
                <a:solidFill>
                  <a:srgbClr val="FF0000"/>
                </a:solidFill>
              </a:rPr>
              <a:t>3</a:t>
            </a:r>
          </a:p>
        </p:txBody>
      </p:sp>
      <p:sp>
        <p:nvSpPr>
          <p:cNvPr id="8" name="ZoneTexte 7"/>
          <p:cNvSpPr txBox="1"/>
          <p:nvPr>
            <p:custDataLst>
              <p:tags r:id="rId6"/>
            </p:custDataLst>
          </p:nvPr>
        </p:nvSpPr>
        <p:spPr>
          <a:xfrm>
            <a:off x="143324" y="1660738"/>
            <a:ext cx="314510" cy="400110"/>
          </a:xfrm>
          <a:prstGeom prst="rect">
            <a:avLst/>
          </a:prstGeom>
          <a:noFill/>
          <a:ln>
            <a:noFill/>
          </a:ln>
        </p:spPr>
        <p:txBody>
          <a:bodyPr wrap="none" rtlCol="0">
            <a:spAutoFit/>
          </a:bodyPr>
          <a:lstStyle/>
          <a:p>
            <a:r>
              <a:rPr lang="fr-BE" sz="2000" b="1" dirty="0">
                <a:solidFill>
                  <a:srgbClr val="FF0000"/>
                </a:solidFill>
              </a:rPr>
              <a:t>2</a:t>
            </a:r>
          </a:p>
        </p:txBody>
      </p:sp>
      <p:sp>
        <p:nvSpPr>
          <p:cNvPr id="9" name="ZoneTexte 8"/>
          <p:cNvSpPr txBox="1"/>
          <p:nvPr>
            <p:custDataLst>
              <p:tags r:id="rId7"/>
            </p:custDataLst>
          </p:nvPr>
        </p:nvSpPr>
        <p:spPr>
          <a:xfrm>
            <a:off x="143324" y="4871157"/>
            <a:ext cx="314510" cy="400110"/>
          </a:xfrm>
          <a:prstGeom prst="rect">
            <a:avLst/>
          </a:prstGeom>
          <a:noFill/>
          <a:ln>
            <a:noFill/>
          </a:ln>
        </p:spPr>
        <p:txBody>
          <a:bodyPr wrap="none" rtlCol="0">
            <a:spAutoFit/>
          </a:bodyPr>
          <a:lstStyle/>
          <a:p>
            <a:r>
              <a:rPr lang="fr-BE" sz="2000" b="1" dirty="0">
                <a:solidFill>
                  <a:srgbClr val="FF0000"/>
                </a:solidFill>
              </a:rPr>
              <a:t>4</a:t>
            </a:r>
          </a:p>
        </p:txBody>
      </p:sp>
      <p:pic>
        <p:nvPicPr>
          <p:cNvPr id="10" name="Image 9"/>
          <p:cNvPicPr/>
          <p:nvPr>
            <p:custDataLst>
              <p:tags r:id="rId8"/>
            </p:custDataLst>
          </p:nvPr>
        </p:nvPicPr>
        <p:blipFill rotWithShape="1">
          <a:blip r:embed="rId13" cstate="email">
            <a:extLst>
              <a:ext uri="{28A0092B-C50C-407E-A947-70E740481C1C}">
                <a14:useLocalDpi xmlns:a14="http://schemas.microsoft.com/office/drawing/2010/main"/>
              </a:ext>
            </a:extLst>
          </a:blip>
          <a:srcRect/>
          <a:stretch/>
        </p:blipFill>
        <p:spPr bwMode="auto">
          <a:xfrm>
            <a:off x="5148064" y="6343650"/>
            <a:ext cx="3200400" cy="514350"/>
          </a:xfrm>
          <a:prstGeom prst="rect">
            <a:avLst/>
          </a:prstGeom>
          <a:ln>
            <a:noFill/>
          </a:ln>
          <a:extLst>
            <a:ext uri="{53640926-AAD7-44D8-BBD7-CCE9431645EC}">
              <a14:shadowObscured xmlns:a14="http://schemas.microsoft.com/office/drawing/2010/main"/>
            </a:ext>
          </a:extLst>
        </p:spPr>
      </p:pic>
      <p:sp>
        <p:nvSpPr>
          <p:cNvPr id="11" name="Rectangle 10"/>
          <p:cNvSpPr/>
          <p:nvPr>
            <p:custDataLst>
              <p:tags r:id="rId9"/>
            </p:custDataLst>
          </p:nvPr>
        </p:nvSpPr>
        <p:spPr>
          <a:xfrm>
            <a:off x="6732241" y="6402350"/>
            <a:ext cx="1616223" cy="396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53207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1) </a:t>
            </a:r>
            <a:r>
              <a:rPr lang="fr-BE" sz="2400" dirty="0" smtClean="0"/>
              <a:t>À </a:t>
            </a:r>
            <a:r>
              <a:rPr lang="fr-BE" sz="2400" dirty="0"/>
              <a:t>partir d’un PO</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13</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4"/>
            </p:custDataLst>
          </p:nvPr>
        </p:nvPicPr>
        <p:blipFill rotWithShape="1">
          <a:blip r:embed="rId13" cstate="email">
            <a:extLst>
              <a:ext uri="{28A0092B-C50C-407E-A947-70E740481C1C}">
                <a14:useLocalDpi xmlns:a14="http://schemas.microsoft.com/office/drawing/2010/main"/>
              </a:ext>
            </a:extLst>
          </a:blip>
          <a:srcRect/>
          <a:stretch/>
        </p:blipFill>
        <p:spPr bwMode="auto">
          <a:xfrm>
            <a:off x="-8275" y="1713591"/>
            <a:ext cx="9334509" cy="2133600"/>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5"/>
            </p:custDataLst>
          </p:nvPr>
        </p:nvPicPr>
        <p:blipFill rotWithShape="1">
          <a:blip r:embed="rId14" cstate="email">
            <a:extLst>
              <a:ext uri="{28A0092B-C50C-407E-A947-70E740481C1C}">
                <a14:useLocalDpi xmlns:a14="http://schemas.microsoft.com/office/drawing/2010/main"/>
              </a:ext>
            </a:extLst>
          </a:blip>
          <a:srcRect/>
          <a:stretch/>
        </p:blipFill>
        <p:spPr bwMode="auto">
          <a:xfrm>
            <a:off x="500423" y="3994917"/>
            <a:ext cx="5212715" cy="1276350"/>
          </a:xfrm>
          <a:prstGeom prst="rect">
            <a:avLst/>
          </a:prstGeom>
          <a:ln>
            <a:noFill/>
          </a:ln>
          <a:extLst>
            <a:ext uri="{53640926-AAD7-44D8-BBD7-CCE9431645EC}">
              <a14:shadowObscured xmlns:a14="http://schemas.microsoft.com/office/drawing/2010/main"/>
            </a:ext>
          </a:extLst>
        </p:spPr>
      </p:pic>
      <p:cxnSp>
        <p:nvCxnSpPr>
          <p:cNvPr id="8" name="Connecteur droit avec flèche 7"/>
          <p:cNvCxnSpPr/>
          <p:nvPr>
            <p:custDataLst>
              <p:tags r:id="rId6"/>
            </p:custDataLst>
          </p:nvPr>
        </p:nvCxnSpPr>
        <p:spPr>
          <a:xfrm>
            <a:off x="1763688" y="3573016"/>
            <a:ext cx="0" cy="423334"/>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4" name="Image 13"/>
          <p:cNvPicPr/>
          <p:nvPr>
            <p:custDataLst>
              <p:tags r:id="rId7"/>
            </p:custDataLst>
          </p:nvPr>
        </p:nvPicPr>
        <p:blipFill rotWithShape="1">
          <a:blip r:embed="rId15" cstate="email">
            <a:extLst>
              <a:ext uri="{28A0092B-C50C-407E-A947-70E740481C1C}">
                <a14:useLocalDpi xmlns:a14="http://schemas.microsoft.com/office/drawing/2010/main"/>
              </a:ext>
            </a:extLst>
          </a:blip>
          <a:srcRect/>
          <a:stretch/>
        </p:blipFill>
        <p:spPr bwMode="auto">
          <a:xfrm>
            <a:off x="7699526" y="4092499"/>
            <a:ext cx="1283858" cy="1178768"/>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p:nvPr>
            <p:custDataLst>
              <p:tags r:id="rId8"/>
            </p:custDataLst>
          </p:nvPr>
        </p:nvCxnSpPr>
        <p:spPr>
          <a:xfrm flipH="1">
            <a:off x="8414480" y="3682641"/>
            <a:ext cx="398697" cy="558542"/>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7" name="Espace réservé du contenu 5"/>
          <p:cNvPicPr>
            <a:picLocks noGrp="1"/>
          </p:cNvPicPr>
          <p:nvPr>
            <p:ph idx="1"/>
            <p:custDataLst>
              <p:tags r:id="rId9"/>
            </p:custDataLst>
          </p:nvPr>
        </p:nvPicPr>
        <p:blipFill rotWithShape="1">
          <a:blip r:embed="rId16" cstate="email">
            <a:extLst>
              <a:ext uri="{28A0092B-C50C-407E-A947-70E740481C1C}">
                <a14:useLocalDpi xmlns:a14="http://schemas.microsoft.com/office/drawing/2010/main"/>
              </a:ext>
            </a:extLst>
          </a:blip>
          <a:srcRect/>
          <a:stretch/>
        </p:blipFill>
        <p:spPr bwMode="auto">
          <a:xfrm>
            <a:off x="3336624" y="5579767"/>
            <a:ext cx="5077856" cy="1070778"/>
          </a:xfrm>
          <a:prstGeom prst="rect">
            <a:avLst/>
          </a:prstGeom>
          <a:ln>
            <a:noFill/>
          </a:ln>
          <a:extLst>
            <a:ext uri="{53640926-AAD7-44D8-BBD7-CCE9431645EC}">
              <a14:shadowObscured xmlns:a14="http://schemas.microsoft.com/office/drawing/2010/main"/>
            </a:ext>
          </a:extLst>
        </p:spPr>
      </p:pic>
      <p:sp>
        <p:nvSpPr>
          <p:cNvPr id="18" name="Ellipse 17"/>
          <p:cNvSpPr/>
          <p:nvPr>
            <p:custDataLst>
              <p:tags r:id="rId10"/>
            </p:custDataLst>
          </p:nvPr>
        </p:nvSpPr>
        <p:spPr>
          <a:xfrm>
            <a:off x="5479508" y="6201530"/>
            <a:ext cx="792088" cy="645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8817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smtClean="0"/>
              <a:t>2</a:t>
            </a:r>
            <a:r>
              <a:rPr lang="fr-BE" sz="2400" dirty="0"/>
              <a:t>) Manuellement</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14</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7" name="Espace réservé du contenu 5"/>
          <p:cNvPicPr>
            <a:picLocks/>
          </p:cNvPicPr>
          <p:nvPr>
            <p:custDataLst>
              <p:tags r:id="rId4"/>
            </p:custDataLst>
          </p:nvPr>
        </p:nvPicPr>
        <p:blipFill rotWithShape="1">
          <a:blip r:embed="rId12" cstate="email">
            <a:extLst>
              <a:ext uri="{28A0092B-C50C-407E-A947-70E740481C1C}">
                <a14:useLocalDpi xmlns:a14="http://schemas.microsoft.com/office/drawing/2010/main"/>
              </a:ext>
            </a:extLst>
          </a:blip>
          <a:srcRect/>
          <a:stretch/>
        </p:blipFill>
        <p:spPr bwMode="auto">
          <a:xfrm>
            <a:off x="0" y="1772816"/>
            <a:ext cx="2678278" cy="1983577"/>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5"/>
            </p:custDataLst>
          </p:nvPr>
        </p:nvPicPr>
        <p:blipFill rotWithShape="1">
          <a:blip r:embed="rId13" cstate="email">
            <a:extLst>
              <a:ext uri="{28A0092B-C50C-407E-A947-70E740481C1C}">
                <a14:useLocalDpi xmlns:a14="http://schemas.microsoft.com/office/drawing/2010/main"/>
              </a:ext>
            </a:extLst>
          </a:blip>
          <a:srcRect/>
          <a:stretch/>
        </p:blipFill>
        <p:spPr bwMode="auto">
          <a:xfrm>
            <a:off x="3038319" y="1628800"/>
            <a:ext cx="3528392" cy="2952328"/>
          </a:xfrm>
          <a:prstGeom prst="rect">
            <a:avLst/>
          </a:prstGeom>
          <a:ln>
            <a:noFill/>
          </a:ln>
          <a:extLst>
            <a:ext uri="{53640926-AAD7-44D8-BBD7-CCE9431645EC}">
              <a14:shadowObscured xmlns:a14="http://schemas.microsoft.com/office/drawing/2010/main"/>
            </a:ext>
          </a:extLst>
        </p:spPr>
      </p:pic>
      <p:pic>
        <p:nvPicPr>
          <p:cNvPr id="10" name="Image 9"/>
          <p:cNvPicPr/>
          <p:nvPr>
            <p:custDataLst>
              <p:tags r:id="rId6"/>
            </p:custDataLst>
          </p:nvPr>
        </p:nvPicPr>
        <p:blipFill rotWithShape="1">
          <a:blip r:embed="rId14" cstate="email">
            <a:extLst>
              <a:ext uri="{28A0092B-C50C-407E-A947-70E740481C1C}">
                <a14:useLocalDpi xmlns:a14="http://schemas.microsoft.com/office/drawing/2010/main"/>
              </a:ext>
            </a:extLst>
          </a:blip>
          <a:srcRect/>
          <a:stretch/>
        </p:blipFill>
        <p:spPr bwMode="auto">
          <a:xfrm>
            <a:off x="5521290" y="4941168"/>
            <a:ext cx="2867134" cy="788290"/>
          </a:xfrm>
          <a:prstGeom prst="rect">
            <a:avLst/>
          </a:prstGeom>
          <a:ln>
            <a:noFill/>
          </a:ln>
          <a:extLst>
            <a:ext uri="{53640926-AAD7-44D8-BBD7-CCE9431645EC}">
              <a14:shadowObscured xmlns:a14="http://schemas.microsoft.com/office/drawing/2010/main"/>
            </a:ext>
          </a:extLst>
        </p:spPr>
      </p:pic>
      <p:sp>
        <p:nvSpPr>
          <p:cNvPr id="11" name="Rectangle à coins arrondis 10"/>
          <p:cNvSpPr/>
          <p:nvPr>
            <p:custDataLst>
              <p:tags r:id="rId7"/>
            </p:custDataLst>
          </p:nvPr>
        </p:nvSpPr>
        <p:spPr>
          <a:xfrm>
            <a:off x="136485" y="2451158"/>
            <a:ext cx="17281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à coins arrondis 11"/>
          <p:cNvSpPr/>
          <p:nvPr>
            <p:custDataLst>
              <p:tags r:id="rId8"/>
            </p:custDataLst>
          </p:nvPr>
        </p:nvSpPr>
        <p:spPr>
          <a:xfrm>
            <a:off x="4427984" y="2620588"/>
            <a:ext cx="17281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à coins arrondis 12"/>
          <p:cNvSpPr/>
          <p:nvPr>
            <p:custDataLst>
              <p:tags r:id="rId9"/>
            </p:custDataLst>
          </p:nvPr>
        </p:nvSpPr>
        <p:spPr>
          <a:xfrm>
            <a:off x="7487418" y="4941167"/>
            <a:ext cx="901006" cy="7077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53337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custDataLst>
              <p:tags r:id="rId1"/>
            </p:custDataLst>
          </p:nvPr>
        </p:nvPicPr>
        <p:blipFill rotWithShape="1">
          <a:blip r:embed="rId11" cstate="email">
            <a:extLst>
              <a:ext uri="{28A0092B-C50C-407E-A947-70E740481C1C}">
                <a14:useLocalDpi xmlns:a14="http://schemas.microsoft.com/office/drawing/2010/main"/>
              </a:ext>
            </a:extLst>
          </a:blip>
          <a:srcRect/>
          <a:stretch/>
        </p:blipFill>
        <p:spPr bwMode="auto">
          <a:xfrm>
            <a:off x="144160" y="1761590"/>
            <a:ext cx="8387627" cy="4835762"/>
          </a:xfrm>
          <a:prstGeom prst="rect">
            <a:avLst/>
          </a:prstGeom>
          <a:ln>
            <a:noFill/>
          </a:ln>
          <a:extLst>
            <a:ext uri="{53640926-AAD7-44D8-BBD7-CCE9431645EC}">
              <a14:shadowObscured xmlns:a14="http://schemas.microsoft.com/office/drawing/2010/main"/>
            </a:ext>
          </a:extLst>
        </p:spPr>
      </p:pic>
      <p:sp>
        <p:nvSpPr>
          <p:cNvPr id="2" name="Titre 1"/>
          <p:cNvSpPr>
            <a:spLocks noGrp="1"/>
          </p:cNvSpPr>
          <p:nvPr>
            <p:ph type="title"/>
            <p:custDataLst>
              <p:tags r:id="rId2"/>
            </p:custDataLst>
          </p:nvPr>
        </p:nvSpPr>
        <p:spPr/>
        <p:txBody>
          <a:bodyPr/>
          <a:lstStyle/>
          <a:p>
            <a:r>
              <a:rPr lang="fr-BE" dirty="0"/>
              <a:t>Création des factures</a:t>
            </a:r>
            <a:br>
              <a:rPr lang="fr-BE" dirty="0"/>
            </a:br>
            <a:r>
              <a:rPr lang="fr-BE" sz="2400" dirty="0" smtClean="0"/>
              <a:t>2</a:t>
            </a:r>
            <a:r>
              <a:rPr lang="fr-BE" sz="2400" dirty="0"/>
              <a:t>) Manuellement</a:t>
            </a: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15</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Espace réservé du contenu 5"/>
          <p:cNvPicPr>
            <a:picLocks noGrp="1"/>
          </p:cNvPicPr>
          <p:nvPr>
            <p:ph idx="1"/>
            <p:custDataLst>
              <p:tags r:id="rId5"/>
            </p:custDataLst>
          </p:nvPr>
        </p:nvPicPr>
        <p:blipFill rotWithShape="1">
          <a:blip r:embed="rId12" cstate="email">
            <a:extLst>
              <a:ext uri="{28A0092B-C50C-407E-A947-70E740481C1C}">
                <a14:useLocalDpi xmlns:a14="http://schemas.microsoft.com/office/drawing/2010/main"/>
              </a:ext>
            </a:extLst>
          </a:blip>
          <a:srcRect/>
          <a:stretch/>
        </p:blipFill>
        <p:spPr bwMode="auto">
          <a:xfrm>
            <a:off x="251520" y="1255053"/>
            <a:ext cx="1884761" cy="522343"/>
          </a:xfrm>
          <a:prstGeom prst="rect">
            <a:avLst/>
          </a:prstGeom>
          <a:ln>
            <a:noFill/>
          </a:ln>
          <a:extLst>
            <a:ext uri="{53640926-AAD7-44D8-BBD7-CCE9431645EC}">
              <a14:shadowObscured xmlns:a14="http://schemas.microsoft.com/office/drawing/2010/main"/>
            </a:ext>
          </a:extLst>
        </p:spPr>
      </p:pic>
      <p:sp>
        <p:nvSpPr>
          <p:cNvPr id="9" name="Rectangle 8"/>
          <p:cNvSpPr/>
          <p:nvPr>
            <p:custDataLst>
              <p:tags r:id="rId6"/>
            </p:custDataLst>
          </p:nvPr>
        </p:nvSpPr>
        <p:spPr>
          <a:xfrm>
            <a:off x="1165409" y="4581128"/>
            <a:ext cx="1805366" cy="369332"/>
          </a:xfrm>
          <a:prstGeom prst="rect">
            <a:avLst/>
          </a:prstGeom>
        </p:spPr>
        <p:txBody>
          <a:bodyPr wrap="none">
            <a:spAutoFit/>
          </a:bodyPr>
          <a:lstStyle/>
          <a:p>
            <a:r>
              <a:rPr lang="fr-BE" dirty="0">
                <a:solidFill>
                  <a:srgbClr val="00B050"/>
                </a:solidFill>
              </a:rPr>
              <a:t>Informations TVA</a:t>
            </a:r>
          </a:p>
        </p:txBody>
      </p:sp>
      <p:sp>
        <p:nvSpPr>
          <p:cNvPr id="10" name="Rectangle 9"/>
          <p:cNvSpPr/>
          <p:nvPr>
            <p:custDataLst>
              <p:tags r:id="rId7"/>
            </p:custDataLst>
          </p:nvPr>
        </p:nvSpPr>
        <p:spPr>
          <a:xfrm>
            <a:off x="2496322" y="1177283"/>
            <a:ext cx="3484607" cy="369332"/>
          </a:xfrm>
          <a:prstGeom prst="rect">
            <a:avLst/>
          </a:prstGeom>
        </p:spPr>
        <p:txBody>
          <a:bodyPr wrap="none">
            <a:spAutoFit/>
          </a:bodyPr>
          <a:lstStyle/>
          <a:p>
            <a:pPr algn="ctr"/>
            <a:r>
              <a:rPr lang="fr-BE" dirty="0" smtClean="0">
                <a:solidFill>
                  <a:srgbClr val="00B050"/>
                </a:solidFill>
              </a:rPr>
              <a:t>Informations </a:t>
            </a:r>
            <a:r>
              <a:rPr lang="fr-BE" dirty="0">
                <a:solidFill>
                  <a:srgbClr val="00B050"/>
                </a:solidFill>
              </a:rPr>
              <a:t>concernant </a:t>
            </a:r>
            <a:r>
              <a:rPr lang="fr-BE" dirty="0" smtClean="0">
                <a:solidFill>
                  <a:srgbClr val="00B050"/>
                </a:solidFill>
              </a:rPr>
              <a:t>la </a:t>
            </a:r>
            <a:r>
              <a:rPr lang="fr-BE" dirty="0">
                <a:solidFill>
                  <a:srgbClr val="00B050"/>
                </a:solidFill>
              </a:rPr>
              <a:t>facture</a:t>
            </a:r>
          </a:p>
        </p:txBody>
      </p:sp>
      <p:sp>
        <p:nvSpPr>
          <p:cNvPr id="11" name="Rectangle 10"/>
          <p:cNvSpPr/>
          <p:nvPr>
            <p:custDataLst>
              <p:tags r:id="rId8"/>
            </p:custDataLst>
          </p:nvPr>
        </p:nvSpPr>
        <p:spPr>
          <a:xfrm>
            <a:off x="1691680" y="3785294"/>
            <a:ext cx="5958408" cy="369332"/>
          </a:xfrm>
          <a:prstGeom prst="rect">
            <a:avLst/>
          </a:prstGeom>
        </p:spPr>
        <p:txBody>
          <a:bodyPr wrap="square">
            <a:spAutoFit/>
          </a:bodyPr>
          <a:lstStyle/>
          <a:p>
            <a:r>
              <a:rPr lang="fr-BE" dirty="0" smtClean="0">
                <a:solidFill>
                  <a:srgbClr val="00B050"/>
                </a:solidFill>
              </a:rPr>
              <a:t>Possibilité de répartition </a:t>
            </a:r>
            <a:r>
              <a:rPr lang="fr-BE" dirty="0">
                <a:solidFill>
                  <a:srgbClr val="00B050"/>
                </a:solidFill>
              </a:rPr>
              <a:t>des frais sur chacune </a:t>
            </a:r>
            <a:r>
              <a:rPr lang="fr-BE" dirty="0" smtClean="0">
                <a:solidFill>
                  <a:srgbClr val="00B050"/>
                </a:solidFill>
              </a:rPr>
              <a:t>des POL</a:t>
            </a:r>
            <a:endParaRPr lang="fr-BE" dirty="0">
              <a:solidFill>
                <a:srgbClr val="00B050"/>
              </a:solidFill>
            </a:endParaRPr>
          </a:p>
        </p:txBody>
      </p:sp>
    </p:spTree>
    <p:extLst>
      <p:ext uri="{BB962C8B-B14F-4D97-AF65-F5344CB8AC3E}">
        <p14:creationId xmlns:p14="http://schemas.microsoft.com/office/powerpoint/2010/main" val="2291105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smtClean="0"/>
              <a:t>2</a:t>
            </a:r>
            <a:r>
              <a:rPr lang="fr-BE" sz="2400" dirty="0"/>
              <a:t>) Manuellement</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16</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Espace réservé du contenu 5"/>
          <p:cNvPicPr>
            <a:picLocks noGrp="1"/>
          </p:cNvPicPr>
          <p:nvPr>
            <p:ph idx="1"/>
            <p:custDataLst>
              <p:tags r:id="rId4"/>
            </p:custDataLst>
          </p:nvPr>
        </p:nvPicPr>
        <p:blipFill rotWithShape="1">
          <a:blip r:embed="rId10" cstate="email">
            <a:extLst>
              <a:ext uri="{28A0092B-C50C-407E-A947-70E740481C1C}">
                <a14:useLocalDpi xmlns:a14="http://schemas.microsoft.com/office/drawing/2010/main"/>
              </a:ext>
            </a:extLst>
          </a:blip>
          <a:srcRect/>
          <a:stretch/>
        </p:blipFill>
        <p:spPr bwMode="auto">
          <a:xfrm>
            <a:off x="107742" y="1844824"/>
            <a:ext cx="8784738" cy="1872208"/>
          </a:xfrm>
          <a:prstGeom prst="rect">
            <a:avLst/>
          </a:prstGeom>
          <a:ln>
            <a:noFill/>
          </a:ln>
          <a:extLst>
            <a:ext uri="{53640926-AAD7-44D8-BBD7-CCE9431645EC}">
              <a14:shadowObscured xmlns:a14="http://schemas.microsoft.com/office/drawing/2010/main"/>
            </a:ext>
          </a:extLst>
        </p:spPr>
      </p:pic>
      <p:sp>
        <p:nvSpPr>
          <p:cNvPr id="7" name="ZoneTexte 6"/>
          <p:cNvSpPr txBox="1"/>
          <p:nvPr>
            <p:custDataLst>
              <p:tags r:id="rId5"/>
            </p:custDataLst>
          </p:nvPr>
        </p:nvSpPr>
        <p:spPr>
          <a:xfrm>
            <a:off x="2483768" y="1882105"/>
            <a:ext cx="2376264" cy="338554"/>
          </a:xfrm>
          <a:prstGeom prst="rect">
            <a:avLst/>
          </a:prstGeom>
          <a:noFill/>
        </p:spPr>
        <p:txBody>
          <a:bodyPr wrap="square" rtlCol="0">
            <a:spAutoFit/>
          </a:bodyPr>
          <a:lstStyle/>
          <a:p>
            <a:r>
              <a:rPr lang="fr-BE" sz="1600" dirty="0" smtClean="0">
                <a:solidFill>
                  <a:srgbClr val="00B050"/>
                </a:solidFill>
              </a:rPr>
              <a:t>Informations de paiement </a:t>
            </a:r>
            <a:endParaRPr lang="fr-BE" sz="1600" dirty="0">
              <a:solidFill>
                <a:srgbClr val="00B050"/>
              </a:solidFill>
            </a:endParaRPr>
          </a:p>
        </p:txBody>
      </p:sp>
      <p:pic>
        <p:nvPicPr>
          <p:cNvPr id="8" name="Image 7"/>
          <p:cNvPicPr/>
          <p:nvPr>
            <p:custDataLst>
              <p:tags r:id="rId6"/>
            </p:custDataLst>
          </p:nvPr>
        </p:nvPicPr>
        <p:blipFill rotWithShape="1">
          <a:blip r:embed="rId11" cstate="email">
            <a:extLst>
              <a:ext uri="{28A0092B-C50C-407E-A947-70E740481C1C}">
                <a14:useLocalDpi xmlns:a14="http://schemas.microsoft.com/office/drawing/2010/main"/>
              </a:ext>
            </a:extLst>
          </a:blip>
          <a:srcRect/>
          <a:stretch/>
        </p:blipFill>
        <p:spPr bwMode="auto">
          <a:xfrm>
            <a:off x="3358047" y="4443243"/>
            <a:ext cx="4919980" cy="447675"/>
          </a:xfrm>
          <a:prstGeom prst="rect">
            <a:avLst/>
          </a:prstGeom>
          <a:ln>
            <a:noFill/>
          </a:ln>
          <a:extLst>
            <a:ext uri="{53640926-AAD7-44D8-BBD7-CCE9431645EC}">
              <a14:shadowObscured xmlns:a14="http://schemas.microsoft.com/office/drawing/2010/main"/>
            </a:ext>
          </a:extLst>
        </p:spPr>
      </p:pic>
      <p:sp>
        <p:nvSpPr>
          <p:cNvPr id="9" name="Rectangle à coins arrondis 8"/>
          <p:cNvSpPr/>
          <p:nvPr>
            <p:custDataLst>
              <p:tags r:id="rId7"/>
            </p:custDataLst>
          </p:nvPr>
        </p:nvSpPr>
        <p:spPr>
          <a:xfrm>
            <a:off x="5973770" y="4443243"/>
            <a:ext cx="2486661" cy="4557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15555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smtClean="0"/>
              <a:t>2</a:t>
            </a:r>
            <a:r>
              <a:rPr lang="fr-BE" sz="2400" dirty="0"/>
              <a:t>) Manuellement</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17</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8" name="Image 7"/>
          <p:cNvPicPr/>
          <p:nvPr>
            <p:custDataLst>
              <p:tags r:id="rId4"/>
            </p:custDataLst>
          </p:nvPr>
        </p:nvPicPr>
        <p:blipFill rotWithShape="1">
          <a:blip r:embed="rId12" cstate="email">
            <a:extLst>
              <a:ext uri="{28A0092B-C50C-407E-A947-70E740481C1C}">
                <a14:useLocalDpi xmlns:a14="http://schemas.microsoft.com/office/drawing/2010/main"/>
              </a:ext>
            </a:extLst>
          </a:blip>
          <a:srcRect/>
          <a:stretch/>
        </p:blipFill>
        <p:spPr bwMode="auto">
          <a:xfrm>
            <a:off x="11831" y="1700808"/>
            <a:ext cx="8412597" cy="3734917"/>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5"/>
            </p:custDataLst>
          </p:nvPr>
        </p:nvPicPr>
        <p:blipFill rotWithShape="1">
          <a:blip r:embed="rId13" cstate="email">
            <a:extLst>
              <a:ext uri="{28A0092B-C50C-407E-A947-70E740481C1C}">
                <a14:useLocalDpi xmlns:a14="http://schemas.microsoft.com/office/drawing/2010/main"/>
              </a:ext>
            </a:extLst>
          </a:blip>
          <a:srcRect/>
          <a:stretch/>
        </p:blipFill>
        <p:spPr bwMode="auto">
          <a:xfrm>
            <a:off x="6557529" y="5026474"/>
            <a:ext cx="1866900" cy="489585"/>
          </a:xfrm>
          <a:prstGeom prst="rect">
            <a:avLst/>
          </a:prstGeom>
          <a:ln>
            <a:noFill/>
          </a:ln>
          <a:extLst>
            <a:ext uri="{53640926-AAD7-44D8-BBD7-CCE9431645EC}">
              <a14:shadowObscured xmlns:a14="http://schemas.microsoft.com/office/drawing/2010/main"/>
            </a:ext>
          </a:extLst>
        </p:spPr>
      </p:pic>
      <p:pic>
        <p:nvPicPr>
          <p:cNvPr id="10" name="Image 9"/>
          <p:cNvPicPr/>
          <p:nvPr>
            <p:custDataLst>
              <p:tags r:id="rId6"/>
            </p:custDataLst>
          </p:nvPr>
        </p:nvPicPr>
        <p:blipFill rotWithShape="1">
          <a:blip r:embed="rId14" cstate="email">
            <a:extLst>
              <a:ext uri="{28A0092B-C50C-407E-A947-70E740481C1C}">
                <a14:useLocalDpi xmlns:a14="http://schemas.microsoft.com/office/drawing/2010/main"/>
              </a:ext>
            </a:extLst>
          </a:blip>
          <a:srcRect/>
          <a:stretch/>
        </p:blipFill>
        <p:spPr bwMode="auto">
          <a:xfrm>
            <a:off x="11832" y="1340841"/>
            <a:ext cx="1840230" cy="400050"/>
          </a:xfrm>
          <a:prstGeom prst="rect">
            <a:avLst/>
          </a:prstGeom>
          <a:ln>
            <a:noFill/>
          </a:ln>
          <a:extLst>
            <a:ext uri="{53640926-AAD7-44D8-BBD7-CCE9431645EC}">
              <a14:shadowObscured xmlns:a14="http://schemas.microsoft.com/office/drawing/2010/main"/>
            </a:ext>
          </a:extLst>
        </p:spPr>
      </p:pic>
      <p:sp>
        <p:nvSpPr>
          <p:cNvPr id="11" name="Ellipse 10"/>
          <p:cNvSpPr/>
          <p:nvPr>
            <p:custDataLst>
              <p:tags r:id="rId7"/>
            </p:custDataLst>
          </p:nvPr>
        </p:nvSpPr>
        <p:spPr>
          <a:xfrm>
            <a:off x="1331640" y="4149080"/>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courbée vers le haut 13"/>
          <p:cNvSpPr/>
          <p:nvPr>
            <p:custDataLst>
              <p:tags r:id="rId8"/>
            </p:custDataLst>
          </p:nvPr>
        </p:nvSpPr>
        <p:spPr>
          <a:xfrm flipV="1">
            <a:off x="359531" y="3803232"/>
            <a:ext cx="1224136" cy="34584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5" name="Flèche droite 14"/>
          <p:cNvSpPr/>
          <p:nvPr>
            <p:custDataLst>
              <p:tags r:id="rId9"/>
            </p:custDataLst>
          </p:nvPr>
        </p:nvSpPr>
        <p:spPr>
          <a:xfrm>
            <a:off x="6126423" y="5157192"/>
            <a:ext cx="431105" cy="24433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29116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E667ED75-B537-4810-9364-B7D9FE7FDC55}" type="slidenum">
              <a:rPr lang="en-US" smtClean="0"/>
              <a:pPr/>
              <a:t>18</a:t>
            </a:fld>
            <a:endParaRPr lang="en-US"/>
          </a:p>
        </p:txBody>
      </p:sp>
      <p:sp>
        <p:nvSpPr>
          <p:cNvPr id="5" name="Espace réservé du pied de page 4"/>
          <p:cNvSpPr>
            <a:spLocks noGrp="1"/>
          </p:cNvSpPr>
          <p:nvPr>
            <p:ph type="ftr" sz="quarter" idx="3"/>
            <p:custDataLst>
              <p:tags r:id="rId2"/>
            </p:custDataLst>
          </p:nvPr>
        </p:nvSpPr>
        <p:spPr/>
        <p:txBody>
          <a:bodyPr/>
          <a:lstStyle/>
          <a:p>
            <a:r>
              <a:rPr lang="fr-BE" dirty="0" smtClean="0"/>
              <a:t>Alma - Acquisitions/</a:t>
            </a:r>
            <a:r>
              <a:rPr lang="fr-BE" dirty="0" err="1" smtClean="0"/>
              <a:t>Invoicing</a:t>
            </a:r>
            <a:endParaRPr lang="en-US" dirty="0"/>
          </a:p>
        </p:txBody>
      </p:sp>
      <p:pic>
        <p:nvPicPr>
          <p:cNvPr id="8" name="Espace réservé du contenu 7"/>
          <p:cNvPicPr>
            <a:picLocks noGrp="1"/>
          </p:cNvPicPr>
          <p:nvPr>
            <p:ph idx="1"/>
            <p:custDataLst>
              <p:tags r:id="rId3"/>
            </p:custDataLst>
          </p:nvPr>
        </p:nvPicPr>
        <p:blipFill rotWithShape="1">
          <a:blip r:embed="rId11" cstate="email">
            <a:extLst>
              <a:ext uri="{28A0092B-C50C-407E-A947-70E740481C1C}">
                <a14:useLocalDpi xmlns:a14="http://schemas.microsoft.com/office/drawing/2010/main"/>
              </a:ext>
            </a:extLst>
          </a:blip>
          <a:srcRect/>
          <a:stretch/>
        </p:blipFill>
        <p:spPr bwMode="auto">
          <a:xfrm>
            <a:off x="0" y="1250675"/>
            <a:ext cx="1971629" cy="465780"/>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4"/>
            </p:custDataLst>
          </p:nvPr>
        </p:nvPicPr>
        <p:blipFill rotWithShape="1">
          <a:blip r:embed="rId12" cstate="email">
            <a:extLst>
              <a:ext uri="{28A0092B-C50C-407E-A947-70E740481C1C}">
                <a14:useLocalDpi xmlns:a14="http://schemas.microsoft.com/office/drawing/2010/main"/>
              </a:ext>
            </a:extLst>
          </a:blip>
          <a:srcRect/>
          <a:stretch/>
        </p:blipFill>
        <p:spPr bwMode="auto">
          <a:xfrm>
            <a:off x="1971628" y="692696"/>
            <a:ext cx="7136876" cy="5688632"/>
          </a:xfrm>
          <a:prstGeom prst="rect">
            <a:avLst/>
          </a:prstGeom>
          <a:ln>
            <a:noFill/>
          </a:ln>
          <a:extLst>
            <a:ext uri="{53640926-AAD7-44D8-BBD7-CCE9431645EC}">
              <a14:shadowObscured xmlns:a14="http://schemas.microsoft.com/office/drawing/2010/main"/>
            </a:ext>
          </a:extLst>
        </p:spPr>
      </p:pic>
      <p:sp>
        <p:nvSpPr>
          <p:cNvPr id="2" name="Titre 1"/>
          <p:cNvSpPr>
            <a:spLocks noGrp="1"/>
          </p:cNvSpPr>
          <p:nvPr>
            <p:ph type="title"/>
            <p:custDataLst>
              <p:tags r:id="rId5"/>
            </p:custDataLst>
          </p:nvPr>
        </p:nvSpPr>
        <p:spPr>
          <a:xfrm>
            <a:off x="18510" y="24516"/>
            <a:ext cx="7992888" cy="1143000"/>
          </a:xfrm>
        </p:spPr>
        <p:txBody>
          <a:bodyPr/>
          <a:lstStyle/>
          <a:p>
            <a:r>
              <a:rPr lang="fr-BE" dirty="0"/>
              <a:t>Création des factures</a:t>
            </a:r>
            <a:br>
              <a:rPr lang="fr-BE" dirty="0"/>
            </a:br>
            <a:r>
              <a:rPr lang="fr-BE" sz="2400" dirty="0" smtClean="0"/>
              <a:t>2</a:t>
            </a:r>
            <a:r>
              <a:rPr lang="fr-BE" sz="2400" dirty="0"/>
              <a:t>) Manuellement</a:t>
            </a:r>
          </a:p>
        </p:txBody>
      </p:sp>
      <p:pic>
        <p:nvPicPr>
          <p:cNvPr id="10" name="Image 9"/>
          <p:cNvPicPr/>
          <p:nvPr>
            <p:custDataLst>
              <p:tags r:id="rId6"/>
            </p:custDataLst>
          </p:nvPr>
        </p:nvPicPr>
        <p:blipFill rotWithShape="1">
          <a:blip r:embed="rId13" cstate="email">
            <a:extLst>
              <a:ext uri="{28A0092B-C50C-407E-A947-70E740481C1C}">
                <a14:useLocalDpi xmlns:a14="http://schemas.microsoft.com/office/drawing/2010/main"/>
              </a:ext>
            </a:extLst>
          </a:blip>
          <a:srcRect/>
          <a:stretch/>
        </p:blipFill>
        <p:spPr bwMode="auto">
          <a:xfrm>
            <a:off x="6019800" y="6309320"/>
            <a:ext cx="3124200" cy="526162"/>
          </a:xfrm>
          <a:prstGeom prst="rect">
            <a:avLst/>
          </a:prstGeom>
          <a:ln>
            <a:noFill/>
          </a:ln>
          <a:extLst>
            <a:ext uri="{53640926-AAD7-44D8-BBD7-CCE9431645EC}">
              <a14:shadowObscured xmlns:a14="http://schemas.microsoft.com/office/drawing/2010/main"/>
            </a:ext>
          </a:extLst>
        </p:spPr>
      </p:pic>
      <p:sp>
        <p:nvSpPr>
          <p:cNvPr id="11" name="ZoneTexte 10"/>
          <p:cNvSpPr txBox="1"/>
          <p:nvPr>
            <p:custDataLst>
              <p:tags r:id="rId7"/>
            </p:custDataLst>
          </p:nvPr>
        </p:nvSpPr>
        <p:spPr>
          <a:xfrm>
            <a:off x="6516216" y="6361856"/>
            <a:ext cx="301686" cy="369332"/>
          </a:xfrm>
          <a:prstGeom prst="rect">
            <a:avLst/>
          </a:prstGeom>
          <a:noFill/>
        </p:spPr>
        <p:txBody>
          <a:bodyPr wrap="none" rtlCol="0">
            <a:spAutoFit/>
          </a:bodyPr>
          <a:lstStyle/>
          <a:p>
            <a:r>
              <a:rPr lang="fr-BE" b="1" dirty="0" smtClean="0">
                <a:solidFill>
                  <a:srgbClr val="FF0000"/>
                </a:solidFill>
              </a:rPr>
              <a:t>1</a:t>
            </a:r>
          </a:p>
        </p:txBody>
      </p:sp>
      <p:sp>
        <p:nvSpPr>
          <p:cNvPr id="12" name="ZoneTexte 11"/>
          <p:cNvSpPr txBox="1"/>
          <p:nvPr>
            <p:custDataLst>
              <p:tags r:id="rId8"/>
            </p:custDataLst>
          </p:nvPr>
        </p:nvSpPr>
        <p:spPr>
          <a:xfrm>
            <a:off x="8820472" y="6381328"/>
            <a:ext cx="301686" cy="369332"/>
          </a:xfrm>
          <a:prstGeom prst="rect">
            <a:avLst/>
          </a:prstGeom>
          <a:noFill/>
        </p:spPr>
        <p:txBody>
          <a:bodyPr wrap="none" rtlCol="0">
            <a:spAutoFit/>
          </a:bodyPr>
          <a:lstStyle/>
          <a:p>
            <a:r>
              <a:rPr lang="fr-BE" b="1" dirty="0">
                <a:solidFill>
                  <a:srgbClr val="FF0000"/>
                </a:solidFill>
              </a:rPr>
              <a:t>2</a:t>
            </a:r>
            <a:endParaRPr lang="fr-BE" b="1" dirty="0" smtClean="0">
              <a:solidFill>
                <a:srgbClr val="FF0000"/>
              </a:solidFill>
            </a:endParaRPr>
          </a:p>
        </p:txBody>
      </p:sp>
    </p:spTree>
    <p:extLst>
      <p:ext uri="{BB962C8B-B14F-4D97-AF65-F5344CB8AC3E}">
        <p14:creationId xmlns:p14="http://schemas.microsoft.com/office/powerpoint/2010/main" val="3738051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smtClean="0"/>
              <a:t>2</a:t>
            </a:r>
            <a:r>
              <a:rPr lang="fr-BE" sz="2400" dirty="0"/>
              <a:t>) Manuellement</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19</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8" name="Espace réservé du contenu 7"/>
          <p:cNvPicPr>
            <a:picLocks noGrp="1"/>
          </p:cNvPicPr>
          <p:nvPr>
            <p:ph idx="1"/>
            <p:custDataLst>
              <p:tags r:id="rId4"/>
            </p:custDataLst>
          </p:nvPr>
        </p:nvPicPr>
        <p:blipFill rotWithShape="1">
          <a:blip r:embed="rId9" cstate="email">
            <a:extLst>
              <a:ext uri="{28A0092B-C50C-407E-A947-70E740481C1C}">
                <a14:useLocalDpi xmlns:a14="http://schemas.microsoft.com/office/drawing/2010/main"/>
              </a:ext>
            </a:extLst>
          </a:blip>
          <a:srcRect/>
          <a:stretch/>
        </p:blipFill>
        <p:spPr bwMode="auto">
          <a:xfrm>
            <a:off x="103512" y="1331640"/>
            <a:ext cx="3964431" cy="3393504"/>
          </a:xfrm>
          <a:prstGeom prst="rect">
            <a:avLst/>
          </a:prstGeom>
          <a:ln>
            <a:noFill/>
          </a:ln>
          <a:extLst>
            <a:ext uri="{53640926-AAD7-44D8-BBD7-CCE9431645EC}">
              <a14:shadowObscured xmlns:a14="http://schemas.microsoft.com/office/drawing/2010/main"/>
            </a:ext>
          </a:extLst>
        </p:spPr>
      </p:pic>
      <p:sp>
        <p:nvSpPr>
          <p:cNvPr id="9" name="Ellipse 8"/>
          <p:cNvSpPr/>
          <p:nvPr>
            <p:custDataLst>
              <p:tags r:id="rId5"/>
            </p:custDataLst>
          </p:nvPr>
        </p:nvSpPr>
        <p:spPr>
          <a:xfrm>
            <a:off x="1403648" y="3933056"/>
            <a:ext cx="508047"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custDataLst>
              <p:tags r:id="rId6"/>
            </p:custDataLst>
          </p:nvPr>
        </p:nvSpPr>
        <p:spPr>
          <a:xfrm>
            <a:off x="3779912" y="2428227"/>
            <a:ext cx="4032448" cy="1323439"/>
          </a:xfrm>
          <a:prstGeom prst="rect">
            <a:avLst/>
          </a:prstGeom>
        </p:spPr>
        <p:txBody>
          <a:bodyPr wrap="square">
            <a:spAutoFit/>
          </a:bodyPr>
          <a:lstStyle/>
          <a:p>
            <a:r>
              <a:rPr lang="fr-BE" sz="2000" dirty="0"/>
              <a:t>En cochant le « </a:t>
            </a:r>
            <a:r>
              <a:rPr lang="fr-BE" sz="2000" dirty="0" err="1"/>
              <a:t>Handle</a:t>
            </a:r>
            <a:r>
              <a:rPr lang="fr-BE" sz="2000" dirty="0"/>
              <a:t> </a:t>
            </a:r>
            <a:r>
              <a:rPr lang="fr-BE" sz="2000" dirty="0" err="1"/>
              <a:t>Receiving</a:t>
            </a:r>
            <a:r>
              <a:rPr lang="fr-BE" sz="2000" dirty="0"/>
              <a:t> », </a:t>
            </a:r>
          </a:p>
          <a:p>
            <a:r>
              <a:rPr lang="fr-BE" sz="2000" dirty="0"/>
              <a:t>la réception d’items de la POL a lieu dans le workflow </a:t>
            </a:r>
            <a:r>
              <a:rPr lang="fr-BE" sz="2000" dirty="0" err="1" smtClean="0"/>
              <a:t>Invoicing</a:t>
            </a:r>
            <a:r>
              <a:rPr lang="fr-BE" sz="2000" dirty="0" smtClean="0"/>
              <a:t> grâce au bouton Save and go to </a:t>
            </a:r>
            <a:r>
              <a:rPr lang="fr-BE" sz="2000" dirty="0" err="1" smtClean="0"/>
              <a:t>receiving</a:t>
            </a:r>
            <a:r>
              <a:rPr lang="fr-BE" sz="2000" dirty="0" smtClean="0"/>
              <a:t>. </a:t>
            </a:r>
            <a:endParaRPr lang="fr-BE" sz="2000" dirty="0"/>
          </a:p>
        </p:txBody>
      </p:sp>
    </p:spTree>
    <p:extLst>
      <p:ext uri="{BB962C8B-B14F-4D97-AF65-F5344CB8AC3E}">
        <p14:creationId xmlns:p14="http://schemas.microsoft.com/office/powerpoint/2010/main" val="390667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323528" y="1196752"/>
            <a:ext cx="7992888" cy="4988024"/>
          </a:xfrm>
          <a:noFill/>
        </p:spPr>
        <p:txBody>
          <a:bodyPr>
            <a:normAutofit fontScale="92500" lnSpcReduction="10000"/>
          </a:bodyPr>
          <a:lstStyle/>
          <a:p>
            <a:r>
              <a:rPr lang="fr-BE" dirty="0" smtClean="0"/>
              <a:t>Informations générales </a:t>
            </a:r>
          </a:p>
          <a:p>
            <a:r>
              <a:rPr lang="fr-BE" dirty="0" err="1" smtClean="0"/>
              <a:t>Workflow</a:t>
            </a:r>
            <a:r>
              <a:rPr lang="fr-BE" dirty="0" smtClean="0"/>
              <a:t> </a:t>
            </a:r>
            <a:r>
              <a:rPr lang="fr-BE" dirty="0" err="1" smtClean="0"/>
              <a:t>Invoicing</a:t>
            </a:r>
            <a:endParaRPr lang="fr-BE" dirty="0" smtClean="0"/>
          </a:p>
          <a:p>
            <a:r>
              <a:rPr lang="fr-BE" dirty="0" smtClean="0"/>
              <a:t>Création de factures</a:t>
            </a:r>
          </a:p>
          <a:p>
            <a:pPr marL="1234440" lvl="2" indent="-457200">
              <a:buFont typeface="+mj-lt"/>
              <a:buAutoNum type="arabicParenR"/>
            </a:pPr>
            <a:r>
              <a:rPr lang="fr-BE" dirty="0" smtClean="0"/>
              <a:t>À partir d’un PO</a:t>
            </a:r>
          </a:p>
          <a:p>
            <a:pPr marL="1234440" lvl="2" indent="-457200">
              <a:buFont typeface="+mj-lt"/>
              <a:buAutoNum type="arabicParenR"/>
            </a:pPr>
            <a:r>
              <a:rPr lang="fr-BE" dirty="0" smtClean="0"/>
              <a:t>Manuellement </a:t>
            </a:r>
          </a:p>
          <a:p>
            <a:pPr marL="1234440" lvl="2" indent="-457200">
              <a:buFont typeface="+mj-lt"/>
              <a:buAutoNum type="arabicParenR"/>
            </a:pPr>
            <a:r>
              <a:rPr lang="fr-BE" dirty="0" smtClean="0"/>
              <a:t>À partir d’un fichier Excel</a:t>
            </a:r>
          </a:p>
          <a:p>
            <a:pPr marL="1234440" lvl="2" indent="-457200">
              <a:buFont typeface="+mj-lt"/>
              <a:buAutoNum type="arabicParenR"/>
            </a:pPr>
            <a:r>
              <a:rPr lang="fr-BE" dirty="0" smtClean="0"/>
              <a:t>Via EDI</a:t>
            </a:r>
          </a:p>
          <a:p>
            <a:r>
              <a:rPr lang="fr-BE" dirty="0" smtClean="0"/>
              <a:t>Cas particuliers </a:t>
            </a:r>
          </a:p>
          <a:p>
            <a:pPr lvl="2"/>
            <a:r>
              <a:rPr lang="fr-BE" dirty="0" err="1" smtClean="0"/>
              <a:t>Print</a:t>
            </a:r>
            <a:r>
              <a:rPr lang="fr-BE" dirty="0" smtClean="0"/>
              <a:t> + online</a:t>
            </a:r>
          </a:p>
          <a:p>
            <a:pPr lvl="2"/>
            <a:r>
              <a:rPr lang="fr-BE" dirty="0" smtClean="0"/>
              <a:t>Débours</a:t>
            </a:r>
          </a:p>
          <a:p>
            <a:pPr lvl="2"/>
            <a:r>
              <a:rPr lang="fr-BE" dirty="0" smtClean="0"/>
              <a:t>Bons de commande ouverts</a:t>
            </a:r>
          </a:p>
          <a:p>
            <a:pPr lvl="2"/>
            <a:r>
              <a:rPr lang="fr-BE" dirty="0" smtClean="0"/>
              <a:t>Notes de crédit </a:t>
            </a:r>
          </a:p>
          <a:p>
            <a:r>
              <a:rPr lang="fr-BE" dirty="0" smtClean="0"/>
              <a:t>Questions de TVA</a:t>
            </a:r>
          </a:p>
          <a:p>
            <a:r>
              <a:rPr lang="fr-BE" dirty="0" smtClean="0"/>
              <a:t>Gestion des factures</a:t>
            </a:r>
          </a:p>
          <a:p>
            <a:pPr lvl="2"/>
            <a:r>
              <a:rPr lang="fr-BE" dirty="0" smtClean="0"/>
              <a:t>Recherche</a:t>
            </a:r>
          </a:p>
          <a:p>
            <a:pPr lvl="2"/>
            <a:r>
              <a:rPr lang="fr-BE" dirty="0" smtClean="0"/>
              <a:t>Suppression</a:t>
            </a:r>
          </a:p>
          <a:p>
            <a:pPr lvl="2"/>
            <a:r>
              <a:rPr lang="fr-BE" dirty="0" smtClean="0"/>
              <a:t>Attacher une pièce jointe</a:t>
            </a:r>
            <a:endParaRPr lang="fr-BE"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2</a:t>
            </a:fld>
            <a:endParaRPr lang="en-US"/>
          </a:p>
        </p:txBody>
      </p:sp>
      <p:sp>
        <p:nvSpPr>
          <p:cNvPr id="5" name="Espace réservé du pied de page 4"/>
          <p:cNvSpPr>
            <a:spLocks noGrp="1"/>
          </p:cNvSpPr>
          <p:nvPr>
            <p:ph type="ftr" sz="quarter" idx="3"/>
            <p:custDataLst>
              <p:tags r:id="rId3"/>
            </p:custDataLst>
          </p:nvPr>
        </p:nvSpPr>
        <p:spPr>
          <a:ln w="3175">
            <a:noFill/>
          </a:ln>
        </p:spPr>
        <p:txBody>
          <a:bodyPr/>
          <a:lstStyle/>
          <a:p>
            <a:r>
              <a:rPr lang="fr-BE" dirty="0" smtClean="0">
                <a:solidFill>
                  <a:srgbClr val="278989"/>
                </a:solidFill>
              </a:rPr>
              <a:t>Alma - Acquisitions/</a:t>
            </a:r>
            <a:r>
              <a:rPr lang="fr-BE" dirty="0" err="1" smtClean="0">
                <a:solidFill>
                  <a:srgbClr val="278989"/>
                </a:solidFill>
              </a:rPr>
              <a:t>Invoicing</a:t>
            </a:r>
            <a:endParaRPr lang="en-US" dirty="0">
              <a:solidFill>
                <a:srgbClr val="278989"/>
              </a:solidFill>
            </a:endParaRPr>
          </a:p>
        </p:txBody>
      </p:sp>
      <p:sp>
        <p:nvSpPr>
          <p:cNvPr id="6" name="Titre 1"/>
          <p:cNvSpPr>
            <a:spLocks noGrp="1"/>
          </p:cNvSpPr>
          <p:nvPr>
            <p:ph type="title"/>
            <p:custDataLst>
              <p:tags r:id="rId4"/>
            </p:custDataLst>
          </p:nvPr>
        </p:nvSpPr>
        <p:spPr>
          <a:xfrm>
            <a:off x="251520" y="188640"/>
            <a:ext cx="7992888" cy="1143000"/>
          </a:xfrm>
        </p:spPr>
        <p:txBody>
          <a:bodyPr/>
          <a:lstStyle/>
          <a:p>
            <a:r>
              <a:rPr lang="fr-BE" dirty="0" smtClean="0"/>
              <a:t>Contenu</a:t>
            </a:r>
            <a:endParaRPr lang="fr-BE" dirty="0"/>
          </a:p>
        </p:txBody>
      </p:sp>
    </p:spTree>
    <p:extLst>
      <p:ext uri="{BB962C8B-B14F-4D97-AF65-F5344CB8AC3E}">
        <p14:creationId xmlns:p14="http://schemas.microsoft.com/office/powerpoint/2010/main" val="3638430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smtClean="0"/>
              <a:t>3</a:t>
            </a:r>
            <a:r>
              <a:rPr lang="fr-BE" sz="2400" dirty="0"/>
              <a:t>) </a:t>
            </a:r>
            <a:r>
              <a:rPr lang="fr-BE" sz="2400" dirty="0" smtClean="0"/>
              <a:t>À </a:t>
            </a:r>
            <a:r>
              <a:rPr lang="fr-BE" sz="2400" dirty="0"/>
              <a:t>partir d’un fichier Excel</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20</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Espace réservé du contenu 5"/>
          <p:cNvPicPr>
            <a:picLocks noGrp="1"/>
          </p:cNvPicPr>
          <p:nvPr>
            <p:ph idx="1"/>
            <p:custDataLst>
              <p:tags r:id="rId4"/>
            </p:custDataLst>
          </p:nvPr>
        </p:nvPicPr>
        <p:blipFill rotWithShape="1">
          <a:blip r:embed="rId12" cstate="email">
            <a:extLst>
              <a:ext uri="{28A0092B-C50C-407E-A947-70E740481C1C}">
                <a14:useLocalDpi xmlns:a14="http://schemas.microsoft.com/office/drawing/2010/main"/>
              </a:ext>
            </a:extLst>
          </a:blip>
          <a:srcRect/>
          <a:stretch/>
        </p:blipFill>
        <p:spPr bwMode="auto">
          <a:xfrm>
            <a:off x="251520" y="1484856"/>
            <a:ext cx="2678278" cy="1983577"/>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5"/>
            </p:custDataLst>
          </p:nvPr>
        </p:nvPicPr>
        <p:blipFill rotWithShape="1">
          <a:blip r:embed="rId13" cstate="email">
            <a:extLst>
              <a:ext uri="{28A0092B-C50C-407E-A947-70E740481C1C}">
                <a14:useLocalDpi xmlns:a14="http://schemas.microsoft.com/office/drawing/2010/main"/>
              </a:ext>
            </a:extLst>
          </a:blip>
          <a:srcRect/>
          <a:stretch/>
        </p:blipFill>
        <p:spPr bwMode="auto">
          <a:xfrm>
            <a:off x="3286427" y="1285229"/>
            <a:ext cx="3744416" cy="2889448"/>
          </a:xfrm>
          <a:prstGeom prst="rect">
            <a:avLst/>
          </a:prstGeom>
          <a:ln>
            <a:noFill/>
          </a:ln>
          <a:extLst>
            <a:ext uri="{53640926-AAD7-44D8-BBD7-CCE9431645EC}">
              <a14:shadowObscured xmlns:a14="http://schemas.microsoft.com/office/drawing/2010/main"/>
            </a:ext>
          </a:extLst>
        </p:spPr>
      </p:pic>
      <p:sp>
        <p:nvSpPr>
          <p:cNvPr id="8" name="Rectangle à coins arrondis 7"/>
          <p:cNvSpPr/>
          <p:nvPr>
            <p:custDataLst>
              <p:tags r:id="rId6"/>
            </p:custDataLst>
          </p:nvPr>
        </p:nvSpPr>
        <p:spPr>
          <a:xfrm>
            <a:off x="344670" y="2188612"/>
            <a:ext cx="17281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à coins arrondis 8"/>
          <p:cNvSpPr/>
          <p:nvPr>
            <p:custDataLst>
              <p:tags r:id="rId7"/>
            </p:custDataLst>
          </p:nvPr>
        </p:nvSpPr>
        <p:spPr>
          <a:xfrm>
            <a:off x="4530052" y="2996952"/>
            <a:ext cx="1770139"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Image 9"/>
          <p:cNvPicPr/>
          <p:nvPr>
            <p:custDataLst>
              <p:tags r:id="rId8"/>
            </p:custDataLst>
          </p:nvPr>
        </p:nvPicPr>
        <p:blipFill rotWithShape="1">
          <a:blip r:embed="rId14" cstate="email">
            <a:extLst>
              <a:ext uri="{28A0092B-C50C-407E-A947-70E740481C1C}">
                <a14:useLocalDpi xmlns:a14="http://schemas.microsoft.com/office/drawing/2010/main"/>
              </a:ext>
            </a:extLst>
          </a:blip>
          <a:srcRect/>
          <a:stretch/>
        </p:blipFill>
        <p:spPr bwMode="auto">
          <a:xfrm>
            <a:off x="5004048" y="4293096"/>
            <a:ext cx="3021721" cy="788290"/>
          </a:xfrm>
          <a:prstGeom prst="rect">
            <a:avLst/>
          </a:prstGeom>
          <a:ln>
            <a:noFill/>
          </a:ln>
          <a:extLst>
            <a:ext uri="{53640926-AAD7-44D8-BBD7-CCE9431645EC}">
              <a14:shadowObscured xmlns:a14="http://schemas.microsoft.com/office/drawing/2010/main"/>
            </a:ext>
          </a:extLst>
        </p:spPr>
      </p:pic>
      <p:sp>
        <p:nvSpPr>
          <p:cNvPr id="11" name="Rectangle à coins arrondis 10"/>
          <p:cNvSpPr/>
          <p:nvPr>
            <p:custDataLst>
              <p:tags r:id="rId9"/>
            </p:custDataLst>
          </p:nvPr>
        </p:nvSpPr>
        <p:spPr>
          <a:xfrm>
            <a:off x="7164288" y="4327200"/>
            <a:ext cx="861481" cy="6859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16469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smtClean="0"/>
              <a:t>3</a:t>
            </a:r>
            <a:r>
              <a:rPr lang="fr-BE" sz="2400" dirty="0"/>
              <a:t>) </a:t>
            </a:r>
            <a:r>
              <a:rPr lang="fr-BE" sz="2400" dirty="0" smtClean="0"/>
              <a:t>À </a:t>
            </a:r>
            <a:r>
              <a:rPr lang="fr-BE" sz="2400" dirty="0"/>
              <a:t>partir d’un fichier Excel</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21</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8" name="Espace réservé du contenu 7"/>
          <p:cNvPicPr>
            <a:picLocks noGrp="1"/>
          </p:cNvPicPr>
          <p:nvPr>
            <p:ph idx="1"/>
            <p:custDataLst>
              <p:tags r:id="rId4"/>
            </p:custDataLst>
          </p:nvPr>
        </p:nvPicPr>
        <p:blipFill rotWithShape="1">
          <a:blip r:embed="rId11" cstate="email">
            <a:extLst>
              <a:ext uri="{28A0092B-C50C-407E-A947-70E740481C1C}">
                <a14:useLocalDpi xmlns:a14="http://schemas.microsoft.com/office/drawing/2010/main"/>
              </a:ext>
            </a:extLst>
          </a:blip>
          <a:srcRect/>
          <a:stretch/>
        </p:blipFill>
        <p:spPr bwMode="auto">
          <a:xfrm>
            <a:off x="539552" y="1331640"/>
            <a:ext cx="6522644" cy="4987925"/>
          </a:xfrm>
          <a:prstGeom prst="rect">
            <a:avLst/>
          </a:prstGeom>
          <a:ln>
            <a:noFill/>
          </a:ln>
          <a:extLst>
            <a:ext uri="{53640926-AAD7-44D8-BBD7-CCE9431645EC}">
              <a14:shadowObscured xmlns:a14="http://schemas.microsoft.com/office/drawing/2010/main"/>
            </a:ext>
          </a:extLst>
        </p:spPr>
      </p:pic>
      <p:sp>
        <p:nvSpPr>
          <p:cNvPr id="9" name="ZoneTexte 8"/>
          <p:cNvSpPr txBox="1"/>
          <p:nvPr>
            <p:custDataLst>
              <p:tags r:id="rId5"/>
            </p:custDataLst>
          </p:nvPr>
        </p:nvSpPr>
        <p:spPr>
          <a:xfrm>
            <a:off x="6718586" y="2411596"/>
            <a:ext cx="301686" cy="369332"/>
          </a:xfrm>
          <a:prstGeom prst="rect">
            <a:avLst/>
          </a:prstGeom>
          <a:noFill/>
        </p:spPr>
        <p:txBody>
          <a:bodyPr wrap="none" rtlCol="0">
            <a:spAutoFit/>
          </a:bodyPr>
          <a:lstStyle/>
          <a:p>
            <a:r>
              <a:rPr lang="fr-BE" b="1" dirty="0" smtClean="0">
                <a:solidFill>
                  <a:srgbClr val="FF0000"/>
                </a:solidFill>
              </a:rPr>
              <a:t>1</a:t>
            </a:r>
            <a:endParaRPr lang="fr-BE" b="1" dirty="0">
              <a:solidFill>
                <a:srgbClr val="FF0000"/>
              </a:solidFill>
            </a:endParaRPr>
          </a:p>
        </p:txBody>
      </p:sp>
      <p:sp>
        <p:nvSpPr>
          <p:cNvPr id="10" name="ZoneTexte 9"/>
          <p:cNvSpPr txBox="1"/>
          <p:nvPr>
            <p:custDataLst>
              <p:tags r:id="rId6"/>
            </p:custDataLst>
          </p:nvPr>
        </p:nvSpPr>
        <p:spPr>
          <a:xfrm>
            <a:off x="3995936" y="2852936"/>
            <a:ext cx="301686" cy="369332"/>
          </a:xfrm>
          <a:prstGeom prst="rect">
            <a:avLst/>
          </a:prstGeom>
          <a:noFill/>
        </p:spPr>
        <p:txBody>
          <a:bodyPr wrap="none" rtlCol="0">
            <a:spAutoFit/>
          </a:bodyPr>
          <a:lstStyle/>
          <a:p>
            <a:r>
              <a:rPr lang="fr-BE" b="1" dirty="0">
                <a:solidFill>
                  <a:srgbClr val="FF0000"/>
                </a:solidFill>
              </a:rPr>
              <a:t>2</a:t>
            </a:r>
          </a:p>
        </p:txBody>
      </p:sp>
      <p:sp>
        <p:nvSpPr>
          <p:cNvPr id="11" name="ZoneTexte 10"/>
          <p:cNvSpPr txBox="1"/>
          <p:nvPr>
            <p:custDataLst>
              <p:tags r:id="rId7"/>
            </p:custDataLst>
          </p:nvPr>
        </p:nvSpPr>
        <p:spPr>
          <a:xfrm>
            <a:off x="6870986" y="5435932"/>
            <a:ext cx="301686" cy="369332"/>
          </a:xfrm>
          <a:prstGeom prst="rect">
            <a:avLst/>
          </a:prstGeom>
          <a:noFill/>
        </p:spPr>
        <p:txBody>
          <a:bodyPr wrap="none" rtlCol="0">
            <a:spAutoFit/>
          </a:bodyPr>
          <a:lstStyle/>
          <a:p>
            <a:r>
              <a:rPr lang="fr-BE" b="1" dirty="0">
                <a:solidFill>
                  <a:srgbClr val="FF0000"/>
                </a:solidFill>
              </a:rPr>
              <a:t>3</a:t>
            </a:r>
          </a:p>
        </p:txBody>
      </p:sp>
      <p:sp>
        <p:nvSpPr>
          <p:cNvPr id="12" name="ZoneTexte 11"/>
          <p:cNvSpPr txBox="1"/>
          <p:nvPr>
            <p:custDataLst>
              <p:tags r:id="rId8"/>
            </p:custDataLst>
          </p:nvPr>
        </p:nvSpPr>
        <p:spPr>
          <a:xfrm>
            <a:off x="5436096" y="5860534"/>
            <a:ext cx="301686" cy="369332"/>
          </a:xfrm>
          <a:prstGeom prst="rect">
            <a:avLst/>
          </a:prstGeom>
          <a:noFill/>
        </p:spPr>
        <p:txBody>
          <a:bodyPr wrap="none" rtlCol="0">
            <a:spAutoFit/>
          </a:bodyPr>
          <a:lstStyle/>
          <a:p>
            <a:r>
              <a:rPr lang="fr-BE" b="1" dirty="0" smtClean="0">
                <a:solidFill>
                  <a:srgbClr val="FF0000"/>
                </a:solidFill>
              </a:rPr>
              <a:t>4</a:t>
            </a:r>
            <a:endParaRPr lang="fr-BE" b="1" dirty="0">
              <a:solidFill>
                <a:srgbClr val="FF0000"/>
              </a:solidFill>
            </a:endParaRPr>
          </a:p>
        </p:txBody>
      </p:sp>
    </p:spTree>
    <p:extLst>
      <p:ext uri="{BB962C8B-B14F-4D97-AF65-F5344CB8AC3E}">
        <p14:creationId xmlns:p14="http://schemas.microsoft.com/office/powerpoint/2010/main" val="2101259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smtClean="0"/>
              <a:t>3</a:t>
            </a:r>
            <a:r>
              <a:rPr lang="fr-BE" sz="2400" dirty="0"/>
              <a:t>) </a:t>
            </a:r>
            <a:r>
              <a:rPr lang="fr-BE" sz="2400" dirty="0" smtClean="0"/>
              <a:t>À </a:t>
            </a:r>
            <a:r>
              <a:rPr lang="fr-BE" sz="2400" dirty="0"/>
              <a:t>partir d’un fichier Excel</a:t>
            </a:r>
          </a:p>
        </p:txBody>
      </p:sp>
      <p:sp>
        <p:nvSpPr>
          <p:cNvPr id="3" name="Espace réservé du contenu 2"/>
          <p:cNvSpPr>
            <a:spLocks noGrp="1"/>
          </p:cNvSpPr>
          <p:nvPr>
            <p:ph idx="1"/>
            <p:custDataLst>
              <p:tags r:id="rId2"/>
            </p:custDataLst>
          </p:nvPr>
        </p:nvSpPr>
        <p:spPr>
          <a:xfrm>
            <a:off x="251520" y="1340768"/>
            <a:ext cx="7992888" cy="504056"/>
          </a:xfrm>
        </p:spPr>
        <p:txBody>
          <a:bodyPr/>
          <a:lstStyle/>
          <a:p>
            <a:r>
              <a:rPr lang="fr-BE" dirty="0" smtClean="0"/>
              <a:t>Exemple Excel provenant d’Alma :</a:t>
            </a:r>
            <a:endParaRPr lang="fr-BE" dirty="0"/>
          </a:p>
          <a:p>
            <a:pPr marL="114300" indent="0">
              <a:buNone/>
            </a:pPr>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22</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10" cstate="email">
            <a:extLst>
              <a:ext uri="{28A0092B-C50C-407E-A947-70E740481C1C}">
                <a14:useLocalDpi xmlns:a14="http://schemas.microsoft.com/office/drawing/2010/main"/>
              </a:ext>
            </a:extLst>
          </a:blip>
          <a:srcRect/>
          <a:stretch/>
        </p:blipFill>
        <p:spPr bwMode="auto">
          <a:xfrm>
            <a:off x="35496" y="1791971"/>
            <a:ext cx="8568953" cy="2448272"/>
          </a:xfrm>
          <a:prstGeom prst="rect">
            <a:avLst/>
          </a:prstGeom>
          <a:ln>
            <a:noFill/>
          </a:ln>
          <a:extLst>
            <a:ext uri="{53640926-AAD7-44D8-BBD7-CCE9431645EC}">
              <a14:shadowObscured xmlns:a14="http://schemas.microsoft.com/office/drawing/2010/main"/>
            </a:ext>
          </a:extLst>
        </p:spPr>
      </p:pic>
      <p:pic>
        <p:nvPicPr>
          <p:cNvPr id="7" name="Picture 3" descr="http://customercenter.exlibrisgroup.com/DocumentationCenter/Ex%20Libris%20Documentation/Alma/OLH/Acquisitions/images/excel_example.gif"/>
          <p:cNvPicPr>
            <a:picLocks noChangeAspect="1" noChangeArrowheads="1"/>
          </p:cNvPicPr>
          <p:nvPr>
            <p:custDataLst>
              <p:tags r:id="rId6"/>
            </p:custDataLst>
          </p:nvPr>
        </p:nvPicPr>
        <p:blipFill>
          <a:blip r:embed="rId11" cstate="email">
            <a:extLst>
              <a:ext uri="{28A0092B-C50C-407E-A947-70E740481C1C}">
                <a14:useLocalDpi xmlns:a14="http://schemas.microsoft.com/office/drawing/2010/main"/>
              </a:ext>
            </a:extLst>
          </a:blip>
          <a:srcRect/>
          <a:stretch>
            <a:fillRect/>
          </a:stretch>
        </p:blipFill>
        <p:spPr bwMode="auto">
          <a:xfrm>
            <a:off x="35496" y="4714839"/>
            <a:ext cx="8640960" cy="2033517"/>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txBox="1">
            <a:spLocks/>
          </p:cNvSpPr>
          <p:nvPr>
            <p:custDataLst>
              <p:tags r:id="rId7"/>
            </p:custDataLst>
          </p:nvPr>
        </p:nvSpPr>
        <p:spPr>
          <a:xfrm>
            <a:off x="179512" y="4293096"/>
            <a:ext cx="7992888" cy="5040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BE" dirty="0" smtClean="0"/>
              <a:t>Exemple Excel complété :</a:t>
            </a:r>
          </a:p>
          <a:p>
            <a:pPr marL="114300" indent="0">
              <a:buFont typeface="Arial" panose="020B0604020202020204" pitchFamily="34" charset="0"/>
              <a:buNone/>
            </a:pPr>
            <a:endParaRPr lang="fr-BE" dirty="0"/>
          </a:p>
        </p:txBody>
      </p:sp>
    </p:spTree>
    <p:extLst>
      <p:ext uri="{BB962C8B-B14F-4D97-AF65-F5344CB8AC3E}">
        <p14:creationId xmlns:p14="http://schemas.microsoft.com/office/powerpoint/2010/main" val="313436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4) Par EDI</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23</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 / </a:t>
            </a:r>
            <a:r>
              <a:rPr lang="fr-BE" dirty="0" err="1" smtClean="0"/>
              <a:t>Invoicing</a:t>
            </a:r>
            <a:endParaRPr lang="en-US" dirty="0"/>
          </a:p>
        </p:txBody>
      </p:sp>
      <p:pic>
        <p:nvPicPr>
          <p:cNvPr id="6" name="Image 5" descr="https://encrypted-tbn3.gstatic.com/images?q=tbn:ANd9GcRhOWlyd127WymH7u6BF2tCGnQcaW8z5YWPZejU2f935nczpYou">
            <a:hlinkClick r:id="rId17"/>
          </p:cNvPr>
          <p:cNvPicPr/>
          <p:nvPr>
            <p:custDataLst>
              <p:tags r:id="rId4"/>
            </p:custDataLst>
          </p:nvPr>
        </p:nvPicPr>
        <p:blipFill>
          <a:blip r:embed="rId18" cstate="email">
            <a:extLst>
              <a:ext uri="{28A0092B-C50C-407E-A947-70E740481C1C}">
                <a14:useLocalDpi xmlns:a14="http://schemas.microsoft.com/office/drawing/2010/main"/>
              </a:ext>
            </a:extLst>
          </a:blip>
          <a:srcRect/>
          <a:stretch>
            <a:fillRect/>
          </a:stretch>
        </p:blipFill>
        <p:spPr bwMode="auto">
          <a:xfrm>
            <a:off x="5978936" y="116077"/>
            <a:ext cx="1129030" cy="1137285"/>
          </a:xfrm>
          <a:prstGeom prst="rect">
            <a:avLst/>
          </a:prstGeom>
          <a:noFill/>
          <a:ln>
            <a:noFill/>
          </a:ln>
        </p:spPr>
      </p:pic>
      <p:pic>
        <p:nvPicPr>
          <p:cNvPr id="10" name="Image 9"/>
          <p:cNvPicPr/>
          <p:nvPr>
            <p:custDataLst>
              <p:tags r:id="rId5"/>
            </p:custDataLst>
          </p:nvPr>
        </p:nvPicPr>
        <p:blipFill rotWithShape="1">
          <a:blip r:embed="rId19" cstate="email">
            <a:extLst>
              <a:ext uri="{28A0092B-C50C-407E-A947-70E740481C1C}">
                <a14:useLocalDpi xmlns:a14="http://schemas.microsoft.com/office/drawing/2010/main"/>
              </a:ext>
            </a:extLst>
          </a:blip>
          <a:srcRect/>
          <a:stretch/>
        </p:blipFill>
        <p:spPr bwMode="auto">
          <a:xfrm>
            <a:off x="4615073" y="1324368"/>
            <a:ext cx="3809355" cy="1587589"/>
          </a:xfrm>
          <a:prstGeom prst="rect">
            <a:avLst/>
          </a:prstGeom>
          <a:ln>
            <a:noFill/>
          </a:ln>
          <a:extLst>
            <a:ext uri="{53640926-AAD7-44D8-BBD7-CCE9431645EC}">
              <a14:shadowObscured xmlns:a14="http://schemas.microsoft.com/office/drawing/2010/main"/>
            </a:ext>
          </a:extLst>
        </p:spPr>
      </p:pic>
      <p:pic>
        <p:nvPicPr>
          <p:cNvPr id="11" name="Image 10"/>
          <p:cNvPicPr/>
          <p:nvPr>
            <p:custDataLst>
              <p:tags r:id="rId6"/>
            </p:custDataLst>
          </p:nvPr>
        </p:nvPicPr>
        <p:blipFill rotWithShape="1">
          <a:blip r:embed="rId20" cstate="email">
            <a:extLst>
              <a:ext uri="{28A0092B-C50C-407E-A947-70E740481C1C}">
                <a14:useLocalDpi xmlns:a14="http://schemas.microsoft.com/office/drawing/2010/main"/>
              </a:ext>
            </a:extLst>
          </a:blip>
          <a:srcRect/>
          <a:stretch/>
        </p:blipFill>
        <p:spPr bwMode="auto">
          <a:xfrm>
            <a:off x="8492" y="4005064"/>
            <a:ext cx="8523295" cy="1872207"/>
          </a:xfrm>
          <a:prstGeom prst="rect">
            <a:avLst/>
          </a:prstGeom>
          <a:ln>
            <a:noFill/>
          </a:ln>
          <a:extLst>
            <a:ext uri="{53640926-AAD7-44D8-BBD7-CCE9431645EC}">
              <a14:shadowObscured xmlns:a14="http://schemas.microsoft.com/office/drawing/2010/main"/>
            </a:ext>
          </a:extLst>
        </p:spPr>
      </p:pic>
      <p:sp>
        <p:nvSpPr>
          <p:cNvPr id="13" name="Rectangle à coins arrondis 12"/>
          <p:cNvSpPr/>
          <p:nvPr>
            <p:custDataLst>
              <p:tags r:id="rId7"/>
            </p:custDataLst>
          </p:nvPr>
        </p:nvSpPr>
        <p:spPr>
          <a:xfrm>
            <a:off x="50411" y="4581128"/>
            <a:ext cx="3161712" cy="4346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Flèche droite 14"/>
          <p:cNvSpPr/>
          <p:nvPr>
            <p:custDataLst>
              <p:tags r:id="rId8"/>
            </p:custDataLst>
          </p:nvPr>
        </p:nvSpPr>
        <p:spPr>
          <a:xfrm>
            <a:off x="6545469" y="5404624"/>
            <a:ext cx="431105" cy="24433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Image 15"/>
          <p:cNvPicPr/>
          <p:nvPr>
            <p:custDataLst>
              <p:tags r:id="rId9"/>
            </p:custDataLst>
          </p:nvPr>
        </p:nvPicPr>
        <p:blipFill rotWithShape="1">
          <a:blip r:embed="rId21" cstate="email">
            <a:extLst>
              <a:ext uri="{28A0092B-C50C-407E-A947-70E740481C1C}">
                <a14:useLocalDpi xmlns:a14="http://schemas.microsoft.com/office/drawing/2010/main"/>
              </a:ext>
            </a:extLst>
          </a:blip>
          <a:srcRect/>
          <a:stretch/>
        </p:blipFill>
        <p:spPr bwMode="auto">
          <a:xfrm>
            <a:off x="7107966" y="5750556"/>
            <a:ext cx="1423821" cy="1107444"/>
          </a:xfrm>
          <a:prstGeom prst="rect">
            <a:avLst/>
          </a:prstGeom>
          <a:ln>
            <a:noFill/>
          </a:ln>
          <a:extLst>
            <a:ext uri="{53640926-AAD7-44D8-BBD7-CCE9431645EC}">
              <a14:shadowObscured xmlns:a14="http://schemas.microsoft.com/office/drawing/2010/main"/>
            </a:ext>
          </a:extLst>
        </p:spPr>
      </p:pic>
      <p:sp>
        <p:nvSpPr>
          <p:cNvPr id="17" name="Flèche droite 16"/>
          <p:cNvSpPr/>
          <p:nvPr>
            <p:custDataLst>
              <p:tags r:id="rId10"/>
            </p:custDataLst>
          </p:nvPr>
        </p:nvSpPr>
        <p:spPr>
          <a:xfrm>
            <a:off x="6545469" y="5893146"/>
            <a:ext cx="431105" cy="24433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ZoneTexte 17"/>
          <p:cNvSpPr txBox="1"/>
          <p:nvPr>
            <p:custDataLst>
              <p:tags r:id="rId11"/>
            </p:custDataLst>
          </p:nvPr>
        </p:nvSpPr>
        <p:spPr>
          <a:xfrm>
            <a:off x="6092940" y="5358667"/>
            <a:ext cx="301686" cy="369332"/>
          </a:xfrm>
          <a:prstGeom prst="rect">
            <a:avLst/>
          </a:prstGeom>
          <a:noFill/>
        </p:spPr>
        <p:txBody>
          <a:bodyPr wrap="none" rtlCol="0">
            <a:spAutoFit/>
          </a:bodyPr>
          <a:lstStyle/>
          <a:p>
            <a:r>
              <a:rPr lang="fr-BE" b="1" dirty="0" smtClean="0">
                <a:solidFill>
                  <a:srgbClr val="FF0000"/>
                </a:solidFill>
              </a:rPr>
              <a:t>1</a:t>
            </a:r>
            <a:endParaRPr lang="fr-BE" b="1" dirty="0">
              <a:solidFill>
                <a:srgbClr val="FF0000"/>
              </a:solidFill>
            </a:endParaRPr>
          </a:p>
        </p:txBody>
      </p:sp>
      <p:sp>
        <p:nvSpPr>
          <p:cNvPr id="19" name="ZoneTexte 18"/>
          <p:cNvSpPr txBox="1"/>
          <p:nvPr>
            <p:custDataLst>
              <p:tags r:id="rId12"/>
            </p:custDataLst>
          </p:nvPr>
        </p:nvSpPr>
        <p:spPr>
          <a:xfrm>
            <a:off x="6105130" y="5810902"/>
            <a:ext cx="301686" cy="369332"/>
          </a:xfrm>
          <a:prstGeom prst="rect">
            <a:avLst/>
          </a:prstGeom>
          <a:noFill/>
        </p:spPr>
        <p:txBody>
          <a:bodyPr wrap="none" rtlCol="0">
            <a:spAutoFit/>
          </a:bodyPr>
          <a:lstStyle/>
          <a:p>
            <a:r>
              <a:rPr lang="fr-BE" b="1" dirty="0">
                <a:solidFill>
                  <a:srgbClr val="FF0000"/>
                </a:solidFill>
              </a:rPr>
              <a:t>2</a:t>
            </a:r>
          </a:p>
        </p:txBody>
      </p:sp>
      <p:pic>
        <p:nvPicPr>
          <p:cNvPr id="20" name="Image 19"/>
          <p:cNvPicPr/>
          <p:nvPr>
            <p:custDataLst>
              <p:tags r:id="rId13"/>
            </p:custDataLst>
          </p:nvPr>
        </p:nvPicPr>
        <p:blipFill rotWithShape="1">
          <a:blip r:embed="rId22" cstate="email">
            <a:extLst>
              <a:ext uri="{28A0092B-C50C-407E-A947-70E740481C1C}">
                <a14:useLocalDpi xmlns:a14="http://schemas.microsoft.com/office/drawing/2010/main"/>
              </a:ext>
            </a:extLst>
          </a:blip>
          <a:srcRect/>
          <a:stretch/>
        </p:blipFill>
        <p:spPr bwMode="auto">
          <a:xfrm>
            <a:off x="521604" y="2091777"/>
            <a:ext cx="2690519" cy="1610323"/>
          </a:xfrm>
          <a:prstGeom prst="rect">
            <a:avLst/>
          </a:prstGeom>
          <a:ln>
            <a:noFill/>
          </a:ln>
          <a:extLst>
            <a:ext uri="{53640926-AAD7-44D8-BBD7-CCE9431645EC}">
              <a14:shadowObscured xmlns:a14="http://schemas.microsoft.com/office/drawing/2010/main"/>
            </a:ext>
          </a:extLst>
        </p:spPr>
      </p:pic>
      <p:sp>
        <p:nvSpPr>
          <p:cNvPr id="12" name="Rectangle à coins arrondis 11"/>
          <p:cNvSpPr/>
          <p:nvPr>
            <p:custDataLst>
              <p:tags r:id="rId14"/>
            </p:custDataLst>
          </p:nvPr>
        </p:nvSpPr>
        <p:spPr>
          <a:xfrm>
            <a:off x="548225" y="2926224"/>
            <a:ext cx="2736560" cy="7758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72105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p:cNvPicPr>
          <p:nvPr>
            <p:ph idx="1"/>
            <p:custDataLst>
              <p:tags r:id="rId1"/>
            </p:custDataLst>
          </p:nvPr>
        </p:nvPicPr>
        <p:blipFill rotWithShape="1">
          <a:blip r:embed="rId8" cstate="email">
            <a:extLst>
              <a:ext uri="{28A0092B-C50C-407E-A947-70E740481C1C}">
                <a14:useLocalDpi xmlns:a14="http://schemas.microsoft.com/office/drawing/2010/main"/>
              </a:ext>
            </a:extLst>
          </a:blip>
          <a:srcRect/>
          <a:stretch/>
        </p:blipFill>
        <p:spPr bwMode="auto">
          <a:xfrm>
            <a:off x="0" y="1145527"/>
            <a:ext cx="9080428" cy="4680520"/>
          </a:xfrm>
          <a:prstGeom prst="rect">
            <a:avLst/>
          </a:prstGeom>
          <a:ln>
            <a:noFill/>
          </a:ln>
          <a:extLst>
            <a:ext uri="{53640926-AAD7-44D8-BBD7-CCE9431645EC}">
              <a14:shadowObscured xmlns:a14="http://schemas.microsoft.com/office/drawing/2010/main"/>
            </a:ext>
          </a:extLst>
        </p:spPr>
      </p:pic>
      <p:sp>
        <p:nvSpPr>
          <p:cNvPr id="2" name="Titre 1"/>
          <p:cNvSpPr>
            <a:spLocks noGrp="1"/>
          </p:cNvSpPr>
          <p:nvPr>
            <p:ph type="title"/>
            <p:custDataLst>
              <p:tags r:id="rId2"/>
            </p:custDataLst>
          </p:nvPr>
        </p:nvSpPr>
        <p:spPr/>
        <p:txBody>
          <a:bodyPr/>
          <a:lstStyle/>
          <a:p>
            <a:r>
              <a:rPr lang="fr-BE" dirty="0"/>
              <a:t>Création des factures</a:t>
            </a:r>
            <a:br>
              <a:rPr lang="fr-BE" dirty="0"/>
            </a:br>
            <a:r>
              <a:rPr lang="fr-BE" sz="2400" dirty="0"/>
              <a:t>4) Par EDI</a:t>
            </a: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24</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sp>
        <p:nvSpPr>
          <p:cNvPr id="7" name="ZoneTexte 6"/>
          <p:cNvSpPr txBox="1"/>
          <p:nvPr>
            <p:custDataLst>
              <p:tags r:id="rId5"/>
            </p:custDataLst>
          </p:nvPr>
        </p:nvSpPr>
        <p:spPr>
          <a:xfrm>
            <a:off x="2396653" y="5860534"/>
            <a:ext cx="5847755" cy="369332"/>
          </a:xfrm>
          <a:prstGeom prst="rect">
            <a:avLst/>
          </a:prstGeom>
          <a:noFill/>
        </p:spPr>
        <p:txBody>
          <a:bodyPr wrap="none" rtlCol="0">
            <a:spAutoFit/>
          </a:bodyPr>
          <a:lstStyle/>
          <a:p>
            <a:r>
              <a:rPr lang="fr-BE" b="1" dirty="0" smtClean="0">
                <a:solidFill>
                  <a:srgbClr val="00B050"/>
                </a:solidFill>
              </a:rPr>
              <a:t>Les informations relatives à la facture sont bien complétées</a:t>
            </a:r>
            <a:endParaRPr lang="fr-BE" b="1" dirty="0">
              <a:solidFill>
                <a:srgbClr val="00B050"/>
              </a:solidFill>
            </a:endParaRPr>
          </a:p>
        </p:txBody>
      </p:sp>
    </p:spTree>
    <p:extLst>
      <p:ext uri="{BB962C8B-B14F-4D97-AF65-F5344CB8AC3E}">
        <p14:creationId xmlns:p14="http://schemas.microsoft.com/office/powerpoint/2010/main" val="1421069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4) Par EDI</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25</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Espace réservé du contenu 5"/>
          <p:cNvPicPr>
            <a:picLocks noGrp="1"/>
          </p:cNvPicPr>
          <p:nvPr>
            <p:ph idx="1"/>
            <p:custDataLst>
              <p:tags r:id="rId4"/>
            </p:custDataLst>
          </p:nvPr>
        </p:nvPicPr>
        <p:blipFill rotWithShape="1">
          <a:blip r:embed="rId13" cstate="email">
            <a:extLst>
              <a:ext uri="{28A0092B-C50C-407E-A947-70E740481C1C}">
                <a14:useLocalDpi xmlns:a14="http://schemas.microsoft.com/office/drawing/2010/main"/>
              </a:ext>
            </a:extLst>
          </a:blip>
          <a:srcRect/>
          <a:stretch/>
        </p:blipFill>
        <p:spPr bwMode="auto">
          <a:xfrm>
            <a:off x="33609" y="1196752"/>
            <a:ext cx="9046819" cy="4452208"/>
          </a:xfrm>
          <a:prstGeom prst="rect">
            <a:avLst/>
          </a:prstGeom>
          <a:ln>
            <a:noFill/>
          </a:ln>
          <a:extLst>
            <a:ext uri="{53640926-AAD7-44D8-BBD7-CCE9431645EC}">
              <a14:shadowObscured xmlns:a14="http://schemas.microsoft.com/office/drawing/2010/main"/>
            </a:ext>
          </a:extLst>
        </p:spPr>
      </p:pic>
      <p:sp>
        <p:nvSpPr>
          <p:cNvPr id="7" name="ZoneTexte 6"/>
          <p:cNvSpPr txBox="1"/>
          <p:nvPr>
            <p:custDataLst>
              <p:tags r:id="rId5"/>
            </p:custDataLst>
          </p:nvPr>
        </p:nvSpPr>
        <p:spPr>
          <a:xfrm>
            <a:off x="723244" y="5860534"/>
            <a:ext cx="7140929" cy="369332"/>
          </a:xfrm>
          <a:prstGeom prst="rect">
            <a:avLst/>
          </a:prstGeom>
          <a:noFill/>
        </p:spPr>
        <p:txBody>
          <a:bodyPr wrap="none" rtlCol="0">
            <a:spAutoFit/>
          </a:bodyPr>
          <a:lstStyle/>
          <a:p>
            <a:r>
              <a:rPr lang="fr-BE" b="1" dirty="0" smtClean="0">
                <a:solidFill>
                  <a:srgbClr val="00B050"/>
                </a:solidFill>
              </a:rPr>
              <a:t>À modifier : les données relatives à la TVA et celles relatives au paiement.</a:t>
            </a:r>
            <a:endParaRPr lang="fr-BE" b="1" dirty="0">
              <a:solidFill>
                <a:srgbClr val="00B050"/>
              </a:solidFill>
            </a:endParaRPr>
          </a:p>
        </p:txBody>
      </p:sp>
      <p:sp>
        <p:nvSpPr>
          <p:cNvPr id="8" name="Ellipse 7"/>
          <p:cNvSpPr/>
          <p:nvPr>
            <p:custDataLst>
              <p:tags r:id="rId6"/>
            </p:custDataLst>
          </p:nvPr>
        </p:nvSpPr>
        <p:spPr>
          <a:xfrm>
            <a:off x="611560" y="2564904"/>
            <a:ext cx="1584176"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custDataLst>
              <p:tags r:id="rId7"/>
            </p:custDataLst>
          </p:nvPr>
        </p:nvSpPr>
        <p:spPr>
          <a:xfrm>
            <a:off x="5508104" y="2852936"/>
            <a:ext cx="1944216"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custDataLst>
              <p:tags r:id="rId8"/>
            </p:custDataLst>
          </p:nvPr>
        </p:nvSpPr>
        <p:spPr>
          <a:xfrm>
            <a:off x="395536" y="4653136"/>
            <a:ext cx="1296144"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p:cNvSpPr/>
          <p:nvPr>
            <p:custDataLst>
              <p:tags r:id="rId9"/>
            </p:custDataLst>
          </p:nvPr>
        </p:nvSpPr>
        <p:spPr>
          <a:xfrm>
            <a:off x="6300192" y="5373216"/>
            <a:ext cx="720080" cy="275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ln w="0"/>
                <a:solidFill>
                  <a:schemeClr val="tx1"/>
                </a:solidFill>
                <a:effectLst>
                  <a:outerShdw blurRad="38100" dist="19050" dir="2700000" algn="tl" rotWithShape="0">
                    <a:schemeClr val="dk1">
                      <a:alpha val="40000"/>
                    </a:schemeClr>
                  </a:outerShdw>
                </a:effectLst>
              </a:rPr>
              <a:t>48,97</a:t>
            </a:r>
            <a:endParaRPr lang="fr-BE" dirty="0">
              <a:ln w="0"/>
              <a:solidFill>
                <a:schemeClr val="tx1"/>
              </a:solidFill>
              <a:effectLst>
                <a:outerShdw blurRad="38100" dist="19050" dir="2700000" algn="tl" rotWithShape="0">
                  <a:schemeClr val="dk1">
                    <a:alpha val="40000"/>
                  </a:schemeClr>
                </a:outerShdw>
              </a:effectLst>
            </a:endParaRPr>
          </a:p>
        </p:txBody>
      </p:sp>
      <p:sp>
        <p:nvSpPr>
          <p:cNvPr id="10" name="Ellipse 9"/>
          <p:cNvSpPr/>
          <p:nvPr>
            <p:custDataLst>
              <p:tags r:id="rId10"/>
            </p:custDataLst>
          </p:nvPr>
        </p:nvSpPr>
        <p:spPr>
          <a:xfrm>
            <a:off x="5112060" y="5271267"/>
            <a:ext cx="2196243"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35209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4) Par EDI</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26</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10" name="Espace réservé du contenu 9"/>
          <p:cNvPicPr>
            <a:picLocks noGrp="1"/>
          </p:cNvPicPr>
          <p:nvPr>
            <p:ph idx="1"/>
            <p:custDataLst>
              <p:tags r:id="rId4"/>
            </p:custDataLst>
          </p:nvPr>
        </p:nvPicPr>
        <p:blipFill rotWithShape="1">
          <a:blip r:embed="rId14" cstate="email">
            <a:extLst>
              <a:ext uri="{28A0092B-C50C-407E-A947-70E740481C1C}">
                <a14:useLocalDpi xmlns:a14="http://schemas.microsoft.com/office/drawing/2010/main"/>
              </a:ext>
            </a:extLst>
          </a:blip>
          <a:srcRect/>
          <a:stretch/>
        </p:blipFill>
        <p:spPr bwMode="auto">
          <a:xfrm>
            <a:off x="251520" y="1196752"/>
            <a:ext cx="7704856" cy="2880320"/>
          </a:xfrm>
          <a:prstGeom prst="rect">
            <a:avLst/>
          </a:prstGeom>
          <a:ln>
            <a:noFill/>
          </a:ln>
          <a:extLst>
            <a:ext uri="{53640926-AAD7-44D8-BBD7-CCE9431645EC}">
              <a14:shadowObscured xmlns:a14="http://schemas.microsoft.com/office/drawing/2010/main"/>
            </a:ext>
          </a:extLst>
        </p:spPr>
      </p:pic>
      <p:pic>
        <p:nvPicPr>
          <p:cNvPr id="11" name="Image 10"/>
          <p:cNvPicPr/>
          <p:nvPr>
            <p:custDataLst>
              <p:tags r:id="rId5"/>
            </p:custDataLst>
          </p:nvPr>
        </p:nvPicPr>
        <p:blipFill rotWithShape="1">
          <a:blip r:embed="rId15" cstate="email">
            <a:extLst>
              <a:ext uri="{28A0092B-C50C-407E-A947-70E740481C1C}">
                <a14:useLocalDpi xmlns:a14="http://schemas.microsoft.com/office/drawing/2010/main"/>
              </a:ext>
            </a:extLst>
          </a:blip>
          <a:srcRect/>
          <a:stretch/>
        </p:blipFill>
        <p:spPr bwMode="auto">
          <a:xfrm>
            <a:off x="31975" y="4067835"/>
            <a:ext cx="9052560" cy="2133600"/>
          </a:xfrm>
          <a:prstGeom prst="rect">
            <a:avLst/>
          </a:prstGeom>
          <a:ln>
            <a:noFill/>
          </a:ln>
          <a:extLst>
            <a:ext uri="{53640926-AAD7-44D8-BBD7-CCE9431645EC}">
              <a14:shadowObscured xmlns:a14="http://schemas.microsoft.com/office/drawing/2010/main"/>
            </a:ext>
          </a:extLst>
        </p:spPr>
      </p:pic>
      <p:pic>
        <p:nvPicPr>
          <p:cNvPr id="12" name="Image 11"/>
          <p:cNvPicPr/>
          <p:nvPr>
            <p:custDataLst>
              <p:tags r:id="rId6"/>
            </p:custDataLst>
          </p:nvPr>
        </p:nvPicPr>
        <p:blipFill rotWithShape="1">
          <a:blip r:embed="rId16" cstate="email">
            <a:extLst>
              <a:ext uri="{28A0092B-C50C-407E-A947-70E740481C1C}">
                <a14:useLocalDpi xmlns:a14="http://schemas.microsoft.com/office/drawing/2010/main"/>
              </a:ext>
            </a:extLst>
          </a:blip>
          <a:srcRect/>
          <a:stretch/>
        </p:blipFill>
        <p:spPr bwMode="auto">
          <a:xfrm>
            <a:off x="263352" y="3486810"/>
            <a:ext cx="6612904" cy="590262"/>
          </a:xfrm>
          <a:prstGeom prst="rect">
            <a:avLst/>
          </a:prstGeom>
          <a:ln>
            <a:noFill/>
          </a:ln>
          <a:extLst>
            <a:ext uri="{53640926-AAD7-44D8-BBD7-CCE9431645EC}">
              <a14:shadowObscured xmlns:a14="http://schemas.microsoft.com/office/drawing/2010/main"/>
            </a:ext>
          </a:extLst>
        </p:spPr>
      </p:pic>
      <p:sp>
        <p:nvSpPr>
          <p:cNvPr id="13" name="Rectangle à coins arrondis 12"/>
          <p:cNvSpPr/>
          <p:nvPr>
            <p:custDataLst>
              <p:tags r:id="rId7"/>
            </p:custDataLst>
          </p:nvPr>
        </p:nvSpPr>
        <p:spPr>
          <a:xfrm>
            <a:off x="2195736" y="3498448"/>
            <a:ext cx="1440160" cy="5786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Image 13"/>
          <p:cNvPicPr/>
          <p:nvPr>
            <p:custDataLst>
              <p:tags r:id="rId8"/>
            </p:custDataLst>
          </p:nvPr>
        </p:nvPicPr>
        <p:blipFill rotWithShape="1">
          <a:blip r:embed="rId17" cstate="email">
            <a:extLst>
              <a:ext uri="{28A0092B-C50C-407E-A947-70E740481C1C}">
                <a14:useLocalDpi xmlns:a14="http://schemas.microsoft.com/office/drawing/2010/main"/>
              </a:ext>
            </a:extLst>
          </a:blip>
          <a:srcRect/>
          <a:stretch/>
        </p:blipFill>
        <p:spPr bwMode="auto">
          <a:xfrm>
            <a:off x="7908853" y="5958327"/>
            <a:ext cx="1171575" cy="781050"/>
          </a:xfrm>
          <a:prstGeom prst="rect">
            <a:avLst/>
          </a:prstGeom>
          <a:ln>
            <a:noFill/>
          </a:ln>
          <a:extLst>
            <a:ext uri="{53640926-AAD7-44D8-BBD7-CCE9431645EC}">
              <a14:shadowObscured xmlns:a14="http://schemas.microsoft.com/office/drawing/2010/main"/>
            </a:ext>
          </a:extLst>
        </p:spPr>
      </p:pic>
      <p:sp>
        <p:nvSpPr>
          <p:cNvPr id="16" name="ZoneTexte 15"/>
          <p:cNvSpPr txBox="1"/>
          <p:nvPr>
            <p:custDataLst>
              <p:tags r:id="rId9"/>
            </p:custDataLst>
          </p:nvPr>
        </p:nvSpPr>
        <p:spPr>
          <a:xfrm>
            <a:off x="2217549" y="6027273"/>
            <a:ext cx="5299464" cy="369332"/>
          </a:xfrm>
          <a:prstGeom prst="rect">
            <a:avLst/>
          </a:prstGeom>
          <a:noFill/>
        </p:spPr>
        <p:txBody>
          <a:bodyPr wrap="none" rtlCol="0">
            <a:spAutoFit/>
          </a:bodyPr>
          <a:lstStyle/>
          <a:p>
            <a:r>
              <a:rPr lang="fr-BE" b="1" dirty="0" smtClean="0">
                <a:solidFill>
                  <a:srgbClr val="00B050"/>
                </a:solidFill>
              </a:rPr>
              <a:t>Éditer afin d’ajuster le montant </a:t>
            </a:r>
            <a:r>
              <a:rPr lang="fr-BE" b="1" dirty="0">
                <a:solidFill>
                  <a:srgbClr val="00B050"/>
                </a:solidFill>
              </a:rPr>
              <a:t>si nécessaire </a:t>
            </a:r>
            <a:r>
              <a:rPr lang="fr-BE" b="1" dirty="0" smtClean="0">
                <a:solidFill>
                  <a:srgbClr val="00B050"/>
                </a:solidFill>
              </a:rPr>
              <a:t>(arrondi)</a:t>
            </a:r>
            <a:endParaRPr lang="fr-BE" b="1" dirty="0">
              <a:solidFill>
                <a:srgbClr val="00B050"/>
              </a:solidFill>
            </a:endParaRPr>
          </a:p>
        </p:txBody>
      </p:sp>
      <p:pic>
        <p:nvPicPr>
          <p:cNvPr id="17" name="Image 16"/>
          <p:cNvPicPr/>
          <p:nvPr>
            <p:custDataLst>
              <p:tags r:id="rId10"/>
            </p:custDataLst>
          </p:nvPr>
        </p:nvPicPr>
        <p:blipFill rotWithShape="1">
          <a:blip r:embed="rId18" cstate="email">
            <a:extLst>
              <a:ext uri="{28A0092B-C50C-407E-A947-70E740481C1C}">
                <a14:useLocalDpi xmlns:a14="http://schemas.microsoft.com/office/drawing/2010/main"/>
              </a:ext>
            </a:extLst>
          </a:blip>
          <a:srcRect/>
          <a:stretch/>
        </p:blipFill>
        <p:spPr bwMode="auto">
          <a:xfrm>
            <a:off x="6488140" y="1137031"/>
            <a:ext cx="2592288" cy="545453"/>
          </a:xfrm>
          <a:prstGeom prst="rect">
            <a:avLst/>
          </a:prstGeom>
          <a:ln>
            <a:noFill/>
          </a:ln>
          <a:extLst>
            <a:ext uri="{53640926-AAD7-44D8-BBD7-CCE9431645EC}">
              <a14:shadowObscured xmlns:a14="http://schemas.microsoft.com/office/drawing/2010/main"/>
            </a:ext>
          </a:extLst>
        </p:spPr>
      </p:pic>
      <p:sp>
        <p:nvSpPr>
          <p:cNvPr id="18" name="Rectangle à coins arrondis 17"/>
          <p:cNvSpPr/>
          <p:nvPr>
            <p:custDataLst>
              <p:tags r:id="rId11"/>
            </p:custDataLst>
          </p:nvPr>
        </p:nvSpPr>
        <p:spPr>
          <a:xfrm>
            <a:off x="7811708" y="1130709"/>
            <a:ext cx="1268720" cy="5102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32486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323528" y="1196752"/>
            <a:ext cx="7992888" cy="4988024"/>
          </a:xfrm>
          <a:noFill/>
        </p:spPr>
        <p:txBody>
          <a:bodyPr>
            <a:normAutofit fontScale="92500" lnSpcReduction="10000"/>
          </a:bodyPr>
          <a:lstStyle/>
          <a:p>
            <a:r>
              <a:rPr lang="fr-BE" dirty="0" smtClean="0"/>
              <a:t>Informations générales </a:t>
            </a:r>
          </a:p>
          <a:p>
            <a:r>
              <a:rPr lang="fr-BE" dirty="0" smtClean="0"/>
              <a:t>Workflow </a:t>
            </a:r>
            <a:r>
              <a:rPr lang="fr-BE" dirty="0" err="1" smtClean="0"/>
              <a:t>Invoicing</a:t>
            </a:r>
            <a:endParaRPr lang="fr-BE" dirty="0" smtClean="0"/>
          </a:p>
          <a:p>
            <a:r>
              <a:rPr lang="fr-BE" dirty="0" smtClean="0"/>
              <a:t>Création de factures</a:t>
            </a:r>
          </a:p>
          <a:p>
            <a:pPr marL="1234440" lvl="2" indent="-457200">
              <a:buFont typeface="+mj-lt"/>
              <a:buAutoNum type="arabicParenR"/>
            </a:pPr>
            <a:r>
              <a:rPr lang="fr-BE" dirty="0" smtClean="0"/>
              <a:t>À partir d’un PO</a:t>
            </a:r>
          </a:p>
          <a:p>
            <a:pPr marL="1234440" lvl="2" indent="-457200">
              <a:buFont typeface="+mj-lt"/>
              <a:buAutoNum type="arabicParenR"/>
            </a:pPr>
            <a:r>
              <a:rPr lang="fr-BE" dirty="0" smtClean="0"/>
              <a:t>Manuellement </a:t>
            </a:r>
          </a:p>
          <a:p>
            <a:pPr marL="1234440" lvl="2" indent="-457200">
              <a:buFont typeface="+mj-lt"/>
              <a:buAutoNum type="arabicParenR"/>
            </a:pPr>
            <a:r>
              <a:rPr lang="fr-BE" dirty="0" smtClean="0"/>
              <a:t>À partir d’un fichier Excel</a:t>
            </a:r>
          </a:p>
          <a:p>
            <a:pPr marL="1234440" lvl="2" indent="-457200">
              <a:buFont typeface="+mj-lt"/>
              <a:buAutoNum type="arabicParenR"/>
            </a:pPr>
            <a:r>
              <a:rPr lang="fr-BE" dirty="0" smtClean="0"/>
              <a:t>Via EDI</a:t>
            </a:r>
          </a:p>
          <a:p>
            <a:r>
              <a:rPr lang="fr-BE" dirty="0" smtClean="0">
                <a:solidFill>
                  <a:srgbClr val="FF0000"/>
                </a:solidFill>
              </a:rPr>
              <a:t>Cas particuliers </a:t>
            </a:r>
          </a:p>
          <a:p>
            <a:pPr lvl="2"/>
            <a:r>
              <a:rPr lang="fr-BE" dirty="0" err="1" smtClean="0"/>
              <a:t>Print</a:t>
            </a:r>
            <a:r>
              <a:rPr lang="fr-BE" dirty="0" smtClean="0"/>
              <a:t> + online</a:t>
            </a:r>
          </a:p>
          <a:p>
            <a:pPr lvl="2"/>
            <a:r>
              <a:rPr lang="fr-BE" dirty="0" smtClean="0"/>
              <a:t>Débours</a:t>
            </a:r>
          </a:p>
          <a:p>
            <a:pPr lvl="2"/>
            <a:r>
              <a:rPr lang="fr-BE" dirty="0" smtClean="0"/>
              <a:t>Bons de commande ouverts</a:t>
            </a:r>
          </a:p>
          <a:p>
            <a:pPr lvl="2"/>
            <a:r>
              <a:rPr lang="fr-BE" dirty="0" smtClean="0"/>
              <a:t>Notes de crédit </a:t>
            </a:r>
          </a:p>
          <a:p>
            <a:r>
              <a:rPr lang="fr-BE" dirty="0" smtClean="0"/>
              <a:t>Questions de TVA</a:t>
            </a:r>
          </a:p>
          <a:p>
            <a:r>
              <a:rPr lang="fr-BE" dirty="0" smtClean="0"/>
              <a:t>Gestion des factures</a:t>
            </a:r>
          </a:p>
          <a:p>
            <a:pPr lvl="2"/>
            <a:r>
              <a:rPr lang="fr-BE" dirty="0" smtClean="0"/>
              <a:t>Recherche</a:t>
            </a:r>
          </a:p>
          <a:p>
            <a:pPr lvl="2"/>
            <a:r>
              <a:rPr lang="fr-BE" dirty="0" smtClean="0"/>
              <a:t>Suppression</a:t>
            </a:r>
          </a:p>
          <a:p>
            <a:pPr lvl="2"/>
            <a:r>
              <a:rPr lang="fr-BE" dirty="0" smtClean="0"/>
              <a:t>Attacher une pièce jointe</a:t>
            </a:r>
            <a:endParaRPr lang="fr-BE"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27</a:t>
            </a:fld>
            <a:endParaRPr lang="en-US"/>
          </a:p>
        </p:txBody>
      </p:sp>
      <p:sp>
        <p:nvSpPr>
          <p:cNvPr id="5" name="Espace réservé du pied de page 4"/>
          <p:cNvSpPr>
            <a:spLocks noGrp="1"/>
          </p:cNvSpPr>
          <p:nvPr>
            <p:ph type="ftr" sz="quarter" idx="3"/>
            <p:custDataLst>
              <p:tags r:id="rId3"/>
            </p:custDataLst>
          </p:nvPr>
        </p:nvSpPr>
        <p:spPr>
          <a:ln w="3175">
            <a:noFill/>
          </a:ln>
        </p:spPr>
        <p:txBody>
          <a:bodyPr/>
          <a:lstStyle/>
          <a:p>
            <a:r>
              <a:rPr lang="fr-BE" dirty="0" smtClean="0">
                <a:solidFill>
                  <a:srgbClr val="278989"/>
                </a:solidFill>
              </a:rPr>
              <a:t>Alma - Acquisitions/</a:t>
            </a:r>
            <a:r>
              <a:rPr lang="fr-BE" dirty="0" err="1" smtClean="0">
                <a:solidFill>
                  <a:srgbClr val="278989"/>
                </a:solidFill>
              </a:rPr>
              <a:t>Invoicing</a:t>
            </a:r>
            <a:endParaRPr lang="en-US" dirty="0">
              <a:solidFill>
                <a:srgbClr val="278989"/>
              </a:solidFill>
            </a:endParaRPr>
          </a:p>
        </p:txBody>
      </p:sp>
      <p:sp>
        <p:nvSpPr>
          <p:cNvPr id="6" name="Titre 1"/>
          <p:cNvSpPr>
            <a:spLocks noGrp="1"/>
          </p:cNvSpPr>
          <p:nvPr>
            <p:ph type="title"/>
            <p:custDataLst>
              <p:tags r:id="rId4"/>
            </p:custDataLst>
          </p:nvPr>
        </p:nvSpPr>
        <p:spPr>
          <a:xfrm>
            <a:off x="251520" y="188640"/>
            <a:ext cx="7992888" cy="1143000"/>
          </a:xfrm>
        </p:spPr>
        <p:txBody>
          <a:bodyPr/>
          <a:lstStyle/>
          <a:p>
            <a:r>
              <a:rPr lang="fr-BE" dirty="0" smtClean="0"/>
              <a:t>Contenu</a:t>
            </a:r>
            <a:endParaRPr lang="fr-BE" dirty="0"/>
          </a:p>
        </p:txBody>
      </p:sp>
    </p:spTree>
    <p:extLst>
      <p:ext uri="{BB962C8B-B14F-4D97-AF65-F5344CB8AC3E}">
        <p14:creationId xmlns:p14="http://schemas.microsoft.com/office/powerpoint/2010/main" val="768394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err="1"/>
              <a:t>Print</a:t>
            </a:r>
            <a:r>
              <a:rPr lang="fr-BE" sz="2400" dirty="0"/>
              <a:t> + online</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28</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sp>
        <p:nvSpPr>
          <p:cNvPr id="8" name="ZoneTexte 7"/>
          <p:cNvSpPr txBox="1"/>
          <p:nvPr>
            <p:custDataLst>
              <p:tags r:id="rId4"/>
            </p:custDataLst>
          </p:nvPr>
        </p:nvSpPr>
        <p:spPr>
          <a:xfrm>
            <a:off x="96448" y="4149080"/>
            <a:ext cx="1638590" cy="369332"/>
          </a:xfrm>
          <a:prstGeom prst="rect">
            <a:avLst/>
          </a:prstGeom>
          <a:noFill/>
        </p:spPr>
        <p:txBody>
          <a:bodyPr wrap="none" rtlCol="0">
            <a:spAutoFit/>
          </a:bodyPr>
          <a:lstStyle/>
          <a:p>
            <a:r>
              <a:rPr lang="fr-BE" b="1" dirty="0" err="1" smtClean="0">
                <a:solidFill>
                  <a:srgbClr val="FF0000"/>
                </a:solidFill>
              </a:rPr>
              <a:t>Print</a:t>
            </a:r>
            <a:r>
              <a:rPr lang="fr-BE" b="1" dirty="0" smtClean="0">
                <a:solidFill>
                  <a:srgbClr val="FF0000"/>
                </a:solidFill>
              </a:rPr>
              <a:t> : 6 % TVA</a:t>
            </a:r>
            <a:r>
              <a:rPr lang="fr-BE" b="1" dirty="0" smtClean="0">
                <a:solidFill>
                  <a:srgbClr val="00B050"/>
                </a:solidFill>
              </a:rPr>
              <a:t> </a:t>
            </a:r>
            <a:endParaRPr lang="fr-BE" b="1" dirty="0">
              <a:solidFill>
                <a:srgbClr val="00B050"/>
              </a:solidFill>
            </a:endParaRPr>
          </a:p>
        </p:txBody>
      </p:sp>
      <p:sp>
        <p:nvSpPr>
          <p:cNvPr id="9" name="ZoneTexte 8"/>
          <p:cNvSpPr txBox="1"/>
          <p:nvPr>
            <p:custDataLst>
              <p:tags r:id="rId5"/>
            </p:custDataLst>
          </p:nvPr>
        </p:nvSpPr>
        <p:spPr>
          <a:xfrm>
            <a:off x="81095" y="4653136"/>
            <a:ext cx="2497094" cy="369332"/>
          </a:xfrm>
          <a:prstGeom prst="rect">
            <a:avLst/>
          </a:prstGeom>
          <a:noFill/>
        </p:spPr>
        <p:txBody>
          <a:bodyPr wrap="none" rtlCol="0">
            <a:spAutoFit/>
          </a:bodyPr>
          <a:lstStyle/>
          <a:p>
            <a:r>
              <a:rPr lang="fr-BE" b="1" dirty="0" smtClean="0">
                <a:solidFill>
                  <a:srgbClr val="FF0000"/>
                </a:solidFill>
              </a:rPr>
              <a:t>Électronique : 21 % TVA</a:t>
            </a:r>
            <a:r>
              <a:rPr lang="fr-BE" b="1" dirty="0" smtClean="0">
                <a:solidFill>
                  <a:srgbClr val="00B050"/>
                </a:solidFill>
              </a:rPr>
              <a:t> </a:t>
            </a:r>
            <a:endParaRPr lang="fr-BE" b="1" dirty="0">
              <a:solidFill>
                <a:srgbClr val="00B050"/>
              </a:solidFill>
            </a:endParaRPr>
          </a:p>
        </p:txBody>
      </p:sp>
      <p:sp>
        <p:nvSpPr>
          <p:cNvPr id="10" name="ZoneTexte 9"/>
          <p:cNvSpPr txBox="1"/>
          <p:nvPr>
            <p:custDataLst>
              <p:tags r:id="rId6"/>
            </p:custDataLst>
          </p:nvPr>
        </p:nvSpPr>
        <p:spPr>
          <a:xfrm>
            <a:off x="96448" y="3749997"/>
            <a:ext cx="1490601" cy="369332"/>
          </a:xfrm>
          <a:prstGeom prst="rect">
            <a:avLst/>
          </a:prstGeom>
          <a:noFill/>
        </p:spPr>
        <p:txBody>
          <a:bodyPr wrap="none" rtlCol="0">
            <a:spAutoFit/>
          </a:bodyPr>
          <a:lstStyle/>
          <a:p>
            <a:r>
              <a:rPr lang="fr-BE" b="1" u="sng" dirty="0" smtClean="0">
                <a:solidFill>
                  <a:srgbClr val="FF0000"/>
                </a:solidFill>
              </a:rPr>
              <a:t>Abonnement</a:t>
            </a:r>
            <a:r>
              <a:rPr lang="fr-BE" b="1" dirty="0" smtClean="0">
                <a:solidFill>
                  <a:srgbClr val="FF0000"/>
                </a:solidFill>
              </a:rPr>
              <a:t> </a:t>
            </a:r>
            <a:endParaRPr lang="fr-BE" b="1" dirty="0">
              <a:solidFill>
                <a:srgbClr val="00B050"/>
              </a:solidFill>
            </a:endParaRPr>
          </a:p>
        </p:txBody>
      </p:sp>
      <p:pic>
        <p:nvPicPr>
          <p:cNvPr id="11" name="Image 10"/>
          <p:cNvPicPr/>
          <p:nvPr>
            <p:custDataLst>
              <p:tags r:id="rId7"/>
            </p:custDataLst>
          </p:nvPr>
        </p:nvPicPr>
        <p:blipFill rotWithShape="1">
          <a:blip r:embed="rId13" cstate="email">
            <a:extLst>
              <a:ext uri="{28A0092B-C50C-407E-A947-70E740481C1C}">
                <a14:useLocalDpi xmlns:a14="http://schemas.microsoft.com/office/drawing/2010/main"/>
              </a:ext>
            </a:extLst>
          </a:blip>
          <a:srcRect/>
          <a:stretch/>
        </p:blipFill>
        <p:spPr bwMode="auto">
          <a:xfrm>
            <a:off x="2652771" y="760140"/>
            <a:ext cx="6317438" cy="6061138"/>
          </a:xfrm>
          <a:prstGeom prst="rect">
            <a:avLst/>
          </a:prstGeom>
          <a:ln>
            <a:noFill/>
          </a:ln>
          <a:extLst>
            <a:ext uri="{53640926-AAD7-44D8-BBD7-CCE9431645EC}">
              <a14:shadowObscured xmlns:a14="http://schemas.microsoft.com/office/drawing/2010/main"/>
            </a:ext>
          </a:extLst>
        </p:spPr>
      </p:pic>
      <p:sp>
        <p:nvSpPr>
          <p:cNvPr id="7" name="Rectangle 6"/>
          <p:cNvSpPr/>
          <p:nvPr>
            <p:custDataLst>
              <p:tags r:id="rId8"/>
            </p:custDataLst>
          </p:nvPr>
        </p:nvSpPr>
        <p:spPr>
          <a:xfrm>
            <a:off x="4644008" y="2923549"/>
            <a:ext cx="172819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custDataLst>
              <p:tags r:id="rId9"/>
            </p:custDataLst>
          </p:nvPr>
        </p:nvSpPr>
        <p:spPr>
          <a:xfrm>
            <a:off x="96448" y="3469923"/>
            <a:ext cx="2033249" cy="369332"/>
          </a:xfrm>
          <a:prstGeom prst="rect">
            <a:avLst/>
          </a:prstGeom>
          <a:noFill/>
        </p:spPr>
        <p:txBody>
          <a:bodyPr wrap="none" rtlCol="0">
            <a:spAutoFit/>
          </a:bodyPr>
          <a:lstStyle/>
          <a:p>
            <a:r>
              <a:rPr lang="fr-BE" b="1" dirty="0" smtClean="0">
                <a:solidFill>
                  <a:srgbClr val="FF0000"/>
                </a:solidFill>
              </a:rPr>
              <a:t>BC ULG18/1805774</a:t>
            </a:r>
            <a:endParaRPr lang="fr-BE" b="1" dirty="0">
              <a:solidFill>
                <a:srgbClr val="00B050"/>
              </a:solidFill>
            </a:endParaRPr>
          </a:p>
        </p:txBody>
      </p:sp>
      <p:sp>
        <p:nvSpPr>
          <p:cNvPr id="13" name="Rectangle 12"/>
          <p:cNvSpPr/>
          <p:nvPr>
            <p:custDataLst>
              <p:tags r:id="rId10"/>
            </p:custDataLst>
          </p:nvPr>
        </p:nvSpPr>
        <p:spPr>
          <a:xfrm>
            <a:off x="2267744" y="6029190"/>
            <a:ext cx="72008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10165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err="1"/>
              <a:t>Print</a:t>
            </a:r>
            <a:r>
              <a:rPr lang="fr-BE" sz="2400" dirty="0"/>
              <a:t> + online</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29</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7" name="Image 6"/>
          <p:cNvPicPr/>
          <p:nvPr>
            <p:custDataLst>
              <p:tags r:id="rId4"/>
            </p:custDataLst>
          </p:nvPr>
        </p:nvPicPr>
        <p:blipFill rotWithShape="1">
          <a:blip r:embed="rId13" cstate="email">
            <a:extLst>
              <a:ext uri="{28A0092B-C50C-407E-A947-70E740481C1C}">
                <a14:useLocalDpi xmlns:a14="http://schemas.microsoft.com/office/drawing/2010/main"/>
              </a:ext>
            </a:extLst>
          </a:blip>
          <a:srcRect/>
          <a:stretch/>
        </p:blipFill>
        <p:spPr bwMode="auto">
          <a:xfrm>
            <a:off x="4335325" y="602845"/>
            <a:ext cx="2114550" cy="523875"/>
          </a:xfrm>
          <a:prstGeom prst="rect">
            <a:avLst/>
          </a:prstGeom>
          <a:ln>
            <a:noFill/>
          </a:ln>
          <a:extLst>
            <a:ext uri="{53640926-AAD7-44D8-BBD7-CCE9431645EC}">
              <a14:shadowObscured xmlns:a14="http://schemas.microsoft.com/office/drawing/2010/main"/>
            </a:ext>
          </a:extLst>
        </p:spPr>
      </p:pic>
      <p:sp>
        <p:nvSpPr>
          <p:cNvPr id="8" name="Rectangle à coins arrondis 7"/>
          <p:cNvSpPr/>
          <p:nvPr>
            <p:custDataLst>
              <p:tags r:id="rId5"/>
            </p:custDataLst>
          </p:nvPr>
        </p:nvSpPr>
        <p:spPr>
          <a:xfrm>
            <a:off x="4238164" y="616124"/>
            <a:ext cx="1990019" cy="5105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custDataLst>
              <p:tags r:id="rId6"/>
            </p:custDataLst>
          </p:nvPr>
        </p:nvSpPr>
        <p:spPr>
          <a:xfrm>
            <a:off x="5531891" y="5785032"/>
            <a:ext cx="3046796" cy="954107"/>
          </a:xfrm>
          <a:prstGeom prst="rect">
            <a:avLst/>
          </a:prstGeom>
          <a:noFill/>
        </p:spPr>
        <p:txBody>
          <a:bodyPr wrap="none" rtlCol="0">
            <a:spAutoFit/>
          </a:bodyPr>
          <a:lstStyle/>
          <a:p>
            <a:pPr marL="171690" indent="-171690">
              <a:buFont typeface="Arial" panose="020B0604020202020204" pitchFamily="34" charset="0"/>
              <a:buChar char="•"/>
            </a:pPr>
            <a:r>
              <a:rPr lang="fr-BE" sz="1400" dirty="0">
                <a:solidFill>
                  <a:srgbClr val="FF0000"/>
                </a:solidFill>
              </a:rPr>
              <a:t>Papier de </a:t>
            </a:r>
            <a:r>
              <a:rPr lang="fr-BE" sz="1400" dirty="0" smtClean="0">
                <a:solidFill>
                  <a:srgbClr val="FF0000"/>
                </a:solidFill>
              </a:rPr>
              <a:t>523 EUR </a:t>
            </a:r>
            <a:r>
              <a:rPr lang="fr-BE" sz="1400" dirty="0">
                <a:solidFill>
                  <a:srgbClr val="FF0000"/>
                </a:solidFill>
              </a:rPr>
              <a:t>+ </a:t>
            </a:r>
            <a:r>
              <a:rPr lang="fr-BE" sz="1400" dirty="0" smtClean="0">
                <a:solidFill>
                  <a:srgbClr val="FF0000"/>
                </a:solidFill>
              </a:rPr>
              <a:t>6 % TVA</a:t>
            </a:r>
          </a:p>
          <a:p>
            <a:pPr marL="171690" indent="-171690">
              <a:buFont typeface="Arial" panose="020B0604020202020204" pitchFamily="34" charset="0"/>
              <a:buChar char="•"/>
            </a:pPr>
            <a:r>
              <a:rPr lang="fr-BE" sz="1400" dirty="0" smtClean="0">
                <a:solidFill>
                  <a:srgbClr val="FF0000"/>
                </a:solidFill>
              </a:rPr>
              <a:t>Frais de port de 25,80 EUR + 6 % TVA</a:t>
            </a:r>
            <a:endParaRPr lang="fr-BE" sz="1400" dirty="0">
              <a:solidFill>
                <a:srgbClr val="FF0000"/>
              </a:solidFill>
            </a:endParaRPr>
          </a:p>
          <a:p>
            <a:pPr marL="171690" indent="-171690">
              <a:buFont typeface="Arial" panose="020B0604020202020204" pitchFamily="34" charset="0"/>
              <a:buChar char="•"/>
            </a:pPr>
            <a:r>
              <a:rPr lang="fr-BE" sz="1400" dirty="0">
                <a:solidFill>
                  <a:srgbClr val="FF0000"/>
                </a:solidFill>
              </a:rPr>
              <a:t>Online de </a:t>
            </a:r>
            <a:r>
              <a:rPr lang="fr-BE" sz="1400" dirty="0" smtClean="0">
                <a:solidFill>
                  <a:srgbClr val="FF0000"/>
                </a:solidFill>
              </a:rPr>
              <a:t>58,00 EUR </a:t>
            </a:r>
            <a:r>
              <a:rPr lang="fr-BE" sz="1400" dirty="0">
                <a:solidFill>
                  <a:srgbClr val="FF0000"/>
                </a:solidFill>
              </a:rPr>
              <a:t>+ </a:t>
            </a:r>
            <a:r>
              <a:rPr lang="fr-BE" sz="1400" dirty="0" smtClean="0">
                <a:solidFill>
                  <a:srgbClr val="FF0000"/>
                </a:solidFill>
              </a:rPr>
              <a:t>21 % </a:t>
            </a:r>
            <a:r>
              <a:rPr lang="fr-BE" sz="1400" dirty="0">
                <a:solidFill>
                  <a:srgbClr val="FF0000"/>
                </a:solidFill>
              </a:rPr>
              <a:t>TVA</a:t>
            </a:r>
          </a:p>
          <a:p>
            <a:r>
              <a:rPr lang="fr-BE" sz="1400" dirty="0" smtClean="0">
                <a:solidFill>
                  <a:srgbClr val="FF0000"/>
                </a:solidFill>
              </a:rPr>
              <a:t>    Soit </a:t>
            </a:r>
            <a:r>
              <a:rPr lang="fr-BE" sz="1400" dirty="0">
                <a:solidFill>
                  <a:srgbClr val="FF0000"/>
                </a:solidFill>
              </a:rPr>
              <a:t>total TVAC de </a:t>
            </a:r>
            <a:r>
              <a:rPr lang="fr-BE" sz="1400" dirty="0" smtClean="0">
                <a:solidFill>
                  <a:srgbClr val="FF0000"/>
                </a:solidFill>
              </a:rPr>
              <a:t>651,91 EUR</a:t>
            </a:r>
            <a:endParaRPr lang="fr-BE" sz="1400" dirty="0">
              <a:solidFill>
                <a:srgbClr val="FF0000"/>
              </a:solidFill>
            </a:endParaRPr>
          </a:p>
        </p:txBody>
      </p:sp>
      <p:pic>
        <p:nvPicPr>
          <p:cNvPr id="12" name="Image 11"/>
          <p:cNvPicPr/>
          <p:nvPr>
            <p:custDataLst>
              <p:tags r:id="rId7"/>
            </p:custDataLst>
          </p:nvPr>
        </p:nvPicPr>
        <p:blipFill rotWithShape="1">
          <a:blip r:embed="rId14" cstate="email">
            <a:extLst>
              <a:ext uri="{28A0092B-C50C-407E-A947-70E740481C1C}">
                <a14:useLocalDpi xmlns:a14="http://schemas.microsoft.com/office/drawing/2010/main"/>
              </a:ext>
            </a:extLst>
          </a:blip>
          <a:srcRect/>
          <a:stretch/>
        </p:blipFill>
        <p:spPr bwMode="auto">
          <a:xfrm>
            <a:off x="251520" y="1412776"/>
            <a:ext cx="7344816" cy="4236184"/>
          </a:xfrm>
          <a:prstGeom prst="rect">
            <a:avLst/>
          </a:prstGeom>
          <a:ln>
            <a:noFill/>
          </a:ln>
          <a:extLst>
            <a:ext uri="{53640926-AAD7-44D8-BBD7-CCE9431645EC}">
              <a14:shadowObscured xmlns:a14="http://schemas.microsoft.com/office/drawing/2010/main"/>
            </a:ext>
          </a:extLst>
        </p:spPr>
      </p:pic>
      <p:sp>
        <p:nvSpPr>
          <p:cNvPr id="9" name="Rectangle à coins arrondis 8"/>
          <p:cNvSpPr/>
          <p:nvPr>
            <p:custDataLst>
              <p:tags r:id="rId8"/>
            </p:custDataLst>
          </p:nvPr>
        </p:nvSpPr>
        <p:spPr>
          <a:xfrm>
            <a:off x="256492" y="1772816"/>
            <a:ext cx="1990019"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p:nvPr>
            <p:custDataLst>
              <p:tags r:id="rId9"/>
            </p:custDataLst>
          </p:nvPr>
        </p:nvPicPr>
        <p:blipFill rotWithShape="1">
          <a:blip r:embed="rId15" cstate="email">
            <a:extLst>
              <a:ext uri="{28A0092B-C50C-407E-A947-70E740481C1C}">
                <a14:useLocalDpi xmlns:a14="http://schemas.microsoft.com/office/drawing/2010/main"/>
              </a:ext>
            </a:extLst>
          </a:blip>
          <a:srcRect/>
          <a:stretch/>
        </p:blipFill>
        <p:spPr bwMode="auto">
          <a:xfrm>
            <a:off x="7570130" y="5205243"/>
            <a:ext cx="288033" cy="341169"/>
          </a:xfrm>
          <a:prstGeom prst="rect">
            <a:avLst/>
          </a:prstGeom>
          <a:ln>
            <a:noFill/>
          </a:ln>
          <a:extLst>
            <a:ext uri="{53640926-AAD7-44D8-BBD7-CCE9431645EC}">
              <a14:shadowObscured xmlns:a14="http://schemas.microsoft.com/office/drawing/2010/main"/>
            </a:ext>
          </a:extLst>
        </p:spPr>
      </p:pic>
      <p:sp>
        <p:nvSpPr>
          <p:cNvPr id="10" name="Rectangle à coins arrondis 9"/>
          <p:cNvSpPr/>
          <p:nvPr>
            <p:custDataLst>
              <p:tags r:id="rId10"/>
            </p:custDataLst>
          </p:nvPr>
        </p:nvSpPr>
        <p:spPr>
          <a:xfrm>
            <a:off x="5868144" y="5187498"/>
            <a:ext cx="1990019"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31367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Informations générales</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3</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Espace réservé du contenu 5"/>
          <p:cNvPicPr>
            <a:picLocks noGrp="1"/>
          </p:cNvPicPr>
          <p:nvPr>
            <p:ph idx="1"/>
            <p:custDataLst>
              <p:tags r:id="rId4"/>
            </p:custDataLst>
          </p:nvPr>
        </p:nvPicPr>
        <p:blipFill rotWithShape="1">
          <a:blip r:embed="rId13" cstate="email">
            <a:extLst>
              <a:ext uri="{28A0092B-C50C-407E-A947-70E740481C1C}">
                <a14:useLocalDpi xmlns:a14="http://schemas.microsoft.com/office/drawing/2010/main"/>
              </a:ext>
            </a:extLst>
          </a:blip>
          <a:srcRect/>
          <a:stretch/>
        </p:blipFill>
        <p:spPr bwMode="auto">
          <a:xfrm>
            <a:off x="5355686" y="1268760"/>
            <a:ext cx="1296144" cy="648072"/>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5"/>
            </p:custDataLst>
          </p:nvPr>
        </p:nvPicPr>
        <p:blipFill rotWithShape="1">
          <a:blip r:embed="rId14" cstate="email">
            <a:extLst>
              <a:ext uri="{28A0092B-C50C-407E-A947-70E740481C1C}">
                <a14:useLocalDpi xmlns:a14="http://schemas.microsoft.com/office/drawing/2010/main"/>
              </a:ext>
            </a:extLst>
          </a:blip>
          <a:srcRect/>
          <a:stretch/>
        </p:blipFill>
        <p:spPr bwMode="auto">
          <a:xfrm>
            <a:off x="2725109" y="1162535"/>
            <a:ext cx="1918899" cy="3778633"/>
          </a:xfrm>
          <a:prstGeom prst="rect">
            <a:avLst/>
          </a:prstGeom>
          <a:ln>
            <a:noFill/>
          </a:ln>
          <a:extLst>
            <a:ext uri="{53640926-AAD7-44D8-BBD7-CCE9431645EC}">
              <a14:shadowObscured xmlns:a14="http://schemas.microsoft.com/office/drawing/2010/main"/>
            </a:ext>
          </a:extLst>
        </p:spPr>
      </p:pic>
      <p:sp>
        <p:nvSpPr>
          <p:cNvPr id="8" name="Rectangle 7"/>
          <p:cNvSpPr/>
          <p:nvPr>
            <p:custDataLst>
              <p:tags r:id="rId6"/>
            </p:custDataLst>
          </p:nvPr>
        </p:nvSpPr>
        <p:spPr>
          <a:xfrm>
            <a:off x="495653" y="1434727"/>
            <a:ext cx="2195736" cy="3435351"/>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1-Achat/PO</a:t>
            </a:r>
            <a:endParaRPr lang="fr-BE" sz="2800" dirty="0"/>
          </a:p>
        </p:txBody>
      </p:sp>
      <p:sp>
        <p:nvSpPr>
          <p:cNvPr id="9" name="Rectangle 8"/>
          <p:cNvSpPr/>
          <p:nvPr>
            <p:custDataLst>
              <p:tags r:id="rId7"/>
            </p:custDataLst>
          </p:nvPr>
        </p:nvSpPr>
        <p:spPr>
          <a:xfrm>
            <a:off x="495653" y="5180082"/>
            <a:ext cx="2195736" cy="432048"/>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2- </a:t>
            </a:r>
            <a:r>
              <a:rPr lang="fr-BE" sz="2800" dirty="0"/>
              <a:t>Réceptions</a:t>
            </a:r>
          </a:p>
        </p:txBody>
      </p:sp>
      <p:pic>
        <p:nvPicPr>
          <p:cNvPr id="10" name="Image 9"/>
          <p:cNvPicPr/>
          <p:nvPr>
            <p:custDataLst>
              <p:tags r:id="rId8"/>
            </p:custDataLst>
          </p:nvPr>
        </p:nvPicPr>
        <p:blipFill rotWithShape="1">
          <a:blip r:embed="rId15" cstate="email">
            <a:extLst>
              <a:ext uri="{28A0092B-C50C-407E-A947-70E740481C1C}">
                <a14:useLocalDpi xmlns:a14="http://schemas.microsoft.com/office/drawing/2010/main"/>
              </a:ext>
            </a:extLst>
          </a:blip>
          <a:srcRect/>
          <a:stretch/>
        </p:blipFill>
        <p:spPr bwMode="auto">
          <a:xfrm>
            <a:off x="2768918" y="5072261"/>
            <a:ext cx="2019106" cy="1656184"/>
          </a:xfrm>
          <a:prstGeom prst="rect">
            <a:avLst/>
          </a:prstGeom>
          <a:ln w="28575">
            <a:solidFill>
              <a:srgbClr val="00B050"/>
            </a:solidFill>
          </a:ln>
          <a:extLst>
            <a:ext uri="{53640926-AAD7-44D8-BBD7-CCE9431645EC}">
              <a14:shadowObscured xmlns:a14="http://schemas.microsoft.com/office/drawing/2010/main"/>
            </a:ext>
          </a:extLst>
        </p:spPr>
      </p:pic>
      <p:sp>
        <p:nvSpPr>
          <p:cNvPr id="11" name="Flèche droite 10"/>
          <p:cNvSpPr/>
          <p:nvPr>
            <p:custDataLst>
              <p:tags r:id="rId9"/>
            </p:custDataLst>
          </p:nvPr>
        </p:nvSpPr>
        <p:spPr>
          <a:xfrm>
            <a:off x="4865553" y="5529395"/>
            <a:ext cx="719428" cy="31768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custDataLst>
              <p:tags r:id="rId10"/>
            </p:custDataLst>
          </p:nvPr>
        </p:nvSpPr>
        <p:spPr>
          <a:xfrm>
            <a:off x="5683799" y="5180082"/>
            <a:ext cx="2376264" cy="985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b="1" dirty="0" smtClean="0">
                <a:solidFill>
                  <a:srgbClr val="00B050"/>
                </a:solidFill>
              </a:rPr>
              <a:t>3- Facturation</a:t>
            </a:r>
          </a:p>
        </p:txBody>
      </p:sp>
    </p:spTree>
    <p:extLst>
      <p:ext uri="{BB962C8B-B14F-4D97-AF65-F5344CB8AC3E}">
        <p14:creationId xmlns:p14="http://schemas.microsoft.com/office/powerpoint/2010/main" val="2542049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err="1"/>
              <a:t>Print</a:t>
            </a:r>
            <a:r>
              <a:rPr lang="fr-BE" sz="2400" dirty="0"/>
              <a:t> + online</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30</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sp>
        <p:nvSpPr>
          <p:cNvPr id="16" name="ZoneTexte 15"/>
          <p:cNvSpPr txBox="1"/>
          <p:nvPr>
            <p:custDataLst>
              <p:tags r:id="rId4"/>
            </p:custDataLst>
          </p:nvPr>
        </p:nvSpPr>
        <p:spPr>
          <a:xfrm>
            <a:off x="251520" y="5534578"/>
            <a:ext cx="8348952" cy="646331"/>
          </a:xfrm>
          <a:prstGeom prst="rect">
            <a:avLst/>
          </a:prstGeom>
          <a:noFill/>
        </p:spPr>
        <p:txBody>
          <a:bodyPr wrap="none" rtlCol="0">
            <a:spAutoFit/>
          </a:bodyPr>
          <a:lstStyle/>
          <a:p>
            <a:pPr marL="285750" indent="-285750">
              <a:buFont typeface="Arial" panose="020B0604020202020204" pitchFamily="34" charset="0"/>
              <a:buChar char="•"/>
            </a:pPr>
            <a:r>
              <a:rPr lang="fr-BE" b="1" dirty="0" smtClean="0">
                <a:solidFill>
                  <a:srgbClr val="00B050"/>
                </a:solidFill>
              </a:rPr>
              <a:t>Prendre la POL papier (1.1) 6 % TVA ainsi que celle de l’électronique (1.2) 21 % TVA </a:t>
            </a:r>
          </a:p>
          <a:p>
            <a:pPr marL="285750" indent="-285750">
              <a:buFont typeface="Arial" panose="020B0604020202020204" pitchFamily="34" charset="0"/>
              <a:buChar char="•"/>
            </a:pPr>
            <a:r>
              <a:rPr lang="fr-BE" b="1" dirty="0" smtClean="0">
                <a:solidFill>
                  <a:srgbClr val="00B050"/>
                </a:solidFill>
              </a:rPr>
              <a:t>Ne pas oublier d’encoder à nouveau les dates de souscription</a:t>
            </a:r>
            <a:endParaRPr lang="fr-BE" b="1" dirty="0">
              <a:solidFill>
                <a:srgbClr val="00B050"/>
              </a:solidFill>
            </a:endParaRPr>
          </a:p>
        </p:txBody>
      </p:sp>
      <p:pic>
        <p:nvPicPr>
          <p:cNvPr id="10" name="Image 9"/>
          <p:cNvPicPr/>
          <p:nvPr>
            <p:custDataLst>
              <p:tags r:id="rId5"/>
            </p:custDataLst>
          </p:nvPr>
        </p:nvPicPr>
        <p:blipFill rotWithShape="1">
          <a:blip r:embed="rId10" cstate="email">
            <a:extLst>
              <a:ext uri="{28A0092B-C50C-407E-A947-70E740481C1C}">
                <a14:useLocalDpi xmlns:a14="http://schemas.microsoft.com/office/drawing/2010/main"/>
              </a:ext>
            </a:extLst>
          </a:blip>
          <a:srcRect/>
          <a:stretch/>
        </p:blipFill>
        <p:spPr bwMode="auto">
          <a:xfrm>
            <a:off x="107504" y="1466262"/>
            <a:ext cx="8492968" cy="3932607"/>
          </a:xfrm>
          <a:prstGeom prst="rect">
            <a:avLst/>
          </a:prstGeom>
          <a:ln>
            <a:noFill/>
          </a:ln>
          <a:extLst>
            <a:ext uri="{53640926-AAD7-44D8-BBD7-CCE9431645EC}">
              <a14:shadowObscured xmlns:a14="http://schemas.microsoft.com/office/drawing/2010/main"/>
            </a:ext>
          </a:extLst>
        </p:spPr>
      </p:pic>
      <p:sp>
        <p:nvSpPr>
          <p:cNvPr id="7" name="ZoneTexte 6"/>
          <p:cNvSpPr txBox="1"/>
          <p:nvPr>
            <p:custDataLst>
              <p:tags r:id="rId6"/>
            </p:custDataLst>
          </p:nvPr>
        </p:nvSpPr>
        <p:spPr>
          <a:xfrm>
            <a:off x="1763688" y="4293096"/>
            <a:ext cx="1638590" cy="369332"/>
          </a:xfrm>
          <a:prstGeom prst="rect">
            <a:avLst/>
          </a:prstGeom>
          <a:noFill/>
        </p:spPr>
        <p:txBody>
          <a:bodyPr wrap="none" rtlCol="0">
            <a:spAutoFit/>
          </a:bodyPr>
          <a:lstStyle/>
          <a:p>
            <a:r>
              <a:rPr lang="fr-BE" b="1" dirty="0" err="1" smtClean="0">
                <a:solidFill>
                  <a:srgbClr val="FF0000"/>
                </a:solidFill>
              </a:rPr>
              <a:t>Print</a:t>
            </a:r>
            <a:r>
              <a:rPr lang="fr-BE" b="1" dirty="0" smtClean="0">
                <a:solidFill>
                  <a:srgbClr val="FF0000"/>
                </a:solidFill>
              </a:rPr>
              <a:t> : 6 % TVA</a:t>
            </a:r>
            <a:r>
              <a:rPr lang="fr-BE" b="1" dirty="0" smtClean="0">
                <a:solidFill>
                  <a:srgbClr val="00B050"/>
                </a:solidFill>
              </a:rPr>
              <a:t> </a:t>
            </a:r>
            <a:endParaRPr lang="fr-BE" b="1" dirty="0">
              <a:solidFill>
                <a:srgbClr val="00B050"/>
              </a:solidFill>
            </a:endParaRPr>
          </a:p>
        </p:txBody>
      </p:sp>
      <p:sp>
        <p:nvSpPr>
          <p:cNvPr id="8" name="ZoneTexte 7"/>
          <p:cNvSpPr txBox="1"/>
          <p:nvPr>
            <p:custDataLst>
              <p:tags r:id="rId7"/>
            </p:custDataLst>
          </p:nvPr>
        </p:nvSpPr>
        <p:spPr>
          <a:xfrm>
            <a:off x="1751856" y="5029537"/>
            <a:ext cx="2497094" cy="369332"/>
          </a:xfrm>
          <a:prstGeom prst="rect">
            <a:avLst/>
          </a:prstGeom>
          <a:noFill/>
        </p:spPr>
        <p:txBody>
          <a:bodyPr wrap="none" rtlCol="0">
            <a:spAutoFit/>
          </a:bodyPr>
          <a:lstStyle/>
          <a:p>
            <a:r>
              <a:rPr lang="fr-BE" b="1" dirty="0" smtClean="0">
                <a:solidFill>
                  <a:srgbClr val="FF0000"/>
                </a:solidFill>
              </a:rPr>
              <a:t>Électronique : 21 % TVA</a:t>
            </a:r>
            <a:r>
              <a:rPr lang="fr-BE" b="1" dirty="0" smtClean="0">
                <a:solidFill>
                  <a:srgbClr val="00B050"/>
                </a:solidFill>
              </a:rPr>
              <a:t> </a:t>
            </a:r>
            <a:endParaRPr lang="fr-BE" b="1" dirty="0">
              <a:solidFill>
                <a:srgbClr val="00B050"/>
              </a:solidFill>
            </a:endParaRPr>
          </a:p>
        </p:txBody>
      </p:sp>
    </p:spTree>
    <p:extLst>
      <p:ext uri="{BB962C8B-B14F-4D97-AF65-F5344CB8AC3E}">
        <p14:creationId xmlns:p14="http://schemas.microsoft.com/office/powerpoint/2010/main" val="3093111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Débours</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Espace réservé du contenu 5"/>
          <p:cNvPicPr>
            <a:picLocks noGrp="1"/>
          </p:cNvPicPr>
          <p:nvPr>
            <p:ph idx="1"/>
            <p:custDataLst>
              <p:tags r:id="rId4"/>
            </p:custDataLst>
          </p:nvPr>
        </p:nvPicPr>
        <p:blipFill rotWithShape="1">
          <a:blip r:embed="rId8" cstate="email">
            <a:extLst>
              <a:ext uri="{28A0092B-C50C-407E-A947-70E740481C1C}">
                <a14:useLocalDpi xmlns:a14="http://schemas.microsoft.com/office/drawing/2010/main"/>
              </a:ext>
            </a:extLst>
          </a:blip>
          <a:srcRect/>
          <a:stretch/>
        </p:blipFill>
        <p:spPr bwMode="auto">
          <a:xfrm>
            <a:off x="251520" y="1279984"/>
            <a:ext cx="8136904" cy="5389376"/>
          </a:xfrm>
          <a:prstGeom prst="rect">
            <a:avLst/>
          </a:prstGeom>
          <a:ln>
            <a:noFill/>
          </a:ln>
          <a:extLst>
            <a:ext uri="{53640926-AAD7-44D8-BBD7-CCE9431645EC}">
              <a14:shadowObscured xmlns:a14="http://schemas.microsoft.com/office/drawing/2010/main"/>
            </a:ext>
          </a:extLst>
        </p:spPr>
      </p:pic>
      <p:sp>
        <p:nvSpPr>
          <p:cNvPr id="8" name="ZoneTexte 7"/>
          <p:cNvSpPr txBox="1"/>
          <p:nvPr>
            <p:custDataLst>
              <p:tags r:id="rId5"/>
            </p:custDataLst>
          </p:nvPr>
        </p:nvSpPr>
        <p:spPr>
          <a:xfrm>
            <a:off x="7107431" y="785755"/>
            <a:ext cx="1208985" cy="369332"/>
          </a:xfrm>
          <a:prstGeom prst="rect">
            <a:avLst/>
          </a:prstGeom>
          <a:noFill/>
        </p:spPr>
        <p:txBody>
          <a:bodyPr wrap="none" rtlCol="0">
            <a:spAutoFit/>
          </a:bodyPr>
          <a:lstStyle/>
          <a:p>
            <a:r>
              <a:rPr lang="fr-BE" b="1" dirty="0">
                <a:solidFill>
                  <a:srgbClr val="FF0000"/>
                </a:solidFill>
              </a:rPr>
              <a:t>BC-177914</a:t>
            </a:r>
            <a:endParaRPr lang="fr-BE" dirty="0">
              <a:solidFill>
                <a:srgbClr val="FF0000"/>
              </a:solidFill>
            </a:endParaRPr>
          </a:p>
        </p:txBody>
      </p:sp>
    </p:spTree>
    <p:extLst>
      <p:ext uri="{BB962C8B-B14F-4D97-AF65-F5344CB8AC3E}">
        <p14:creationId xmlns:p14="http://schemas.microsoft.com/office/powerpoint/2010/main" val="1313348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Débours</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32</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8" name="Espace réservé du contenu 5"/>
          <p:cNvPicPr/>
          <p:nvPr>
            <p:custDataLst>
              <p:tags r:id="rId4"/>
            </p:custDataLst>
          </p:nvPr>
        </p:nvPicPr>
        <p:blipFill rotWithShape="1">
          <a:blip r:embed="rId9" cstate="email">
            <a:extLst>
              <a:ext uri="{28A0092B-C50C-407E-A947-70E740481C1C}">
                <a14:useLocalDpi xmlns:a14="http://schemas.microsoft.com/office/drawing/2010/main"/>
              </a:ext>
            </a:extLst>
          </a:blip>
          <a:srcRect/>
          <a:stretch/>
        </p:blipFill>
        <p:spPr bwMode="auto">
          <a:xfrm>
            <a:off x="77560" y="1480336"/>
            <a:ext cx="2262191" cy="1164667"/>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5"/>
            </p:custDataLst>
          </p:nvPr>
        </p:nvPicPr>
        <p:blipFill rotWithShape="1">
          <a:blip r:embed="rId10" cstate="email">
            <a:extLst>
              <a:ext uri="{28A0092B-C50C-407E-A947-70E740481C1C}">
                <a14:useLocalDpi xmlns:a14="http://schemas.microsoft.com/office/drawing/2010/main"/>
              </a:ext>
            </a:extLst>
          </a:blip>
          <a:srcRect/>
          <a:stretch/>
        </p:blipFill>
        <p:spPr bwMode="auto">
          <a:xfrm>
            <a:off x="2843808" y="1133760"/>
            <a:ext cx="5112568" cy="1857817"/>
          </a:xfrm>
          <a:prstGeom prst="rect">
            <a:avLst/>
          </a:prstGeom>
          <a:ln>
            <a:noFill/>
          </a:ln>
          <a:extLst>
            <a:ext uri="{53640926-AAD7-44D8-BBD7-CCE9431645EC}">
              <a14:shadowObscured xmlns:a14="http://schemas.microsoft.com/office/drawing/2010/main"/>
            </a:ext>
          </a:extLst>
        </p:spPr>
      </p:pic>
      <p:pic>
        <p:nvPicPr>
          <p:cNvPr id="10" name="Image 9"/>
          <p:cNvPicPr/>
          <p:nvPr>
            <p:custDataLst>
              <p:tags r:id="rId6"/>
            </p:custDataLst>
          </p:nvPr>
        </p:nvPicPr>
        <p:blipFill rotWithShape="1">
          <a:blip r:embed="rId11" cstate="email">
            <a:extLst>
              <a:ext uri="{28A0092B-C50C-407E-A947-70E740481C1C}">
                <a14:useLocalDpi xmlns:a14="http://schemas.microsoft.com/office/drawing/2010/main"/>
              </a:ext>
            </a:extLst>
          </a:blip>
          <a:srcRect/>
          <a:stretch/>
        </p:blipFill>
        <p:spPr bwMode="auto">
          <a:xfrm>
            <a:off x="107504" y="3027945"/>
            <a:ext cx="8280920" cy="27564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2854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Débours</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33</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Espace réservé du contenu 5"/>
          <p:cNvPicPr>
            <a:picLocks noGrp="1"/>
          </p:cNvPicPr>
          <p:nvPr>
            <p:ph idx="1"/>
            <p:custDataLst>
              <p:tags r:id="rId4"/>
            </p:custDataLst>
          </p:nvPr>
        </p:nvPicPr>
        <p:blipFill rotWithShape="1">
          <a:blip r:embed="rId12" cstate="email">
            <a:extLst>
              <a:ext uri="{28A0092B-C50C-407E-A947-70E740481C1C}">
                <a14:useLocalDpi xmlns:a14="http://schemas.microsoft.com/office/drawing/2010/main"/>
              </a:ext>
            </a:extLst>
          </a:blip>
          <a:srcRect/>
          <a:stretch/>
        </p:blipFill>
        <p:spPr bwMode="auto">
          <a:xfrm>
            <a:off x="0" y="1412776"/>
            <a:ext cx="8604449" cy="4632424"/>
          </a:xfrm>
          <a:prstGeom prst="rect">
            <a:avLst/>
          </a:prstGeom>
          <a:ln>
            <a:noFill/>
          </a:ln>
          <a:extLst>
            <a:ext uri="{53640926-AAD7-44D8-BBD7-CCE9431645EC}">
              <a14:shadowObscured xmlns:a14="http://schemas.microsoft.com/office/drawing/2010/main"/>
            </a:ext>
          </a:extLst>
        </p:spPr>
      </p:pic>
      <p:sp>
        <p:nvSpPr>
          <p:cNvPr id="7" name="Ellipse 6"/>
          <p:cNvSpPr/>
          <p:nvPr>
            <p:custDataLst>
              <p:tags r:id="rId5"/>
            </p:custDataLst>
          </p:nvPr>
        </p:nvSpPr>
        <p:spPr>
          <a:xfrm>
            <a:off x="0" y="3068960"/>
            <a:ext cx="611560" cy="432048"/>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droite 7"/>
          <p:cNvSpPr/>
          <p:nvPr>
            <p:custDataLst>
              <p:tags r:id="rId6"/>
            </p:custDataLst>
          </p:nvPr>
        </p:nvSpPr>
        <p:spPr>
          <a:xfrm>
            <a:off x="471" y="4005064"/>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lèche droite 8"/>
          <p:cNvSpPr/>
          <p:nvPr>
            <p:custDataLst>
              <p:tags r:id="rId7"/>
            </p:custDataLst>
          </p:nvPr>
        </p:nvSpPr>
        <p:spPr>
          <a:xfrm>
            <a:off x="471" y="4725145"/>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droite 9"/>
          <p:cNvSpPr/>
          <p:nvPr>
            <p:custDataLst>
              <p:tags r:id="rId8"/>
            </p:custDataLst>
          </p:nvPr>
        </p:nvSpPr>
        <p:spPr>
          <a:xfrm>
            <a:off x="5220072" y="4005064"/>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Multiplier 12"/>
          <p:cNvSpPr/>
          <p:nvPr>
            <p:custDataLst>
              <p:tags r:id="rId9"/>
            </p:custDataLst>
          </p:nvPr>
        </p:nvSpPr>
        <p:spPr>
          <a:xfrm>
            <a:off x="6507942" y="4617132"/>
            <a:ext cx="360040" cy="360041"/>
          </a:xfrm>
          <a:prstGeom prst="mathMultiply">
            <a:avLst/>
          </a:prstGeom>
          <a:noFill/>
          <a:ln>
            <a:solidFill>
              <a:srgbClr val="FB3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75718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Débours</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34</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sp>
        <p:nvSpPr>
          <p:cNvPr id="8" name="Flèche droite 7"/>
          <p:cNvSpPr/>
          <p:nvPr>
            <p:custDataLst>
              <p:tags r:id="rId4"/>
            </p:custDataLst>
          </p:nvPr>
        </p:nvSpPr>
        <p:spPr>
          <a:xfrm>
            <a:off x="4468485" y="5039355"/>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droite 9"/>
          <p:cNvSpPr/>
          <p:nvPr>
            <p:custDataLst>
              <p:tags r:id="rId5"/>
            </p:custDataLst>
          </p:nvPr>
        </p:nvSpPr>
        <p:spPr>
          <a:xfrm>
            <a:off x="5220072" y="4005064"/>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Espace réservé du contenu 11"/>
          <p:cNvPicPr>
            <a:picLocks noGrp="1"/>
          </p:cNvPicPr>
          <p:nvPr>
            <p:ph idx="1"/>
            <p:custDataLst>
              <p:tags r:id="rId6"/>
            </p:custDataLst>
          </p:nvPr>
        </p:nvPicPr>
        <p:blipFill rotWithShape="1">
          <a:blip r:embed="rId15" cstate="email">
            <a:extLst>
              <a:ext uri="{28A0092B-C50C-407E-A947-70E740481C1C}">
                <a14:useLocalDpi xmlns:a14="http://schemas.microsoft.com/office/drawing/2010/main"/>
              </a:ext>
            </a:extLst>
          </a:blip>
          <a:srcRect/>
          <a:stretch/>
        </p:blipFill>
        <p:spPr bwMode="auto">
          <a:xfrm>
            <a:off x="46928" y="1268822"/>
            <a:ext cx="8496728" cy="3935545"/>
          </a:xfrm>
          <a:prstGeom prst="rect">
            <a:avLst/>
          </a:prstGeom>
          <a:ln>
            <a:noFill/>
          </a:ln>
          <a:extLst>
            <a:ext uri="{53640926-AAD7-44D8-BBD7-CCE9431645EC}">
              <a14:shadowObscured xmlns:a14="http://schemas.microsoft.com/office/drawing/2010/main"/>
            </a:ext>
          </a:extLst>
        </p:spPr>
      </p:pic>
      <p:pic>
        <p:nvPicPr>
          <p:cNvPr id="16" name="Image 15"/>
          <p:cNvPicPr/>
          <p:nvPr>
            <p:custDataLst>
              <p:tags r:id="rId7"/>
            </p:custDataLst>
          </p:nvPr>
        </p:nvPicPr>
        <p:blipFill rotWithShape="1">
          <a:blip r:embed="rId16" cstate="email">
            <a:extLst>
              <a:ext uri="{28A0092B-C50C-407E-A947-70E740481C1C}">
                <a14:useLocalDpi xmlns:a14="http://schemas.microsoft.com/office/drawing/2010/main"/>
              </a:ext>
            </a:extLst>
          </a:blip>
          <a:srcRect/>
          <a:stretch/>
        </p:blipFill>
        <p:spPr bwMode="auto">
          <a:xfrm>
            <a:off x="2987824" y="5824914"/>
            <a:ext cx="5338946" cy="690872"/>
          </a:xfrm>
          <a:prstGeom prst="rect">
            <a:avLst/>
          </a:prstGeom>
          <a:ln>
            <a:noFill/>
          </a:ln>
          <a:extLst>
            <a:ext uri="{53640926-AAD7-44D8-BBD7-CCE9431645EC}">
              <a14:shadowObscured xmlns:a14="http://schemas.microsoft.com/office/drawing/2010/main"/>
            </a:ext>
          </a:extLst>
        </p:spPr>
      </p:pic>
      <p:sp>
        <p:nvSpPr>
          <p:cNvPr id="17" name="Ellipse 16"/>
          <p:cNvSpPr/>
          <p:nvPr>
            <p:custDataLst>
              <p:tags r:id="rId8"/>
            </p:custDataLst>
          </p:nvPr>
        </p:nvSpPr>
        <p:spPr>
          <a:xfrm>
            <a:off x="4621140" y="5836440"/>
            <a:ext cx="1152128" cy="667819"/>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Flèche courbée vers le bas 17"/>
          <p:cNvSpPr/>
          <p:nvPr>
            <p:custDataLst>
              <p:tags r:id="rId9"/>
            </p:custDataLst>
          </p:nvPr>
        </p:nvSpPr>
        <p:spPr>
          <a:xfrm>
            <a:off x="3419872" y="5445224"/>
            <a:ext cx="1656184" cy="401856"/>
          </a:xfrm>
          <a:prstGeom prst="curvedDownArrow">
            <a:avLst/>
          </a:prstGeom>
          <a:solidFill>
            <a:srgbClr val="FF4D1D"/>
          </a:solidFill>
          <a:ln>
            <a:solidFill>
              <a:srgbClr val="FF4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9" name="Flèche droite 8"/>
          <p:cNvSpPr/>
          <p:nvPr>
            <p:custDataLst>
              <p:tags r:id="rId10"/>
            </p:custDataLst>
          </p:nvPr>
        </p:nvSpPr>
        <p:spPr>
          <a:xfrm>
            <a:off x="4359130" y="5041769"/>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0" name="Connecteur droit 19"/>
          <p:cNvCxnSpPr/>
          <p:nvPr>
            <p:custDataLst>
              <p:tags r:id="rId11"/>
            </p:custDataLst>
          </p:nvPr>
        </p:nvCxnSpPr>
        <p:spPr>
          <a:xfrm>
            <a:off x="1619672" y="1844824"/>
            <a:ext cx="1728192" cy="1296144"/>
          </a:xfrm>
          <a:prstGeom prst="line">
            <a:avLst/>
          </a:prstGeom>
          <a:ln w="19050">
            <a:solidFill>
              <a:srgbClr val="FF410D"/>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custDataLst>
              <p:tags r:id="rId12"/>
            </p:custDataLst>
          </p:nvPr>
        </p:nvCxnSpPr>
        <p:spPr>
          <a:xfrm flipH="1">
            <a:off x="1907704" y="1844824"/>
            <a:ext cx="1080120" cy="1296144"/>
          </a:xfrm>
          <a:prstGeom prst="line">
            <a:avLst/>
          </a:prstGeom>
          <a:ln w="19050">
            <a:solidFill>
              <a:srgbClr val="FF41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815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Débours</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35</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12" name="Espace réservé du contenu 11"/>
          <p:cNvPicPr>
            <a:picLocks noGrp="1"/>
          </p:cNvPicPr>
          <p:nvPr>
            <p:ph idx="1"/>
            <p:custDataLst>
              <p:tags r:id="rId4"/>
            </p:custDataLst>
          </p:nvPr>
        </p:nvPicPr>
        <p:blipFill rotWithShape="1">
          <a:blip r:embed="rId10" cstate="email">
            <a:extLst>
              <a:ext uri="{28A0092B-C50C-407E-A947-70E740481C1C}">
                <a14:useLocalDpi xmlns:a14="http://schemas.microsoft.com/office/drawing/2010/main"/>
              </a:ext>
            </a:extLst>
          </a:blip>
          <a:srcRect/>
          <a:stretch/>
        </p:blipFill>
        <p:spPr bwMode="auto">
          <a:xfrm>
            <a:off x="0" y="1331640"/>
            <a:ext cx="9080428" cy="2673424"/>
          </a:xfrm>
          <a:prstGeom prst="rect">
            <a:avLst/>
          </a:prstGeom>
          <a:ln>
            <a:noFill/>
          </a:ln>
          <a:extLst>
            <a:ext uri="{53640926-AAD7-44D8-BBD7-CCE9431645EC}">
              <a14:shadowObscured xmlns:a14="http://schemas.microsoft.com/office/drawing/2010/main"/>
            </a:ext>
          </a:extLst>
        </p:spPr>
      </p:pic>
      <p:sp>
        <p:nvSpPr>
          <p:cNvPr id="10" name="Flèche droite 9"/>
          <p:cNvSpPr/>
          <p:nvPr>
            <p:custDataLst>
              <p:tags r:id="rId5"/>
            </p:custDataLst>
          </p:nvPr>
        </p:nvSpPr>
        <p:spPr>
          <a:xfrm>
            <a:off x="7481228" y="3501008"/>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Espace réservé du contenu 5"/>
          <p:cNvPicPr>
            <a:picLocks/>
          </p:cNvPicPr>
          <p:nvPr>
            <p:custDataLst>
              <p:tags r:id="rId6"/>
            </p:custDataLst>
          </p:nvPr>
        </p:nvPicPr>
        <p:blipFill rotWithShape="1">
          <a:blip r:embed="rId11" cstate="email">
            <a:extLst>
              <a:ext uri="{28A0092B-C50C-407E-A947-70E740481C1C}">
                <a14:useLocalDpi xmlns:a14="http://schemas.microsoft.com/office/drawing/2010/main"/>
              </a:ext>
            </a:extLst>
          </a:blip>
          <a:srcRect/>
          <a:stretch/>
        </p:blipFill>
        <p:spPr bwMode="auto">
          <a:xfrm>
            <a:off x="1916660" y="3500394"/>
            <a:ext cx="5219709" cy="3240974"/>
          </a:xfrm>
          <a:prstGeom prst="rect">
            <a:avLst/>
          </a:prstGeom>
          <a:ln>
            <a:noFill/>
          </a:ln>
          <a:extLst>
            <a:ext uri="{53640926-AAD7-44D8-BBD7-CCE9431645EC}">
              <a14:shadowObscured xmlns:a14="http://schemas.microsoft.com/office/drawing/2010/main"/>
            </a:ext>
          </a:extLst>
        </p:spPr>
      </p:pic>
      <p:sp>
        <p:nvSpPr>
          <p:cNvPr id="19" name="Ellipse 18"/>
          <p:cNvSpPr/>
          <p:nvPr>
            <p:custDataLst>
              <p:tags r:id="rId7"/>
            </p:custDataLst>
          </p:nvPr>
        </p:nvSpPr>
        <p:spPr>
          <a:xfrm>
            <a:off x="2051720" y="6173818"/>
            <a:ext cx="3923928" cy="64807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154302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a:t>Débours</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36</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7" name="Image 6"/>
          <p:cNvPicPr/>
          <p:nvPr>
            <p:custDataLst>
              <p:tags r:id="rId4"/>
            </p:custDataLst>
          </p:nvPr>
        </p:nvPicPr>
        <p:blipFill rotWithShape="1">
          <a:blip r:embed="rId17" cstate="email">
            <a:extLst>
              <a:ext uri="{28A0092B-C50C-407E-A947-70E740481C1C}">
                <a14:useLocalDpi xmlns:a14="http://schemas.microsoft.com/office/drawing/2010/main"/>
              </a:ext>
            </a:extLst>
          </a:blip>
          <a:srcRect/>
          <a:stretch/>
        </p:blipFill>
        <p:spPr bwMode="auto">
          <a:xfrm>
            <a:off x="107504" y="1788776"/>
            <a:ext cx="5328592" cy="769363"/>
          </a:xfrm>
          <a:prstGeom prst="rect">
            <a:avLst/>
          </a:prstGeom>
          <a:ln>
            <a:noFill/>
          </a:ln>
          <a:extLst>
            <a:ext uri="{53640926-AAD7-44D8-BBD7-CCE9431645EC}">
              <a14:shadowObscured xmlns:a14="http://schemas.microsoft.com/office/drawing/2010/main"/>
            </a:ext>
          </a:extLst>
        </p:spPr>
      </p:pic>
      <p:pic>
        <p:nvPicPr>
          <p:cNvPr id="8" name="Image 7"/>
          <p:cNvPicPr/>
          <p:nvPr>
            <p:custDataLst>
              <p:tags r:id="rId5"/>
            </p:custDataLst>
          </p:nvPr>
        </p:nvPicPr>
        <p:blipFill rotWithShape="1">
          <a:blip r:embed="rId18" cstate="email">
            <a:extLst>
              <a:ext uri="{28A0092B-C50C-407E-A947-70E740481C1C}">
                <a14:useLocalDpi xmlns:a14="http://schemas.microsoft.com/office/drawing/2010/main"/>
              </a:ext>
            </a:extLst>
          </a:blip>
          <a:srcRect/>
          <a:stretch/>
        </p:blipFill>
        <p:spPr bwMode="auto">
          <a:xfrm>
            <a:off x="23518" y="2845245"/>
            <a:ext cx="7860850" cy="1447851"/>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6"/>
            </p:custDataLst>
          </p:nvPr>
        </p:nvPicPr>
        <p:blipFill rotWithShape="1">
          <a:blip r:embed="rId19" cstate="email">
            <a:extLst>
              <a:ext uri="{28A0092B-C50C-407E-A947-70E740481C1C}">
                <a14:useLocalDpi xmlns:a14="http://schemas.microsoft.com/office/drawing/2010/main"/>
              </a:ext>
            </a:extLst>
          </a:blip>
          <a:srcRect/>
          <a:stretch/>
        </p:blipFill>
        <p:spPr bwMode="auto">
          <a:xfrm>
            <a:off x="6758196" y="3096389"/>
            <a:ext cx="1590675" cy="382270"/>
          </a:xfrm>
          <a:prstGeom prst="rect">
            <a:avLst/>
          </a:prstGeom>
          <a:ln>
            <a:noFill/>
          </a:ln>
          <a:extLst>
            <a:ext uri="{53640926-AAD7-44D8-BBD7-CCE9431645EC}">
              <a14:shadowObscured xmlns:a14="http://schemas.microsoft.com/office/drawing/2010/main"/>
            </a:ext>
          </a:extLst>
        </p:spPr>
      </p:pic>
      <p:sp>
        <p:nvSpPr>
          <p:cNvPr id="11" name="Ellipse 10"/>
          <p:cNvSpPr/>
          <p:nvPr>
            <p:custDataLst>
              <p:tags r:id="rId7"/>
            </p:custDataLst>
          </p:nvPr>
        </p:nvSpPr>
        <p:spPr>
          <a:xfrm>
            <a:off x="1027166" y="1745165"/>
            <a:ext cx="1904020" cy="58240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custDataLst>
              <p:tags r:id="rId8"/>
            </p:custDataLst>
          </p:nvPr>
        </p:nvSpPr>
        <p:spPr>
          <a:xfrm>
            <a:off x="6520409" y="2961298"/>
            <a:ext cx="1904020" cy="58240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p:nvPr>
            <p:custDataLst>
              <p:tags r:id="rId9"/>
            </p:custDataLst>
          </p:nvPr>
        </p:nvPicPr>
        <p:blipFill rotWithShape="1">
          <a:blip r:embed="rId20" cstate="email">
            <a:extLst>
              <a:ext uri="{28A0092B-C50C-407E-A947-70E740481C1C}">
                <a14:useLocalDpi xmlns:a14="http://schemas.microsoft.com/office/drawing/2010/main"/>
              </a:ext>
            </a:extLst>
          </a:blip>
          <a:srcRect/>
          <a:stretch/>
        </p:blipFill>
        <p:spPr bwMode="auto">
          <a:xfrm>
            <a:off x="6129858" y="4568833"/>
            <a:ext cx="1550604" cy="741547"/>
          </a:xfrm>
          <a:prstGeom prst="rect">
            <a:avLst/>
          </a:prstGeom>
          <a:ln>
            <a:noFill/>
          </a:ln>
          <a:extLst>
            <a:ext uri="{53640926-AAD7-44D8-BBD7-CCE9431645EC}">
              <a14:shadowObscured xmlns:a14="http://schemas.microsoft.com/office/drawing/2010/main"/>
            </a:ext>
          </a:extLst>
        </p:spPr>
      </p:pic>
      <p:pic>
        <p:nvPicPr>
          <p:cNvPr id="15" name="Image 14"/>
          <p:cNvPicPr/>
          <p:nvPr>
            <p:custDataLst>
              <p:tags r:id="rId10"/>
            </p:custDataLst>
          </p:nvPr>
        </p:nvPicPr>
        <p:blipFill rotWithShape="1">
          <a:blip r:embed="rId21" cstate="email">
            <a:extLst>
              <a:ext uri="{28A0092B-C50C-407E-A947-70E740481C1C}">
                <a14:useLocalDpi xmlns:a14="http://schemas.microsoft.com/office/drawing/2010/main"/>
              </a:ext>
            </a:extLst>
          </a:blip>
          <a:srcRect/>
          <a:stretch/>
        </p:blipFill>
        <p:spPr bwMode="auto">
          <a:xfrm>
            <a:off x="6129858" y="5338127"/>
            <a:ext cx="2401930" cy="707073"/>
          </a:xfrm>
          <a:prstGeom prst="rect">
            <a:avLst/>
          </a:prstGeom>
          <a:ln>
            <a:noFill/>
          </a:ln>
          <a:extLst>
            <a:ext uri="{53640926-AAD7-44D8-BBD7-CCE9431645EC}">
              <a14:shadowObscured xmlns:a14="http://schemas.microsoft.com/office/drawing/2010/main"/>
            </a:ext>
          </a:extLst>
        </p:spPr>
      </p:pic>
      <p:pic>
        <p:nvPicPr>
          <p:cNvPr id="16" name="Image 15"/>
          <p:cNvPicPr/>
          <p:nvPr>
            <p:custDataLst>
              <p:tags r:id="rId11"/>
            </p:custDataLst>
          </p:nvPr>
        </p:nvPicPr>
        <p:blipFill rotWithShape="1">
          <a:blip r:embed="rId22" cstate="email">
            <a:extLst>
              <a:ext uri="{28A0092B-C50C-407E-A947-70E740481C1C}">
                <a14:useLocalDpi xmlns:a14="http://schemas.microsoft.com/office/drawing/2010/main"/>
              </a:ext>
            </a:extLst>
          </a:blip>
          <a:srcRect/>
          <a:stretch/>
        </p:blipFill>
        <p:spPr bwMode="auto">
          <a:xfrm>
            <a:off x="4057356" y="5472056"/>
            <a:ext cx="1743075" cy="334645"/>
          </a:xfrm>
          <a:prstGeom prst="rect">
            <a:avLst/>
          </a:prstGeom>
          <a:ln>
            <a:noFill/>
          </a:ln>
          <a:extLst>
            <a:ext uri="{53640926-AAD7-44D8-BBD7-CCE9431645EC}">
              <a14:shadowObscured xmlns:a14="http://schemas.microsoft.com/office/drawing/2010/main"/>
            </a:ext>
          </a:extLst>
        </p:spPr>
      </p:pic>
      <p:pic>
        <p:nvPicPr>
          <p:cNvPr id="17" name="Image 16"/>
          <p:cNvPicPr/>
          <p:nvPr>
            <p:custDataLst>
              <p:tags r:id="rId12"/>
            </p:custDataLst>
          </p:nvPr>
        </p:nvPicPr>
        <p:blipFill rotWithShape="1">
          <a:blip r:embed="rId23" cstate="email">
            <a:extLst>
              <a:ext uri="{28A0092B-C50C-407E-A947-70E740481C1C}">
                <a14:useLocalDpi xmlns:a14="http://schemas.microsoft.com/office/drawing/2010/main"/>
              </a:ext>
            </a:extLst>
          </a:blip>
          <a:srcRect/>
          <a:stretch/>
        </p:blipFill>
        <p:spPr bwMode="auto">
          <a:xfrm>
            <a:off x="3953739" y="4725293"/>
            <a:ext cx="2158365" cy="428625"/>
          </a:xfrm>
          <a:prstGeom prst="rect">
            <a:avLst/>
          </a:prstGeom>
          <a:ln>
            <a:noFill/>
          </a:ln>
          <a:extLst>
            <a:ext uri="{53640926-AAD7-44D8-BBD7-CCE9431645EC}">
              <a14:shadowObscured xmlns:a14="http://schemas.microsoft.com/office/drawing/2010/main"/>
            </a:ext>
          </a:extLst>
        </p:spPr>
      </p:pic>
      <p:sp>
        <p:nvSpPr>
          <p:cNvPr id="14" name="Rectangle à coins arrondis 13"/>
          <p:cNvSpPr/>
          <p:nvPr>
            <p:custDataLst>
              <p:tags r:id="rId13"/>
            </p:custDataLst>
          </p:nvPr>
        </p:nvSpPr>
        <p:spPr>
          <a:xfrm>
            <a:off x="6936882" y="5433742"/>
            <a:ext cx="141199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Rectangle à coins arrondis 17"/>
          <p:cNvSpPr/>
          <p:nvPr>
            <p:custDataLst>
              <p:tags r:id="rId14"/>
            </p:custDataLst>
          </p:nvPr>
        </p:nvSpPr>
        <p:spPr>
          <a:xfrm>
            <a:off x="6920041" y="4725293"/>
            <a:ext cx="676295"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85646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Bon </a:t>
            </a:r>
            <a:r>
              <a:rPr lang="fr-BE" sz="2400" dirty="0"/>
              <a:t>de commande </a:t>
            </a:r>
            <a:r>
              <a:rPr lang="fr-BE" sz="2400" dirty="0" smtClean="0"/>
              <a:t>ouvert</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37</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sp>
        <p:nvSpPr>
          <p:cNvPr id="7" name="ZoneTexte 6"/>
          <p:cNvSpPr txBox="1"/>
          <p:nvPr>
            <p:custDataLst>
              <p:tags r:id="rId4"/>
            </p:custDataLst>
          </p:nvPr>
        </p:nvSpPr>
        <p:spPr>
          <a:xfrm>
            <a:off x="251520" y="1644315"/>
            <a:ext cx="7344703" cy="400110"/>
          </a:xfrm>
          <a:prstGeom prst="rect">
            <a:avLst/>
          </a:prstGeom>
          <a:noFill/>
        </p:spPr>
        <p:txBody>
          <a:bodyPr wrap="none" rtlCol="0">
            <a:spAutoFit/>
          </a:bodyPr>
          <a:lstStyle/>
          <a:p>
            <a:r>
              <a:rPr lang="fr-BE" sz="2000" dirty="0" smtClean="0">
                <a:solidFill>
                  <a:schemeClr val="tx2">
                    <a:lumMod val="75000"/>
                  </a:schemeClr>
                </a:solidFill>
              </a:rPr>
              <a:t>Un PO correspondant au BC SAP envoyé a déjà été créé dans Alma.</a:t>
            </a:r>
            <a:endParaRPr lang="fr-BE" sz="2000" dirty="0">
              <a:solidFill>
                <a:schemeClr val="tx2">
                  <a:lumMod val="75000"/>
                </a:schemeClr>
              </a:solidFill>
            </a:endParaRPr>
          </a:p>
        </p:txBody>
      </p:sp>
      <p:pic>
        <p:nvPicPr>
          <p:cNvPr id="8" name="Image 7"/>
          <p:cNvPicPr/>
          <p:nvPr>
            <p:custDataLst>
              <p:tags r:id="rId5"/>
            </p:custDataLst>
          </p:nvPr>
        </p:nvPicPr>
        <p:blipFill rotWithShape="1">
          <a:blip r:embed="rId8" cstate="email">
            <a:extLst>
              <a:ext uri="{28A0092B-C50C-407E-A947-70E740481C1C}">
                <a14:useLocalDpi xmlns:a14="http://schemas.microsoft.com/office/drawing/2010/main"/>
              </a:ext>
            </a:extLst>
          </a:blip>
          <a:srcRect/>
          <a:stretch/>
        </p:blipFill>
        <p:spPr bwMode="auto">
          <a:xfrm>
            <a:off x="71683" y="2132856"/>
            <a:ext cx="9008745" cy="2448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7947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Bon </a:t>
            </a:r>
            <a:r>
              <a:rPr lang="fr-BE" sz="2400" dirty="0"/>
              <a:t>de commande </a:t>
            </a:r>
            <a:r>
              <a:rPr lang="fr-BE" sz="2400" dirty="0" smtClean="0"/>
              <a:t>ouvert</a:t>
            </a:r>
            <a:endParaRPr lang="fr-BE" sz="2400" dirty="0"/>
          </a:p>
        </p:txBody>
      </p:sp>
      <p:sp>
        <p:nvSpPr>
          <p:cNvPr id="3" name="Espace réservé du contenu 2"/>
          <p:cNvSpPr>
            <a:spLocks noGrp="1"/>
          </p:cNvSpPr>
          <p:nvPr>
            <p:ph idx="1"/>
            <p:custDataLst>
              <p:tags r:id="rId2"/>
            </p:custDataLst>
          </p:nvPr>
        </p:nvSpPr>
        <p:spPr>
          <a:xfrm>
            <a:off x="251520" y="1331640"/>
            <a:ext cx="7992888" cy="5069160"/>
          </a:xfrm>
        </p:spPr>
        <p:txBody>
          <a:bodyPr/>
          <a:lstStyle/>
          <a:p>
            <a:r>
              <a:rPr lang="fr-BE" b="1" dirty="0" smtClean="0">
                <a:solidFill>
                  <a:schemeClr val="tx2">
                    <a:lumMod val="75000"/>
                  </a:schemeClr>
                </a:solidFill>
              </a:rPr>
              <a:t>À </a:t>
            </a:r>
            <a:r>
              <a:rPr lang="fr-BE" b="1" dirty="0">
                <a:solidFill>
                  <a:schemeClr val="tx2">
                    <a:lumMod val="75000"/>
                  </a:schemeClr>
                </a:solidFill>
              </a:rPr>
              <a:t>la réception </a:t>
            </a:r>
            <a:r>
              <a:rPr lang="fr-BE" b="1" dirty="0" smtClean="0">
                <a:solidFill>
                  <a:schemeClr val="tx2">
                    <a:lumMod val="75000"/>
                  </a:schemeClr>
                </a:solidFill>
              </a:rPr>
              <a:t>de l’</a:t>
            </a:r>
            <a:r>
              <a:rPr lang="fr-BE" b="1" dirty="0" err="1" smtClean="0">
                <a:solidFill>
                  <a:schemeClr val="tx2">
                    <a:lumMod val="75000"/>
                  </a:schemeClr>
                </a:solidFill>
              </a:rPr>
              <a:t>ebook</a:t>
            </a:r>
            <a:r>
              <a:rPr lang="fr-BE" b="1" dirty="0" smtClean="0">
                <a:solidFill>
                  <a:schemeClr val="tx2">
                    <a:lumMod val="75000"/>
                  </a:schemeClr>
                </a:solidFill>
              </a:rPr>
              <a:t> </a:t>
            </a:r>
            <a:endParaRPr lang="fr-BE" b="1" dirty="0">
              <a:solidFill>
                <a:schemeClr val="tx2">
                  <a:lumMod val="75000"/>
                </a:scheme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38</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13" cstate="email">
            <a:extLst>
              <a:ext uri="{28A0092B-C50C-407E-A947-70E740481C1C}">
                <a14:useLocalDpi xmlns:a14="http://schemas.microsoft.com/office/drawing/2010/main"/>
              </a:ext>
            </a:extLst>
          </a:blip>
          <a:srcRect/>
          <a:stretch/>
        </p:blipFill>
        <p:spPr bwMode="auto">
          <a:xfrm>
            <a:off x="107504" y="1753984"/>
            <a:ext cx="6912768" cy="3672408"/>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6"/>
            </p:custDataLst>
          </p:nvPr>
        </p:nvPicPr>
        <p:blipFill rotWithShape="1">
          <a:blip r:embed="rId14" cstate="email">
            <a:extLst>
              <a:ext uri="{28A0092B-C50C-407E-A947-70E740481C1C}">
                <a14:useLocalDpi xmlns:a14="http://schemas.microsoft.com/office/drawing/2010/main"/>
              </a:ext>
            </a:extLst>
          </a:blip>
          <a:srcRect/>
          <a:stretch/>
        </p:blipFill>
        <p:spPr bwMode="auto">
          <a:xfrm>
            <a:off x="2123728" y="5461560"/>
            <a:ext cx="6120680" cy="1361583"/>
          </a:xfrm>
          <a:prstGeom prst="rect">
            <a:avLst/>
          </a:prstGeom>
          <a:ln>
            <a:noFill/>
          </a:ln>
          <a:extLst>
            <a:ext uri="{53640926-AAD7-44D8-BBD7-CCE9431645EC}">
              <a14:shadowObscured xmlns:a14="http://schemas.microsoft.com/office/drawing/2010/main"/>
            </a:ext>
          </a:extLst>
        </p:spPr>
      </p:pic>
      <p:sp>
        <p:nvSpPr>
          <p:cNvPr id="8" name="Ellipse 7"/>
          <p:cNvSpPr/>
          <p:nvPr>
            <p:custDataLst>
              <p:tags r:id="rId7"/>
            </p:custDataLst>
          </p:nvPr>
        </p:nvSpPr>
        <p:spPr>
          <a:xfrm>
            <a:off x="194900" y="3284984"/>
            <a:ext cx="1136739" cy="424517"/>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custDataLst>
              <p:tags r:id="rId8"/>
            </p:custDataLst>
          </p:nvPr>
        </p:nvSpPr>
        <p:spPr>
          <a:xfrm>
            <a:off x="5508104" y="5461560"/>
            <a:ext cx="1368152" cy="424517"/>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droite 9"/>
          <p:cNvSpPr/>
          <p:nvPr>
            <p:custDataLst>
              <p:tags r:id="rId9"/>
            </p:custDataLst>
          </p:nvPr>
        </p:nvSpPr>
        <p:spPr>
          <a:xfrm>
            <a:off x="610614" y="5085184"/>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Flèche droite 10"/>
          <p:cNvSpPr/>
          <p:nvPr>
            <p:custDataLst>
              <p:tags r:id="rId10"/>
            </p:custDataLst>
          </p:nvPr>
        </p:nvSpPr>
        <p:spPr>
          <a:xfrm>
            <a:off x="2411760" y="6291952"/>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10256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Bon </a:t>
            </a:r>
            <a:r>
              <a:rPr lang="fr-BE" sz="2400" dirty="0"/>
              <a:t>de commande </a:t>
            </a:r>
            <a:r>
              <a:rPr lang="fr-BE" sz="2400" dirty="0" smtClean="0"/>
              <a:t>ouvert</a:t>
            </a:r>
            <a:endParaRPr lang="fr-BE" sz="2400" dirty="0"/>
          </a:p>
        </p:txBody>
      </p:sp>
      <p:sp>
        <p:nvSpPr>
          <p:cNvPr id="3" name="Espace réservé du contenu 2"/>
          <p:cNvSpPr>
            <a:spLocks noGrp="1"/>
          </p:cNvSpPr>
          <p:nvPr>
            <p:ph idx="1"/>
            <p:custDataLst>
              <p:tags r:id="rId2"/>
            </p:custDataLst>
          </p:nvPr>
        </p:nvSpPr>
        <p:spPr>
          <a:xfrm>
            <a:off x="251520" y="1268760"/>
            <a:ext cx="7992888" cy="5132040"/>
          </a:xfrm>
        </p:spPr>
        <p:txBody>
          <a:bodyPr/>
          <a:lstStyle/>
          <a:p>
            <a:r>
              <a:rPr lang="fr-BE" b="1" dirty="0">
                <a:solidFill>
                  <a:schemeClr val="tx2">
                    <a:lumMod val="75000"/>
                  </a:schemeClr>
                </a:solidFill>
              </a:rPr>
              <a:t>Création de la facture en mode </a:t>
            </a:r>
            <a:r>
              <a:rPr lang="fr-BE" b="1" dirty="0" err="1">
                <a:solidFill>
                  <a:schemeClr val="tx2">
                    <a:lumMod val="75000"/>
                  </a:schemeClr>
                </a:solidFill>
              </a:rPr>
              <a:t>Manually</a:t>
            </a:r>
            <a:r>
              <a:rPr lang="fr-BE" b="1" dirty="0">
                <a:solidFill>
                  <a:schemeClr val="tx2">
                    <a:lumMod val="75000"/>
                  </a:schemeClr>
                </a:solidFill>
              </a:rPr>
              <a:t> </a:t>
            </a:r>
          </a:p>
          <a:p>
            <a:endParaRPr lang="fr-BE" b="1" dirty="0">
              <a:solidFill>
                <a:schemeClr val="tx2">
                  <a:lumMod val="75000"/>
                </a:scheme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39</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8" name="Image 7"/>
          <p:cNvPicPr/>
          <p:nvPr>
            <p:custDataLst>
              <p:tags r:id="rId5"/>
            </p:custDataLst>
          </p:nvPr>
        </p:nvPicPr>
        <p:blipFill rotWithShape="1">
          <a:blip r:embed="rId8" cstate="email">
            <a:extLst>
              <a:ext uri="{28A0092B-C50C-407E-A947-70E740481C1C}">
                <a14:useLocalDpi xmlns:a14="http://schemas.microsoft.com/office/drawing/2010/main"/>
              </a:ext>
            </a:extLst>
          </a:blip>
          <a:srcRect/>
          <a:stretch/>
        </p:blipFill>
        <p:spPr bwMode="auto">
          <a:xfrm>
            <a:off x="467544" y="1669028"/>
            <a:ext cx="7776864" cy="51889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916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Informations générales</a:t>
            </a:r>
          </a:p>
        </p:txBody>
      </p:sp>
      <p:sp>
        <p:nvSpPr>
          <p:cNvPr id="3" name="Espace réservé du contenu 2"/>
          <p:cNvSpPr>
            <a:spLocks noGrp="1"/>
          </p:cNvSpPr>
          <p:nvPr>
            <p:ph idx="1"/>
            <p:custDataLst>
              <p:tags r:id="rId2"/>
            </p:custDataLst>
          </p:nvPr>
        </p:nvSpPr>
        <p:spPr/>
        <p:txBody>
          <a:bodyPr>
            <a:normAutofit/>
          </a:bodyPr>
          <a:lstStyle/>
          <a:p>
            <a:r>
              <a:rPr lang="fr-BE" b="1" u="sng" dirty="0">
                <a:solidFill>
                  <a:srgbClr val="002060"/>
                </a:solidFill>
              </a:rPr>
              <a:t>Rôles liés à la </a:t>
            </a:r>
            <a:r>
              <a:rPr lang="fr-BE" b="1" u="sng" dirty="0" smtClean="0">
                <a:solidFill>
                  <a:srgbClr val="002060"/>
                </a:solidFill>
              </a:rPr>
              <a:t>facturation</a:t>
            </a:r>
          </a:p>
          <a:p>
            <a:pPr marL="114300" indent="0">
              <a:buNone/>
            </a:pPr>
            <a:r>
              <a:rPr lang="fr-BE" sz="2400" b="1" dirty="0" smtClean="0">
                <a:solidFill>
                  <a:schemeClr val="tx2">
                    <a:lumMod val="75000"/>
                  </a:schemeClr>
                </a:solidFill>
              </a:rPr>
              <a:t>Acquéreurs :</a:t>
            </a:r>
            <a:endParaRPr lang="fr-BE" sz="2400" b="1" dirty="0">
              <a:solidFill>
                <a:schemeClr val="tx2">
                  <a:lumMod val="75000"/>
                </a:schemeClr>
              </a:solidFill>
            </a:endParaRPr>
          </a:p>
          <a:p>
            <a:pPr indent="-342900"/>
            <a:r>
              <a:rPr lang="fr-BE" b="1" dirty="0" err="1">
                <a:solidFill>
                  <a:schemeClr val="tx2">
                    <a:lumMod val="75000"/>
                  </a:schemeClr>
                </a:solidFill>
              </a:rPr>
              <a:t>Invoice</a:t>
            </a:r>
            <a:r>
              <a:rPr lang="fr-BE" b="1" dirty="0">
                <a:solidFill>
                  <a:schemeClr val="tx2">
                    <a:lumMod val="75000"/>
                  </a:schemeClr>
                </a:solidFill>
              </a:rPr>
              <a:t> </a:t>
            </a:r>
            <a:r>
              <a:rPr lang="fr-BE" b="1" dirty="0" err="1">
                <a:solidFill>
                  <a:schemeClr val="tx2">
                    <a:lumMod val="75000"/>
                  </a:schemeClr>
                </a:solidFill>
              </a:rPr>
              <a:t>Operator</a:t>
            </a:r>
            <a:endParaRPr lang="fr-BE" b="1" dirty="0">
              <a:solidFill>
                <a:schemeClr val="tx2">
                  <a:lumMod val="75000"/>
                </a:schemeClr>
              </a:solidFill>
            </a:endParaRPr>
          </a:p>
          <a:p>
            <a:pPr marL="476250" indent="-342900">
              <a:buFont typeface="Wingdings" panose="05000000000000000000" pitchFamily="2" charset="2"/>
              <a:buChar char="v"/>
            </a:pPr>
            <a:r>
              <a:rPr lang="fr-BE" dirty="0"/>
              <a:t>« Encodeur » (crée, modifie, révise les factures, et qui peut les assigner aux autres opérateurs)</a:t>
            </a:r>
          </a:p>
          <a:p>
            <a:pPr marL="114300" indent="0">
              <a:buNone/>
            </a:pPr>
            <a:endParaRPr lang="fr-BE" sz="2400" b="1" dirty="0" smtClean="0">
              <a:solidFill>
                <a:schemeClr val="tx2">
                  <a:lumMod val="75000"/>
                </a:schemeClr>
              </a:solidFill>
            </a:endParaRPr>
          </a:p>
          <a:p>
            <a:pPr marL="114300" indent="0">
              <a:buNone/>
            </a:pPr>
            <a:r>
              <a:rPr lang="fr-BE" sz="2400" b="1" dirty="0" smtClean="0">
                <a:solidFill>
                  <a:schemeClr val="tx2">
                    <a:lumMod val="75000"/>
                  </a:schemeClr>
                </a:solidFill>
              </a:rPr>
              <a:t>Secrétaires exécutives :</a:t>
            </a:r>
            <a:endParaRPr lang="fr-BE" sz="2400" b="1" dirty="0">
              <a:solidFill>
                <a:schemeClr val="tx2">
                  <a:lumMod val="75000"/>
                </a:schemeClr>
              </a:solidFill>
            </a:endParaRPr>
          </a:p>
          <a:p>
            <a:pPr indent="-342900"/>
            <a:r>
              <a:rPr lang="fr-BE" b="1" dirty="0" err="1">
                <a:solidFill>
                  <a:schemeClr val="tx2">
                    <a:lumMod val="75000"/>
                  </a:schemeClr>
                </a:solidFill>
              </a:rPr>
              <a:t>Invoice</a:t>
            </a:r>
            <a:r>
              <a:rPr lang="fr-BE" b="1" dirty="0">
                <a:solidFill>
                  <a:schemeClr val="tx2">
                    <a:lumMod val="75000"/>
                  </a:schemeClr>
                </a:solidFill>
              </a:rPr>
              <a:t> Manager</a:t>
            </a:r>
          </a:p>
          <a:p>
            <a:pPr marL="476250" indent="-342900">
              <a:buFont typeface="Wingdings" panose="05000000000000000000" pitchFamily="2" charset="2"/>
              <a:buChar char="v"/>
            </a:pPr>
            <a:r>
              <a:rPr lang="fr-BE" dirty="0"/>
              <a:t>Responsable qui va gérer tout le workflow facturation et assigner des factures aux « </a:t>
            </a:r>
            <a:r>
              <a:rPr lang="fr-BE" dirty="0" err="1"/>
              <a:t>Invoice</a:t>
            </a:r>
            <a:r>
              <a:rPr lang="fr-BE" dirty="0"/>
              <a:t> </a:t>
            </a:r>
            <a:r>
              <a:rPr lang="fr-BE" dirty="0" err="1"/>
              <a:t>Operators</a:t>
            </a:r>
            <a:r>
              <a:rPr lang="fr-BE" dirty="0"/>
              <a:t> »</a:t>
            </a:r>
          </a:p>
          <a:p>
            <a:pPr indent="-342900"/>
            <a:r>
              <a:rPr lang="fr-BE" b="1" dirty="0" err="1" smtClean="0">
                <a:solidFill>
                  <a:schemeClr val="tx2">
                    <a:lumMod val="75000"/>
                  </a:schemeClr>
                </a:solidFill>
              </a:rPr>
              <a:t>Invoice</a:t>
            </a:r>
            <a:r>
              <a:rPr lang="fr-BE" b="1" dirty="0" smtClean="0">
                <a:solidFill>
                  <a:schemeClr val="tx2">
                    <a:lumMod val="75000"/>
                  </a:schemeClr>
                </a:solidFill>
              </a:rPr>
              <a:t> </a:t>
            </a:r>
            <a:r>
              <a:rPr lang="fr-BE" b="1" dirty="0" err="1">
                <a:solidFill>
                  <a:schemeClr val="tx2">
                    <a:lumMod val="75000"/>
                  </a:schemeClr>
                </a:solidFill>
              </a:rPr>
              <a:t>Operator</a:t>
            </a:r>
            <a:r>
              <a:rPr lang="fr-BE" b="1" dirty="0">
                <a:solidFill>
                  <a:schemeClr val="tx2">
                    <a:lumMod val="75000"/>
                  </a:schemeClr>
                </a:solidFill>
              </a:rPr>
              <a:t> </a:t>
            </a:r>
            <a:r>
              <a:rPr lang="fr-BE" b="1" dirty="0" err="1">
                <a:solidFill>
                  <a:schemeClr val="tx2">
                    <a:lumMod val="75000"/>
                  </a:schemeClr>
                </a:solidFill>
              </a:rPr>
              <a:t>extended</a:t>
            </a:r>
            <a:endParaRPr lang="fr-BE" b="1" dirty="0">
              <a:solidFill>
                <a:schemeClr val="tx2">
                  <a:lumMod val="75000"/>
                </a:schemeClr>
              </a:solidFill>
            </a:endParaRPr>
          </a:p>
          <a:p>
            <a:pPr marL="476250" indent="-342900">
              <a:buFont typeface="Wingdings" panose="05000000000000000000" pitchFamily="2" charset="2"/>
              <a:buChar char="v"/>
            </a:pPr>
            <a:r>
              <a:rPr lang="fr-BE" dirty="0"/>
              <a:t>Idem </a:t>
            </a:r>
            <a:r>
              <a:rPr lang="fr-BE" dirty="0" err="1"/>
              <a:t>invoice</a:t>
            </a:r>
            <a:r>
              <a:rPr lang="fr-BE" dirty="0"/>
              <a:t> </a:t>
            </a:r>
            <a:r>
              <a:rPr lang="fr-BE" dirty="0" err="1"/>
              <a:t>operator</a:t>
            </a:r>
            <a:r>
              <a:rPr lang="fr-BE" dirty="0"/>
              <a:t> avec le droit supplémentaire de suppression des factures</a:t>
            </a:r>
          </a:p>
          <a:p>
            <a:pPr marL="571500" indent="-457200">
              <a:buFont typeface="+mj-lt"/>
              <a:buAutoNum type="arabicPeriod"/>
            </a:pPr>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spTree>
    <p:extLst>
      <p:ext uri="{BB962C8B-B14F-4D97-AF65-F5344CB8AC3E}">
        <p14:creationId xmlns:p14="http://schemas.microsoft.com/office/powerpoint/2010/main" val="3556419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Bon </a:t>
            </a:r>
            <a:r>
              <a:rPr lang="fr-BE" sz="2400" dirty="0"/>
              <a:t>de commande </a:t>
            </a:r>
            <a:r>
              <a:rPr lang="fr-BE" sz="2400" dirty="0" smtClean="0"/>
              <a:t>ouvert</a:t>
            </a:r>
            <a:endParaRPr lang="fr-BE" sz="2400" dirty="0"/>
          </a:p>
        </p:txBody>
      </p:sp>
      <p:sp>
        <p:nvSpPr>
          <p:cNvPr id="3" name="Espace réservé du contenu 2"/>
          <p:cNvSpPr>
            <a:spLocks noGrp="1"/>
          </p:cNvSpPr>
          <p:nvPr>
            <p:ph idx="1"/>
            <p:custDataLst>
              <p:tags r:id="rId2"/>
            </p:custDataLst>
          </p:nvPr>
        </p:nvSpPr>
        <p:spPr>
          <a:xfrm>
            <a:off x="251520" y="1331640"/>
            <a:ext cx="7992888" cy="5069160"/>
          </a:xfrm>
        </p:spPr>
        <p:txBody>
          <a:bodyPr/>
          <a:lstStyle/>
          <a:p>
            <a:r>
              <a:rPr lang="fr-BE" b="1" dirty="0" smtClean="0">
                <a:solidFill>
                  <a:schemeClr val="tx2">
                    <a:lumMod val="75000"/>
                  </a:schemeClr>
                </a:solidFill>
              </a:rPr>
              <a:t>Création de la facture en mode </a:t>
            </a:r>
            <a:r>
              <a:rPr lang="fr-BE" b="1" dirty="0" err="1" smtClean="0">
                <a:solidFill>
                  <a:schemeClr val="tx2">
                    <a:lumMod val="75000"/>
                  </a:schemeClr>
                </a:solidFill>
              </a:rPr>
              <a:t>Manually</a:t>
            </a:r>
            <a:r>
              <a:rPr lang="fr-BE" b="1" dirty="0" smtClean="0">
                <a:solidFill>
                  <a:schemeClr val="tx2">
                    <a:lumMod val="75000"/>
                  </a:schemeClr>
                </a:solidFill>
              </a:rPr>
              <a:t> </a:t>
            </a:r>
            <a:endParaRPr lang="fr-BE" b="1" dirty="0">
              <a:solidFill>
                <a:schemeClr val="tx2">
                  <a:lumMod val="75000"/>
                </a:scheme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40</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10" name="Image 9"/>
          <p:cNvPicPr/>
          <p:nvPr>
            <p:custDataLst>
              <p:tags r:id="rId5"/>
            </p:custDataLst>
          </p:nvPr>
        </p:nvPicPr>
        <p:blipFill rotWithShape="1">
          <a:blip r:embed="rId11" cstate="email">
            <a:extLst>
              <a:ext uri="{28A0092B-C50C-407E-A947-70E740481C1C}">
                <a14:useLocalDpi xmlns:a14="http://schemas.microsoft.com/office/drawing/2010/main"/>
              </a:ext>
            </a:extLst>
          </a:blip>
          <a:srcRect/>
          <a:stretch/>
        </p:blipFill>
        <p:spPr bwMode="auto">
          <a:xfrm>
            <a:off x="251520" y="1700808"/>
            <a:ext cx="7457440" cy="3352800"/>
          </a:xfrm>
          <a:prstGeom prst="rect">
            <a:avLst/>
          </a:prstGeom>
          <a:ln>
            <a:noFill/>
          </a:ln>
          <a:extLst>
            <a:ext uri="{53640926-AAD7-44D8-BBD7-CCE9431645EC}">
              <a14:shadowObscured xmlns:a14="http://schemas.microsoft.com/office/drawing/2010/main"/>
            </a:ext>
          </a:extLst>
        </p:spPr>
      </p:pic>
      <p:pic>
        <p:nvPicPr>
          <p:cNvPr id="12" name="Image 11"/>
          <p:cNvPicPr/>
          <p:nvPr>
            <p:custDataLst>
              <p:tags r:id="rId6"/>
            </p:custDataLst>
          </p:nvPr>
        </p:nvPicPr>
        <p:blipFill rotWithShape="1">
          <a:blip r:embed="rId12" cstate="email">
            <a:extLst>
              <a:ext uri="{28A0092B-C50C-407E-A947-70E740481C1C}">
                <a14:useLocalDpi xmlns:a14="http://schemas.microsoft.com/office/drawing/2010/main"/>
              </a:ext>
            </a:extLst>
          </a:blip>
          <a:srcRect/>
          <a:stretch/>
        </p:blipFill>
        <p:spPr bwMode="auto">
          <a:xfrm>
            <a:off x="71458" y="5059345"/>
            <a:ext cx="5715000" cy="1015365"/>
          </a:xfrm>
          <a:prstGeom prst="rect">
            <a:avLst/>
          </a:prstGeom>
          <a:ln>
            <a:noFill/>
          </a:ln>
          <a:extLst>
            <a:ext uri="{53640926-AAD7-44D8-BBD7-CCE9431645EC}">
              <a14:shadowObscured xmlns:a14="http://schemas.microsoft.com/office/drawing/2010/main"/>
            </a:ext>
          </a:extLst>
        </p:spPr>
      </p:pic>
      <p:pic>
        <p:nvPicPr>
          <p:cNvPr id="13" name="Image 12"/>
          <p:cNvPicPr/>
          <p:nvPr>
            <p:custDataLst>
              <p:tags r:id="rId7"/>
            </p:custDataLst>
          </p:nvPr>
        </p:nvPicPr>
        <p:blipFill rotWithShape="1">
          <a:blip r:embed="rId13" cstate="email">
            <a:extLst>
              <a:ext uri="{28A0092B-C50C-407E-A947-70E740481C1C}">
                <a14:useLocalDpi xmlns:a14="http://schemas.microsoft.com/office/drawing/2010/main"/>
              </a:ext>
            </a:extLst>
          </a:blip>
          <a:srcRect/>
          <a:stretch/>
        </p:blipFill>
        <p:spPr bwMode="auto">
          <a:xfrm>
            <a:off x="3910890" y="5039773"/>
            <a:ext cx="2055630" cy="353761"/>
          </a:xfrm>
          <a:prstGeom prst="rect">
            <a:avLst/>
          </a:prstGeom>
          <a:ln>
            <a:noFill/>
          </a:ln>
          <a:extLst>
            <a:ext uri="{53640926-AAD7-44D8-BBD7-CCE9431645EC}">
              <a14:shadowObscured xmlns:a14="http://schemas.microsoft.com/office/drawing/2010/main"/>
            </a:ext>
          </a:extLst>
        </p:spPr>
      </p:pic>
      <p:pic>
        <p:nvPicPr>
          <p:cNvPr id="14" name="Image 13"/>
          <p:cNvPicPr/>
          <p:nvPr>
            <p:custDataLst>
              <p:tags r:id="rId8"/>
            </p:custDataLst>
          </p:nvPr>
        </p:nvPicPr>
        <p:blipFill rotWithShape="1">
          <a:blip r:embed="rId14" cstate="email">
            <a:extLst>
              <a:ext uri="{28A0092B-C50C-407E-A947-70E740481C1C}">
                <a14:useLocalDpi xmlns:a14="http://schemas.microsoft.com/office/drawing/2010/main"/>
              </a:ext>
            </a:extLst>
          </a:blip>
          <a:srcRect/>
          <a:stretch/>
        </p:blipFill>
        <p:spPr bwMode="auto">
          <a:xfrm>
            <a:off x="3910890" y="5322870"/>
            <a:ext cx="5169538" cy="7518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1529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Bon </a:t>
            </a:r>
            <a:r>
              <a:rPr lang="fr-BE" sz="2400" dirty="0"/>
              <a:t>de commande </a:t>
            </a:r>
            <a:r>
              <a:rPr lang="fr-BE" sz="2400" dirty="0" smtClean="0"/>
              <a:t>ouvert</a:t>
            </a:r>
            <a:endParaRPr lang="fr-BE" sz="2400" dirty="0"/>
          </a:p>
        </p:txBody>
      </p:sp>
      <p:sp>
        <p:nvSpPr>
          <p:cNvPr id="3" name="Espace réservé du contenu 2"/>
          <p:cNvSpPr>
            <a:spLocks noGrp="1"/>
          </p:cNvSpPr>
          <p:nvPr>
            <p:ph idx="1"/>
            <p:custDataLst>
              <p:tags r:id="rId2"/>
            </p:custDataLst>
          </p:nvPr>
        </p:nvSpPr>
        <p:spPr>
          <a:xfrm>
            <a:off x="251520" y="1331640"/>
            <a:ext cx="7992888" cy="5069160"/>
          </a:xfrm>
        </p:spPr>
        <p:txBody>
          <a:bodyPr/>
          <a:lstStyle/>
          <a:p>
            <a:r>
              <a:rPr lang="fr-BE" dirty="0"/>
              <a:t>Pour des BC </a:t>
            </a:r>
            <a:r>
              <a:rPr lang="fr-BE" dirty="0" smtClean="0"/>
              <a:t>ouverts concernant </a:t>
            </a:r>
            <a:r>
              <a:rPr lang="fr-BE" dirty="0"/>
              <a:t>des ouvrages </a:t>
            </a:r>
            <a:r>
              <a:rPr lang="fr-BE" dirty="0" smtClean="0"/>
              <a:t>papier :</a:t>
            </a:r>
            <a:endParaRPr lang="fr-BE" dirty="0"/>
          </a:p>
          <a:p>
            <a:r>
              <a:rPr lang="fr-BE" b="1" dirty="0" smtClean="0">
                <a:solidFill>
                  <a:schemeClr val="tx2">
                    <a:lumMod val="75000"/>
                  </a:schemeClr>
                </a:solidFill>
              </a:rPr>
              <a:t>À </a:t>
            </a:r>
            <a:r>
              <a:rPr lang="fr-BE" b="1" dirty="0">
                <a:solidFill>
                  <a:schemeClr val="tx2">
                    <a:lumMod val="75000"/>
                  </a:schemeClr>
                </a:solidFill>
              </a:rPr>
              <a:t>la réception de chaque ouvrage     </a:t>
            </a:r>
            <a:endParaRPr lang="fr-BE" dirty="0"/>
          </a:p>
          <a:p>
            <a:endParaRPr lang="fr-BE" dirty="0"/>
          </a:p>
          <a:p>
            <a:endParaRPr lang="fr-BE" b="1" dirty="0">
              <a:solidFill>
                <a:schemeClr val="tx2">
                  <a:lumMod val="75000"/>
                </a:scheme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41</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11" name="Image 10"/>
          <p:cNvPicPr/>
          <p:nvPr>
            <p:custDataLst>
              <p:tags r:id="rId5"/>
            </p:custDataLst>
          </p:nvPr>
        </p:nvPicPr>
        <p:blipFill rotWithShape="1">
          <a:blip r:embed="rId12" cstate="email">
            <a:extLst>
              <a:ext uri="{28A0092B-C50C-407E-A947-70E740481C1C}">
                <a14:useLocalDpi xmlns:a14="http://schemas.microsoft.com/office/drawing/2010/main"/>
              </a:ext>
            </a:extLst>
          </a:blip>
          <a:srcRect/>
          <a:stretch/>
        </p:blipFill>
        <p:spPr bwMode="auto">
          <a:xfrm>
            <a:off x="683568" y="2189480"/>
            <a:ext cx="7272808" cy="4551888"/>
          </a:xfrm>
          <a:prstGeom prst="rect">
            <a:avLst/>
          </a:prstGeom>
          <a:ln>
            <a:noFill/>
          </a:ln>
          <a:extLst>
            <a:ext uri="{53640926-AAD7-44D8-BBD7-CCE9431645EC}">
              <a14:shadowObscured xmlns:a14="http://schemas.microsoft.com/office/drawing/2010/main"/>
            </a:ext>
          </a:extLst>
        </p:spPr>
      </p:pic>
      <p:sp>
        <p:nvSpPr>
          <p:cNvPr id="15" name="Ellipse 14"/>
          <p:cNvSpPr/>
          <p:nvPr>
            <p:custDataLst>
              <p:tags r:id="rId6"/>
            </p:custDataLst>
          </p:nvPr>
        </p:nvSpPr>
        <p:spPr>
          <a:xfrm>
            <a:off x="971600" y="3717032"/>
            <a:ext cx="2304256" cy="3600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llipse 15"/>
          <p:cNvSpPr/>
          <p:nvPr>
            <p:custDataLst>
              <p:tags r:id="rId7"/>
            </p:custDataLst>
          </p:nvPr>
        </p:nvSpPr>
        <p:spPr>
          <a:xfrm>
            <a:off x="971600" y="4698876"/>
            <a:ext cx="2304256" cy="3600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llipse 16"/>
          <p:cNvSpPr/>
          <p:nvPr>
            <p:custDataLst>
              <p:tags r:id="rId8"/>
            </p:custDataLst>
          </p:nvPr>
        </p:nvSpPr>
        <p:spPr>
          <a:xfrm>
            <a:off x="827584" y="6364152"/>
            <a:ext cx="2304256" cy="3600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custDataLst>
              <p:tags r:id="rId9"/>
            </p:custDataLst>
          </p:nvPr>
        </p:nvSpPr>
        <p:spPr>
          <a:xfrm>
            <a:off x="946630" y="4387974"/>
            <a:ext cx="2304256" cy="31090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9938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Cas particuliers  </a:t>
            </a:r>
            <a:r>
              <a:rPr lang="fr-BE" sz="2400" dirty="0"/>
              <a:t/>
            </a:r>
            <a:br>
              <a:rPr lang="fr-BE" sz="2400" dirty="0"/>
            </a:br>
            <a:r>
              <a:rPr lang="fr-BE" sz="2400" dirty="0" smtClean="0"/>
              <a:t>Notes de crédit</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42</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4"/>
            </p:custDataLst>
          </p:nvPr>
        </p:nvPicPr>
        <p:blipFill rotWithShape="1">
          <a:blip r:embed="rId13" cstate="email">
            <a:extLst>
              <a:ext uri="{28A0092B-C50C-407E-A947-70E740481C1C}">
                <a14:useLocalDpi xmlns:a14="http://schemas.microsoft.com/office/drawing/2010/main"/>
              </a:ext>
            </a:extLst>
          </a:blip>
          <a:srcRect/>
          <a:stretch/>
        </p:blipFill>
        <p:spPr bwMode="auto">
          <a:xfrm>
            <a:off x="107504" y="1257388"/>
            <a:ext cx="8424284" cy="3323740"/>
          </a:xfrm>
          <a:prstGeom prst="rect">
            <a:avLst/>
          </a:prstGeom>
          <a:ln>
            <a:noFill/>
          </a:ln>
          <a:extLst>
            <a:ext uri="{53640926-AAD7-44D8-BBD7-CCE9431645EC}">
              <a14:shadowObscured xmlns:a14="http://schemas.microsoft.com/office/drawing/2010/main"/>
            </a:ext>
          </a:extLst>
        </p:spPr>
      </p:pic>
      <p:pic>
        <p:nvPicPr>
          <p:cNvPr id="7" name="Espace réservé du contenu 6"/>
          <p:cNvPicPr>
            <a:picLocks noGrp="1"/>
          </p:cNvPicPr>
          <p:nvPr>
            <p:ph idx="1"/>
            <p:custDataLst>
              <p:tags r:id="rId5"/>
            </p:custDataLst>
          </p:nvPr>
        </p:nvPicPr>
        <p:blipFill rotWithShape="1">
          <a:blip r:embed="rId14" cstate="email">
            <a:extLst>
              <a:ext uri="{28A0092B-C50C-407E-A947-70E740481C1C}">
                <a14:useLocalDpi xmlns:a14="http://schemas.microsoft.com/office/drawing/2010/main"/>
              </a:ext>
            </a:extLst>
          </a:blip>
          <a:srcRect/>
          <a:stretch/>
        </p:blipFill>
        <p:spPr bwMode="auto">
          <a:xfrm>
            <a:off x="7668344" y="2132856"/>
            <a:ext cx="696049" cy="370741"/>
          </a:xfrm>
          <a:prstGeom prst="rect">
            <a:avLst/>
          </a:prstGeom>
          <a:ln>
            <a:noFill/>
          </a:ln>
          <a:extLst>
            <a:ext uri="{53640926-AAD7-44D8-BBD7-CCE9431645EC}">
              <a14:shadowObscured xmlns:a14="http://schemas.microsoft.com/office/drawing/2010/main"/>
            </a:ext>
          </a:extLst>
        </p:spPr>
      </p:pic>
      <p:pic>
        <p:nvPicPr>
          <p:cNvPr id="8" name="Image 7"/>
          <p:cNvPicPr/>
          <p:nvPr>
            <p:custDataLst>
              <p:tags r:id="rId6"/>
            </p:custDataLst>
          </p:nvPr>
        </p:nvPicPr>
        <p:blipFill rotWithShape="1">
          <a:blip r:embed="rId15" cstate="email">
            <a:extLst>
              <a:ext uri="{28A0092B-C50C-407E-A947-70E740481C1C}">
                <a14:useLocalDpi xmlns:a14="http://schemas.microsoft.com/office/drawing/2010/main"/>
              </a:ext>
            </a:extLst>
          </a:blip>
          <a:srcRect/>
          <a:stretch/>
        </p:blipFill>
        <p:spPr bwMode="auto">
          <a:xfrm>
            <a:off x="238568" y="4585211"/>
            <a:ext cx="8256889" cy="1593080"/>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7"/>
            </p:custDataLst>
          </p:nvPr>
        </p:nvPicPr>
        <p:blipFill rotWithShape="1">
          <a:blip r:embed="rId16" cstate="email">
            <a:extLst>
              <a:ext uri="{28A0092B-C50C-407E-A947-70E740481C1C}">
                <a14:useLocalDpi xmlns:a14="http://schemas.microsoft.com/office/drawing/2010/main"/>
              </a:ext>
            </a:extLst>
          </a:blip>
          <a:srcRect/>
          <a:stretch/>
        </p:blipFill>
        <p:spPr bwMode="auto">
          <a:xfrm>
            <a:off x="2555776" y="6193988"/>
            <a:ext cx="1440160" cy="331356"/>
          </a:xfrm>
          <a:prstGeom prst="rect">
            <a:avLst/>
          </a:prstGeom>
          <a:ln>
            <a:noFill/>
          </a:ln>
          <a:extLst>
            <a:ext uri="{53640926-AAD7-44D8-BBD7-CCE9431645EC}">
              <a14:shadowObscured xmlns:a14="http://schemas.microsoft.com/office/drawing/2010/main"/>
            </a:ext>
          </a:extLst>
        </p:spPr>
      </p:pic>
      <p:pic>
        <p:nvPicPr>
          <p:cNvPr id="10" name="Image 9"/>
          <p:cNvPicPr/>
          <p:nvPr>
            <p:custDataLst>
              <p:tags r:id="rId8"/>
            </p:custDataLst>
          </p:nvPr>
        </p:nvPicPr>
        <p:blipFill rotWithShape="1">
          <a:blip r:embed="rId17" cstate="email">
            <a:extLst>
              <a:ext uri="{28A0092B-C50C-407E-A947-70E740481C1C}">
                <a14:useLocalDpi xmlns:a14="http://schemas.microsoft.com/office/drawing/2010/main"/>
              </a:ext>
            </a:extLst>
          </a:blip>
          <a:srcRect/>
          <a:stretch/>
        </p:blipFill>
        <p:spPr bwMode="auto">
          <a:xfrm>
            <a:off x="2542420" y="6525344"/>
            <a:ext cx="5130165" cy="304800"/>
          </a:xfrm>
          <a:prstGeom prst="rect">
            <a:avLst/>
          </a:prstGeom>
          <a:ln>
            <a:noFill/>
          </a:ln>
          <a:extLst>
            <a:ext uri="{53640926-AAD7-44D8-BBD7-CCE9431645EC}">
              <a14:shadowObscured xmlns:a14="http://schemas.microsoft.com/office/drawing/2010/main"/>
            </a:ext>
          </a:extLst>
        </p:spPr>
      </p:pic>
      <p:sp>
        <p:nvSpPr>
          <p:cNvPr id="11" name="Ellipse 10"/>
          <p:cNvSpPr/>
          <p:nvPr>
            <p:custDataLst>
              <p:tags r:id="rId9"/>
            </p:custDataLst>
          </p:nvPr>
        </p:nvSpPr>
        <p:spPr>
          <a:xfrm>
            <a:off x="899592" y="3789040"/>
            <a:ext cx="1656184" cy="352509"/>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custDataLst>
              <p:tags r:id="rId10"/>
            </p:custDataLst>
          </p:nvPr>
        </p:nvSpPr>
        <p:spPr>
          <a:xfrm>
            <a:off x="2267744" y="6505491"/>
            <a:ext cx="2160240" cy="352509"/>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155859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323528" y="1196752"/>
            <a:ext cx="7992888" cy="4988024"/>
          </a:xfrm>
          <a:noFill/>
        </p:spPr>
        <p:txBody>
          <a:bodyPr>
            <a:normAutofit fontScale="92500" lnSpcReduction="10000"/>
          </a:bodyPr>
          <a:lstStyle/>
          <a:p>
            <a:r>
              <a:rPr lang="fr-BE" dirty="0" smtClean="0"/>
              <a:t>Informations générales </a:t>
            </a:r>
          </a:p>
          <a:p>
            <a:r>
              <a:rPr lang="fr-BE" dirty="0" smtClean="0"/>
              <a:t>Workflow </a:t>
            </a:r>
            <a:r>
              <a:rPr lang="fr-BE" dirty="0" err="1" smtClean="0"/>
              <a:t>Invoicing</a:t>
            </a:r>
            <a:endParaRPr lang="fr-BE" dirty="0" smtClean="0"/>
          </a:p>
          <a:p>
            <a:r>
              <a:rPr lang="fr-BE" dirty="0" smtClean="0"/>
              <a:t>Création de factures</a:t>
            </a:r>
          </a:p>
          <a:p>
            <a:pPr marL="1234440" lvl="2" indent="-457200">
              <a:buFont typeface="+mj-lt"/>
              <a:buAutoNum type="arabicParenR"/>
            </a:pPr>
            <a:r>
              <a:rPr lang="fr-BE" dirty="0" smtClean="0"/>
              <a:t>À partir d’un PO</a:t>
            </a:r>
          </a:p>
          <a:p>
            <a:pPr marL="1234440" lvl="2" indent="-457200">
              <a:buFont typeface="+mj-lt"/>
              <a:buAutoNum type="arabicParenR"/>
            </a:pPr>
            <a:r>
              <a:rPr lang="fr-BE" dirty="0" smtClean="0"/>
              <a:t>Manuellement </a:t>
            </a:r>
          </a:p>
          <a:p>
            <a:pPr marL="1234440" lvl="2" indent="-457200">
              <a:buFont typeface="+mj-lt"/>
              <a:buAutoNum type="arabicParenR"/>
            </a:pPr>
            <a:r>
              <a:rPr lang="fr-BE" dirty="0" smtClean="0"/>
              <a:t>À partir d’un fichier Excel</a:t>
            </a:r>
          </a:p>
          <a:p>
            <a:pPr marL="1234440" lvl="2" indent="-457200">
              <a:buFont typeface="+mj-lt"/>
              <a:buAutoNum type="arabicParenR"/>
            </a:pPr>
            <a:r>
              <a:rPr lang="fr-BE" dirty="0" smtClean="0"/>
              <a:t>Via EDI</a:t>
            </a:r>
          </a:p>
          <a:p>
            <a:r>
              <a:rPr lang="fr-BE" dirty="0" smtClean="0"/>
              <a:t>Cas particuliers </a:t>
            </a:r>
          </a:p>
          <a:p>
            <a:pPr lvl="2"/>
            <a:r>
              <a:rPr lang="fr-BE" dirty="0" err="1" smtClean="0"/>
              <a:t>Print</a:t>
            </a:r>
            <a:r>
              <a:rPr lang="fr-BE" dirty="0" smtClean="0"/>
              <a:t> + online</a:t>
            </a:r>
          </a:p>
          <a:p>
            <a:pPr lvl="2"/>
            <a:r>
              <a:rPr lang="fr-BE" dirty="0" smtClean="0"/>
              <a:t>Débours</a:t>
            </a:r>
          </a:p>
          <a:p>
            <a:pPr lvl="2"/>
            <a:r>
              <a:rPr lang="fr-BE" dirty="0" smtClean="0"/>
              <a:t>Bons de commande ouverts</a:t>
            </a:r>
          </a:p>
          <a:p>
            <a:pPr lvl="2"/>
            <a:r>
              <a:rPr lang="fr-BE" dirty="0" smtClean="0"/>
              <a:t>Notes de crédit </a:t>
            </a:r>
          </a:p>
          <a:p>
            <a:r>
              <a:rPr lang="fr-BE" dirty="0" smtClean="0">
                <a:solidFill>
                  <a:srgbClr val="FB3621"/>
                </a:solidFill>
              </a:rPr>
              <a:t>Questions de TVA</a:t>
            </a:r>
          </a:p>
          <a:p>
            <a:r>
              <a:rPr lang="fr-BE" dirty="0" smtClean="0"/>
              <a:t>Gestion des factures</a:t>
            </a:r>
          </a:p>
          <a:p>
            <a:pPr lvl="2"/>
            <a:r>
              <a:rPr lang="fr-BE" dirty="0" smtClean="0"/>
              <a:t>Recherche</a:t>
            </a:r>
          </a:p>
          <a:p>
            <a:pPr lvl="2"/>
            <a:r>
              <a:rPr lang="fr-BE" dirty="0" smtClean="0"/>
              <a:t>Suppression</a:t>
            </a:r>
          </a:p>
          <a:p>
            <a:pPr lvl="2"/>
            <a:r>
              <a:rPr lang="fr-BE" dirty="0" smtClean="0"/>
              <a:t>Attacher une pièce jointe</a:t>
            </a:r>
            <a:endParaRPr lang="fr-BE"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43</a:t>
            </a:fld>
            <a:endParaRPr lang="en-US"/>
          </a:p>
        </p:txBody>
      </p:sp>
      <p:sp>
        <p:nvSpPr>
          <p:cNvPr id="5" name="Espace réservé du pied de page 4"/>
          <p:cNvSpPr>
            <a:spLocks noGrp="1"/>
          </p:cNvSpPr>
          <p:nvPr>
            <p:ph type="ftr" sz="quarter" idx="3"/>
            <p:custDataLst>
              <p:tags r:id="rId3"/>
            </p:custDataLst>
          </p:nvPr>
        </p:nvSpPr>
        <p:spPr>
          <a:ln w="3175">
            <a:noFill/>
          </a:ln>
        </p:spPr>
        <p:txBody>
          <a:bodyPr/>
          <a:lstStyle/>
          <a:p>
            <a:r>
              <a:rPr lang="fr-BE" dirty="0" smtClean="0">
                <a:solidFill>
                  <a:srgbClr val="278989"/>
                </a:solidFill>
              </a:rPr>
              <a:t>Alma - Acquisitions/</a:t>
            </a:r>
            <a:r>
              <a:rPr lang="fr-BE" dirty="0" err="1" smtClean="0">
                <a:solidFill>
                  <a:srgbClr val="278989"/>
                </a:solidFill>
              </a:rPr>
              <a:t>Invoicing</a:t>
            </a:r>
            <a:endParaRPr lang="en-US" dirty="0">
              <a:solidFill>
                <a:srgbClr val="278989"/>
              </a:solidFill>
            </a:endParaRPr>
          </a:p>
        </p:txBody>
      </p:sp>
      <p:sp>
        <p:nvSpPr>
          <p:cNvPr id="6" name="Titre 1"/>
          <p:cNvSpPr>
            <a:spLocks noGrp="1"/>
          </p:cNvSpPr>
          <p:nvPr>
            <p:ph type="title"/>
            <p:custDataLst>
              <p:tags r:id="rId4"/>
            </p:custDataLst>
          </p:nvPr>
        </p:nvSpPr>
        <p:spPr>
          <a:xfrm>
            <a:off x="251520" y="188640"/>
            <a:ext cx="7992888" cy="1143000"/>
          </a:xfrm>
        </p:spPr>
        <p:txBody>
          <a:bodyPr/>
          <a:lstStyle/>
          <a:p>
            <a:r>
              <a:rPr lang="fr-BE" dirty="0" smtClean="0"/>
              <a:t>Contenu</a:t>
            </a:r>
            <a:endParaRPr lang="fr-BE" dirty="0"/>
          </a:p>
        </p:txBody>
      </p:sp>
    </p:spTree>
    <p:extLst>
      <p:ext uri="{BB962C8B-B14F-4D97-AF65-F5344CB8AC3E}">
        <p14:creationId xmlns:p14="http://schemas.microsoft.com/office/powerpoint/2010/main" val="2937185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Questions de TVA…</a:t>
            </a:r>
            <a:endParaRPr lang="fr-BE" sz="2400" dirty="0"/>
          </a:p>
        </p:txBody>
      </p:sp>
      <p:sp>
        <p:nvSpPr>
          <p:cNvPr id="3" name="Espace réservé du contenu 2"/>
          <p:cNvSpPr>
            <a:spLocks noGrp="1"/>
          </p:cNvSpPr>
          <p:nvPr>
            <p:ph idx="1"/>
            <p:custDataLst>
              <p:tags r:id="rId2"/>
            </p:custDataLst>
          </p:nvPr>
        </p:nvSpPr>
        <p:spPr/>
        <p:txBody>
          <a:bodyPr/>
          <a:lstStyle/>
          <a:p>
            <a:r>
              <a:rPr lang="fr-BE" dirty="0" smtClean="0"/>
              <a:t>L’</a:t>
            </a:r>
            <a:r>
              <a:rPr lang="fr-BE" dirty="0" err="1" smtClean="0"/>
              <a:t>ULiège</a:t>
            </a:r>
            <a:r>
              <a:rPr lang="fr-BE" dirty="0" smtClean="0"/>
              <a:t> </a:t>
            </a:r>
            <a:r>
              <a:rPr lang="fr-BE" dirty="0"/>
              <a:t>est un assujetti mixte partiel. </a:t>
            </a:r>
            <a:endParaRPr lang="fr-BE" dirty="0" smtClean="0"/>
          </a:p>
          <a:p>
            <a:pPr marL="114300" indent="0">
              <a:buNone/>
            </a:pPr>
            <a:r>
              <a:rPr lang="fr-BE" dirty="0" smtClean="0"/>
              <a:t>-&gt; Son </a:t>
            </a:r>
            <a:r>
              <a:rPr lang="fr-BE" dirty="0"/>
              <a:t>numéro de TVA est BE0325777171.</a:t>
            </a:r>
          </a:p>
          <a:p>
            <a:endParaRPr lang="fr-BE" dirty="0"/>
          </a:p>
          <a:p>
            <a:r>
              <a:rPr lang="fr-BE" dirty="0"/>
              <a:t>3 taux seront d’application dans </a:t>
            </a:r>
            <a:r>
              <a:rPr lang="fr-BE" dirty="0" smtClean="0"/>
              <a:t>ALMA : 6 %, 21 % </a:t>
            </a:r>
            <a:r>
              <a:rPr lang="fr-BE" dirty="0"/>
              <a:t>et </a:t>
            </a:r>
            <a:r>
              <a:rPr lang="fr-BE" dirty="0" smtClean="0"/>
              <a:t>0 %.</a:t>
            </a:r>
            <a:endParaRPr lang="fr-BE" dirty="0"/>
          </a:p>
          <a:p>
            <a:endParaRPr lang="fr-BE" dirty="0"/>
          </a:p>
          <a:p>
            <a:r>
              <a:rPr lang="fr-BE" dirty="0"/>
              <a:t>Pratiquement, les bibliothèques ne récupèrent pas la TVA déductible sur leurs acquisitions documentaires.</a:t>
            </a:r>
          </a:p>
          <a:p>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44</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9" cstate="email">
            <a:extLst>
              <a:ext uri="{28A0092B-C50C-407E-A947-70E740481C1C}">
                <a14:useLocalDpi xmlns:a14="http://schemas.microsoft.com/office/drawing/2010/main"/>
              </a:ext>
            </a:extLst>
          </a:blip>
          <a:srcRect/>
          <a:stretch/>
        </p:blipFill>
        <p:spPr bwMode="auto">
          <a:xfrm>
            <a:off x="6804248" y="188639"/>
            <a:ext cx="963548" cy="792088"/>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6"/>
            </p:custDataLst>
          </p:nvPr>
        </p:nvPicPr>
        <p:blipFill rotWithShape="1">
          <a:blip r:embed="rId10" cstate="email">
            <a:extLst>
              <a:ext uri="{28A0092B-C50C-407E-A947-70E740481C1C}">
                <a14:useLocalDpi xmlns:a14="http://schemas.microsoft.com/office/drawing/2010/main"/>
              </a:ext>
            </a:extLst>
          </a:blip>
          <a:srcRect/>
          <a:stretch/>
        </p:blipFill>
        <p:spPr bwMode="auto">
          <a:xfrm>
            <a:off x="288421" y="4077916"/>
            <a:ext cx="7919085" cy="1771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9282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Questions de TVA…</a:t>
            </a:r>
            <a:endParaRPr lang="fr-BE" sz="2400" dirty="0"/>
          </a:p>
        </p:txBody>
      </p:sp>
      <p:sp>
        <p:nvSpPr>
          <p:cNvPr id="3" name="Espace réservé du contenu 2"/>
          <p:cNvSpPr>
            <a:spLocks noGrp="1"/>
          </p:cNvSpPr>
          <p:nvPr>
            <p:ph idx="1"/>
            <p:custDataLst>
              <p:tags r:id="rId2"/>
            </p:custDataLst>
          </p:nvPr>
        </p:nvSpPr>
        <p:spPr>
          <a:xfrm>
            <a:off x="251520" y="1124744"/>
            <a:ext cx="7992888" cy="5276056"/>
          </a:xfrm>
        </p:spPr>
        <p:txBody>
          <a:bodyPr/>
          <a:lstStyle/>
          <a:p>
            <a:pPr marL="114300" indent="0">
              <a:buNone/>
            </a:pPr>
            <a:r>
              <a:rPr lang="fr-BE" dirty="0"/>
              <a:t>1. Facture d’achat d’un ouvrage (ou un périodique papier) chez un fournisseur belge et assujetti </a:t>
            </a: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45</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15" cstate="email">
            <a:extLst>
              <a:ext uri="{28A0092B-C50C-407E-A947-70E740481C1C}">
                <a14:useLocalDpi xmlns:a14="http://schemas.microsoft.com/office/drawing/2010/main"/>
              </a:ext>
            </a:extLst>
          </a:blip>
          <a:srcRect/>
          <a:stretch/>
        </p:blipFill>
        <p:spPr bwMode="auto">
          <a:xfrm>
            <a:off x="6804248" y="188639"/>
            <a:ext cx="963548" cy="792088"/>
          </a:xfrm>
          <a:prstGeom prst="rect">
            <a:avLst/>
          </a:prstGeom>
          <a:ln>
            <a:noFill/>
          </a:ln>
          <a:extLst>
            <a:ext uri="{53640926-AAD7-44D8-BBD7-CCE9431645EC}">
              <a14:shadowObscured xmlns:a14="http://schemas.microsoft.com/office/drawing/2010/main"/>
            </a:ext>
          </a:extLst>
        </p:spPr>
      </p:pic>
      <p:pic>
        <p:nvPicPr>
          <p:cNvPr id="7" name="Espace réservé du contenu 5"/>
          <p:cNvPicPr>
            <a:picLocks/>
          </p:cNvPicPr>
          <p:nvPr>
            <p:custDataLst>
              <p:tags r:id="rId6"/>
            </p:custDataLst>
          </p:nvPr>
        </p:nvPicPr>
        <p:blipFill rotWithShape="1">
          <a:blip r:embed="rId16" cstate="email">
            <a:extLst>
              <a:ext uri="{28A0092B-C50C-407E-A947-70E740481C1C}">
                <a14:useLocalDpi xmlns:a14="http://schemas.microsoft.com/office/drawing/2010/main"/>
              </a:ext>
            </a:extLst>
          </a:blip>
          <a:srcRect/>
          <a:stretch/>
        </p:blipFill>
        <p:spPr bwMode="auto">
          <a:xfrm>
            <a:off x="253444" y="1814041"/>
            <a:ext cx="5254660" cy="4351263"/>
          </a:xfrm>
          <a:prstGeom prst="rect">
            <a:avLst/>
          </a:prstGeom>
          <a:ln w="12700">
            <a:solidFill>
              <a:schemeClr val="tx1"/>
            </a:solidFill>
          </a:ln>
          <a:extLst>
            <a:ext uri="{53640926-AAD7-44D8-BBD7-CCE9431645EC}">
              <a14:shadowObscured xmlns:a14="http://schemas.microsoft.com/office/drawing/2010/main"/>
            </a:ext>
          </a:extLst>
        </p:spPr>
      </p:pic>
      <p:sp>
        <p:nvSpPr>
          <p:cNvPr id="8" name="Rectangle 7"/>
          <p:cNvSpPr/>
          <p:nvPr>
            <p:custDataLst>
              <p:tags r:id="rId7"/>
            </p:custDataLst>
          </p:nvPr>
        </p:nvSpPr>
        <p:spPr>
          <a:xfrm>
            <a:off x="5590341" y="1916831"/>
            <a:ext cx="2358008" cy="1477328"/>
          </a:xfrm>
          <a:prstGeom prst="rect">
            <a:avLst/>
          </a:prstGeom>
        </p:spPr>
        <p:txBody>
          <a:bodyPr wrap="square">
            <a:spAutoFit/>
          </a:bodyPr>
          <a:lstStyle/>
          <a:p>
            <a:r>
              <a:rPr lang="fr-BE" u="sng" dirty="0" smtClean="0">
                <a:solidFill>
                  <a:schemeClr val="tx2">
                    <a:lumMod val="75000"/>
                  </a:schemeClr>
                </a:solidFill>
              </a:rPr>
              <a:t>ALMA:</a:t>
            </a:r>
            <a:endParaRPr lang="fr-BE" u="sng" dirty="0">
              <a:solidFill>
                <a:schemeClr val="tx2">
                  <a:lumMod val="75000"/>
                </a:schemeClr>
              </a:solidFill>
            </a:endParaRPr>
          </a:p>
          <a:p>
            <a:r>
              <a:rPr lang="fr-BE" b="1" dirty="0">
                <a:solidFill>
                  <a:schemeClr val="tx2">
                    <a:lumMod val="75000"/>
                  </a:schemeClr>
                </a:solidFill>
              </a:rPr>
              <a:t>VAT </a:t>
            </a:r>
            <a:r>
              <a:rPr lang="fr-BE" b="1" dirty="0" smtClean="0">
                <a:solidFill>
                  <a:schemeClr val="tx2">
                    <a:lumMod val="75000"/>
                  </a:schemeClr>
                </a:solidFill>
              </a:rPr>
              <a:t>%: </a:t>
            </a:r>
            <a:r>
              <a:rPr lang="fr-BE" b="1" dirty="0">
                <a:solidFill>
                  <a:schemeClr val="tx2">
                    <a:lumMod val="75000"/>
                  </a:schemeClr>
                </a:solidFill>
              </a:rPr>
              <a:t>6.00</a:t>
            </a:r>
          </a:p>
          <a:p>
            <a:r>
              <a:rPr lang="fr-BE" dirty="0" err="1" smtClean="0">
                <a:solidFill>
                  <a:schemeClr val="tx2">
                    <a:lumMod val="75000"/>
                  </a:schemeClr>
                </a:solidFill>
              </a:rPr>
              <a:t>Amount</a:t>
            </a:r>
            <a:r>
              <a:rPr lang="fr-BE" dirty="0" smtClean="0">
                <a:solidFill>
                  <a:schemeClr val="tx2">
                    <a:lumMod val="75000"/>
                  </a:schemeClr>
                </a:solidFill>
              </a:rPr>
              <a:t>: </a:t>
            </a:r>
            <a:r>
              <a:rPr lang="fr-BE" dirty="0">
                <a:solidFill>
                  <a:schemeClr val="tx2">
                    <a:lumMod val="75000"/>
                  </a:schemeClr>
                </a:solidFill>
              </a:rPr>
              <a:t>2.57</a:t>
            </a:r>
          </a:p>
          <a:p>
            <a:r>
              <a:rPr lang="fr-BE" dirty="0">
                <a:solidFill>
                  <a:schemeClr val="tx2">
                    <a:lumMod val="75000"/>
                  </a:schemeClr>
                </a:solidFill>
              </a:rPr>
              <a:t>VAT </a:t>
            </a:r>
            <a:r>
              <a:rPr lang="fr-BE" dirty="0" smtClean="0">
                <a:solidFill>
                  <a:schemeClr val="tx2">
                    <a:lumMod val="75000"/>
                  </a:schemeClr>
                </a:solidFill>
              </a:rPr>
              <a:t>Type: </a:t>
            </a:r>
            <a:r>
              <a:rPr lang="fr-BE" dirty="0">
                <a:solidFill>
                  <a:schemeClr val="tx2">
                    <a:lumMod val="75000"/>
                  </a:schemeClr>
                </a:solidFill>
              </a:rPr>
              <a:t>Inclusive</a:t>
            </a:r>
          </a:p>
          <a:p>
            <a:r>
              <a:rPr lang="fr-BE" dirty="0" err="1">
                <a:solidFill>
                  <a:schemeClr val="tx2">
                    <a:lumMod val="75000"/>
                  </a:schemeClr>
                </a:solidFill>
              </a:rPr>
              <a:t>Expended</a:t>
            </a:r>
            <a:r>
              <a:rPr lang="fr-BE" dirty="0">
                <a:solidFill>
                  <a:schemeClr val="tx2">
                    <a:lumMod val="75000"/>
                  </a:schemeClr>
                </a:solidFill>
              </a:rPr>
              <a:t> </a:t>
            </a:r>
            <a:r>
              <a:rPr lang="fr-BE" dirty="0" err="1">
                <a:solidFill>
                  <a:schemeClr val="tx2">
                    <a:lumMod val="75000"/>
                  </a:schemeClr>
                </a:solidFill>
              </a:rPr>
              <a:t>from</a:t>
            </a:r>
            <a:r>
              <a:rPr lang="fr-BE" dirty="0">
                <a:solidFill>
                  <a:schemeClr val="tx2">
                    <a:lumMod val="75000"/>
                  </a:schemeClr>
                </a:solidFill>
              </a:rPr>
              <a:t> </a:t>
            </a:r>
            <a:r>
              <a:rPr lang="fr-BE" dirty="0" err="1">
                <a:solidFill>
                  <a:schemeClr val="tx2">
                    <a:lumMod val="75000"/>
                  </a:schemeClr>
                </a:solidFill>
              </a:rPr>
              <a:t>fund</a:t>
            </a:r>
            <a:r>
              <a:rPr lang="fr-BE" dirty="0">
                <a:solidFill>
                  <a:schemeClr val="tx2">
                    <a:lumMod val="75000"/>
                  </a:schemeClr>
                </a:solidFill>
              </a:rPr>
              <a:t> </a:t>
            </a:r>
          </a:p>
        </p:txBody>
      </p:sp>
      <p:pic>
        <p:nvPicPr>
          <p:cNvPr id="9" name="Picture 2"/>
          <p:cNvPicPr>
            <a:picLocks noChangeAspect="1" noChangeArrowheads="1"/>
          </p:cNvPicPr>
          <p:nvPr>
            <p:custDataLst>
              <p:tags r:id="rId8"/>
            </p:custDataLst>
          </p:nvPr>
        </p:nvPicPr>
        <p:blipFill rotWithShape="1">
          <a:blip r:embed="rId17" cstate="email">
            <a:extLst>
              <a:ext uri="{28A0092B-C50C-407E-A947-70E740481C1C}">
                <a14:useLocalDpi xmlns:a14="http://schemas.microsoft.com/office/drawing/2010/main"/>
              </a:ext>
            </a:extLst>
          </a:blip>
          <a:srcRect/>
          <a:stretch/>
        </p:blipFill>
        <p:spPr bwMode="auto">
          <a:xfrm>
            <a:off x="35242" y="6295355"/>
            <a:ext cx="8142664" cy="49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custDataLst>
              <p:tags r:id="rId9"/>
            </p:custDataLst>
          </p:nvPr>
        </p:nvSpPr>
        <p:spPr>
          <a:xfrm>
            <a:off x="2483490" y="5761380"/>
            <a:ext cx="3024614" cy="376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 name="Connecteur droit avec flèche 11"/>
          <p:cNvCxnSpPr/>
          <p:nvPr>
            <p:custDataLst>
              <p:tags r:id="rId10"/>
            </p:custDataLst>
          </p:nvPr>
        </p:nvCxnSpPr>
        <p:spPr>
          <a:xfrm>
            <a:off x="5306780" y="6142705"/>
            <a:ext cx="777388" cy="4157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Image 14"/>
          <p:cNvPicPr/>
          <p:nvPr>
            <p:custDataLst>
              <p:tags r:id="rId11"/>
            </p:custDataLst>
          </p:nvPr>
        </p:nvPicPr>
        <p:blipFill rotWithShape="1">
          <a:blip r:embed="rId18" cstate="email">
            <a:extLst>
              <a:ext uri="{28A0092B-C50C-407E-A947-70E740481C1C}">
                <a14:useLocalDpi xmlns:a14="http://schemas.microsoft.com/office/drawing/2010/main"/>
              </a:ext>
            </a:extLst>
          </a:blip>
          <a:srcRect/>
          <a:stretch/>
        </p:blipFill>
        <p:spPr bwMode="auto">
          <a:xfrm>
            <a:off x="7635909" y="2989297"/>
            <a:ext cx="406400" cy="371475"/>
          </a:xfrm>
          <a:prstGeom prst="rect">
            <a:avLst/>
          </a:prstGeom>
          <a:ln>
            <a:noFill/>
          </a:ln>
          <a:extLst>
            <a:ext uri="{53640926-AAD7-44D8-BBD7-CCE9431645EC}">
              <a14:shadowObscured xmlns:a14="http://schemas.microsoft.com/office/drawing/2010/main"/>
            </a:ext>
          </a:extLst>
        </p:spPr>
      </p:pic>
      <p:sp>
        <p:nvSpPr>
          <p:cNvPr id="16" name="ZoneTexte 15"/>
          <p:cNvSpPr txBox="1"/>
          <p:nvPr>
            <p:custDataLst>
              <p:tags r:id="rId12"/>
            </p:custDataLst>
          </p:nvPr>
        </p:nvSpPr>
        <p:spPr>
          <a:xfrm>
            <a:off x="0" y="5899270"/>
            <a:ext cx="676211" cy="461665"/>
          </a:xfrm>
          <a:prstGeom prst="rect">
            <a:avLst/>
          </a:prstGeom>
          <a:noFill/>
          <a:effectLst>
            <a:outerShdw blurRad="152400" dist="317500" dir="5400000" sx="90000" sy="-19000" rotWithShape="0">
              <a:prstClr val="black">
                <a:alpha val="15000"/>
              </a:prstClr>
            </a:outerShdw>
          </a:effectLst>
        </p:spPr>
        <p:txBody>
          <a:bodyPr wrap="none" rtlCol="0">
            <a:spAutoFit/>
          </a:bodyPr>
          <a:lstStyle/>
          <a:p>
            <a:r>
              <a:rPr lang="fr-BE" sz="2400" b="1" dirty="0" smtClean="0">
                <a:solidFill>
                  <a:schemeClr val="tx2">
                    <a:lumMod val="75000"/>
                  </a:schemeClr>
                </a:solidFill>
              </a:rPr>
              <a:t>SAP</a:t>
            </a:r>
            <a:endParaRPr lang="fr-BE" sz="2400" b="1" dirty="0">
              <a:solidFill>
                <a:schemeClr val="tx2">
                  <a:lumMod val="75000"/>
                </a:schemeClr>
              </a:solidFill>
            </a:endParaRPr>
          </a:p>
        </p:txBody>
      </p:sp>
    </p:spTree>
    <p:extLst>
      <p:ext uri="{BB962C8B-B14F-4D97-AF65-F5344CB8AC3E}">
        <p14:creationId xmlns:p14="http://schemas.microsoft.com/office/powerpoint/2010/main" val="916365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Questions de TVA…</a:t>
            </a:r>
            <a:endParaRPr lang="fr-BE" sz="2400" dirty="0"/>
          </a:p>
        </p:txBody>
      </p:sp>
      <p:sp>
        <p:nvSpPr>
          <p:cNvPr id="3" name="Espace réservé du contenu 2"/>
          <p:cNvSpPr>
            <a:spLocks noGrp="1"/>
          </p:cNvSpPr>
          <p:nvPr>
            <p:ph idx="1"/>
            <p:custDataLst>
              <p:tags r:id="rId2"/>
            </p:custDataLst>
          </p:nvPr>
        </p:nvSpPr>
        <p:spPr>
          <a:xfrm>
            <a:off x="193235" y="980727"/>
            <a:ext cx="7992888" cy="5276056"/>
          </a:xfrm>
        </p:spPr>
        <p:txBody>
          <a:bodyPr/>
          <a:lstStyle/>
          <a:p>
            <a:pPr marL="114300" indent="0">
              <a:buNone/>
            </a:pPr>
            <a:r>
              <a:rPr lang="fr-BE" dirty="0"/>
              <a:t>2. Facture d’achat d’un ouvrage (ou un périodique papier) chez un fournisseur de l’UE et assujetti </a:t>
            </a:r>
            <a:r>
              <a:rPr lang="fr-BE" dirty="0" smtClean="0"/>
              <a:t>      Acquisition </a:t>
            </a:r>
            <a:r>
              <a:rPr lang="fr-BE" dirty="0"/>
              <a:t>intra-communautaire </a:t>
            </a:r>
          </a:p>
          <a:p>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46</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19" cstate="email">
            <a:extLst>
              <a:ext uri="{28A0092B-C50C-407E-A947-70E740481C1C}">
                <a14:useLocalDpi xmlns:a14="http://schemas.microsoft.com/office/drawing/2010/main"/>
              </a:ext>
            </a:extLst>
          </a:blip>
          <a:srcRect/>
          <a:stretch/>
        </p:blipFill>
        <p:spPr bwMode="auto">
          <a:xfrm>
            <a:off x="6804248" y="188639"/>
            <a:ext cx="963548" cy="792088"/>
          </a:xfrm>
          <a:prstGeom prst="rect">
            <a:avLst/>
          </a:prstGeom>
          <a:ln>
            <a:noFill/>
          </a:ln>
          <a:extLst>
            <a:ext uri="{53640926-AAD7-44D8-BBD7-CCE9431645EC}">
              <a14:shadowObscured xmlns:a14="http://schemas.microsoft.com/office/drawing/2010/main"/>
            </a:ext>
          </a:extLst>
        </p:spPr>
      </p:pic>
      <p:sp>
        <p:nvSpPr>
          <p:cNvPr id="7" name="Flèche droite 6"/>
          <p:cNvSpPr/>
          <p:nvPr>
            <p:custDataLst>
              <p:tags r:id="rId6"/>
            </p:custDataLst>
          </p:nvPr>
        </p:nvSpPr>
        <p:spPr>
          <a:xfrm>
            <a:off x="3563888" y="1484784"/>
            <a:ext cx="288032" cy="7200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 7"/>
          <p:cNvPicPr/>
          <p:nvPr>
            <p:custDataLst>
              <p:tags r:id="rId7"/>
            </p:custDataLst>
          </p:nvPr>
        </p:nvPicPr>
        <p:blipFill rotWithShape="1">
          <a:blip r:embed="rId20" cstate="email">
            <a:extLst>
              <a:ext uri="{28A0092B-C50C-407E-A947-70E740481C1C}">
                <a14:useLocalDpi xmlns:a14="http://schemas.microsoft.com/office/drawing/2010/main"/>
              </a:ext>
            </a:extLst>
          </a:blip>
          <a:srcRect t="7744" r="15435"/>
          <a:stretch/>
        </p:blipFill>
        <p:spPr bwMode="auto">
          <a:xfrm>
            <a:off x="0" y="1619705"/>
            <a:ext cx="5823883" cy="4335264"/>
          </a:xfrm>
          <a:prstGeom prst="rect">
            <a:avLst/>
          </a:prstGeom>
          <a:ln>
            <a:solidFill>
              <a:schemeClr val="tx1"/>
            </a:solidFill>
          </a:ln>
          <a:extLst>
            <a:ext uri="{53640926-AAD7-44D8-BBD7-CCE9431645EC}">
              <a14:shadowObscured xmlns:a14="http://schemas.microsoft.com/office/drawing/2010/main"/>
            </a:ext>
          </a:extLst>
        </p:spPr>
      </p:pic>
      <p:sp>
        <p:nvSpPr>
          <p:cNvPr id="9" name="Rectangle 8"/>
          <p:cNvSpPr/>
          <p:nvPr>
            <p:custDataLst>
              <p:tags r:id="rId8"/>
            </p:custDataLst>
          </p:nvPr>
        </p:nvSpPr>
        <p:spPr>
          <a:xfrm>
            <a:off x="6138429" y="2039885"/>
            <a:ext cx="2286000" cy="1754326"/>
          </a:xfrm>
          <a:prstGeom prst="rect">
            <a:avLst/>
          </a:prstGeom>
        </p:spPr>
        <p:txBody>
          <a:bodyPr wrap="square">
            <a:spAutoFit/>
          </a:bodyPr>
          <a:lstStyle/>
          <a:p>
            <a:r>
              <a:rPr lang="fr-BE" u="sng" dirty="0" smtClean="0">
                <a:solidFill>
                  <a:schemeClr val="tx2">
                    <a:lumMod val="75000"/>
                  </a:schemeClr>
                </a:solidFill>
              </a:rPr>
              <a:t>ALMA:</a:t>
            </a:r>
            <a:endParaRPr lang="fr-BE" u="sng" dirty="0">
              <a:solidFill>
                <a:schemeClr val="tx2">
                  <a:lumMod val="75000"/>
                </a:schemeClr>
              </a:solidFill>
            </a:endParaRPr>
          </a:p>
          <a:p>
            <a:r>
              <a:rPr lang="fr-BE" b="1" dirty="0">
                <a:solidFill>
                  <a:schemeClr val="tx2">
                    <a:lumMod val="75000"/>
                  </a:schemeClr>
                </a:solidFill>
              </a:rPr>
              <a:t>VAT </a:t>
            </a:r>
            <a:r>
              <a:rPr lang="fr-BE" b="1" dirty="0" smtClean="0">
                <a:solidFill>
                  <a:schemeClr val="tx2">
                    <a:lumMod val="75000"/>
                  </a:schemeClr>
                </a:solidFill>
              </a:rPr>
              <a:t>%: </a:t>
            </a:r>
            <a:r>
              <a:rPr lang="fr-BE" b="1" dirty="0">
                <a:solidFill>
                  <a:schemeClr val="tx2">
                    <a:lumMod val="75000"/>
                  </a:schemeClr>
                </a:solidFill>
              </a:rPr>
              <a:t>6.00</a:t>
            </a:r>
          </a:p>
          <a:p>
            <a:r>
              <a:rPr lang="fr-BE" dirty="0" err="1" smtClean="0">
                <a:solidFill>
                  <a:schemeClr val="tx2">
                    <a:lumMod val="75000"/>
                  </a:schemeClr>
                </a:solidFill>
              </a:rPr>
              <a:t>Amount</a:t>
            </a:r>
            <a:r>
              <a:rPr lang="fr-BE" dirty="0" smtClean="0">
                <a:solidFill>
                  <a:schemeClr val="tx2">
                    <a:lumMod val="75000"/>
                  </a:schemeClr>
                </a:solidFill>
              </a:rPr>
              <a:t>: 1.44</a:t>
            </a:r>
            <a:endParaRPr lang="fr-BE" dirty="0">
              <a:solidFill>
                <a:schemeClr val="tx2">
                  <a:lumMod val="75000"/>
                </a:schemeClr>
              </a:solidFill>
            </a:endParaRPr>
          </a:p>
          <a:p>
            <a:r>
              <a:rPr lang="fr-BE" dirty="0">
                <a:solidFill>
                  <a:schemeClr val="tx2">
                    <a:lumMod val="75000"/>
                  </a:schemeClr>
                </a:solidFill>
              </a:rPr>
              <a:t>VAT </a:t>
            </a:r>
            <a:r>
              <a:rPr lang="fr-BE" dirty="0" smtClean="0">
                <a:solidFill>
                  <a:schemeClr val="tx2">
                    <a:lumMod val="75000"/>
                  </a:schemeClr>
                </a:solidFill>
              </a:rPr>
              <a:t>Type: Exclusive</a:t>
            </a:r>
            <a:endParaRPr lang="fr-BE" dirty="0">
              <a:solidFill>
                <a:schemeClr val="tx2">
                  <a:lumMod val="75000"/>
                </a:schemeClr>
              </a:solidFill>
            </a:endParaRPr>
          </a:p>
          <a:p>
            <a:r>
              <a:rPr lang="fr-BE" dirty="0" err="1">
                <a:solidFill>
                  <a:schemeClr val="tx2">
                    <a:lumMod val="75000"/>
                  </a:schemeClr>
                </a:solidFill>
              </a:rPr>
              <a:t>Expended</a:t>
            </a:r>
            <a:r>
              <a:rPr lang="fr-BE" dirty="0">
                <a:solidFill>
                  <a:schemeClr val="tx2">
                    <a:lumMod val="75000"/>
                  </a:schemeClr>
                </a:solidFill>
              </a:rPr>
              <a:t> </a:t>
            </a:r>
            <a:r>
              <a:rPr lang="fr-BE" dirty="0" err="1">
                <a:solidFill>
                  <a:schemeClr val="tx2">
                    <a:lumMod val="75000"/>
                  </a:schemeClr>
                </a:solidFill>
              </a:rPr>
              <a:t>from</a:t>
            </a:r>
            <a:r>
              <a:rPr lang="fr-BE" dirty="0">
                <a:solidFill>
                  <a:schemeClr val="tx2">
                    <a:lumMod val="75000"/>
                  </a:schemeClr>
                </a:solidFill>
              </a:rPr>
              <a:t> </a:t>
            </a:r>
            <a:r>
              <a:rPr lang="fr-BE" dirty="0" err="1">
                <a:solidFill>
                  <a:schemeClr val="tx2">
                    <a:lumMod val="75000"/>
                  </a:schemeClr>
                </a:solidFill>
              </a:rPr>
              <a:t>fund</a:t>
            </a:r>
            <a:r>
              <a:rPr lang="fr-BE" dirty="0">
                <a:solidFill>
                  <a:schemeClr val="tx2">
                    <a:lumMod val="75000"/>
                  </a:schemeClr>
                </a:solidFill>
              </a:rPr>
              <a:t> </a:t>
            </a:r>
          </a:p>
          <a:p>
            <a:endParaRPr lang="fr-BE" dirty="0">
              <a:solidFill>
                <a:schemeClr val="tx2">
                  <a:lumMod val="75000"/>
                </a:schemeClr>
              </a:solidFill>
            </a:endParaRPr>
          </a:p>
        </p:txBody>
      </p:sp>
      <p:pic>
        <p:nvPicPr>
          <p:cNvPr id="12" name="Image 11"/>
          <p:cNvPicPr/>
          <p:nvPr>
            <p:custDataLst>
              <p:tags r:id="rId9"/>
            </p:custDataLst>
          </p:nvPr>
        </p:nvPicPr>
        <p:blipFill rotWithShape="1">
          <a:blip r:embed="rId21" cstate="email">
            <a:extLst>
              <a:ext uri="{28A0092B-C50C-407E-A947-70E740481C1C}">
                <a14:useLocalDpi xmlns:a14="http://schemas.microsoft.com/office/drawing/2010/main"/>
              </a:ext>
            </a:extLst>
          </a:blip>
          <a:srcRect/>
          <a:stretch/>
        </p:blipFill>
        <p:spPr bwMode="auto">
          <a:xfrm>
            <a:off x="8263391" y="3140968"/>
            <a:ext cx="406400" cy="371475"/>
          </a:xfrm>
          <a:prstGeom prst="rect">
            <a:avLst/>
          </a:prstGeom>
          <a:ln>
            <a:noFill/>
          </a:ln>
          <a:extLst>
            <a:ext uri="{53640926-AAD7-44D8-BBD7-CCE9431645EC}">
              <a14:shadowObscured xmlns:a14="http://schemas.microsoft.com/office/drawing/2010/main"/>
            </a:ext>
          </a:extLst>
        </p:spPr>
      </p:pic>
      <p:pic>
        <p:nvPicPr>
          <p:cNvPr id="13" name="Image 12"/>
          <p:cNvPicPr/>
          <p:nvPr>
            <p:custDataLst>
              <p:tags r:id="rId10"/>
            </p:custDataLst>
          </p:nvPr>
        </p:nvPicPr>
        <p:blipFill rotWithShape="1">
          <a:blip r:embed="rId22" cstate="print">
            <a:extLst>
              <a:ext uri="{28A0092B-C50C-407E-A947-70E740481C1C}">
                <a14:useLocalDpi xmlns:a14="http://schemas.microsoft.com/office/drawing/2010/main"/>
              </a:ext>
            </a:extLst>
          </a:blip>
          <a:srcRect/>
          <a:stretch/>
        </p:blipFill>
        <p:spPr bwMode="auto">
          <a:xfrm>
            <a:off x="0" y="6220748"/>
            <a:ext cx="8028761" cy="637252"/>
          </a:xfrm>
          <a:prstGeom prst="rect">
            <a:avLst/>
          </a:prstGeom>
          <a:ln>
            <a:noFill/>
          </a:ln>
          <a:extLst>
            <a:ext uri="{53640926-AAD7-44D8-BBD7-CCE9431645EC}">
              <a14:shadowObscured xmlns:a14="http://schemas.microsoft.com/office/drawing/2010/main"/>
            </a:ext>
          </a:extLst>
        </p:spPr>
      </p:pic>
      <p:sp>
        <p:nvSpPr>
          <p:cNvPr id="14" name="ZoneTexte 13"/>
          <p:cNvSpPr txBox="1"/>
          <p:nvPr>
            <p:custDataLst>
              <p:tags r:id="rId11"/>
            </p:custDataLst>
          </p:nvPr>
        </p:nvSpPr>
        <p:spPr>
          <a:xfrm>
            <a:off x="0" y="5899270"/>
            <a:ext cx="676211" cy="461665"/>
          </a:xfrm>
          <a:prstGeom prst="rect">
            <a:avLst/>
          </a:prstGeom>
          <a:noFill/>
          <a:effectLst>
            <a:outerShdw blurRad="152400" dist="317500" dir="5400000" sx="90000" sy="-19000" rotWithShape="0">
              <a:prstClr val="black">
                <a:alpha val="15000"/>
              </a:prstClr>
            </a:outerShdw>
          </a:effectLst>
        </p:spPr>
        <p:txBody>
          <a:bodyPr wrap="none" rtlCol="0">
            <a:spAutoFit/>
          </a:bodyPr>
          <a:lstStyle/>
          <a:p>
            <a:r>
              <a:rPr lang="fr-BE" sz="2400" b="1" dirty="0" smtClean="0">
                <a:solidFill>
                  <a:schemeClr val="tx2">
                    <a:lumMod val="75000"/>
                  </a:schemeClr>
                </a:solidFill>
              </a:rPr>
              <a:t>SAP</a:t>
            </a:r>
            <a:endParaRPr lang="fr-BE" sz="2400" b="1" dirty="0">
              <a:solidFill>
                <a:schemeClr val="tx2">
                  <a:lumMod val="75000"/>
                </a:schemeClr>
              </a:solidFill>
            </a:endParaRPr>
          </a:p>
        </p:txBody>
      </p:sp>
      <p:sp>
        <p:nvSpPr>
          <p:cNvPr id="15" name="Rectangle 14"/>
          <p:cNvSpPr/>
          <p:nvPr>
            <p:custDataLst>
              <p:tags r:id="rId12"/>
            </p:custDataLst>
          </p:nvPr>
        </p:nvSpPr>
        <p:spPr>
          <a:xfrm>
            <a:off x="3779912" y="4869160"/>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6" name="Connecteur droit avec flèche 15"/>
          <p:cNvCxnSpPr/>
          <p:nvPr>
            <p:custDataLst>
              <p:tags r:id="rId13"/>
            </p:custDataLst>
          </p:nvPr>
        </p:nvCxnSpPr>
        <p:spPr>
          <a:xfrm>
            <a:off x="5061115" y="5085184"/>
            <a:ext cx="762768" cy="9951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custDataLst>
              <p:tags r:id="rId14"/>
            </p:custDataLst>
          </p:nvPr>
        </p:nvSpPr>
        <p:spPr>
          <a:xfrm>
            <a:off x="5217916" y="5086601"/>
            <a:ext cx="691215" cy="369332"/>
          </a:xfrm>
          <a:prstGeom prst="rect">
            <a:avLst/>
          </a:prstGeom>
          <a:noFill/>
        </p:spPr>
        <p:txBody>
          <a:bodyPr wrap="none" rtlCol="0">
            <a:spAutoFit/>
          </a:bodyPr>
          <a:lstStyle/>
          <a:p>
            <a:r>
              <a:rPr lang="fr-BE" b="1" dirty="0" smtClean="0">
                <a:solidFill>
                  <a:srgbClr val="FF0000"/>
                </a:solidFill>
              </a:rPr>
              <a:t>+ 6 %</a:t>
            </a:r>
            <a:endParaRPr lang="fr-BE" b="1" dirty="0">
              <a:solidFill>
                <a:srgbClr val="FF0000"/>
              </a:solidFill>
            </a:endParaRPr>
          </a:p>
        </p:txBody>
      </p:sp>
      <p:cxnSp>
        <p:nvCxnSpPr>
          <p:cNvPr id="20" name="Connecteur droit 19"/>
          <p:cNvCxnSpPr/>
          <p:nvPr>
            <p:custDataLst>
              <p:tags r:id="rId15"/>
            </p:custDataLst>
          </p:nvPr>
        </p:nvCxnSpPr>
        <p:spPr>
          <a:xfrm>
            <a:off x="90921" y="3865486"/>
            <a:ext cx="1384735" cy="40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custDataLst>
              <p:tags r:id="rId16"/>
            </p:custDataLst>
          </p:nvPr>
        </p:nvCxnSpPr>
        <p:spPr>
          <a:xfrm flipV="1">
            <a:off x="90921" y="2741682"/>
            <a:ext cx="1528751" cy="589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3469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Questions de TVA…</a:t>
            </a:r>
            <a:endParaRPr lang="fr-BE" sz="2400" dirty="0"/>
          </a:p>
        </p:txBody>
      </p:sp>
      <p:sp>
        <p:nvSpPr>
          <p:cNvPr id="3" name="Espace réservé du contenu 2"/>
          <p:cNvSpPr>
            <a:spLocks noGrp="1"/>
          </p:cNvSpPr>
          <p:nvPr>
            <p:ph idx="1"/>
            <p:custDataLst>
              <p:tags r:id="rId2"/>
            </p:custDataLst>
          </p:nvPr>
        </p:nvSpPr>
        <p:spPr>
          <a:xfrm>
            <a:off x="251520" y="1052736"/>
            <a:ext cx="7992888" cy="5348064"/>
          </a:xfrm>
        </p:spPr>
        <p:txBody>
          <a:bodyPr/>
          <a:lstStyle/>
          <a:p>
            <a:pPr marL="114300" indent="0">
              <a:buNone/>
            </a:pPr>
            <a:r>
              <a:rPr lang="fr-BE" dirty="0" smtClean="0"/>
              <a:t>3. Facture </a:t>
            </a:r>
            <a:r>
              <a:rPr lang="fr-BE" dirty="0"/>
              <a:t>d’achat d’un ouvrage (ou un périodique papier) chez un </a:t>
            </a:r>
            <a:r>
              <a:rPr lang="fr-BE" dirty="0" smtClean="0"/>
              <a:t>    fournisseur hors UE        Acquisitions extracommunautaires</a:t>
            </a:r>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47</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14" cstate="email">
            <a:extLst>
              <a:ext uri="{28A0092B-C50C-407E-A947-70E740481C1C}">
                <a14:useLocalDpi xmlns:a14="http://schemas.microsoft.com/office/drawing/2010/main"/>
              </a:ext>
            </a:extLst>
          </a:blip>
          <a:srcRect/>
          <a:stretch/>
        </p:blipFill>
        <p:spPr bwMode="auto">
          <a:xfrm>
            <a:off x="6804248" y="188639"/>
            <a:ext cx="963548" cy="792088"/>
          </a:xfrm>
          <a:prstGeom prst="rect">
            <a:avLst/>
          </a:prstGeom>
          <a:ln>
            <a:noFill/>
          </a:ln>
          <a:extLst>
            <a:ext uri="{53640926-AAD7-44D8-BBD7-CCE9431645EC}">
              <a14:shadowObscured xmlns:a14="http://schemas.microsoft.com/office/drawing/2010/main"/>
            </a:ext>
          </a:extLst>
        </p:spPr>
      </p:pic>
      <p:sp>
        <p:nvSpPr>
          <p:cNvPr id="7" name="Flèche droite 6"/>
          <p:cNvSpPr/>
          <p:nvPr>
            <p:custDataLst>
              <p:tags r:id="rId6"/>
            </p:custDataLst>
          </p:nvPr>
        </p:nvSpPr>
        <p:spPr>
          <a:xfrm>
            <a:off x="2627784" y="1844824"/>
            <a:ext cx="288032" cy="7200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 7"/>
          <p:cNvPicPr/>
          <p:nvPr>
            <p:custDataLst>
              <p:tags r:id="rId7"/>
            </p:custDataLst>
          </p:nvPr>
        </p:nvPicPr>
        <p:blipFill rotWithShape="1">
          <a:blip r:embed="rId15" cstate="email">
            <a:extLst>
              <a:ext uri="{28A0092B-C50C-407E-A947-70E740481C1C}">
                <a14:useLocalDpi xmlns:a14="http://schemas.microsoft.com/office/drawing/2010/main"/>
              </a:ext>
            </a:extLst>
          </a:blip>
          <a:srcRect/>
          <a:stretch/>
        </p:blipFill>
        <p:spPr bwMode="auto">
          <a:xfrm>
            <a:off x="251520" y="1687117"/>
            <a:ext cx="5976664" cy="424847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custDataLst>
              <p:tags r:id="rId8"/>
            </p:custDataLst>
          </p:nvPr>
        </p:nvPicPr>
        <p:blipFill rotWithShape="1">
          <a:blip r:embed="rId16" cstate="print">
            <a:extLst>
              <a:ext uri="{28A0092B-C50C-407E-A947-70E740481C1C}">
                <a14:useLocalDpi xmlns:a14="http://schemas.microsoft.com/office/drawing/2010/main"/>
              </a:ext>
            </a:extLst>
          </a:blip>
          <a:srcRect/>
          <a:stretch/>
        </p:blipFill>
        <p:spPr bwMode="auto">
          <a:xfrm>
            <a:off x="251520" y="5705873"/>
            <a:ext cx="7704856" cy="1152127"/>
          </a:xfrm>
          <a:prstGeom prst="rect">
            <a:avLst/>
          </a:prstGeom>
          <a:ln>
            <a:noFill/>
          </a:ln>
          <a:extLst>
            <a:ext uri="{53640926-AAD7-44D8-BBD7-CCE9431645EC}">
              <a14:shadowObscured xmlns:a14="http://schemas.microsoft.com/office/drawing/2010/main"/>
            </a:ext>
          </a:extLst>
        </p:spPr>
      </p:pic>
      <p:sp>
        <p:nvSpPr>
          <p:cNvPr id="10" name="ZoneTexte 9"/>
          <p:cNvSpPr txBox="1"/>
          <p:nvPr>
            <p:custDataLst>
              <p:tags r:id="rId9"/>
            </p:custDataLst>
          </p:nvPr>
        </p:nvSpPr>
        <p:spPr>
          <a:xfrm>
            <a:off x="6335275" y="2296560"/>
            <a:ext cx="1800814" cy="1569660"/>
          </a:xfrm>
          <a:prstGeom prst="rect">
            <a:avLst/>
          </a:prstGeom>
          <a:noFill/>
          <a:effectLst>
            <a:outerShdw blurRad="152400" dist="317500" dir="5400000" sx="90000" sy="-19000" rotWithShape="0">
              <a:prstClr val="black">
                <a:alpha val="15000"/>
              </a:prstClr>
            </a:outerShdw>
          </a:effectLst>
        </p:spPr>
        <p:txBody>
          <a:bodyPr wrap="none" rtlCol="0">
            <a:spAutoFit/>
          </a:bodyPr>
          <a:lstStyle/>
          <a:p>
            <a:r>
              <a:rPr lang="fr-BE" sz="2400" u="sng" dirty="0" smtClean="0">
                <a:solidFill>
                  <a:schemeClr val="tx2">
                    <a:lumMod val="75000"/>
                  </a:schemeClr>
                </a:solidFill>
              </a:rPr>
              <a:t>ALMA :</a:t>
            </a:r>
            <a:endParaRPr lang="fr-BE" sz="2400" u="sng" dirty="0">
              <a:solidFill>
                <a:schemeClr val="tx2">
                  <a:lumMod val="75000"/>
                </a:schemeClr>
              </a:solidFill>
            </a:endParaRPr>
          </a:p>
          <a:p>
            <a:r>
              <a:rPr lang="fr-BE" sz="2400" b="1" dirty="0">
                <a:solidFill>
                  <a:schemeClr val="tx2">
                    <a:lumMod val="75000"/>
                  </a:schemeClr>
                </a:solidFill>
              </a:rPr>
              <a:t>VAT </a:t>
            </a:r>
            <a:r>
              <a:rPr lang="fr-BE" sz="2400" b="1" dirty="0" smtClean="0">
                <a:solidFill>
                  <a:schemeClr val="tx2">
                    <a:lumMod val="75000"/>
                  </a:schemeClr>
                </a:solidFill>
              </a:rPr>
              <a:t>% : </a:t>
            </a:r>
            <a:r>
              <a:rPr lang="fr-BE" sz="2400" b="1" dirty="0">
                <a:solidFill>
                  <a:schemeClr val="tx2">
                    <a:lumMod val="75000"/>
                  </a:schemeClr>
                </a:solidFill>
              </a:rPr>
              <a:t>0.0</a:t>
            </a:r>
          </a:p>
          <a:p>
            <a:r>
              <a:rPr lang="fr-BE" sz="2400" dirty="0" err="1" smtClean="0">
                <a:solidFill>
                  <a:schemeClr val="tx2">
                    <a:lumMod val="75000"/>
                  </a:schemeClr>
                </a:solidFill>
              </a:rPr>
              <a:t>Amount</a:t>
            </a:r>
            <a:r>
              <a:rPr lang="fr-BE" sz="2400" dirty="0" smtClean="0">
                <a:solidFill>
                  <a:schemeClr val="tx2">
                    <a:lumMod val="75000"/>
                  </a:schemeClr>
                </a:solidFill>
              </a:rPr>
              <a:t>: </a:t>
            </a:r>
            <a:r>
              <a:rPr lang="fr-BE" sz="2400" dirty="0">
                <a:solidFill>
                  <a:schemeClr val="tx2">
                    <a:lumMod val="75000"/>
                  </a:schemeClr>
                </a:solidFill>
              </a:rPr>
              <a:t>0.0</a:t>
            </a:r>
          </a:p>
          <a:p>
            <a:endParaRPr lang="fr-BE" sz="2400" dirty="0">
              <a:solidFill>
                <a:schemeClr val="tx2">
                  <a:lumMod val="75000"/>
                </a:schemeClr>
              </a:solidFill>
            </a:endParaRPr>
          </a:p>
        </p:txBody>
      </p:sp>
      <p:sp>
        <p:nvSpPr>
          <p:cNvPr id="11" name="Rectangle 10"/>
          <p:cNvSpPr/>
          <p:nvPr>
            <p:custDataLst>
              <p:tags r:id="rId10"/>
            </p:custDataLst>
          </p:nvPr>
        </p:nvSpPr>
        <p:spPr>
          <a:xfrm>
            <a:off x="4716016" y="3933055"/>
            <a:ext cx="1565714" cy="144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 name="Connecteur droit avec flèche 11"/>
          <p:cNvCxnSpPr/>
          <p:nvPr>
            <p:custDataLst>
              <p:tags r:id="rId11"/>
            </p:custDataLst>
          </p:nvPr>
        </p:nvCxnSpPr>
        <p:spPr>
          <a:xfrm>
            <a:off x="4860032" y="4068665"/>
            <a:ext cx="576064" cy="26098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4445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Questions de TVA…</a:t>
            </a:r>
            <a:endParaRPr lang="fr-BE" sz="2400" dirty="0"/>
          </a:p>
        </p:txBody>
      </p:sp>
      <p:sp>
        <p:nvSpPr>
          <p:cNvPr id="3" name="Espace réservé du contenu 2"/>
          <p:cNvSpPr>
            <a:spLocks noGrp="1"/>
          </p:cNvSpPr>
          <p:nvPr>
            <p:ph idx="1"/>
            <p:custDataLst>
              <p:tags r:id="rId2"/>
            </p:custDataLst>
          </p:nvPr>
        </p:nvSpPr>
        <p:spPr>
          <a:xfrm>
            <a:off x="251520" y="1124744"/>
            <a:ext cx="7992888" cy="5276056"/>
          </a:xfrm>
        </p:spPr>
        <p:txBody>
          <a:bodyPr/>
          <a:lstStyle/>
          <a:p>
            <a:pPr marL="114300" indent="0">
              <a:buNone/>
            </a:pPr>
            <a:r>
              <a:rPr lang="fr-BE" dirty="0" smtClean="0"/>
              <a:t>4. Facture </a:t>
            </a:r>
            <a:r>
              <a:rPr lang="fr-BE" dirty="0"/>
              <a:t>d’achat d’un ouvrage (ou un périodique papier) chez un fournisseur belge ou de l’UE non assujetti </a:t>
            </a: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48</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15" cstate="email">
            <a:extLst>
              <a:ext uri="{28A0092B-C50C-407E-A947-70E740481C1C}">
                <a14:useLocalDpi xmlns:a14="http://schemas.microsoft.com/office/drawing/2010/main"/>
              </a:ext>
            </a:extLst>
          </a:blip>
          <a:srcRect/>
          <a:stretch/>
        </p:blipFill>
        <p:spPr bwMode="auto">
          <a:xfrm>
            <a:off x="6804248" y="188639"/>
            <a:ext cx="963548" cy="792088"/>
          </a:xfrm>
          <a:prstGeom prst="rect">
            <a:avLst/>
          </a:prstGeom>
          <a:ln>
            <a:noFill/>
          </a:ln>
          <a:extLst>
            <a:ext uri="{53640926-AAD7-44D8-BBD7-CCE9431645EC}">
              <a14:shadowObscured xmlns:a14="http://schemas.microsoft.com/office/drawing/2010/main"/>
            </a:ext>
          </a:extLst>
        </p:spPr>
      </p:pic>
      <p:pic>
        <p:nvPicPr>
          <p:cNvPr id="7" name="Espace réservé du contenu 5"/>
          <p:cNvPicPr>
            <a:picLocks/>
          </p:cNvPicPr>
          <p:nvPr>
            <p:custDataLst>
              <p:tags r:id="rId6"/>
            </p:custDataLst>
          </p:nvPr>
        </p:nvPicPr>
        <p:blipFill rotWithShape="1">
          <a:blip r:embed="rId16" cstate="email">
            <a:extLst>
              <a:ext uri="{28A0092B-C50C-407E-A947-70E740481C1C}">
                <a14:useLocalDpi xmlns:a14="http://schemas.microsoft.com/office/drawing/2010/main"/>
              </a:ext>
            </a:extLst>
          </a:blip>
          <a:srcRect/>
          <a:stretch/>
        </p:blipFill>
        <p:spPr bwMode="auto">
          <a:xfrm>
            <a:off x="10162" y="1772815"/>
            <a:ext cx="4622396" cy="5046107"/>
          </a:xfrm>
          <a:prstGeom prst="rect">
            <a:avLst/>
          </a:prstGeom>
          <a:ln>
            <a:solidFill>
              <a:schemeClr val="tx1"/>
            </a:solidFill>
          </a:ln>
          <a:extLst>
            <a:ext uri="{53640926-AAD7-44D8-BBD7-CCE9431645EC}">
              <a14:shadowObscured xmlns:a14="http://schemas.microsoft.com/office/drawing/2010/main"/>
            </a:ext>
          </a:extLst>
        </p:spPr>
      </p:pic>
      <p:sp>
        <p:nvSpPr>
          <p:cNvPr id="8" name="Rectangle 7"/>
          <p:cNvSpPr/>
          <p:nvPr>
            <p:custDataLst>
              <p:tags r:id="rId7"/>
            </p:custDataLst>
          </p:nvPr>
        </p:nvSpPr>
        <p:spPr>
          <a:xfrm>
            <a:off x="4873916" y="3170945"/>
            <a:ext cx="3294112" cy="923330"/>
          </a:xfrm>
          <a:prstGeom prst="rect">
            <a:avLst/>
          </a:prstGeom>
        </p:spPr>
        <p:txBody>
          <a:bodyPr wrap="square">
            <a:spAutoFit/>
          </a:bodyPr>
          <a:lstStyle/>
          <a:p>
            <a:r>
              <a:rPr lang="fr-BE" u="sng" dirty="0" smtClean="0">
                <a:solidFill>
                  <a:schemeClr val="tx2">
                    <a:lumMod val="75000"/>
                  </a:schemeClr>
                </a:solidFill>
              </a:rPr>
              <a:t>ALMA :</a:t>
            </a:r>
            <a:endParaRPr lang="fr-BE" u="sng" dirty="0">
              <a:solidFill>
                <a:schemeClr val="tx2">
                  <a:lumMod val="75000"/>
                </a:schemeClr>
              </a:solidFill>
            </a:endParaRPr>
          </a:p>
          <a:p>
            <a:r>
              <a:rPr lang="fr-BE" b="1" dirty="0">
                <a:solidFill>
                  <a:schemeClr val="tx2">
                    <a:lumMod val="75000"/>
                  </a:schemeClr>
                </a:solidFill>
              </a:rPr>
              <a:t>VAT </a:t>
            </a:r>
            <a:r>
              <a:rPr lang="fr-BE" b="1" dirty="0" smtClean="0">
                <a:solidFill>
                  <a:schemeClr val="tx2">
                    <a:lumMod val="75000"/>
                  </a:schemeClr>
                </a:solidFill>
              </a:rPr>
              <a:t>% : </a:t>
            </a:r>
            <a:r>
              <a:rPr lang="fr-BE" b="1" dirty="0">
                <a:solidFill>
                  <a:schemeClr val="tx2">
                    <a:lumMod val="75000"/>
                  </a:schemeClr>
                </a:solidFill>
              </a:rPr>
              <a:t>0.0</a:t>
            </a:r>
          </a:p>
          <a:p>
            <a:r>
              <a:rPr lang="fr-BE" dirty="0" err="1" smtClean="0">
                <a:solidFill>
                  <a:schemeClr val="tx2">
                    <a:lumMod val="75000"/>
                  </a:schemeClr>
                </a:solidFill>
              </a:rPr>
              <a:t>Amount</a:t>
            </a:r>
            <a:r>
              <a:rPr lang="fr-BE" dirty="0" smtClean="0">
                <a:solidFill>
                  <a:schemeClr val="tx2">
                    <a:lumMod val="75000"/>
                  </a:schemeClr>
                </a:solidFill>
              </a:rPr>
              <a:t>: </a:t>
            </a:r>
            <a:r>
              <a:rPr lang="fr-BE" dirty="0">
                <a:solidFill>
                  <a:schemeClr val="tx2">
                    <a:lumMod val="75000"/>
                  </a:schemeClr>
                </a:solidFill>
              </a:rPr>
              <a:t>0.0</a:t>
            </a:r>
          </a:p>
        </p:txBody>
      </p:sp>
      <p:sp>
        <p:nvSpPr>
          <p:cNvPr id="9" name="Rectangle 8"/>
          <p:cNvSpPr/>
          <p:nvPr>
            <p:custDataLst>
              <p:tags r:id="rId8"/>
            </p:custDataLst>
          </p:nvPr>
        </p:nvSpPr>
        <p:spPr>
          <a:xfrm>
            <a:off x="4808232" y="1986596"/>
            <a:ext cx="3672408" cy="646331"/>
          </a:xfrm>
          <a:prstGeom prst="rect">
            <a:avLst/>
          </a:prstGeom>
          <a:solidFill>
            <a:srgbClr val="FFC000"/>
          </a:solidFill>
        </p:spPr>
        <p:txBody>
          <a:bodyPr wrap="square">
            <a:spAutoFit/>
          </a:bodyPr>
          <a:lstStyle/>
          <a:p>
            <a:pPr algn="ctr"/>
            <a:r>
              <a:rPr lang="fr-BE" b="1" dirty="0">
                <a:solidFill>
                  <a:schemeClr val="tx2">
                    <a:lumMod val="75000"/>
                  </a:schemeClr>
                </a:solidFill>
              </a:rPr>
              <a:t>Idem pour les notes de débours </a:t>
            </a:r>
          </a:p>
          <a:p>
            <a:pPr algn="ctr"/>
            <a:r>
              <a:rPr lang="fr-BE" b="1" dirty="0">
                <a:solidFill>
                  <a:schemeClr val="tx2">
                    <a:lumMod val="75000"/>
                  </a:schemeClr>
                </a:solidFill>
              </a:rPr>
              <a:t>ou les achats au sein de </a:t>
            </a:r>
            <a:r>
              <a:rPr lang="fr-BE" b="1" dirty="0" smtClean="0">
                <a:solidFill>
                  <a:schemeClr val="tx2">
                    <a:lumMod val="75000"/>
                  </a:schemeClr>
                </a:solidFill>
              </a:rPr>
              <a:t>l’</a:t>
            </a:r>
            <a:r>
              <a:rPr lang="fr-BE" b="1" dirty="0" err="1" smtClean="0">
                <a:solidFill>
                  <a:schemeClr val="tx2">
                    <a:lumMod val="75000"/>
                  </a:schemeClr>
                </a:solidFill>
              </a:rPr>
              <a:t>ULiège</a:t>
            </a:r>
            <a:endParaRPr lang="fr-BE" b="1" dirty="0">
              <a:solidFill>
                <a:schemeClr val="tx2">
                  <a:lumMod val="75000"/>
                </a:schemeClr>
              </a:solidFill>
            </a:endParaRPr>
          </a:p>
        </p:txBody>
      </p:sp>
      <p:pic>
        <p:nvPicPr>
          <p:cNvPr id="10" name="Image 9"/>
          <p:cNvPicPr/>
          <p:nvPr>
            <p:custDataLst>
              <p:tags r:id="rId9"/>
            </p:custDataLst>
          </p:nvPr>
        </p:nvPicPr>
        <p:blipFill rotWithShape="1">
          <a:blip r:embed="rId17" cstate="print">
            <a:extLst>
              <a:ext uri="{28A0092B-C50C-407E-A947-70E740481C1C}">
                <a14:useLocalDpi xmlns:a14="http://schemas.microsoft.com/office/drawing/2010/main"/>
              </a:ext>
            </a:extLst>
          </a:blip>
          <a:srcRect/>
          <a:stretch/>
        </p:blipFill>
        <p:spPr bwMode="auto">
          <a:xfrm>
            <a:off x="2951912" y="5405792"/>
            <a:ext cx="5344791" cy="882576"/>
          </a:xfrm>
          <a:prstGeom prst="rect">
            <a:avLst/>
          </a:prstGeom>
          <a:ln>
            <a:noFill/>
          </a:ln>
          <a:extLst>
            <a:ext uri="{53640926-AAD7-44D8-BBD7-CCE9431645EC}">
              <a14:shadowObscured xmlns:a14="http://schemas.microsoft.com/office/drawing/2010/main"/>
            </a:ext>
          </a:extLst>
        </p:spPr>
      </p:pic>
      <p:sp>
        <p:nvSpPr>
          <p:cNvPr id="11" name="Ellipse 10"/>
          <p:cNvSpPr/>
          <p:nvPr>
            <p:custDataLst>
              <p:tags r:id="rId10"/>
            </p:custDataLst>
          </p:nvPr>
        </p:nvSpPr>
        <p:spPr>
          <a:xfrm>
            <a:off x="4092499" y="4546525"/>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 name="Connecteur droit avec flèche 11"/>
          <p:cNvCxnSpPr/>
          <p:nvPr>
            <p:custDataLst>
              <p:tags r:id="rId11"/>
            </p:custDataLst>
          </p:nvPr>
        </p:nvCxnSpPr>
        <p:spPr>
          <a:xfrm>
            <a:off x="4740663" y="4817591"/>
            <a:ext cx="2592287" cy="11764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custDataLst>
              <p:tags r:id="rId12"/>
            </p:custDataLst>
          </p:nvPr>
        </p:nvSpPr>
        <p:spPr>
          <a:xfrm>
            <a:off x="2843808" y="5040434"/>
            <a:ext cx="676211" cy="461665"/>
          </a:xfrm>
          <a:prstGeom prst="rect">
            <a:avLst/>
          </a:prstGeom>
          <a:noFill/>
          <a:effectLst>
            <a:outerShdw blurRad="152400" dist="317500" dir="5400000" sx="90000" sy="-19000" rotWithShape="0">
              <a:prstClr val="black">
                <a:alpha val="15000"/>
              </a:prstClr>
            </a:outerShdw>
          </a:effectLst>
        </p:spPr>
        <p:txBody>
          <a:bodyPr wrap="none" rtlCol="0">
            <a:spAutoFit/>
          </a:bodyPr>
          <a:lstStyle/>
          <a:p>
            <a:r>
              <a:rPr lang="fr-BE" sz="2400" b="1" dirty="0" smtClean="0">
                <a:solidFill>
                  <a:schemeClr val="tx2">
                    <a:lumMod val="75000"/>
                  </a:schemeClr>
                </a:solidFill>
              </a:rPr>
              <a:t>SAP</a:t>
            </a:r>
            <a:endParaRPr lang="fr-BE" sz="2400" b="1" dirty="0">
              <a:solidFill>
                <a:schemeClr val="tx2">
                  <a:lumMod val="75000"/>
                </a:schemeClr>
              </a:solidFill>
            </a:endParaRPr>
          </a:p>
        </p:txBody>
      </p:sp>
    </p:spTree>
    <p:extLst>
      <p:ext uri="{BB962C8B-B14F-4D97-AF65-F5344CB8AC3E}">
        <p14:creationId xmlns:p14="http://schemas.microsoft.com/office/powerpoint/2010/main" val="33047082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Questions de TVA…</a:t>
            </a:r>
            <a:endParaRPr lang="fr-BE" sz="2400" dirty="0"/>
          </a:p>
        </p:txBody>
      </p:sp>
      <p:sp>
        <p:nvSpPr>
          <p:cNvPr id="3" name="Espace réservé du contenu 2"/>
          <p:cNvSpPr>
            <a:spLocks noGrp="1"/>
          </p:cNvSpPr>
          <p:nvPr>
            <p:ph idx="1"/>
            <p:custDataLst>
              <p:tags r:id="rId2"/>
            </p:custDataLst>
          </p:nvPr>
        </p:nvSpPr>
        <p:spPr>
          <a:xfrm>
            <a:off x="251520" y="980727"/>
            <a:ext cx="7992888" cy="5420073"/>
          </a:xfrm>
        </p:spPr>
        <p:txBody>
          <a:bodyPr/>
          <a:lstStyle/>
          <a:p>
            <a:pPr marL="114300" indent="0">
              <a:buNone/>
            </a:pPr>
            <a:r>
              <a:rPr lang="fr-BE" dirty="0"/>
              <a:t>5. Facture d’achat </a:t>
            </a:r>
            <a:r>
              <a:rPr lang="fr-BE" dirty="0" smtClean="0"/>
              <a:t>d’accès électroniques aux revues ou </a:t>
            </a:r>
            <a:r>
              <a:rPr lang="fr-BE" dirty="0" err="1" smtClean="0"/>
              <a:t>ebooks</a:t>
            </a:r>
            <a:r>
              <a:rPr lang="fr-BE" dirty="0" smtClean="0"/>
              <a:t> : </a:t>
            </a:r>
            <a:r>
              <a:rPr lang="fr-BE" dirty="0"/>
              <a:t>fournisseur assujetti de l’</a:t>
            </a:r>
            <a:r>
              <a:rPr lang="fr-BE" b="1" dirty="0"/>
              <a:t>UE</a:t>
            </a: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49</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16" cstate="email">
            <a:extLst>
              <a:ext uri="{28A0092B-C50C-407E-A947-70E740481C1C}">
                <a14:useLocalDpi xmlns:a14="http://schemas.microsoft.com/office/drawing/2010/main"/>
              </a:ext>
            </a:extLst>
          </a:blip>
          <a:srcRect/>
          <a:stretch/>
        </p:blipFill>
        <p:spPr bwMode="auto">
          <a:xfrm>
            <a:off x="6804248" y="188639"/>
            <a:ext cx="963548" cy="792088"/>
          </a:xfrm>
          <a:prstGeom prst="rect">
            <a:avLst/>
          </a:prstGeom>
          <a:ln>
            <a:noFill/>
          </a:ln>
          <a:extLst>
            <a:ext uri="{53640926-AAD7-44D8-BBD7-CCE9431645EC}">
              <a14:shadowObscured xmlns:a14="http://schemas.microsoft.com/office/drawing/2010/main"/>
            </a:ext>
          </a:extLst>
        </p:spPr>
      </p:pic>
      <p:pic>
        <p:nvPicPr>
          <p:cNvPr id="7" name="Espace réservé du contenu 5"/>
          <p:cNvPicPr>
            <a:picLocks/>
          </p:cNvPicPr>
          <p:nvPr>
            <p:custDataLst>
              <p:tags r:id="rId6"/>
            </p:custDataLst>
          </p:nvPr>
        </p:nvPicPr>
        <p:blipFill rotWithShape="1">
          <a:blip r:embed="rId17" cstate="email">
            <a:extLst>
              <a:ext uri="{28A0092B-C50C-407E-A947-70E740481C1C}">
                <a14:useLocalDpi xmlns:a14="http://schemas.microsoft.com/office/drawing/2010/main"/>
              </a:ext>
            </a:extLst>
          </a:blip>
          <a:srcRect/>
          <a:stretch/>
        </p:blipFill>
        <p:spPr bwMode="auto">
          <a:xfrm>
            <a:off x="18619" y="1628800"/>
            <a:ext cx="4481373" cy="5229200"/>
          </a:xfrm>
          <a:prstGeom prst="rect">
            <a:avLst/>
          </a:prstGeom>
          <a:ln>
            <a:noFill/>
          </a:ln>
          <a:extLst>
            <a:ext uri="{53640926-AAD7-44D8-BBD7-CCE9431645EC}">
              <a14:shadowObscured xmlns:a14="http://schemas.microsoft.com/office/drawing/2010/main"/>
            </a:ext>
          </a:extLst>
        </p:spPr>
      </p:pic>
      <p:sp>
        <p:nvSpPr>
          <p:cNvPr id="8" name="Rectangle 7"/>
          <p:cNvSpPr/>
          <p:nvPr>
            <p:custDataLst>
              <p:tags r:id="rId7"/>
            </p:custDataLst>
          </p:nvPr>
        </p:nvSpPr>
        <p:spPr>
          <a:xfrm>
            <a:off x="4860032" y="2096089"/>
            <a:ext cx="4572000" cy="1477328"/>
          </a:xfrm>
          <a:prstGeom prst="rect">
            <a:avLst/>
          </a:prstGeom>
        </p:spPr>
        <p:txBody>
          <a:bodyPr>
            <a:spAutoFit/>
          </a:bodyPr>
          <a:lstStyle/>
          <a:p>
            <a:r>
              <a:rPr lang="fr-BE" u="sng" dirty="0" smtClean="0">
                <a:solidFill>
                  <a:schemeClr val="tx2">
                    <a:lumMod val="75000"/>
                  </a:schemeClr>
                </a:solidFill>
              </a:rPr>
              <a:t>ALMA:</a:t>
            </a:r>
            <a:endParaRPr lang="fr-BE" u="sng" dirty="0">
              <a:solidFill>
                <a:schemeClr val="tx2">
                  <a:lumMod val="75000"/>
                </a:schemeClr>
              </a:solidFill>
            </a:endParaRPr>
          </a:p>
          <a:p>
            <a:r>
              <a:rPr lang="fr-BE" b="1" dirty="0">
                <a:solidFill>
                  <a:schemeClr val="tx2">
                    <a:lumMod val="75000"/>
                  </a:schemeClr>
                </a:solidFill>
              </a:rPr>
              <a:t>VAT </a:t>
            </a:r>
            <a:r>
              <a:rPr lang="fr-BE" b="1" dirty="0" smtClean="0">
                <a:solidFill>
                  <a:schemeClr val="tx2">
                    <a:lumMod val="75000"/>
                  </a:schemeClr>
                </a:solidFill>
              </a:rPr>
              <a:t>%: </a:t>
            </a:r>
            <a:r>
              <a:rPr lang="fr-BE" b="1" dirty="0">
                <a:solidFill>
                  <a:schemeClr val="tx2">
                    <a:lumMod val="75000"/>
                  </a:schemeClr>
                </a:solidFill>
              </a:rPr>
              <a:t>21.00</a:t>
            </a:r>
          </a:p>
          <a:p>
            <a:r>
              <a:rPr lang="fr-BE" dirty="0" err="1" smtClean="0">
                <a:solidFill>
                  <a:schemeClr val="tx2">
                    <a:lumMod val="75000"/>
                  </a:schemeClr>
                </a:solidFill>
              </a:rPr>
              <a:t>Amount</a:t>
            </a:r>
            <a:r>
              <a:rPr lang="fr-BE" dirty="0" smtClean="0">
                <a:solidFill>
                  <a:schemeClr val="tx2">
                    <a:lumMod val="75000"/>
                  </a:schemeClr>
                </a:solidFill>
              </a:rPr>
              <a:t>: 606.9</a:t>
            </a:r>
          </a:p>
          <a:p>
            <a:r>
              <a:rPr lang="fr-BE" dirty="0" smtClean="0">
                <a:solidFill>
                  <a:schemeClr val="tx2">
                    <a:lumMod val="75000"/>
                  </a:schemeClr>
                </a:solidFill>
              </a:rPr>
              <a:t>VAT Type: </a:t>
            </a:r>
            <a:r>
              <a:rPr lang="fr-BE" dirty="0">
                <a:solidFill>
                  <a:schemeClr val="tx2">
                    <a:lumMod val="75000"/>
                  </a:schemeClr>
                </a:solidFill>
              </a:rPr>
              <a:t>Exclusive</a:t>
            </a:r>
          </a:p>
          <a:p>
            <a:r>
              <a:rPr lang="fr-BE" dirty="0" err="1">
                <a:solidFill>
                  <a:schemeClr val="tx2">
                    <a:lumMod val="75000"/>
                  </a:schemeClr>
                </a:solidFill>
              </a:rPr>
              <a:t>Expended</a:t>
            </a:r>
            <a:r>
              <a:rPr lang="fr-BE" dirty="0">
                <a:solidFill>
                  <a:schemeClr val="tx2">
                    <a:lumMod val="75000"/>
                  </a:schemeClr>
                </a:solidFill>
              </a:rPr>
              <a:t> </a:t>
            </a:r>
            <a:r>
              <a:rPr lang="fr-BE" dirty="0" err="1">
                <a:solidFill>
                  <a:schemeClr val="tx2">
                    <a:lumMod val="75000"/>
                  </a:schemeClr>
                </a:solidFill>
              </a:rPr>
              <a:t>from</a:t>
            </a:r>
            <a:r>
              <a:rPr lang="fr-BE" dirty="0">
                <a:solidFill>
                  <a:schemeClr val="tx2">
                    <a:lumMod val="75000"/>
                  </a:schemeClr>
                </a:solidFill>
              </a:rPr>
              <a:t> </a:t>
            </a:r>
            <a:r>
              <a:rPr lang="fr-BE" dirty="0" err="1">
                <a:solidFill>
                  <a:schemeClr val="tx2">
                    <a:lumMod val="75000"/>
                  </a:schemeClr>
                </a:solidFill>
              </a:rPr>
              <a:t>fund</a:t>
            </a:r>
            <a:r>
              <a:rPr lang="fr-BE" dirty="0">
                <a:solidFill>
                  <a:schemeClr val="tx2">
                    <a:lumMod val="75000"/>
                  </a:schemeClr>
                </a:solidFill>
              </a:rPr>
              <a:t> </a:t>
            </a:r>
          </a:p>
        </p:txBody>
      </p:sp>
      <p:pic>
        <p:nvPicPr>
          <p:cNvPr id="9" name="Image 8"/>
          <p:cNvPicPr/>
          <p:nvPr>
            <p:custDataLst>
              <p:tags r:id="rId8"/>
            </p:custDataLst>
          </p:nvPr>
        </p:nvPicPr>
        <p:blipFill rotWithShape="1">
          <a:blip r:embed="rId18" cstate="email">
            <a:extLst>
              <a:ext uri="{28A0092B-C50C-407E-A947-70E740481C1C}">
                <a14:useLocalDpi xmlns:a14="http://schemas.microsoft.com/office/drawing/2010/main"/>
              </a:ext>
            </a:extLst>
          </a:blip>
          <a:srcRect/>
          <a:stretch/>
        </p:blipFill>
        <p:spPr bwMode="auto">
          <a:xfrm>
            <a:off x="6942832" y="3201942"/>
            <a:ext cx="406400" cy="371475"/>
          </a:xfrm>
          <a:prstGeom prst="rect">
            <a:avLst/>
          </a:prstGeom>
          <a:ln>
            <a:noFill/>
          </a:ln>
          <a:extLst>
            <a:ext uri="{53640926-AAD7-44D8-BBD7-CCE9431645EC}">
              <a14:shadowObscured xmlns:a14="http://schemas.microsoft.com/office/drawing/2010/main"/>
            </a:ext>
          </a:extLst>
        </p:spPr>
      </p:pic>
      <p:pic>
        <p:nvPicPr>
          <p:cNvPr id="10" name="Image 9"/>
          <p:cNvPicPr/>
          <p:nvPr>
            <p:custDataLst>
              <p:tags r:id="rId9"/>
            </p:custDataLst>
          </p:nvPr>
        </p:nvPicPr>
        <p:blipFill rotWithShape="1">
          <a:blip r:embed="rId19" cstate="print">
            <a:extLst>
              <a:ext uri="{28A0092B-C50C-407E-A947-70E740481C1C}">
                <a14:useLocalDpi xmlns:a14="http://schemas.microsoft.com/office/drawing/2010/main"/>
              </a:ext>
            </a:extLst>
          </a:blip>
          <a:srcRect/>
          <a:stretch/>
        </p:blipFill>
        <p:spPr bwMode="auto">
          <a:xfrm>
            <a:off x="3905187" y="5182407"/>
            <a:ext cx="5223606" cy="964662"/>
          </a:xfrm>
          <a:prstGeom prst="rect">
            <a:avLst/>
          </a:prstGeom>
          <a:ln>
            <a:noFill/>
          </a:ln>
          <a:extLst>
            <a:ext uri="{53640926-AAD7-44D8-BBD7-CCE9431645EC}">
              <a14:shadowObscured xmlns:a14="http://schemas.microsoft.com/office/drawing/2010/main"/>
            </a:ext>
          </a:extLst>
        </p:spPr>
      </p:pic>
      <p:sp>
        <p:nvSpPr>
          <p:cNvPr id="11" name="Rectangle 10"/>
          <p:cNvSpPr/>
          <p:nvPr>
            <p:custDataLst>
              <p:tags r:id="rId10"/>
            </p:custDataLst>
          </p:nvPr>
        </p:nvSpPr>
        <p:spPr>
          <a:xfrm>
            <a:off x="4474840" y="4782297"/>
            <a:ext cx="595099" cy="400110"/>
          </a:xfrm>
          <a:prstGeom prst="rect">
            <a:avLst/>
          </a:prstGeom>
        </p:spPr>
        <p:txBody>
          <a:bodyPr wrap="none">
            <a:spAutoFit/>
          </a:bodyPr>
          <a:lstStyle/>
          <a:p>
            <a:r>
              <a:rPr lang="fr-BE" sz="2000" b="1" dirty="0">
                <a:solidFill>
                  <a:schemeClr val="tx2">
                    <a:lumMod val="75000"/>
                  </a:schemeClr>
                </a:solidFill>
              </a:rPr>
              <a:t>SAP</a:t>
            </a:r>
          </a:p>
        </p:txBody>
      </p:sp>
      <p:sp>
        <p:nvSpPr>
          <p:cNvPr id="12" name="Ellipse 11"/>
          <p:cNvSpPr/>
          <p:nvPr>
            <p:custDataLst>
              <p:tags r:id="rId11"/>
            </p:custDataLst>
          </p:nvPr>
        </p:nvSpPr>
        <p:spPr>
          <a:xfrm>
            <a:off x="2929947" y="4618919"/>
            <a:ext cx="1257513" cy="3097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custDataLst>
              <p:tags r:id="rId12"/>
            </p:custDataLst>
          </p:nvPr>
        </p:nvSpPr>
        <p:spPr>
          <a:xfrm>
            <a:off x="3888673" y="4787944"/>
            <a:ext cx="808235" cy="369332"/>
          </a:xfrm>
          <a:prstGeom prst="rect">
            <a:avLst/>
          </a:prstGeom>
        </p:spPr>
        <p:txBody>
          <a:bodyPr wrap="none">
            <a:spAutoFit/>
          </a:bodyPr>
          <a:lstStyle/>
          <a:p>
            <a:r>
              <a:rPr lang="fr-BE" b="1" dirty="0">
                <a:solidFill>
                  <a:srgbClr val="FF0000"/>
                </a:solidFill>
              </a:rPr>
              <a:t>+ </a:t>
            </a:r>
            <a:r>
              <a:rPr lang="fr-BE" b="1" dirty="0" smtClean="0">
                <a:solidFill>
                  <a:srgbClr val="FF0000"/>
                </a:solidFill>
              </a:rPr>
              <a:t>21 %</a:t>
            </a:r>
            <a:endParaRPr lang="fr-BE" b="1" dirty="0">
              <a:solidFill>
                <a:srgbClr val="FF0000"/>
              </a:solidFill>
            </a:endParaRPr>
          </a:p>
        </p:txBody>
      </p:sp>
      <p:cxnSp>
        <p:nvCxnSpPr>
          <p:cNvPr id="14" name="Connecteur droit avec flèche 13"/>
          <p:cNvCxnSpPr/>
          <p:nvPr>
            <p:custDataLst>
              <p:tags r:id="rId13"/>
            </p:custDataLst>
          </p:nvPr>
        </p:nvCxnSpPr>
        <p:spPr>
          <a:xfrm>
            <a:off x="3555291" y="4928676"/>
            <a:ext cx="3969037" cy="9184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54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err="1"/>
              <a:t>Workflow</a:t>
            </a:r>
            <a:r>
              <a:rPr lang="fr-BE" dirty="0"/>
              <a:t> </a:t>
            </a:r>
            <a:r>
              <a:rPr lang="fr-BE" dirty="0" smtClean="0"/>
              <a:t>facturation</a:t>
            </a:r>
            <a:r>
              <a:rPr lang="fr-BE" dirty="0"/>
              <a:t> </a:t>
            </a:r>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5</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Espace réservé du contenu 8"/>
          <p:cNvPicPr>
            <a:picLocks noGrp="1" noChangeAspect="1"/>
          </p:cNvPicPr>
          <p:nvPr>
            <p:ph idx="1"/>
            <p:custDataLst>
              <p:tags r:id="rId4"/>
            </p:custDataLst>
          </p:nvPr>
        </p:nvPicPr>
        <p:blipFill>
          <a:blip r:embed="rId14" cstate="email">
            <a:extLst>
              <a:ext uri="{28A0092B-C50C-407E-A947-70E740481C1C}">
                <a14:useLocalDpi xmlns:a14="http://schemas.microsoft.com/office/drawing/2010/main"/>
              </a:ext>
            </a:extLst>
          </a:blip>
          <a:stretch>
            <a:fillRect/>
          </a:stretch>
        </p:blipFill>
        <p:spPr>
          <a:xfrm>
            <a:off x="3570874" y="1032256"/>
            <a:ext cx="4601525" cy="5493088"/>
          </a:xfrm>
        </p:spPr>
      </p:pic>
      <p:sp>
        <p:nvSpPr>
          <p:cNvPr id="8" name="ZoneTexte 7"/>
          <p:cNvSpPr txBox="1"/>
          <p:nvPr>
            <p:custDataLst>
              <p:tags r:id="rId5"/>
            </p:custDataLst>
          </p:nvPr>
        </p:nvSpPr>
        <p:spPr>
          <a:xfrm>
            <a:off x="122783" y="1108114"/>
            <a:ext cx="3096344" cy="830997"/>
          </a:xfrm>
          <a:prstGeom prst="rect">
            <a:avLst/>
          </a:prstGeom>
          <a:noFill/>
        </p:spPr>
        <p:txBody>
          <a:bodyPr wrap="square" rtlCol="0">
            <a:spAutoFit/>
          </a:bodyPr>
          <a:lstStyle/>
          <a:p>
            <a:pPr algn="ctr"/>
            <a:r>
              <a:rPr lang="fr-BE" sz="2400" b="1" dirty="0" smtClean="0">
                <a:solidFill>
                  <a:srgbClr val="002060"/>
                </a:solidFill>
              </a:rPr>
              <a:t>6 étapes prévues par ALMA -&gt; 4 pour </a:t>
            </a:r>
            <a:r>
              <a:rPr lang="fr-BE" sz="2400" b="1" dirty="0" err="1" smtClean="0">
                <a:solidFill>
                  <a:srgbClr val="002060"/>
                </a:solidFill>
              </a:rPr>
              <a:t>ULiège</a:t>
            </a:r>
            <a:endParaRPr lang="fr-BE" sz="2400" b="1" dirty="0">
              <a:solidFill>
                <a:srgbClr val="002060"/>
              </a:solidFill>
            </a:endParaRPr>
          </a:p>
        </p:txBody>
      </p:sp>
      <p:sp>
        <p:nvSpPr>
          <p:cNvPr id="9" name="Flèche vers le bas 8"/>
          <p:cNvSpPr/>
          <p:nvPr>
            <p:custDataLst>
              <p:tags r:id="rId6"/>
            </p:custDataLst>
          </p:nvPr>
        </p:nvSpPr>
        <p:spPr>
          <a:xfrm>
            <a:off x="1310915" y="1939111"/>
            <a:ext cx="360040" cy="72008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space réservé du contenu 3"/>
          <p:cNvSpPr txBox="1">
            <a:spLocks/>
          </p:cNvSpPr>
          <p:nvPr>
            <p:custDataLst>
              <p:tags r:id="rId7"/>
            </p:custDataLst>
          </p:nvPr>
        </p:nvSpPr>
        <p:spPr>
          <a:xfrm>
            <a:off x="224508" y="2696632"/>
            <a:ext cx="3791272" cy="2952328"/>
          </a:xfrm>
          <a:prstGeom prst="rect">
            <a:avLst/>
          </a:prstGeom>
        </p:spPr>
        <p:txBody>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1500" indent="-457200">
              <a:buFont typeface="Arial" panose="020B0604020202020204" pitchFamily="34" charset="0"/>
              <a:buAutoNum type="arabicPeriod"/>
            </a:pPr>
            <a:r>
              <a:rPr lang="fr-BE" sz="2400" b="1" dirty="0" smtClean="0"/>
              <a:t>Création </a:t>
            </a:r>
          </a:p>
          <a:p>
            <a:pPr marL="571500" indent="-457200">
              <a:buFont typeface="Arial" panose="020B0604020202020204" pitchFamily="34" charset="0"/>
              <a:buAutoNum type="arabicPeriod"/>
            </a:pPr>
            <a:r>
              <a:rPr lang="fr-BE" sz="2400" i="1" dirty="0" smtClean="0"/>
              <a:t>(Validation) </a:t>
            </a:r>
          </a:p>
          <a:p>
            <a:pPr marL="571500" indent="-457200">
              <a:buFont typeface="Arial" panose="020B0604020202020204" pitchFamily="34" charset="0"/>
              <a:buAutoNum type="arabicPeriod"/>
            </a:pPr>
            <a:r>
              <a:rPr lang="fr-BE" sz="2400" b="1" dirty="0" smtClean="0"/>
              <a:t>Révision</a:t>
            </a:r>
          </a:p>
          <a:p>
            <a:pPr marL="571500" indent="-457200">
              <a:buFont typeface="Arial" panose="020B0604020202020204" pitchFamily="34" charset="0"/>
              <a:buAutoNum type="arabicPeriod"/>
            </a:pPr>
            <a:r>
              <a:rPr lang="fr-BE" sz="2400" i="1" dirty="0" smtClean="0"/>
              <a:t>(Approbation) </a:t>
            </a:r>
          </a:p>
          <a:p>
            <a:pPr marL="571500" indent="-457200">
              <a:buFont typeface="Arial" panose="020B0604020202020204" pitchFamily="34" charset="0"/>
              <a:buAutoNum type="arabicPeriod"/>
            </a:pPr>
            <a:r>
              <a:rPr lang="fr-BE" sz="2400" b="1" dirty="0" smtClean="0"/>
              <a:t>Paiement (SAP)</a:t>
            </a:r>
          </a:p>
          <a:p>
            <a:pPr marL="571500" indent="-457200">
              <a:buFont typeface="Arial" panose="020B0604020202020204" pitchFamily="34" charset="0"/>
              <a:buAutoNum type="arabicPeriod"/>
            </a:pPr>
            <a:r>
              <a:rPr lang="fr-BE" sz="2400" b="1" dirty="0" smtClean="0"/>
              <a:t>Clôture</a:t>
            </a:r>
          </a:p>
          <a:p>
            <a:pPr marL="114300" indent="0">
              <a:buFont typeface="Arial" panose="020B0604020202020204" pitchFamily="34" charset="0"/>
              <a:buNone/>
            </a:pPr>
            <a:endParaRPr lang="fr-BE" dirty="0"/>
          </a:p>
        </p:txBody>
      </p:sp>
      <p:sp>
        <p:nvSpPr>
          <p:cNvPr id="11" name="Ellipse 10"/>
          <p:cNvSpPr/>
          <p:nvPr>
            <p:custDataLst>
              <p:tags r:id="rId8"/>
            </p:custDataLst>
          </p:nvPr>
        </p:nvSpPr>
        <p:spPr>
          <a:xfrm>
            <a:off x="3661048" y="3140968"/>
            <a:ext cx="432048" cy="4352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custDataLst>
              <p:tags r:id="rId9"/>
            </p:custDataLst>
          </p:nvPr>
        </p:nvSpPr>
        <p:spPr>
          <a:xfrm>
            <a:off x="3635896" y="1268760"/>
            <a:ext cx="432048" cy="4352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custDataLst>
              <p:tags r:id="rId10"/>
            </p:custDataLst>
          </p:nvPr>
        </p:nvSpPr>
        <p:spPr>
          <a:xfrm>
            <a:off x="3635896" y="5010016"/>
            <a:ext cx="432048" cy="4352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p:cNvSpPr/>
          <p:nvPr>
            <p:custDataLst>
              <p:tags r:id="rId11"/>
            </p:custDataLst>
          </p:nvPr>
        </p:nvSpPr>
        <p:spPr>
          <a:xfrm>
            <a:off x="3635896" y="5946120"/>
            <a:ext cx="432048" cy="4352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20180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Questions de TVA…</a:t>
            </a:r>
            <a:endParaRPr lang="fr-BE" sz="2400" dirty="0"/>
          </a:p>
        </p:txBody>
      </p:sp>
      <p:sp>
        <p:nvSpPr>
          <p:cNvPr id="3" name="Espace réservé du contenu 2"/>
          <p:cNvSpPr>
            <a:spLocks noGrp="1"/>
          </p:cNvSpPr>
          <p:nvPr>
            <p:ph idx="1"/>
            <p:custDataLst>
              <p:tags r:id="rId2"/>
            </p:custDataLst>
          </p:nvPr>
        </p:nvSpPr>
        <p:spPr>
          <a:xfrm>
            <a:off x="251520" y="1124744"/>
            <a:ext cx="7992888" cy="5276056"/>
          </a:xfrm>
        </p:spPr>
        <p:txBody>
          <a:bodyPr/>
          <a:lstStyle/>
          <a:p>
            <a:pPr marL="114300" indent="0">
              <a:buNone/>
            </a:pPr>
            <a:r>
              <a:rPr lang="fr-BE" dirty="0"/>
              <a:t>6. Facture d’achat d’une base de données </a:t>
            </a:r>
            <a:r>
              <a:rPr lang="fr-BE" b="1" dirty="0"/>
              <a:t>hors UE</a:t>
            </a:r>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50</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17" cstate="email">
            <a:extLst>
              <a:ext uri="{28A0092B-C50C-407E-A947-70E740481C1C}">
                <a14:useLocalDpi xmlns:a14="http://schemas.microsoft.com/office/drawing/2010/main"/>
              </a:ext>
            </a:extLst>
          </a:blip>
          <a:srcRect/>
          <a:stretch/>
        </p:blipFill>
        <p:spPr bwMode="auto">
          <a:xfrm>
            <a:off x="6804248" y="188639"/>
            <a:ext cx="963548" cy="792088"/>
          </a:xfrm>
          <a:prstGeom prst="rect">
            <a:avLst/>
          </a:prstGeom>
          <a:ln>
            <a:noFill/>
          </a:ln>
          <a:extLst>
            <a:ext uri="{53640926-AAD7-44D8-BBD7-CCE9431645EC}">
              <a14:shadowObscured xmlns:a14="http://schemas.microsoft.com/office/drawing/2010/main"/>
            </a:ext>
          </a:extLst>
        </p:spPr>
      </p:pic>
      <p:pic>
        <p:nvPicPr>
          <p:cNvPr id="7" name="Espace réservé du contenu 9"/>
          <p:cNvPicPr>
            <a:picLocks/>
          </p:cNvPicPr>
          <p:nvPr>
            <p:custDataLst>
              <p:tags r:id="rId6"/>
            </p:custDataLst>
          </p:nvPr>
        </p:nvPicPr>
        <p:blipFill rotWithShape="1">
          <a:blip r:embed="rId18" cstate="email">
            <a:extLst>
              <a:ext uri="{28A0092B-C50C-407E-A947-70E740481C1C}">
                <a14:useLocalDpi xmlns:a14="http://schemas.microsoft.com/office/drawing/2010/main"/>
              </a:ext>
            </a:extLst>
          </a:blip>
          <a:srcRect/>
          <a:stretch/>
        </p:blipFill>
        <p:spPr bwMode="auto">
          <a:xfrm>
            <a:off x="104821" y="1627104"/>
            <a:ext cx="4671650" cy="4313434"/>
          </a:xfrm>
          <a:prstGeom prst="rect">
            <a:avLst/>
          </a:prstGeom>
          <a:ln>
            <a:noFill/>
          </a:ln>
          <a:extLst>
            <a:ext uri="{53640926-AAD7-44D8-BBD7-CCE9431645EC}">
              <a14:shadowObscured xmlns:a14="http://schemas.microsoft.com/office/drawing/2010/main"/>
            </a:ext>
          </a:extLst>
        </p:spPr>
      </p:pic>
      <p:sp>
        <p:nvSpPr>
          <p:cNvPr id="9" name="Rectangle 8"/>
          <p:cNvSpPr/>
          <p:nvPr>
            <p:custDataLst>
              <p:tags r:id="rId7"/>
            </p:custDataLst>
          </p:nvPr>
        </p:nvSpPr>
        <p:spPr>
          <a:xfrm>
            <a:off x="5744977" y="1913856"/>
            <a:ext cx="3384376" cy="646331"/>
          </a:xfrm>
          <a:prstGeom prst="rect">
            <a:avLst/>
          </a:prstGeom>
          <a:solidFill>
            <a:srgbClr val="FFC000"/>
          </a:solidFill>
        </p:spPr>
        <p:txBody>
          <a:bodyPr wrap="square">
            <a:spAutoFit/>
          </a:bodyPr>
          <a:lstStyle/>
          <a:p>
            <a:pPr algn="ctr"/>
            <a:r>
              <a:rPr lang="fr-BE" b="1" smtClean="0">
                <a:solidFill>
                  <a:schemeClr val="tx2">
                    <a:lumMod val="75000"/>
                  </a:schemeClr>
                </a:solidFill>
              </a:rPr>
              <a:t>Idem pour les accès électroniques aux revues et e-books</a:t>
            </a:r>
            <a:endParaRPr lang="fr-BE" b="1" dirty="0">
              <a:solidFill>
                <a:schemeClr val="tx2">
                  <a:lumMod val="75000"/>
                </a:schemeClr>
              </a:solidFill>
            </a:endParaRPr>
          </a:p>
        </p:txBody>
      </p:sp>
      <p:sp>
        <p:nvSpPr>
          <p:cNvPr id="10" name="Rectangle 9"/>
          <p:cNvSpPr/>
          <p:nvPr>
            <p:custDataLst>
              <p:tags r:id="rId8"/>
            </p:custDataLst>
          </p:nvPr>
        </p:nvSpPr>
        <p:spPr>
          <a:xfrm>
            <a:off x="5888251" y="2828625"/>
            <a:ext cx="4572000" cy="1754326"/>
          </a:xfrm>
          <a:prstGeom prst="rect">
            <a:avLst/>
          </a:prstGeom>
        </p:spPr>
        <p:txBody>
          <a:bodyPr>
            <a:spAutoFit/>
          </a:bodyPr>
          <a:lstStyle/>
          <a:p>
            <a:r>
              <a:rPr lang="fr-BE" u="sng" dirty="0" smtClean="0">
                <a:solidFill>
                  <a:schemeClr val="tx2">
                    <a:lumMod val="75000"/>
                  </a:schemeClr>
                </a:solidFill>
              </a:rPr>
              <a:t>ALMA:</a:t>
            </a:r>
            <a:endParaRPr lang="fr-BE" u="sng" dirty="0">
              <a:solidFill>
                <a:schemeClr val="tx2">
                  <a:lumMod val="75000"/>
                </a:schemeClr>
              </a:solidFill>
            </a:endParaRPr>
          </a:p>
          <a:p>
            <a:r>
              <a:rPr lang="fr-BE" b="1" dirty="0">
                <a:solidFill>
                  <a:schemeClr val="tx2">
                    <a:lumMod val="75000"/>
                  </a:schemeClr>
                </a:solidFill>
              </a:rPr>
              <a:t>VAT </a:t>
            </a:r>
            <a:r>
              <a:rPr lang="fr-BE" b="1" dirty="0" smtClean="0">
                <a:solidFill>
                  <a:schemeClr val="tx2">
                    <a:lumMod val="75000"/>
                  </a:schemeClr>
                </a:solidFill>
              </a:rPr>
              <a:t>%: 21.00</a:t>
            </a:r>
            <a:endParaRPr lang="fr-BE" b="1" dirty="0">
              <a:solidFill>
                <a:schemeClr val="tx2">
                  <a:lumMod val="75000"/>
                </a:schemeClr>
              </a:solidFill>
            </a:endParaRPr>
          </a:p>
          <a:p>
            <a:r>
              <a:rPr lang="fr-BE" dirty="0" err="1" smtClean="0">
                <a:solidFill>
                  <a:schemeClr val="tx2">
                    <a:lumMod val="75000"/>
                  </a:schemeClr>
                </a:solidFill>
              </a:rPr>
              <a:t>Amount</a:t>
            </a:r>
            <a:r>
              <a:rPr lang="fr-BE" dirty="0" smtClean="0">
                <a:solidFill>
                  <a:schemeClr val="tx2">
                    <a:lumMod val="75000"/>
                  </a:schemeClr>
                </a:solidFill>
              </a:rPr>
              <a:t>: 9028.11 ($)</a:t>
            </a:r>
          </a:p>
          <a:p>
            <a:r>
              <a:rPr lang="fr-BE" dirty="0" err="1" smtClean="0">
                <a:solidFill>
                  <a:schemeClr val="tx2">
                    <a:lumMod val="75000"/>
                  </a:schemeClr>
                </a:solidFill>
              </a:rPr>
              <a:t>Vendor</a:t>
            </a:r>
            <a:r>
              <a:rPr lang="fr-BE" dirty="0" smtClean="0">
                <a:solidFill>
                  <a:schemeClr val="tx2">
                    <a:lumMod val="75000"/>
                  </a:schemeClr>
                </a:solidFill>
              </a:rPr>
              <a:t> </a:t>
            </a:r>
            <a:r>
              <a:rPr lang="fr-BE" dirty="0" err="1" smtClean="0">
                <a:solidFill>
                  <a:schemeClr val="tx2">
                    <a:lumMod val="75000"/>
                  </a:schemeClr>
                </a:solidFill>
              </a:rPr>
              <a:t>tax</a:t>
            </a:r>
            <a:r>
              <a:rPr lang="fr-BE" dirty="0" smtClean="0">
                <a:solidFill>
                  <a:schemeClr val="tx2">
                    <a:lumMod val="75000"/>
                  </a:schemeClr>
                </a:solidFill>
              </a:rPr>
              <a:t> (local </a:t>
            </a:r>
            <a:r>
              <a:rPr lang="fr-BE" dirty="0" err="1" smtClean="0">
                <a:solidFill>
                  <a:schemeClr val="tx2">
                    <a:lumMod val="75000"/>
                  </a:schemeClr>
                </a:solidFill>
              </a:rPr>
              <a:t>currency</a:t>
            </a:r>
            <a:r>
              <a:rPr lang="fr-BE" dirty="0" smtClean="0">
                <a:solidFill>
                  <a:schemeClr val="tx2">
                    <a:lumMod val="75000"/>
                  </a:schemeClr>
                </a:solidFill>
              </a:rPr>
              <a:t>): USD</a:t>
            </a:r>
          </a:p>
          <a:p>
            <a:r>
              <a:rPr lang="fr-BE" dirty="0" smtClean="0">
                <a:solidFill>
                  <a:schemeClr val="tx2">
                    <a:lumMod val="75000"/>
                  </a:schemeClr>
                </a:solidFill>
              </a:rPr>
              <a:t>VAT Type: </a:t>
            </a:r>
            <a:r>
              <a:rPr lang="fr-BE" dirty="0">
                <a:solidFill>
                  <a:schemeClr val="tx2">
                    <a:lumMod val="75000"/>
                  </a:schemeClr>
                </a:solidFill>
              </a:rPr>
              <a:t>Exclusive</a:t>
            </a:r>
          </a:p>
          <a:p>
            <a:r>
              <a:rPr lang="fr-BE" dirty="0" err="1">
                <a:solidFill>
                  <a:schemeClr val="tx2">
                    <a:lumMod val="75000"/>
                  </a:schemeClr>
                </a:solidFill>
              </a:rPr>
              <a:t>Expended</a:t>
            </a:r>
            <a:r>
              <a:rPr lang="fr-BE" dirty="0">
                <a:solidFill>
                  <a:schemeClr val="tx2">
                    <a:lumMod val="75000"/>
                  </a:schemeClr>
                </a:solidFill>
              </a:rPr>
              <a:t> </a:t>
            </a:r>
            <a:r>
              <a:rPr lang="fr-BE" dirty="0" err="1">
                <a:solidFill>
                  <a:schemeClr val="tx2">
                    <a:lumMod val="75000"/>
                  </a:schemeClr>
                </a:solidFill>
              </a:rPr>
              <a:t>from</a:t>
            </a:r>
            <a:r>
              <a:rPr lang="fr-BE" dirty="0">
                <a:solidFill>
                  <a:schemeClr val="tx2">
                    <a:lumMod val="75000"/>
                  </a:schemeClr>
                </a:solidFill>
              </a:rPr>
              <a:t> </a:t>
            </a:r>
            <a:r>
              <a:rPr lang="fr-BE" dirty="0" err="1">
                <a:solidFill>
                  <a:schemeClr val="tx2">
                    <a:lumMod val="75000"/>
                  </a:schemeClr>
                </a:solidFill>
              </a:rPr>
              <a:t>fund</a:t>
            </a:r>
            <a:r>
              <a:rPr lang="fr-BE" dirty="0">
                <a:solidFill>
                  <a:schemeClr val="tx2">
                    <a:lumMod val="75000"/>
                  </a:schemeClr>
                </a:solidFill>
              </a:rPr>
              <a:t> </a:t>
            </a:r>
          </a:p>
        </p:txBody>
      </p:sp>
      <p:pic>
        <p:nvPicPr>
          <p:cNvPr id="11" name="Image 10"/>
          <p:cNvPicPr/>
          <p:nvPr>
            <p:custDataLst>
              <p:tags r:id="rId9"/>
            </p:custDataLst>
          </p:nvPr>
        </p:nvPicPr>
        <p:blipFill rotWithShape="1">
          <a:blip r:embed="rId19" cstate="email">
            <a:extLst>
              <a:ext uri="{28A0092B-C50C-407E-A947-70E740481C1C}">
                <a14:useLocalDpi xmlns:a14="http://schemas.microsoft.com/office/drawing/2010/main"/>
              </a:ext>
            </a:extLst>
          </a:blip>
          <a:srcRect/>
          <a:stretch/>
        </p:blipFill>
        <p:spPr bwMode="auto">
          <a:xfrm>
            <a:off x="8041208" y="4187986"/>
            <a:ext cx="406400" cy="371475"/>
          </a:xfrm>
          <a:prstGeom prst="rect">
            <a:avLst/>
          </a:prstGeom>
          <a:ln>
            <a:noFill/>
          </a:ln>
          <a:extLst>
            <a:ext uri="{53640926-AAD7-44D8-BBD7-CCE9431645EC}">
              <a14:shadowObscured xmlns:a14="http://schemas.microsoft.com/office/drawing/2010/main"/>
            </a:ext>
          </a:extLst>
        </p:spPr>
      </p:pic>
      <p:pic>
        <p:nvPicPr>
          <p:cNvPr id="12" name="Image 11"/>
          <p:cNvPicPr/>
          <p:nvPr>
            <p:custDataLst>
              <p:tags r:id="rId10"/>
            </p:custDataLst>
          </p:nvPr>
        </p:nvPicPr>
        <p:blipFill rotWithShape="1">
          <a:blip r:embed="rId20" cstate="print">
            <a:extLst>
              <a:ext uri="{28A0092B-C50C-407E-A947-70E740481C1C}">
                <a14:useLocalDpi xmlns:a14="http://schemas.microsoft.com/office/drawing/2010/main"/>
              </a:ext>
            </a:extLst>
          </a:blip>
          <a:srcRect/>
          <a:stretch/>
        </p:blipFill>
        <p:spPr bwMode="auto">
          <a:xfrm>
            <a:off x="1461810" y="5862783"/>
            <a:ext cx="7560841" cy="882175"/>
          </a:xfrm>
          <a:prstGeom prst="rect">
            <a:avLst/>
          </a:prstGeom>
          <a:noFill/>
          <a:ln>
            <a:solidFill>
              <a:schemeClr val="bg1"/>
            </a:solidFill>
          </a:ln>
          <a:extLst>
            <a:ext uri="{53640926-AAD7-44D8-BBD7-CCE9431645EC}">
              <a14:shadowObscured xmlns:a14="http://schemas.microsoft.com/office/drawing/2010/main"/>
            </a:ext>
          </a:extLst>
        </p:spPr>
      </p:pic>
      <p:sp>
        <p:nvSpPr>
          <p:cNvPr id="13" name="Rectangle 12"/>
          <p:cNvSpPr/>
          <p:nvPr>
            <p:custDataLst>
              <p:tags r:id="rId11"/>
            </p:custDataLst>
          </p:nvPr>
        </p:nvSpPr>
        <p:spPr>
          <a:xfrm>
            <a:off x="908069" y="5934538"/>
            <a:ext cx="553741" cy="369332"/>
          </a:xfrm>
          <a:prstGeom prst="rect">
            <a:avLst/>
          </a:prstGeom>
        </p:spPr>
        <p:txBody>
          <a:bodyPr wrap="none">
            <a:spAutoFit/>
          </a:bodyPr>
          <a:lstStyle/>
          <a:p>
            <a:r>
              <a:rPr lang="fr-BE" b="1" dirty="0">
                <a:solidFill>
                  <a:schemeClr val="tx2">
                    <a:lumMod val="75000"/>
                  </a:schemeClr>
                </a:solidFill>
              </a:rPr>
              <a:t>SAP</a:t>
            </a:r>
          </a:p>
        </p:txBody>
      </p:sp>
      <p:sp>
        <p:nvSpPr>
          <p:cNvPr id="14" name="Ellipse 13"/>
          <p:cNvSpPr/>
          <p:nvPr>
            <p:custDataLst>
              <p:tags r:id="rId12"/>
            </p:custDataLst>
          </p:nvPr>
        </p:nvSpPr>
        <p:spPr>
          <a:xfrm>
            <a:off x="3518958" y="5591315"/>
            <a:ext cx="1257513" cy="3097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5" name="Connecteur droit avec flèche 14"/>
          <p:cNvCxnSpPr/>
          <p:nvPr>
            <p:custDataLst>
              <p:tags r:id="rId13"/>
            </p:custDataLst>
          </p:nvPr>
        </p:nvCxnSpPr>
        <p:spPr>
          <a:xfrm>
            <a:off x="4565478" y="5873162"/>
            <a:ext cx="3475730" cy="5697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custDataLst>
              <p:tags r:id="rId14"/>
            </p:custDataLst>
          </p:nvPr>
        </p:nvSpPr>
        <p:spPr>
          <a:xfrm>
            <a:off x="4788355" y="5588630"/>
            <a:ext cx="755335" cy="369332"/>
          </a:xfrm>
          <a:prstGeom prst="rect">
            <a:avLst/>
          </a:prstGeom>
        </p:spPr>
        <p:txBody>
          <a:bodyPr wrap="none">
            <a:spAutoFit/>
          </a:bodyPr>
          <a:lstStyle/>
          <a:p>
            <a:r>
              <a:rPr lang="fr-BE" b="1" dirty="0">
                <a:solidFill>
                  <a:srgbClr val="FF0000"/>
                </a:solidFill>
              </a:rPr>
              <a:t>+ </a:t>
            </a:r>
            <a:r>
              <a:rPr lang="fr-BE" b="1" dirty="0" smtClean="0">
                <a:solidFill>
                  <a:srgbClr val="FF0000"/>
                </a:solidFill>
              </a:rPr>
              <a:t>21%</a:t>
            </a:r>
            <a:endParaRPr lang="fr-BE" b="1" dirty="0">
              <a:solidFill>
                <a:srgbClr val="FF0000"/>
              </a:solidFill>
            </a:endParaRPr>
          </a:p>
        </p:txBody>
      </p:sp>
    </p:spTree>
    <p:extLst>
      <p:ext uri="{BB962C8B-B14F-4D97-AF65-F5344CB8AC3E}">
        <p14:creationId xmlns:p14="http://schemas.microsoft.com/office/powerpoint/2010/main" val="2891651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Questions de TVA…</a:t>
            </a:r>
            <a:endParaRPr lang="fr-BE" sz="2400" dirty="0"/>
          </a:p>
        </p:txBody>
      </p:sp>
      <p:sp>
        <p:nvSpPr>
          <p:cNvPr id="3" name="Espace réservé du contenu 2"/>
          <p:cNvSpPr>
            <a:spLocks noGrp="1"/>
          </p:cNvSpPr>
          <p:nvPr>
            <p:ph idx="1"/>
            <p:custDataLst>
              <p:tags r:id="rId2"/>
            </p:custDataLst>
          </p:nvPr>
        </p:nvSpPr>
        <p:spPr/>
        <p:txBody>
          <a:bodyPr/>
          <a:lstStyle/>
          <a:p>
            <a:r>
              <a:rPr lang="fr-BE" dirty="0"/>
              <a:t>En </a:t>
            </a:r>
            <a:r>
              <a:rPr lang="fr-BE" dirty="0" smtClean="0"/>
              <a:t>résumé :</a:t>
            </a:r>
            <a:endParaRPr lang="fr-BE" dirty="0"/>
          </a:p>
          <a:p>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51</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9" cstate="email">
            <a:extLst>
              <a:ext uri="{28A0092B-C50C-407E-A947-70E740481C1C}">
                <a14:useLocalDpi xmlns:a14="http://schemas.microsoft.com/office/drawing/2010/main"/>
              </a:ext>
            </a:extLst>
          </a:blip>
          <a:srcRect/>
          <a:stretch/>
        </p:blipFill>
        <p:spPr bwMode="auto">
          <a:xfrm>
            <a:off x="6804248" y="188639"/>
            <a:ext cx="963548" cy="792088"/>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6"/>
            </p:custDataLst>
          </p:nvPr>
        </p:nvPicPr>
        <p:blipFill rotWithShape="1">
          <a:blip r:embed="rId10" cstate="email">
            <a:extLst>
              <a:ext uri="{28A0092B-C50C-407E-A947-70E740481C1C}">
                <a14:useLocalDpi xmlns:a14="http://schemas.microsoft.com/office/drawing/2010/main"/>
              </a:ext>
            </a:extLst>
          </a:blip>
          <a:srcRect/>
          <a:stretch/>
        </p:blipFill>
        <p:spPr bwMode="auto">
          <a:xfrm>
            <a:off x="395536" y="1927992"/>
            <a:ext cx="7200800" cy="41172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7718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323528" y="1196752"/>
            <a:ext cx="7992888" cy="4988024"/>
          </a:xfrm>
          <a:noFill/>
        </p:spPr>
        <p:txBody>
          <a:bodyPr>
            <a:normAutofit fontScale="92500" lnSpcReduction="10000"/>
          </a:bodyPr>
          <a:lstStyle/>
          <a:p>
            <a:r>
              <a:rPr lang="fr-BE" dirty="0" smtClean="0"/>
              <a:t>Informations générales </a:t>
            </a:r>
          </a:p>
          <a:p>
            <a:r>
              <a:rPr lang="fr-BE" dirty="0" smtClean="0"/>
              <a:t>Workflow </a:t>
            </a:r>
            <a:r>
              <a:rPr lang="fr-BE" dirty="0" err="1" smtClean="0"/>
              <a:t>Invoicing</a:t>
            </a:r>
            <a:endParaRPr lang="fr-BE" dirty="0" smtClean="0"/>
          </a:p>
          <a:p>
            <a:r>
              <a:rPr lang="fr-BE" dirty="0" smtClean="0"/>
              <a:t>Création de factures</a:t>
            </a:r>
          </a:p>
          <a:p>
            <a:pPr marL="1234440" lvl="2" indent="-457200">
              <a:buFont typeface="+mj-lt"/>
              <a:buAutoNum type="arabicParenR"/>
            </a:pPr>
            <a:r>
              <a:rPr lang="fr-BE" dirty="0" smtClean="0"/>
              <a:t>À partir d’un PO</a:t>
            </a:r>
          </a:p>
          <a:p>
            <a:pPr marL="1234440" lvl="2" indent="-457200">
              <a:buFont typeface="+mj-lt"/>
              <a:buAutoNum type="arabicParenR"/>
            </a:pPr>
            <a:r>
              <a:rPr lang="fr-BE" dirty="0" smtClean="0"/>
              <a:t>Manuellement </a:t>
            </a:r>
          </a:p>
          <a:p>
            <a:pPr marL="1234440" lvl="2" indent="-457200">
              <a:buFont typeface="+mj-lt"/>
              <a:buAutoNum type="arabicParenR"/>
            </a:pPr>
            <a:r>
              <a:rPr lang="fr-BE" dirty="0" smtClean="0"/>
              <a:t>À partir d’un fichier Excel</a:t>
            </a:r>
          </a:p>
          <a:p>
            <a:pPr marL="1234440" lvl="2" indent="-457200">
              <a:buFont typeface="+mj-lt"/>
              <a:buAutoNum type="arabicParenR"/>
            </a:pPr>
            <a:r>
              <a:rPr lang="fr-BE" dirty="0" smtClean="0"/>
              <a:t>Via EDI</a:t>
            </a:r>
          </a:p>
          <a:p>
            <a:r>
              <a:rPr lang="fr-BE" dirty="0" smtClean="0"/>
              <a:t>Cas particuliers </a:t>
            </a:r>
          </a:p>
          <a:p>
            <a:pPr lvl="2"/>
            <a:r>
              <a:rPr lang="fr-BE" dirty="0" err="1" smtClean="0"/>
              <a:t>Print</a:t>
            </a:r>
            <a:r>
              <a:rPr lang="fr-BE" dirty="0" smtClean="0"/>
              <a:t> + online</a:t>
            </a:r>
          </a:p>
          <a:p>
            <a:pPr lvl="2"/>
            <a:r>
              <a:rPr lang="fr-BE" dirty="0" smtClean="0"/>
              <a:t>Débours</a:t>
            </a:r>
          </a:p>
          <a:p>
            <a:pPr lvl="2"/>
            <a:r>
              <a:rPr lang="fr-BE" dirty="0" smtClean="0"/>
              <a:t>Bons de commande ouverts</a:t>
            </a:r>
          </a:p>
          <a:p>
            <a:pPr lvl="2"/>
            <a:r>
              <a:rPr lang="fr-BE" dirty="0" smtClean="0"/>
              <a:t>Notes de crédit </a:t>
            </a:r>
          </a:p>
          <a:p>
            <a:r>
              <a:rPr lang="fr-BE" dirty="0" smtClean="0"/>
              <a:t>Questions de TVA</a:t>
            </a:r>
          </a:p>
          <a:p>
            <a:r>
              <a:rPr lang="fr-BE" dirty="0" smtClean="0">
                <a:solidFill>
                  <a:srgbClr val="FB3621"/>
                </a:solidFill>
              </a:rPr>
              <a:t>Gestion des factures</a:t>
            </a:r>
          </a:p>
          <a:p>
            <a:pPr lvl="2"/>
            <a:r>
              <a:rPr lang="fr-BE" dirty="0" smtClean="0"/>
              <a:t>Recherche</a:t>
            </a:r>
          </a:p>
          <a:p>
            <a:pPr lvl="2"/>
            <a:r>
              <a:rPr lang="fr-BE" dirty="0" smtClean="0"/>
              <a:t>Suppression</a:t>
            </a:r>
          </a:p>
          <a:p>
            <a:pPr lvl="2"/>
            <a:r>
              <a:rPr lang="fr-BE" dirty="0" smtClean="0"/>
              <a:t>Attacher une pièce jointe</a:t>
            </a:r>
            <a:endParaRPr lang="fr-BE"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52</a:t>
            </a:fld>
            <a:endParaRPr lang="en-US"/>
          </a:p>
        </p:txBody>
      </p:sp>
      <p:sp>
        <p:nvSpPr>
          <p:cNvPr id="5" name="Espace réservé du pied de page 4"/>
          <p:cNvSpPr>
            <a:spLocks noGrp="1"/>
          </p:cNvSpPr>
          <p:nvPr>
            <p:ph type="ftr" sz="quarter" idx="3"/>
            <p:custDataLst>
              <p:tags r:id="rId3"/>
            </p:custDataLst>
          </p:nvPr>
        </p:nvSpPr>
        <p:spPr>
          <a:ln w="3175">
            <a:noFill/>
          </a:ln>
        </p:spPr>
        <p:txBody>
          <a:bodyPr/>
          <a:lstStyle/>
          <a:p>
            <a:r>
              <a:rPr lang="fr-BE" dirty="0" smtClean="0">
                <a:solidFill>
                  <a:srgbClr val="278989"/>
                </a:solidFill>
              </a:rPr>
              <a:t>Alma - Acquisitions/</a:t>
            </a:r>
            <a:r>
              <a:rPr lang="fr-BE" dirty="0" err="1" smtClean="0">
                <a:solidFill>
                  <a:srgbClr val="278989"/>
                </a:solidFill>
              </a:rPr>
              <a:t>Invoicing</a:t>
            </a:r>
            <a:endParaRPr lang="en-US" dirty="0">
              <a:solidFill>
                <a:srgbClr val="278989"/>
              </a:solidFill>
            </a:endParaRPr>
          </a:p>
        </p:txBody>
      </p:sp>
      <p:sp>
        <p:nvSpPr>
          <p:cNvPr id="6" name="Titre 1"/>
          <p:cNvSpPr>
            <a:spLocks noGrp="1"/>
          </p:cNvSpPr>
          <p:nvPr>
            <p:ph type="title"/>
            <p:custDataLst>
              <p:tags r:id="rId4"/>
            </p:custDataLst>
          </p:nvPr>
        </p:nvSpPr>
        <p:spPr>
          <a:xfrm>
            <a:off x="251520" y="188640"/>
            <a:ext cx="7992888" cy="1143000"/>
          </a:xfrm>
        </p:spPr>
        <p:txBody>
          <a:bodyPr/>
          <a:lstStyle/>
          <a:p>
            <a:r>
              <a:rPr lang="fr-BE" dirty="0" smtClean="0"/>
              <a:t>Contenu</a:t>
            </a:r>
            <a:endParaRPr lang="fr-BE" dirty="0"/>
          </a:p>
        </p:txBody>
      </p:sp>
    </p:spTree>
    <p:extLst>
      <p:ext uri="{BB962C8B-B14F-4D97-AF65-F5344CB8AC3E}">
        <p14:creationId xmlns:p14="http://schemas.microsoft.com/office/powerpoint/2010/main" val="1080129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2942" y="188640"/>
            <a:ext cx="8061466" cy="1143000"/>
          </a:xfrm>
        </p:spPr>
        <p:txBody>
          <a:bodyPr/>
          <a:lstStyle/>
          <a:p>
            <a:r>
              <a:rPr lang="fr-BE" dirty="0"/>
              <a:t>Recherche</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53</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4"/>
            </p:custDataLst>
          </p:nvPr>
        </p:nvPicPr>
        <p:blipFill rotWithShape="1">
          <a:blip r:embed="rId14" cstate="email">
            <a:extLst>
              <a:ext uri="{28A0092B-C50C-407E-A947-70E740481C1C}">
                <a14:useLocalDpi xmlns:a14="http://schemas.microsoft.com/office/drawing/2010/main"/>
              </a:ext>
            </a:extLst>
          </a:blip>
          <a:srcRect/>
          <a:stretch/>
        </p:blipFill>
        <p:spPr bwMode="auto">
          <a:xfrm>
            <a:off x="182942" y="1331640"/>
            <a:ext cx="8277490" cy="864096"/>
          </a:xfrm>
          <a:prstGeom prst="rect">
            <a:avLst/>
          </a:prstGeom>
          <a:ln>
            <a:noFill/>
          </a:ln>
          <a:extLst>
            <a:ext uri="{53640926-AAD7-44D8-BBD7-CCE9431645EC}">
              <a14:shadowObscured xmlns:a14="http://schemas.microsoft.com/office/drawing/2010/main"/>
            </a:ext>
          </a:extLst>
        </p:spPr>
      </p:pic>
      <p:pic>
        <p:nvPicPr>
          <p:cNvPr id="7" name="Espace réservé du contenu 6"/>
          <p:cNvPicPr>
            <a:picLocks noGrp="1"/>
          </p:cNvPicPr>
          <p:nvPr>
            <p:ph idx="1"/>
            <p:custDataLst>
              <p:tags r:id="rId5"/>
            </p:custDataLst>
          </p:nvPr>
        </p:nvPicPr>
        <p:blipFill rotWithShape="1">
          <a:blip r:embed="rId15" cstate="email">
            <a:extLst>
              <a:ext uri="{28A0092B-C50C-407E-A947-70E740481C1C}">
                <a14:useLocalDpi xmlns:a14="http://schemas.microsoft.com/office/drawing/2010/main"/>
              </a:ext>
            </a:extLst>
          </a:blip>
          <a:srcRect/>
          <a:stretch/>
        </p:blipFill>
        <p:spPr bwMode="auto">
          <a:xfrm>
            <a:off x="1025835" y="1357619"/>
            <a:ext cx="2250021" cy="3655557"/>
          </a:xfrm>
          <a:prstGeom prst="rect">
            <a:avLst/>
          </a:prstGeom>
          <a:ln>
            <a:noFill/>
          </a:ln>
          <a:extLst>
            <a:ext uri="{53640926-AAD7-44D8-BBD7-CCE9431645EC}">
              <a14:shadowObscured xmlns:a14="http://schemas.microsoft.com/office/drawing/2010/main"/>
            </a:ext>
          </a:extLst>
        </p:spPr>
      </p:pic>
      <p:pic>
        <p:nvPicPr>
          <p:cNvPr id="8" name="Image 7"/>
          <p:cNvPicPr/>
          <p:nvPr>
            <p:custDataLst>
              <p:tags r:id="rId6"/>
            </p:custDataLst>
          </p:nvPr>
        </p:nvPicPr>
        <p:blipFill rotWithShape="1">
          <a:blip r:embed="rId16" cstate="email">
            <a:extLst>
              <a:ext uri="{28A0092B-C50C-407E-A947-70E740481C1C}">
                <a14:useLocalDpi xmlns:a14="http://schemas.microsoft.com/office/drawing/2010/main"/>
              </a:ext>
            </a:extLst>
          </a:blip>
          <a:srcRect/>
          <a:stretch/>
        </p:blipFill>
        <p:spPr bwMode="auto">
          <a:xfrm>
            <a:off x="3628718" y="2896166"/>
            <a:ext cx="1779270" cy="1552575"/>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7"/>
            </p:custDataLst>
          </p:nvPr>
        </p:nvPicPr>
        <p:blipFill rotWithShape="1">
          <a:blip r:embed="rId17" cstate="email">
            <a:extLst>
              <a:ext uri="{28A0092B-C50C-407E-A947-70E740481C1C}">
                <a14:useLocalDpi xmlns:a14="http://schemas.microsoft.com/office/drawing/2010/main"/>
              </a:ext>
            </a:extLst>
          </a:blip>
          <a:srcRect/>
          <a:stretch/>
        </p:blipFill>
        <p:spPr bwMode="auto">
          <a:xfrm>
            <a:off x="3759059" y="4796790"/>
            <a:ext cx="4495800" cy="1704340"/>
          </a:xfrm>
          <a:prstGeom prst="rect">
            <a:avLst/>
          </a:prstGeom>
          <a:ln>
            <a:noFill/>
          </a:ln>
          <a:extLst>
            <a:ext uri="{53640926-AAD7-44D8-BBD7-CCE9431645EC}">
              <a14:shadowObscured xmlns:a14="http://schemas.microsoft.com/office/drawing/2010/main"/>
            </a:ext>
          </a:extLst>
        </p:spPr>
      </p:pic>
      <p:sp>
        <p:nvSpPr>
          <p:cNvPr id="10" name="Rectangle 9"/>
          <p:cNvSpPr/>
          <p:nvPr>
            <p:custDataLst>
              <p:tags r:id="rId8"/>
            </p:custDataLst>
          </p:nvPr>
        </p:nvSpPr>
        <p:spPr>
          <a:xfrm>
            <a:off x="213320" y="949319"/>
            <a:ext cx="2581925" cy="369332"/>
          </a:xfrm>
          <a:prstGeom prst="rect">
            <a:avLst/>
          </a:prstGeom>
        </p:spPr>
        <p:txBody>
          <a:bodyPr wrap="none">
            <a:spAutoFit/>
          </a:bodyPr>
          <a:lstStyle/>
          <a:p>
            <a:r>
              <a:rPr lang="fr-BE" dirty="0" smtClean="0"/>
              <a:t>1. Par </a:t>
            </a:r>
            <a:r>
              <a:rPr lang="fr-BE" dirty="0"/>
              <a:t>le </a:t>
            </a:r>
            <a:r>
              <a:rPr lang="fr-BE" i="1" dirty="0"/>
              <a:t>Persistent </a:t>
            </a:r>
            <a:r>
              <a:rPr lang="fr-BE" i="1" dirty="0" err="1"/>
              <a:t>Search</a:t>
            </a:r>
            <a:endParaRPr lang="fr-BE" i="1" dirty="0"/>
          </a:p>
        </p:txBody>
      </p:sp>
      <p:sp>
        <p:nvSpPr>
          <p:cNvPr id="11" name="Rectangle 10"/>
          <p:cNvSpPr/>
          <p:nvPr>
            <p:custDataLst>
              <p:tags r:id="rId9"/>
            </p:custDataLst>
          </p:nvPr>
        </p:nvSpPr>
        <p:spPr>
          <a:xfrm>
            <a:off x="3759059" y="2371028"/>
            <a:ext cx="3589444" cy="369332"/>
          </a:xfrm>
          <a:prstGeom prst="rect">
            <a:avLst/>
          </a:prstGeom>
        </p:spPr>
        <p:txBody>
          <a:bodyPr wrap="none">
            <a:spAutoFit/>
          </a:bodyPr>
          <a:lstStyle/>
          <a:p>
            <a:r>
              <a:rPr lang="fr-BE" dirty="0" smtClean="0"/>
              <a:t>2. Par </a:t>
            </a:r>
            <a:r>
              <a:rPr lang="fr-BE" dirty="0"/>
              <a:t>le </a:t>
            </a:r>
            <a:r>
              <a:rPr lang="fr-BE" i="1" dirty="0" smtClean="0"/>
              <a:t>menu ALMA – Acquisitions :</a:t>
            </a:r>
            <a:endParaRPr lang="fr-BE" i="1" dirty="0"/>
          </a:p>
        </p:txBody>
      </p:sp>
      <p:sp>
        <p:nvSpPr>
          <p:cNvPr id="12" name="Ellipse 11"/>
          <p:cNvSpPr/>
          <p:nvPr>
            <p:custDataLst>
              <p:tags r:id="rId10"/>
            </p:custDataLst>
          </p:nvPr>
        </p:nvSpPr>
        <p:spPr>
          <a:xfrm>
            <a:off x="3573923" y="3639625"/>
            <a:ext cx="1142094" cy="293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custDataLst>
              <p:tags r:id="rId11"/>
            </p:custDataLst>
          </p:nvPr>
        </p:nvSpPr>
        <p:spPr>
          <a:xfrm>
            <a:off x="6040825" y="3454958"/>
            <a:ext cx="2214033" cy="369332"/>
          </a:xfrm>
          <a:prstGeom prst="rect">
            <a:avLst/>
          </a:prstGeom>
          <a:noFill/>
        </p:spPr>
        <p:txBody>
          <a:bodyPr wrap="square" rtlCol="0">
            <a:spAutoFit/>
          </a:bodyPr>
          <a:lstStyle/>
          <a:p>
            <a:r>
              <a:rPr lang="fr-BE" dirty="0" smtClean="0">
                <a:solidFill>
                  <a:srgbClr val="0070C0"/>
                </a:solidFill>
              </a:rPr>
              <a:t>Factures In </a:t>
            </a:r>
            <a:r>
              <a:rPr lang="fr-BE" dirty="0" err="1" smtClean="0">
                <a:solidFill>
                  <a:srgbClr val="0070C0"/>
                </a:solidFill>
              </a:rPr>
              <a:t>Review</a:t>
            </a:r>
            <a:endParaRPr lang="fr-BE" dirty="0">
              <a:solidFill>
                <a:srgbClr val="0070C0"/>
              </a:solidFill>
            </a:endParaRPr>
          </a:p>
        </p:txBody>
      </p:sp>
    </p:spTree>
    <p:extLst>
      <p:ext uri="{BB962C8B-B14F-4D97-AF65-F5344CB8AC3E}">
        <p14:creationId xmlns:p14="http://schemas.microsoft.com/office/powerpoint/2010/main" val="1570285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Recherche</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54</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sp>
        <p:nvSpPr>
          <p:cNvPr id="7" name="Rectangle 6"/>
          <p:cNvSpPr/>
          <p:nvPr>
            <p:custDataLst>
              <p:tags r:id="rId4"/>
            </p:custDataLst>
          </p:nvPr>
        </p:nvSpPr>
        <p:spPr>
          <a:xfrm>
            <a:off x="395536" y="1358044"/>
            <a:ext cx="2668359" cy="369332"/>
          </a:xfrm>
          <a:prstGeom prst="rect">
            <a:avLst/>
          </a:prstGeom>
        </p:spPr>
        <p:txBody>
          <a:bodyPr wrap="none">
            <a:spAutoFit/>
          </a:bodyPr>
          <a:lstStyle/>
          <a:p>
            <a:r>
              <a:rPr lang="fr-BE" dirty="0"/>
              <a:t>3</a:t>
            </a:r>
            <a:r>
              <a:rPr lang="fr-BE" dirty="0" smtClean="0"/>
              <a:t>. Par le </a:t>
            </a:r>
            <a:r>
              <a:rPr lang="fr-BE" dirty="0" err="1"/>
              <a:t>dashboard</a:t>
            </a:r>
            <a:r>
              <a:rPr lang="fr-BE" dirty="0"/>
              <a:t> (</a:t>
            </a:r>
            <a:r>
              <a:rPr lang="fr-BE" dirty="0" err="1"/>
              <a:t>Tasks</a:t>
            </a:r>
            <a:r>
              <a:rPr lang="fr-BE" dirty="0"/>
              <a:t>)</a:t>
            </a:r>
          </a:p>
        </p:txBody>
      </p:sp>
      <p:pic>
        <p:nvPicPr>
          <p:cNvPr id="8" name="Espace réservé du contenu 5"/>
          <p:cNvPicPr/>
          <p:nvPr>
            <p:custDataLst>
              <p:tags r:id="rId5"/>
            </p:custDataLst>
          </p:nvPr>
        </p:nvPicPr>
        <p:blipFill rotWithShape="1">
          <a:blip r:embed="rId9" cstate="email">
            <a:extLst>
              <a:ext uri="{28A0092B-C50C-407E-A947-70E740481C1C}">
                <a14:useLocalDpi xmlns:a14="http://schemas.microsoft.com/office/drawing/2010/main"/>
              </a:ext>
            </a:extLst>
          </a:blip>
          <a:srcRect/>
          <a:stretch/>
        </p:blipFill>
        <p:spPr bwMode="auto">
          <a:xfrm>
            <a:off x="539552" y="2106346"/>
            <a:ext cx="5976664" cy="458557"/>
          </a:xfrm>
          <a:prstGeom prst="rect">
            <a:avLst/>
          </a:prstGeom>
          <a:ln>
            <a:noFill/>
          </a:ln>
          <a:extLst>
            <a:ext uri="{53640926-AAD7-44D8-BBD7-CCE9431645EC}">
              <a14:shadowObscured xmlns:a14="http://schemas.microsoft.com/office/drawing/2010/main"/>
            </a:ext>
          </a:extLst>
        </p:spPr>
      </p:pic>
      <p:pic>
        <p:nvPicPr>
          <p:cNvPr id="9" name="Espace réservé du contenu 5"/>
          <p:cNvPicPr/>
          <p:nvPr>
            <p:custDataLst>
              <p:tags r:id="rId6"/>
            </p:custDataLst>
          </p:nvPr>
        </p:nvPicPr>
        <p:blipFill rotWithShape="1">
          <a:blip r:embed="rId10" cstate="email">
            <a:extLst>
              <a:ext uri="{28A0092B-C50C-407E-A947-70E740481C1C}">
                <a14:useLocalDpi xmlns:a14="http://schemas.microsoft.com/office/drawing/2010/main"/>
              </a:ext>
            </a:extLst>
          </a:blip>
          <a:srcRect/>
          <a:stretch/>
        </p:blipFill>
        <p:spPr bwMode="auto">
          <a:xfrm>
            <a:off x="400472" y="2708920"/>
            <a:ext cx="6120680" cy="13844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885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Recherche</a:t>
            </a:r>
            <a:endParaRPr lang="fr-BE" sz="2400" dirty="0"/>
          </a:p>
        </p:txBody>
      </p:sp>
      <p:sp>
        <p:nvSpPr>
          <p:cNvPr id="3" name="Espace réservé du contenu 2"/>
          <p:cNvSpPr>
            <a:spLocks noGrp="1"/>
          </p:cNvSpPr>
          <p:nvPr>
            <p:ph idx="1"/>
            <p:custDataLst>
              <p:tags r:id="rId2"/>
            </p:custDataLst>
          </p:nvPr>
        </p:nvSpPr>
        <p:spPr/>
        <p:txBody>
          <a:bodyPr/>
          <a:lstStyle/>
          <a:p>
            <a:r>
              <a:rPr lang="fr-BE" dirty="0" smtClean="0"/>
              <a:t>Par </a:t>
            </a:r>
            <a:r>
              <a:rPr lang="fr-BE" dirty="0"/>
              <a:t>le compte </a:t>
            </a:r>
            <a:r>
              <a:rPr lang="fr-BE" dirty="0" smtClean="0"/>
              <a:t>fournisseur</a:t>
            </a:r>
          </a:p>
          <a:p>
            <a:endParaRPr lang="fr-BE" dirty="0"/>
          </a:p>
          <a:p>
            <a:endParaRPr lang="fr-BE" dirty="0" smtClean="0"/>
          </a:p>
          <a:p>
            <a:endParaRPr lang="fr-BE" dirty="0"/>
          </a:p>
          <a:p>
            <a:endParaRPr lang="fr-BE" dirty="0" smtClean="0"/>
          </a:p>
          <a:p>
            <a:endParaRPr lang="fr-BE" dirty="0"/>
          </a:p>
          <a:p>
            <a:endParaRPr lang="fr-BE" dirty="0" smtClean="0"/>
          </a:p>
          <a:p>
            <a:endParaRPr lang="fr-BE" dirty="0"/>
          </a:p>
          <a:p>
            <a:r>
              <a:rPr lang="fr-BE" dirty="0" smtClean="0">
                <a:solidFill>
                  <a:schemeClr val="tx2">
                    <a:lumMod val="75000"/>
                  </a:schemeClr>
                </a:solidFill>
              </a:rPr>
              <a:t>À </a:t>
            </a:r>
            <a:r>
              <a:rPr lang="fr-BE" dirty="0">
                <a:solidFill>
                  <a:schemeClr val="tx2">
                    <a:lumMod val="75000"/>
                  </a:schemeClr>
                </a:solidFill>
              </a:rPr>
              <a:t>partir d’un </a:t>
            </a:r>
            <a:r>
              <a:rPr lang="fr-BE" dirty="0" err="1">
                <a:solidFill>
                  <a:schemeClr val="tx2">
                    <a:lumMod val="75000"/>
                  </a:schemeClr>
                </a:solidFill>
              </a:rPr>
              <a:t>Fund</a:t>
            </a:r>
            <a:endParaRPr lang="fr-BE" dirty="0">
              <a:solidFill>
                <a:schemeClr val="tx2">
                  <a:lumMod val="75000"/>
                </a:schemeClr>
              </a:solidFill>
            </a:endParaRPr>
          </a:p>
          <a:p>
            <a:endParaRPr lang="fr-BE" dirty="0"/>
          </a:p>
          <a:p>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55</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9" cstate="email">
            <a:extLst>
              <a:ext uri="{28A0092B-C50C-407E-A947-70E740481C1C}">
                <a14:useLocalDpi xmlns:a14="http://schemas.microsoft.com/office/drawing/2010/main"/>
              </a:ext>
            </a:extLst>
          </a:blip>
          <a:srcRect/>
          <a:stretch/>
        </p:blipFill>
        <p:spPr bwMode="auto">
          <a:xfrm>
            <a:off x="683568" y="1870235"/>
            <a:ext cx="6421755" cy="2390775"/>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6"/>
            </p:custDataLst>
          </p:nvPr>
        </p:nvPicPr>
        <p:blipFill rotWithShape="1">
          <a:blip r:embed="rId10" cstate="email">
            <a:extLst>
              <a:ext uri="{28A0092B-C50C-407E-A947-70E740481C1C}">
                <a14:useLocalDpi xmlns:a14="http://schemas.microsoft.com/office/drawing/2010/main"/>
              </a:ext>
            </a:extLst>
          </a:blip>
          <a:srcRect/>
          <a:stretch/>
        </p:blipFill>
        <p:spPr bwMode="auto">
          <a:xfrm>
            <a:off x="2593859" y="4342146"/>
            <a:ext cx="5830570" cy="2447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09545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Suppression</a:t>
            </a:r>
            <a:endParaRPr lang="fr-BE" sz="2400" dirty="0"/>
          </a:p>
        </p:txBody>
      </p:sp>
      <p:sp>
        <p:nvSpPr>
          <p:cNvPr id="3" name="Espace réservé du contenu 2"/>
          <p:cNvSpPr>
            <a:spLocks noGrp="1"/>
          </p:cNvSpPr>
          <p:nvPr>
            <p:ph idx="1"/>
            <p:custDataLst>
              <p:tags r:id="rId2"/>
            </p:custDataLst>
          </p:nvPr>
        </p:nvSpPr>
        <p:spPr/>
        <p:txBody>
          <a:bodyPr/>
          <a:lstStyle/>
          <a:p>
            <a:r>
              <a:rPr lang="fr-BE" dirty="0">
                <a:solidFill>
                  <a:schemeClr val="tx2">
                    <a:lumMod val="75000"/>
                  </a:schemeClr>
                </a:solidFill>
              </a:rPr>
              <a:t>Pour supprimer une facture « </a:t>
            </a:r>
            <a:r>
              <a:rPr lang="fr-BE" dirty="0" err="1">
                <a:solidFill>
                  <a:schemeClr val="tx2">
                    <a:lumMod val="75000"/>
                  </a:schemeClr>
                </a:solidFill>
              </a:rPr>
              <a:t>Closed</a:t>
            </a:r>
            <a:r>
              <a:rPr lang="fr-BE" dirty="0">
                <a:solidFill>
                  <a:schemeClr val="tx2">
                    <a:lumMod val="75000"/>
                  </a:schemeClr>
                </a:solidFill>
              </a:rPr>
              <a:t> » -&gt; faire passer le document en « In </a:t>
            </a:r>
            <a:r>
              <a:rPr lang="fr-BE" dirty="0" err="1">
                <a:solidFill>
                  <a:schemeClr val="tx2">
                    <a:lumMod val="75000"/>
                  </a:schemeClr>
                </a:solidFill>
              </a:rPr>
              <a:t>Review</a:t>
            </a:r>
            <a:r>
              <a:rPr lang="fr-BE" dirty="0">
                <a:solidFill>
                  <a:schemeClr val="tx2">
                    <a:lumMod val="75000"/>
                  </a:schemeClr>
                </a:solidFill>
              </a:rPr>
              <a:t> »</a:t>
            </a:r>
          </a:p>
          <a:p>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56</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5"/>
            </p:custDataLst>
          </p:nvPr>
        </p:nvPicPr>
        <p:blipFill rotWithShape="1">
          <a:blip r:embed="rId18" cstate="email">
            <a:extLst>
              <a:ext uri="{28A0092B-C50C-407E-A947-70E740481C1C}">
                <a14:useLocalDpi xmlns:a14="http://schemas.microsoft.com/office/drawing/2010/main"/>
              </a:ext>
            </a:extLst>
          </a:blip>
          <a:srcRect/>
          <a:stretch/>
        </p:blipFill>
        <p:spPr bwMode="auto">
          <a:xfrm>
            <a:off x="0" y="2348880"/>
            <a:ext cx="9003030" cy="1323975"/>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6"/>
            </p:custDataLst>
          </p:nvPr>
        </p:nvPicPr>
        <p:blipFill rotWithShape="1">
          <a:blip r:embed="rId19" cstate="email">
            <a:extLst>
              <a:ext uri="{28A0092B-C50C-407E-A947-70E740481C1C}">
                <a14:useLocalDpi xmlns:a14="http://schemas.microsoft.com/office/drawing/2010/main"/>
              </a:ext>
            </a:extLst>
          </a:blip>
          <a:srcRect/>
          <a:stretch/>
        </p:blipFill>
        <p:spPr bwMode="auto">
          <a:xfrm>
            <a:off x="556829" y="3753992"/>
            <a:ext cx="1566899" cy="854968"/>
          </a:xfrm>
          <a:prstGeom prst="rect">
            <a:avLst/>
          </a:prstGeom>
          <a:ln>
            <a:noFill/>
          </a:ln>
          <a:extLst>
            <a:ext uri="{53640926-AAD7-44D8-BBD7-CCE9431645EC}">
              <a14:shadowObscured xmlns:a14="http://schemas.microsoft.com/office/drawing/2010/main"/>
            </a:ext>
          </a:extLst>
        </p:spPr>
      </p:pic>
      <p:pic>
        <p:nvPicPr>
          <p:cNvPr id="8" name="Image 7"/>
          <p:cNvPicPr/>
          <p:nvPr>
            <p:custDataLst>
              <p:tags r:id="rId7"/>
            </p:custDataLst>
          </p:nvPr>
        </p:nvPicPr>
        <p:blipFill rotWithShape="1">
          <a:blip r:embed="rId20" cstate="email">
            <a:extLst>
              <a:ext uri="{28A0092B-C50C-407E-A947-70E740481C1C}">
                <a14:useLocalDpi xmlns:a14="http://schemas.microsoft.com/office/drawing/2010/main"/>
              </a:ext>
            </a:extLst>
          </a:blip>
          <a:srcRect/>
          <a:stretch/>
        </p:blipFill>
        <p:spPr bwMode="auto">
          <a:xfrm>
            <a:off x="7425755" y="3028159"/>
            <a:ext cx="1586230" cy="923925"/>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8"/>
            </p:custDataLst>
          </p:nvPr>
        </p:nvPicPr>
        <p:blipFill rotWithShape="1">
          <a:blip r:embed="rId21" cstate="email">
            <a:extLst>
              <a:ext uri="{28A0092B-C50C-407E-A947-70E740481C1C}">
                <a14:useLocalDpi xmlns:a14="http://schemas.microsoft.com/office/drawing/2010/main"/>
              </a:ext>
            </a:extLst>
          </a:blip>
          <a:srcRect/>
          <a:stretch/>
        </p:blipFill>
        <p:spPr bwMode="auto">
          <a:xfrm>
            <a:off x="209744" y="4923155"/>
            <a:ext cx="3634105" cy="923925"/>
          </a:xfrm>
          <a:prstGeom prst="rect">
            <a:avLst/>
          </a:prstGeom>
          <a:ln>
            <a:noFill/>
          </a:ln>
          <a:extLst>
            <a:ext uri="{53640926-AAD7-44D8-BBD7-CCE9431645EC}">
              <a14:shadowObscured xmlns:a14="http://schemas.microsoft.com/office/drawing/2010/main"/>
            </a:ext>
          </a:extLst>
        </p:spPr>
      </p:pic>
      <p:pic>
        <p:nvPicPr>
          <p:cNvPr id="10" name="Image 9"/>
          <p:cNvPicPr/>
          <p:nvPr>
            <p:custDataLst>
              <p:tags r:id="rId9"/>
            </p:custDataLst>
          </p:nvPr>
        </p:nvPicPr>
        <p:blipFill rotWithShape="1">
          <a:blip r:embed="rId22" cstate="email">
            <a:extLst>
              <a:ext uri="{28A0092B-C50C-407E-A947-70E740481C1C}">
                <a14:useLocalDpi xmlns:a14="http://schemas.microsoft.com/office/drawing/2010/main"/>
              </a:ext>
            </a:extLst>
          </a:blip>
          <a:srcRect/>
          <a:stretch/>
        </p:blipFill>
        <p:spPr bwMode="auto">
          <a:xfrm>
            <a:off x="5098074" y="4440067"/>
            <a:ext cx="1955704" cy="1605133"/>
          </a:xfrm>
          <a:prstGeom prst="rect">
            <a:avLst/>
          </a:prstGeom>
          <a:ln>
            <a:noFill/>
          </a:ln>
          <a:extLst>
            <a:ext uri="{53640926-AAD7-44D8-BBD7-CCE9431645EC}">
              <a14:shadowObscured xmlns:a14="http://schemas.microsoft.com/office/drawing/2010/main"/>
            </a:ext>
          </a:extLst>
        </p:spPr>
      </p:pic>
      <p:sp>
        <p:nvSpPr>
          <p:cNvPr id="13" name="Flèche droite 12"/>
          <p:cNvSpPr/>
          <p:nvPr>
            <p:custDataLst>
              <p:tags r:id="rId10"/>
            </p:custDataLst>
          </p:nvPr>
        </p:nvSpPr>
        <p:spPr>
          <a:xfrm>
            <a:off x="7069131" y="3356866"/>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droite 13"/>
          <p:cNvSpPr/>
          <p:nvPr>
            <p:custDataLst>
              <p:tags r:id="rId11"/>
            </p:custDataLst>
          </p:nvPr>
        </p:nvSpPr>
        <p:spPr>
          <a:xfrm>
            <a:off x="143253" y="4296051"/>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p:cNvSpPr txBox="1"/>
          <p:nvPr>
            <p:custDataLst>
              <p:tags r:id="rId12"/>
            </p:custDataLst>
          </p:nvPr>
        </p:nvSpPr>
        <p:spPr>
          <a:xfrm>
            <a:off x="6811866" y="3131550"/>
            <a:ext cx="216024" cy="369332"/>
          </a:xfrm>
          <a:prstGeom prst="rect">
            <a:avLst/>
          </a:prstGeom>
          <a:noFill/>
        </p:spPr>
        <p:txBody>
          <a:bodyPr wrap="square" rtlCol="0">
            <a:spAutoFit/>
          </a:bodyPr>
          <a:lstStyle/>
          <a:p>
            <a:r>
              <a:rPr lang="fr-BE" dirty="0" smtClean="0">
                <a:solidFill>
                  <a:srgbClr val="FF0000"/>
                </a:solidFill>
              </a:rPr>
              <a:t>1</a:t>
            </a:r>
            <a:endParaRPr lang="fr-BE" dirty="0">
              <a:solidFill>
                <a:srgbClr val="FF0000"/>
              </a:solidFill>
            </a:endParaRPr>
          </a:p>
        </p:txBody>
      </p:sp>
      <p:sp>
        <p:nvSpPr>
          <p:cNvPr id="16" name="ZoneTexte 15"/>
          <p:cNvSpPr txBox="1"/>
          <p:nvPr>
            <p:custDataLst>
              <p:tags r:id="rId13"/>
            </p:custDataLst>
          </p:nvPr>
        </p:nvSpPr>
        <p:spPr>
          <a:xfrm>
            <a:off x="148597" y="3981301"/>
            <a:ext cx="216024" cy="369332"/>
          </a:xfrm>
          <a:prstGeom prst="rect">
            <a:avLst/>
          </a:prstGeom>
          <a:noFill/>
        </p:spPr>
        <p:txBody>
          <a:bodyPr wrap="square" rtlCol="0">
            <a:spAutoFit/>
          </a:bodyPr>
          <a:lstStyle/>
          <a:p>
            <a:r>
              <a:rPr lang="fr-BE" dirty="0" smtClean="0">
                <a:solidFill>
                  <a:srgbClr val="FF0000"/>
                </a:solidFill>
              </a:rPr>
              <a:t>2</a:t>
            </a:r>
            <a:endParaRPr lang="fr-BE" dirty="0">
              <a:solidFill>
                <a:srgbClr val="FF0000"/>
              </a:solidFill>
            </a:endParaRPr>
          </a:p>
        </p:txBody>
      </p:sp>
      <p:sp>
        <p:nvSpPr>
          <p:cNvPr id="17" name="ZoneTexte 16"/>
          <p:cNvSpPr txBox="1"/>
          <p:nvPr>
            <p:custDataLst>
              <p:tags r:id="rId14"/>
            </p:custDataLst>
          </p:nvPr>
        </p:nvSpPr>
        <p:spPr>
          <a:xfrm>
            <a:off x="4331151" y="5576422"/>
            <a:ext cx="216024" cy="369332"/>
          </a:xfrm>
          <a:prstGeom prst="rect">
            <a:avLst/>
          </a:prstGeom>
          <a:noFill/>
        </p:spPr>
        <p:txBody>
          <a:bodyPr wrap="square" rtlCol="0">
            <a:spAutoFit/>
          </a:bodyPr>
          <a:lstStyle/>
          <a:p>
            <a:r>
              <a:rPr lang="fr-BE" dirty="0" smtClean="0">
                <a:solidFill>
                  <a:srgbClr val="FF0000"/>
                </a:solidFill>
              </a:rPr>
              <a:t>3</a:t>
            </a:r>
            <a:endParaRPr lang="fr-BE" dirty="0">
              <a:solidFill>
                <a:srgbClr val="FF0000"/>
              </a:solidFill>
            </a:endParaRPr>
          </a:p>
        </p:txBody>
      </p:sp>
      <p:sp>
        <p:nvSpPr>
          <p:cNvPr id="18" name="Flèche droite 17"/>
          <p:cNvSpPr/>
          <p:nvPr>
            <p:custDataLst>
              <p:tags r:id="rId15"/>
            </p:custDataLst>
          </p:nvPr>
        </p:nvSpPr>
        <p:spPr>
          <a:xfrm>
            <a:off x="4669970" y="5761088"/>
            <a:ext cx="305309" cy="144016"/>
          </a:xfrm>
          <a:prstGeom prst="rightArrow">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135823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Attacher une pièce jointe</a:t>
            </a:r>
            <a:endParaRPr lang="fr-BE" sz="2400"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57</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Image 5"/>
          <p:cNvPicPr/>
          <p:nvPr>
            <p:custDataLst>
              <p:tags r:id="rId4"/>
            </p:custDataLst>
          </p:nvPr>
        </p:nvPicPr>
        <p:blipFill rotWithShape="1">
          <a:blip r:embed="rId11" cstate="email">
            <a:extLst>
              <a:ext uri="{28A0092B-C50C-407E-A947-70E740481C1C}">
                <a14:useLocalDpi xmlns:a14="http://schemas.microsoft.com/office/drawing/2010/main"/>
              </a:ext>
            </a:extLst>
          </a:blip>
          <a:srcRect/>
          <a:stretch/>
        </p:blipFill>
        <p:spPr bwMode="auto">
          <a:xfrm>
            <a:off x="158390" y="1435368"/>
            <a:ext cx="8266039" cy="2047875"/>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5"/>
            </p:custDataLst>
          </p:nvPr>
        </p:nvPicPr>
        <p:blipFill rotWithShape="1">
          <a:blip r:embed="rId12" cstate="email">
            <a:extLst>
              <a:ext uri="{28A0092B-C50C-407E-A947-70E740481C1C}">
                <a14:useLocalDpi xmlns:a14="http://schemas.microsoft.com/office/drawing/2010/main"/>
              </a:ext>
            </a:extLst>
          </a:blip>
          <a:srcRect/>
          <a:stretch/>
        </p:blipFill>
        <p:spPr bwMode="auto">
          <a:xfrm>
            <a:off x="5560579" y="2459306"/>
            <a:ext cx="2863850" cy="485775"/>
          </a:xfrm>
          <a:prstGeom prst="rect">
            <a:avLst/>
          </a:prstGeom>
          <a:ln>
            <a:noFill/>
          </a:ln>
          <a:extLst>
            <a:ext uri="{53640926-AAD7-44D8-BBD7-CCE9431645EC}">
              <a14:shadowObscured xmlns:a14="http://schemas.microsoft.com/office/drawing/2010/main"/>
            </a:ext>
          </a:extLst>
        </p:spPr>
      </p:pic>
      <p:pic>
        <p:nvPicPr>
          <p:cNvPr id="8" name="Image 7"/>
          <p:cNvPicPr/>
          <p:nvPr>
            <p:custDataLst>
              <p:tags r:id="rId6"/>
            </p:custDataLst>
          </p:nvPr>
        </p:nvPicPr>
        <p:blipFill rotWithShape="1">
          <a:blip r:embed="rId13" cstate="email">
            <a:extLst>
              <a:ext uri="{28A0092B-C50C-407E-A947-70E740481C1C}">
                <a14:useLocalDpi xmlns:a14="http://schemas.microsoft.com/office/drawing/2010/main"/>
              </a:ext>
            </a:extLst>
          </a:blip>
          <a:srcRect/>
          <a:stretch/>
        </p:blipFill>
        <p:spPr bwMode="auto">
          <a:xfrm>
            <a:off x="1085865" y="3764445"/>
            <a:ext cx="1628775" cy="485140"/>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7"/>
            </p:custDataLst>
          </p:nvPr>
        </p:nvPicPr>
        <p:blipFill rotWithShape="1">
          <a:blip r:embed="rId14" cstate="email">
            <a:extLst>
              <a:ext uri="{28A0092B-C50C-407E-A947-70E740481C1C}">
                <a14:useLocalDpi xmlns:a14="http://schemas.microsoft.com/office/drawing/2010/main"/>
              </a:ext>
            </a:extLst>
          </a:blip>
          <a:srcRect/>
          <a:stretch/>
        </p:blipFill>
        <p:spPr bwMode="auto">
          <a:xfrm>
            <a:off x="2318703" y="6045200"/>
            <a:ext cx="1381545" cy="648072"/>
          </a:xfrm>
          <a:prstGeom prst="rect">
            <a:avLst/>
          </a:prstGeom>
          <a:ln>
            <a:noFill/>
          </a:ln>
          <a:extLst>
            <a:ext uri="{53640926-AAD7-44D8-BBD7-CCE9431645EC}">
              <a14:shadowObscured xmlns:a14="http://schemas.microsoft.com/office/drawing/2010/main"/>
            </a:ext>
          </a:extLst>
        </p:spPr>
      </p:pic>
      <p:pic>
        <p:nvPicPr>
          <p:cNvPr id="10" name="Image 9"/>
          <p:cNvPicPr/>
          <p:nvPr>
            <p:custDataLst>
              <p:tags r:id="rId8"/>
            </p:custDataLst>
          </p:nvPr>
        </p:nvPicPr>
        <p:blipFill rotWithShape="1">
          <a:blip r:embed="rId15" cstate="email">
            <a:extLst>
              <a:ext uri="{28A0092B-C50C-407E-A947-70E740481C1C}">
                <a14:useLocalDpi xmlns:a14="http://schemas.microsoft.com/office/drawing/2010/main"/>
              </a:ext>
            </a:extLst>
          </a:blip>
          <a:srcRect/>
          <a:stretch/>
        </p:blipFill>
        <p:spPr bwMode="auto">
          <a:xfrm>
            <a:off x="3304311" y="3593953"/>
            <a:ext cx="3971925" cy="2478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487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custDataLst>
              <p:tags r:id="rId1"/>
            </p:custDataLst>
          </p:nvPr>
        </p:nvPicPr>
        <p:blipFill>
          <a:blip r:embed="rId7" cstate="email">
            <a:extLst>
              <a:ext uri="{28A0092B-C50C-407E-A947-70E740481C1C}">
                <a14:useLocalDpi xmlns:a14="http://schemas.microsoft.com/office/drawing/2010/main"/>
              </a:ext>
            </a:extLst>
          </a:blip>
          <a:stretch>
            <a:fillRect/>
          </a:stretch>
        </p:blipFill>
        <p:spPr>
          <a:xfrm>
            <a:off x="3131840" y="1340768"/>
            <a:ext cx="1728093" cy="1718965"/>
          </a:xfrm>
        </p:spPr>
      </p:pic>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58</a:t>
            </a:fld>
            <a:endParaRPr lang="en-US"/>
          </a:p>
        </p:txBody>
      </p:sp>
      <p:sp>
        <p:nvSpPr>
          <p:cNvPr id="7" name="Rectangle 6"/>
          <p:cNvSpPr/>
          <p:nvPr>
            <p:custDataLst>
              <p:tags r:id="rId3"/>
            </p:custDataLst>
          </p:nvPr>
        </p:nvSpPr>
        <p:spPr>
          <a:xfrm>
            <a:off x="1824299" y="3051413"/>
            <a:ext cx="5453737" cy="2031325"/>
          </a:xfrm>
          <a:prstGeom prst="rect">
            <a:avLst/>
          </a:prstGeom>
        </p:spPr>
        <p:txBody>
          <a:bodyPr wrap="none">
            <a:spAutoFit/>
          </a:bodyPr>
          <a:lstStyle/>
          <a:p>
            <a:pPr marL="114300" indent="0" algn="ctr">
              <a:buNone/>
            </a:pPr>
            <a:r>
              <a:rPr lang="fr-BE" i="1" dirty="0" smtClean="0">
                <a:solidFill>
                  <a:srgbClr val="0070C0"/>
                </a:solidFill>
              </a:rPr>
              <a:t>TF Alma Acquisitions </a:t>
            </a:r>
          </a:p>
          <a:p>
            <a:pPr marL="114300" indent="0" algn="ctr">
              <a:buNone/>
            </a:pPr>
            <a:r>
              <a:rPr lang="fr-BE" i="1" dirty="0" err="1" smtClean="0">
                <a:solidFill>
                  <a:srgbClr val="0070C0"/>
                </a:solidFill>
              </a:rPr>
              <a:t>ULiège</a:t>
            </a:r>
            <a:r>
              <a:rPr lang="fr-BE" i="1" dirty="0" smtClean="0">
                <a:solidFill>
                  <a:srgbClr val="0070C0"/>
                </a:solidFill>
              </a:rPr>
              <a:t> </a:t>
            </a:r>
            <a:r>
              <a:rPr lang="fr-BE" i="1" dirty="0">
                <a:solidFill>
                  <a:srgbClr val="0070C0"/>
                </a:solidFill>
              </a:rPr>
              <a:t>Library</a:t>
            </a:r>
          </a:p>
          <a:p>
            <a:pPr marL="114300" indent="0" algn="ctr">
              <a:buNone/>
            </a:pPr>
            <a:r>
              <a:rPr lang="fr-BE" dirty="0" smtClean="0"/>
              <a:t>mail:</a:t>
            </a:r>
            <a:r>
              <a:rPr lang="fr-BE" i="1" dirty="0" smtClean="0"/>
              <a:t> </a:t>
            </a:r>
            <a:r>
              <a:rPr lang="fr-BE" dirty="0" smtClean="0">
                <a:hlinkClick r:id="rId8"/>
              </a:rPr>
              <a:t>Alma-Acquisitions@lists.ulg.ac.be</a:t>
            </a:r>
            <a:endParaRPr lang="fr-BE" dirty="0" smtClean="0"/>
          </a:p>
          <a:p>
            <a:pPr marL="114300" indent="0" algn="ctr">
              <a:buNone/>
            </a:pPr>
            <a:endParaRPr lang="fr-BE" b="1" dirty="0"/>
          </a:p>
          <a:p>
            <a:pPr marL="114300" indent="0" algn="ctr">
              <a:buNone/>
            </a:pPr>
            <a:r>
              <a:rPr lang="fr-BE" i="1" dirty="0">
                <a:solidFill>
                  <a:srgbClr val="0070C0"/>
                </a:solidFill>
              </a:rPr>
              <a:t>Les supports de formation et How to </a:t>
            </a:r>
            <a:r>
              <a:rPr lang="fr-BE" i="1" dirty="0" smtClean="0">
                <a:solidFill>
                  <a:srgbClr val="0070C0"/>
                </a:solidFill>
              </a:rPr>
              <a:t>proposés par la TF</a:t>
            </a:r>
          </a:p>
          <a:p>
            <a:pPr marL="114300" algn="ctr"/>
            <a:r>
              <a:rPr lang="fr-BE" dirty="0" smtClean="0"/>
              <a:t>La </a:t>
            </a:r>
            <a:r>
              <a:rPr lang="fr-BE" dirty="0"/>
              <a:t>boîte à outils </a:t>
            </a:r>
            <a:r>
              <a:rPr lang="fr-BE" dirty="0">
                <a:solidFill>
                  <a:srgbClr val="00B050"/>
                </a:solidFill>
                <a:hlinkClick r:id="rId9"/>
              </a:rPr>
              <a:t>Alma @ </a:t>
            </a:r>
            <a:r>
              <a:rPr lang="fr-BE" dirty="0" err="1">
                <a:solidFill>
                  <a:srgbClr val="00B050"/>
                </a:solidFill>
                <a:hlinkClick r:id="rId9"/>
              </a:rPr>
              <a:t>ULiège</a:t>
            </a:r>
            <a:r>
              <a:rPr lang="fr-BE" dirty="0">
                <a:solidFill>
                  <a:srgbClr val="00B050"/>
                </a:solidFill>
                <a:hlinkClick r:id="rId9"/>
              </a:rPr>
              <a:t> Library</a:t>
            </a:r>
            <a:endParaRPr lang="fr-BE" dirty="0">
              <a:solidFill>
                <a:srgbClr val="00B050"/>
              </a:solidFill>
            </a:endParaRPr>
          </a:p>
          <a:p>
            <a:pPr marL="114300" indent="0" algn="ctr">
              <a:buNone/>
            </a:pPr>
            <a:endParaRPr lang="fr-BE" b="1" dirty="0"/>
          </a:p>
        </p:txBody>
      </p:sp>
      <p:sp>
        <p:nvSpPr>
          <p:cNvPr id="2" name="Espace réservé du pied de page 1"/>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spTree>
    <p:extLst>
      <p:ext uri="{BB962C8B-B14F-4D97-AF65-F5344CB8AC3E}">
        <p14:creationId xmlns:p14="http://schemas.microsoft.com/office/powerpoint/2010/main" val="332161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p>
        </p:txBody>
      </p:sp>
      <p:sp>
        <p:nvSpPr>
          <p:cNvPr id="3" name="Espace réservé du contenu 2"/>
          <p:cNvSpPr>
            <a:spLocks noGrp="1"/>
          </p:cNvSpPr>
          <p:nvPr>
            <p:ph idx="1"/>
            <p:custDataLst>
              <p:tags r:id="rId2"/>
            </p:custDataLst>
          </p:nvPr>
        </p:nvSpPr>
        <p:spPr/>
        <p:txBody>
          <a:bodyPr/>
          <a:lstStyle/>
          <a:p>
            <a:r>
              <a:rPr lang="fr-BE" sz="2800" dirty="0"/>
              <a:t> </a:t>
            </a:r>
            <a:r>
              <a:rPr lang="fr-BE" sz="2800" b="1" u="sng" dirty="0"/>
              <a:t>Quatre </a:t>
            </a:r>
            <a:r>
              <a:rPr lang="fr-BE" sz="2800" b="1" u="sng" dirty="0" smtClean="0"/>
              <a:t>options : </a:t>
            </a:r>
          </a:p>
          <a:p>
            <a:pPr marL="114300" indent="0">
              <a:buNone/>
            </a:pPr>
            <a:endParaRPr lang="fr-BE" b="1" u="sng" dirty="0"/>
          </a:p>
          <a:p>
            <a:pPr marL="628650" indent="-514350">
              <a:buFont typeface="+mj-lt"/>
              <a:buAutoNum type="arabicParenR"/>
            </a:pPr>
            <a:r>
              <a:rPr lang="fr-BE" dirty="0" smtClean="0"/>
              <a:t>À </a:t>
            </a:r>
            <a:r>
              <a:rPr lang="fr-BE" dirty="0"/>
              <a:t>partir d’un PO</a:t>
            </a:r>
          </a:p>
          <a:p>
            <a:pPr marL="628650" indent="-514350">
              <a:buFont typeface="+mj-lt"/>
              <a:buAutoNum type="arabicParenR"/>
            </a:pPr>
            <a:r>
              <a:rPr lang="fr-BE" dirty="0"/>
              <a:t>Manuellement</a:t>
            </a:r>
          </a:p>
          <a:p>
            <a:pPr marL="628650" indent="-514350">
              <a:buFont typeface="+mj-lt"/>
              <a:buAutoNum type="arabicParenR"/>
            </a:pPr>
            <a:r>
              <a:rPr lang="fr-BE" dirty="0"/>
              <a:t>En important un fichier Excel</a:t>
            </a:r>
          </a:p>
          <a:p>
            <a:pPr marL="628650" indent="-514350">
              <a:buFont typeface="+mj-lt"/>
              <a:buAutoNum type="arabicParenR"/>
            </a:pPr>
            <a:r>
              <a:rPr lang="fr-BE" dirty="0"/>
              <a:t>Par EDI</a:t>
            </a:r>
          </a:p>
          <a:p>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6</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spTree>
    <p:extLst>
      <p:ext uri="{BB962C8B-B14F-4D97-AF65-F5344CB8AC3E}">
        <p14:creationId xmlns:p14="http://schemas.microsoft.com/office/powerpoint/2010/main" val="27502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1) </a:t>
            </a:r>
            <a:r>
              <a:rPr lang="fr-BE" sz="2400" dirty="0" smtClean="0"/>
              <a:t>À </a:t>
            </a:r>
            <a:r>
              <a:rPr lang="fr-BE" sz="2400" dirty="0"/>
              <a:t>partir d’un PO</a:t>
            </a:r>
            <a:endParaRPr lang="fr-BE"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7</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6" name="Espace réservé du contenu 5"/>
          <p:cNvPicPr>
            <a:picLocks noGrp="1"/>
          </p:cNvPicPr>
          <p:nvPr>
            <p:ph idx="1"/>
            <p:custDataLst>
              <p:tags r:id="rId4"/>
            </p:custDataLst>
          </p:nvPr>
        </p:nvPicPr>
        <p:blipFill rotWithShape="1">
          <a:blip r:embed="rId12" cstate="email">
            <a:extLst>
              <a:ext uri="{28A0092B-C50C-407E-A947-70E740481C1C}">
                <a14:useLocalDpi xmlns:a14="http://schemas.microsoft.com/office/drawing/2010/main"/>
              </a:ext>
            </a:extLst>
          </a:blip>
          <a:srcRect/>
          <a:stretch/>
        </p:blipFill>
        <p:spPr bwMode="auto">
          <a:xfrm>
            <a:off x="0" y="2069968"/>
            <a:ext cx="2678278" cy="1983577"/>
          </a:xfrm>
          <a:prstGeom prst="rect">
            <a:avLst/>
          </a:prstGeom>
          <a:ln>
            <a:noFill/>
          </a:ln>
          <a:extLst>
            <a:ext uri="{53640926-AAD7-44D8-BBD7-CCE9431645EC}">
              <a14:shadowObscured xmlns:a14="http://schemas.microsoft.com/office/drawing/2010/main"/>
            </a:ext>
          </a:extLst>
        </p:spPr>
      </p:pic>
      <p:pic>
        <p:nvPicPr>
          <p:cNvPr id="7" name="Image 6"/>
          <p:cNvPicPr/>
          <p:nvPr>
            <p:custDataLst>
              <p:tags r:id="rId5"/>
            </p:custDataLst>
          </p:nvPr>
        </p:nvPicPr>
        <p:blipFill rotWithShape="1">
          <a:blip r:embed="rId13" cstate="email">
            <a:extLst>
              <a:ext uri="{28A0092B-C50C-407E-A947-70E740481C1C}">
                <a14:useLocalDpi xmlns:a14="http://schemas.microsoft.com/office/drawing/2010/main"/>
              </a:ext>
            </a:extLst>
          </a:blip>
          <a:srcRect/>
          <a:stretch/>
        </p:blipFill>
        <p:spPr bwMode="auto">
          <a:xfrm>
            <a:off x="2678278" y="1484784"/>
            <a:ext cx="3811873" cy="3222120"/>
          </a:xfrm>
          <a:prstGeom prst="rect">
            <a:avLst/>
          </a:prstGeom>
          <a:ln>
            <a:noFill/>
          </a:ln>
          <a:extLst>
            <a:ext uri="{53640926-AAD7-44D8-BBD7-CCE9431645EC}">
              <a14:shadowObscured xmlns:a14="http://schemas.microsoft.com/office/drawing/2010/main"/>
            </a:ext>
          </a:extLst>
        </p:spPr>
      </p:pic>
      <p:pic>
        <p:nvPicPr>
          <p:cNvPr id="8" name="Image 7"/>
          <p:cNvPicPr/>
          <p:nvPr>
            <p:custDataLst>
              <p:tags r:id="rId6"/>
            </p:custDataLst>
          </p:nvPr>
        </p:nvPicPr>
        <p:blipFill rotWithShape="1">
          <a:blip r:embed="rId14" cstate="email">
            <a:extLst>
              <a:ext uri="{28A0092B-C50C-407E-A947-70E740481C1C}">
                <a14:useLocalDpi xmlns:a14="http://schemas.microsoft.com/office/drawing/2010/main"/>
              </a:ext>
            </a:extLst>
          </a:blip>
          <a:srcRect/>
          <a:stretch/>
        </p:blipFill>
        <p:spPr bwMode="auto">
          <a:xfrm>
            <a:off x="5132838" y="5017770"/>
            <a:ext cx="2714625" cy="631190"/>
          </a:xfrm>
          <a:prstGeom prst="rect">
            <a:avLst/>
          </a:prstGeom>
          <a:ln>
            <a:noFill/>
          </a:ln>
          <a:extLst>
            <a:ext uri="{53640926-AAD7-44D8-BBD7-CCE9431645EC}">
              <a14:shadowObscured xmlns:a14="http://schemas.microsoft.com/office/drawing/2010/main"/>
            </a:ext>
          </a:extLst>
        </p:spPr>
      </p:pic>
      <p:sp>
        <p:nvSpPr>
          <p:cNvPr id="9" name="Rectangle à coins arrondis 8"/>
          <p:cNvSpPr/>
          <p:nvPr>
            <p:custDataLst>
              <p:tags r:id="rId7"/>
            </p:custDataLst>
          </p:nvPr>
        </p:nvSpPr>
        <p:spPr>
          <a:xfrm>
            <a:off x="179512" y="2780928"/>
            <a:ext cx="17281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à coins arrondis 9"/>
          <p:cNvSpPr/>
          <p:nvPr>
            <p:custDataLst>
              <p:tags r:id="rId8"/>
            </p:custDataLst>
          </p:nvPr>
        </p:nvSpPr>
        <p:spPr>
          <a:xfrm>
            <a:off x="4067944" y="3356992"/>
            <a:ext cx="17281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à coins arrondis 10"/>
          <p:cNvSpPr/>
          <p:nvPr>
            <p:custDataLst>
              <p:tags r:id="rId9"/>
            </p:custDataLst>
          </p:nvPr>
        </p:nvSpPr>
        <p:spPr>
          <a:xfrm>
            <a:off x="7020272" y="5017771"/>
            <a:ext cx="843850" cy="5714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90628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1) </a:t>
            </a:r>
            <a:r>
              <a:rPr lang="fr-BE" sz="2400" dirty="0" smtClean="0"/>
              <a:t>À </a:t>
            </a:r>
            <a:r>
              <a:rPr lang="fr-BE" sz="2400" dirty="0"/>
              <a:t>partir d’un PO</a:t>
            </a:r>
            <a:endParaRPr lang="fr-BE" dirty="0"/>
          </a:p>
        </p:txBody>
      </p:sp>
      <p:sp>
        <p:nvSpPr>
          <p:cNvPr id="3" name="Espace réservé du contenu 2"/>
          <p:cNvSpPr>
            <a:spLocks noGrp="1"/>
          </p:cNvSpPr>
          <p:nvPr>
            <p:ph idx="1"/>
            <p:custDataLst>
              <p:tags r:id="rId2"/>
            </p:custDataLst>
          </p:nvPr>
        </p:nvSpPr>
        <p:spPr/>
        <p:txBody>
          <a:bodyPr/>
          <a:lstStyle/>
          <a:p>
            <a:r>
              <a:rPr lang="fr-BE" b="1" dirty="0">
                <a:solidFill>
                  <a:schemeClr val="tx2">
                    <a:lumMod val="75000"/>
                  </a:schemeClr>
                </a:solidFill>
              </a:rPr>
              <a:t>Sélectionner un bon de commande</a:t>
            </a:r>
          </a:p>
          <a:p>
            <a:endParaRPr lang="fr-BE" dirty="0"/>
          </a:p>
        </p:txBody>
      </p:sp>
      <p:sp>
        <p:nvSpPr>
          <p:cNvPr id="4" name="Espace réservé du numéro de diapositive 3"/>
          <p:cNvSpPr>
            <a:spLocks noGrp="1"/>
          </p:cNvSpPr>
          <p:nvPr>
            <p:ph type="sldNum" sz="quarter" idx="12"/>
            <p:custDataLst>
              <p:tags r:id="rId3"/>
            </p:custDataLst>
          </p:nvPr>
        </p:nvSpPr>
        <p:spPr/>
        <p:txBody>
          <a:bodyPr/>
          <a:lstStyle/>
          <a:p>
            <a:fld id="{E667ED75-B537-4810-9364-B7D9FE7FDC55}" type="slidenum">
              <a:rPr lang="en-US" smtClean="0"/>
              <a:pPr/>
              <a:t>8</a:t>
            </a:fld>
            <a:endParaRPr lang="en-US"/>
          </a:p>
        </p:txBody>
      </p:sp>
      <p:sp>
        <p:nvSpPr>
          <p:cNvPr id="5" name="Espace réservé du pied de page 4"/>
          <p:cNvSpPr>
            <a:spLocks noGrp="1"/>
          </p:cNvSpPr>
          <p:nvPr>
            <p:ph type="ftr" sz="quarter" idx="3"/>
            <p:custDataLst>
              <p:tags r:id="rId4"/>
            </p:custDataLst>
          </p:nvPr>
        </p:nvSpPr>
        <p:spPr/>
        <p:txBody>
          <a:bodyPr/>
          <a:lstStyle/>
          <a:p>
            <a:r>
              <a:rPr lang="fr-BE" dirty="0" smtClean="0"/>
              <a:t>Alma - Acquisitions/</a:t>
            </a:r>
            <a:r>
              <a:rPr lang="fr-BE" dirty="0" err="1" smtClean="0"/>
              <a:t>Invoicing</a:t>
            </a:r>
            <a:endParaRPr lang="en-US" dirty="0"/>
          </a:p>
        </p:txBody>
      </p:sp>
      <p:pic>
        <p:nvPicPr>
          <p:cNvPr id="14" name="Image 13"/>
          <p:cNvPicPr/>
          <p:nvPr>
            <p:custDataLst>
              <p:tags r:id="rId5"/>
            </p:custDataLst>
          </p:nvPr>
        </p:nvPicPr>
        <p:blipFill rotWithShape="1">
          <a:blip r:embed="rId14" cstate="email">
            <a:extLst>
              <a:ext uri="{28A0092B-C50C-407E-A947-70E740481C1C}">
                <a14:useLocalDpi xmlns:a14="http://schemas.microsoft.com/office/drawing/2010/main"/>
              </a:ext>
            </a:extLst>
          </a:blip>
          <a:srcRect/>
          <a:stretch/>
        </p:blipFill>
        <p:spPr bwMode="auto">
          <a:xfrm>
            <a:off x="0" y="2203485"/>
            <a:ext cx="8244408" cy="1954877"/>
          </a:xfrm>
          <a:prstGeom prst="rect">
            <a:avLst/>
          </a:prstGeom>
          <a:ln>
            <a:noFill/>
          </a:ln>
          <a:extLst>
            <a:ext uri="{53640926-AAD7-44D8-BBD7-CCE9431645EC}">
              <a14:shadowObscured xmlns:a14="http://schemas.microsoft.com/office/drawing/2010/main"/>
            </a:ext>
          </a:extLst>
        </p:spPr>
      </p:pic>
      <p:cxnSp>
        <p:nvCxnSpPr>
          <p:cNvPr id="11" name="Connecteur droit avec flèche 10"/>
          <p:cNvCxnSpPr/>
          <p:nvPr>
            <p:custDataLst>
              <p:tags r:id="rId6"/>
            </p:custDataLst>
          </p:nvPr>
        </p:nvCxnSpPr>
        <p:spPr>
          <a:xfrm flipH="1">
            <a:off x="6738814" y="2678853"/>
            <a:ext cx="684076" cy="270462"/>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custDataLst>
              <p:tags r:id="rId7"/>
            </p:custDataLst>
          </p:nvPr>
        </p:nvCxnSpPr>
        <p:spPr>
          <a:xfrm flipH="1">
            <a:off x="3495167" y="2678853"/>
            <a:ext cx="684076" cy="270462"/>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custDataLst>
              <p:tags r:id="rId8"/>
            </p:custDataLst>
          </p:nvPr>
        </p:nvSpPr>
        <p:spPr>
          <a:xfrm>
            <a:off x="4247964" y="2351660"/>
            <a:ext cx="252028" cy="369332"/>
          </a:xfrm>
          <a:prstGeom prst="rect">
            <a:avLst/>
          </a:prstGeom>
        </p:spPr>
        <p:txBody>
          <a:bodyPr wrap="square">
            <a:spAutoFit/>
          </a:bodyPr>
          <a:lstStyle/>
          <a:p>
            <a:r>
              <a:rPr lang="fr-BE" b="1" dirty="0" smtClean="0">
                <a:solidFill>
                  <a:srgbClr val="FF0000"/>
                </a:solidFill>
              </a:rPr>
              <a:t>1</a:t>
            </a:r>
            <a:endParaRPr lang="fr-BE" b="1" dirty="0">
              <a:solidFill>
                <a:srgbClr val="FF0000"/>
              </a:solidFill>
            </a:endParaRPr>
          </a:p>
        </p:txBody>
      </p:sp>
      <p:sp>
        <p:nvSpPr>
          <p:cNvPr id="12" name="ZoneTexte 11"/>
          <p:cNvSpPr txBox="1"/>
          <p:nvPr>
            <p:custDataLst>
              <p:tags r:id="rId9"/>
            </p:custDataLst>
          </p:nvPr>
        </p:nvSpPr>
        <p:spPr>
          <a:xfrm>
            <a:off x="7481245" y="2444752"/>
            <a:ext cx="301686" cy="369332"/>
          </a:xfrm>
          <a:prstGeom prst="rect">
            <a:avLst/>
          </a:prstGeom>
          <a:noFill/>
        </p:spPr>
        <p:txBody>
          <a:bodyPr wrap="none" rtlCol="0">
            <a:spAutoFit/>
          </a:bodyPr>
          <a:lstStyle/>
          <a:p>
            <a:r>
              <a:rPr lang="fr-BE" b="1" dirty="0" smtClean="0">
                <a:solidFill>
                  <a:srgbClr val="FF0000"/>
                </a:solidFill>
              </a:rPr>
              <a:t>2</a:t>
            </a:r>
            <a:endParaRPr lang="fr-BE" b="1" dirty="0">
              <a:solidFill>
                <a:srgbClr val="FF0000"/>
              </a:solidFill>
            </a:endParaRPr>
          </a:p>
        </p:txBody>
      </p:sp>
      <p:pic>
        <p:nvPicPr>
          <p:cNvPr id="15" name="Image 14"/>
          <p:cNvPicPr/>
          <p:nvPr>
            <p:custDataLst>
              <p:tags r:id="rId10"/>
            </p:custDataLst>
          </p:nvPr>
        </p:nvPicPr>
        <p:blipFill rotWithShape="1">
          <a:blip r:embed="rId15" cstate="email">
            <a:extLst>
              <a:ext uri="{28A0092B-C50C-407E-A947-70E740481C1C}">
                <a14:useLocalDpi xmlns:a14="http://schemas.microsoft.com/office/drawing/2010/main"/>
              </a:ext>
            </a:extLst>
          </a:blip>
          <a:srcRect/>
          <a:stretch/>
        </p:blipFill>
        <p:spPr bwMode="auto">
          <a:xfrm>
            <a:off x="3837205" y="4734932"/>
            <a:ext cx="3759130" cy="1070332"/>
          </a:xfrm>
          <a:prstGeom prst="rect">
            <a:avLst/>
          </a:prstGeom>
          <a:ln>
            <a:noFill/>
          </a:ln>
          <a:extLst>
            <a:ext uri="{53640926-AAD7-44D8-BBD7-CCE9431645EC}">
              <a14:shadowObscured xmlns:a14="http://schemas.microsoft.com/office/drawing/2010/main"/>
            </a:ext>
          </a:extLst>
        </p:spPr>
      </p:pic>
      <p:sp>
        <p:nvSpPr>
          <p:cNvPr id="9" name="Rectangle à coins arrondis 8"/>
          <p:cNvSpPr/>
          <p:nvPr>
            <p:custDataLst>
              <p:tags r:id="rId11"/>
            </p:custDataLst>
          </p:nvPr>
        </p:nvSpPr>
        <p:spPr>
          <a:xfrm>
            <a:off x="6876254" y="4734931"/>
            <a:ext cx="720081" cy="5363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17126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Création des factures</a:t>
            </a:r>
            <a:br>
              <a:rPr lang="fr-BE" dirty="0"/>
            </a:br>
            <a:r>
              <a:rPr lang="fr-BE" sz="2400" dirty="0"/>
              <a:t>1) </a:t>
            </a:r>
            <a:r>
              <a:rPr lang="fr-BE" sz="2400" dirty="0" smtClean="0"/>
              <a:t>À </a:t>
            </a:r>
            <a:r>
              <a:rPr lang="fr-BE" sz="2400" dirty="0"/>
              <a:t>partir d’un PO</a:t>
            </a:r>
            <a:endParaRPr lang="fr-BE" dirty="0"/>
          </a:p>
        </p:txBody>
      </p:sp>
      <p:sp>
        <p:nvSpPr>
          <p:cNvPr id="4" name="Espace réservé du numéro de diapositive 3"/>
          <p:cNvSpPr>
            <a:spLocks noGrp="1"/>
          </p:cNvSpPr>
          <p:nvPr>
            <p:ph type="sldNum" sz="quarter" idx="12"/>
            <p:custDataLst>
              <p:tags r:id="rId2"/>
            </p:custDataLst>
          </p:nvPr>
        </p:nvSpPr>
        <p:spPr/>
        <p:txBody>
          <a:bodyPr/>
          <a:lstStyle/>
          <a:p>
            <a:fld id="{E667ED75-B537-4810-9364-B7D9FE7FDC55}" type="slidenum">
              <a:rPr lang="en-US" smtClean="0"/>
              <a:pPr/>
              <a:t>9</a:t>
            </a:fld>
            <a:endParaRPr lang="en-US"/>
          </a:p>
        </p:txBody>
      </p:sp>
      <p:sp>
        <p:nvSpPr>
          <p:cNvPr id="5" name="Espace réservé du pied de page 4"/>
          <p:cNvSpPr>
            <a:spLocks noGrp="1"/>
          </p:cNvSpPr>
          <p:nvPr>
            <p:ph type="ftr" sz="quarter" idx="3"/>
            <p:custDataLst>
              <p:tags r:id="rId3"/>
            </p:custDataLst>
          </p:nvPr>
        </p:nvSpPr>
        <p:spPr/>
        <p:txBody>
          <a:bodyPr/>
          <a:lstStyle/>
          <a:p>
            <a:r>
              <a:rPr lang="fr-BE" dirty="0" smtClean="0"/>
              <a:t>Alma - Acquisitions/</a:t>
            </a:r>
            <a:r>
              <a:rPr lang="fr-BE" dirty="0" err="1" smtClean="0"/>
              <a:t>Invoicing</a:t>
            </a:r>
            <a:endParaRPr lang="en-US" dirty="0"/>
          </a:p>
        </p:txBody>
      </p:sp>
      <p:pic>
        <p:nvPicPr>
          <p:cNvPr id="8" name="Image 7"/>
          <p:cNvPicPr/>
          <p:nvPr>
            <p:custDataLst>
              <p:tags r:id="rId4"/>
            </p:custDataLst>
          </p:nvPr>
        </p:nvPicPr>
        <p:blipFill rotWithShape="1">
          <a:blip r:embed="rId17" cstate="email">
            <a:extLst>
              <a:ext uri="{28A0092B-C50C-407E-A947-70E740481C1C}">
                <a14:useLocalDpi xmlns:a14="http://schemas.microsoft.com/office/drawing/2010/main"/>
              </a:ext>
            </a:extLst>
          </a:blip>
          <a:srcRect/>
          <a:stretch/>
        </p:blipFill>
        <p:spPr bwMode="auto">
          <a:xfrm>
            <a:off x="0" y="1239697"/>
            <a:ext cx="1602740" cy="381000"/>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5"/>
            </p:custDataLst>
          </p:nvPr>
        </p:nvPicPr>
        <p:blipFill rotWithShape="1">
          <a:blip r:embed="rId18" cstate="email">
            <a:extLst>
              <a:ext uri="{28A0092B-C50C-407E-A947-70E740481C1C}">
                <a14:useLocalDpi xmlns:a14="http://schemas.microsoft.com/office/drawing/2010/main"/>
              </a:ext>
            </a:extLst>
          </a:blip>
          <a:srcRect/>
          <a:stretch/>
        </p:blipFill>
        <p:spPr bwMode="auto">
          <a:xfrm>
            <a:off x="6301668" y="5847080"/>
            <a:ext cx="2778760" cy="552450"/>
          </a:xfrm>
          <a:prstGeom prst="rect">
            <a:avLst/>
          </a:prstGeom>
          <a:ln>
            <a:noFill/>
          </a:ln>
          <a:extLst>
            <a:ext uri="{53640926-AAD7-44D8-BBD7-CCE9431645EC}">
              <a14:shadowObscured xmlns:a14="http://schemas.microsoft.com/office/drawing/2010/main"/>
            </a:ext>
          </a:extLst>
        </p:spPr>
      </p:pic>
      <p:pic>
        <p:nvPicPr>
          <p:cNvPr id="10" name="Image 9"/>
          <p:cNvPicPr/>
          <p:nvPr>
            <p:custDataLst>
              <p:tags r:id="rId6"/>
            </p:custDataLst>
          </p:nvPr>
        </p:nvPicPr>
        <p:blipFill rotWithShape="1">
          <a:blip r:embed="rId19" cstate="email">
            <a:extLst>
              <a:ext uri="{28A0092B-C50C-407E-A947-70E740481C1C}">
                <a14:useLocalDpi xmlns:a14="http://schemas.microsoft.com/office/drawing/2010/main"/>
              </a:ext>
            </a:extLst>
          </a:blip>
          <a:srcRect/>
          <a:stretch/>
        </p:blipFill>
        <p:spPr bwMode="auto">
          <a:xfrm>
            <a:off x="0" y="1560294"/>
            <a:ext cx="9310688" cy="4058131"/>
          </a:xfrm>
          <a:prstGeom prst="rect">
            <a:avLst/>
          </a:prstGeom>
          <a:ln>
            <a:noFill/>
          </a:ln>
          <a:extLst>
            <a:ext uri="{53640926-AAD7-44D8-BBD7-CCE9431645EC}">
              <a14:shadowObscured xmlns:a14="http://schemas.microsoft.com/office/drawing/2010/main"/>
            </a:ext>
          </a:extLst>
        </p:spPr>
      </p:pic>
      <p:sp>
        <p:nvSpPr>
          <p:cNvPr id="11" name="Rectangle à coins arrondis 10"/>
          <p:cNvSpPr/>
          <p:nvPr>
            <p:custDataLst>
              <p:tags r:id="rId7"/>
            </p:custDataLst>
          </p:nvPr>
        </p:nvSpPr>
        <p:spPr>
          <a:xfrm>
            <a:off x="1115616" y="2703295"/>
            <a:ext cx="792088" cy="3656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à coins arrondis 11"/>
          <p:cNvSpPr/>
          <p:nvPr>
            <p:custDataLst>
              <p:tags r:id="rId8"/>
            </p:custDataLst>
          </p:nvPr>
        </p:nvSpPr>
        <p:spPr>
          <a:xfrm>
            <a:off x="7867925" y="4437112"/>
            <a:ext cx="1102283"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3" name="Connecteur droit avec flèche 12"/>
          <p:cNvCxnSpPr>
            <a:stCxn id="10" idx="3"/>
          </p:cNvCxnSpPr>
          <p:nvPr>
            <p:custDataLst>
              <p:tags r:id="rId9"/>
            </p:custDataLst>
          </p:nvPr>
        </p:nvCxnSpPr>
        <p:spPr>
          <a:xfrm flipH="1">
            <a:off x="9022657" y="3589360"/>
            <a:ext cx="288031" cy="614158"/>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custDataLst>
              <p:tags r:id="rId10"/>
            </p:custDataLst>
          </p:nvPr>
        </p:nvSpPr>
        <p:spPr>
          <a:xfrm>
            <a:off x="6301668" y="5847078"/>
            <a:ext cx="2842332" cy="5524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custDataLst>
              <p:tags r:id="rId11"/>
            </p:custDataLst>
          </p:nvPr>
        </p:nvSpPr>
        <p:spPr>
          <a:xfrm>
            <a:off x="7560240" y="4509120"/>
            <a:ext cx="324128" cy="369332"/>
          </a:xfrm>
          <a:prstGeom prst="rect">
            <a:avLst/>
          </a:prstGeom>
          <a:noFill/>
        </p:spPr>
        <p:txBody>
          <a:bodyPr wrap="none" rtlCol="0">
            <a:spAutoFit/>
          </a:bodyPr>
          <a:lstStyle/>
          <a:p>
            <a:r>
              <a:rPr lang="fr-BE" b="1" dirty="0">
                <a:solidFill>
                  <a:srgbClr val="FF0000"/>
                </a:solidFill>
              </a:rPr>
              <a:t>A</a:t>
            </a:r>
          </a:p>
        </p:txBody>
      </p:sp>
      <p:sp>
        <p:nvSpPr>
          <p:cNvPr id="18" name="ZoneTexte 17"/>
          <p:cNvSpPr txBox="1"/>
          <p:nvPr>
            <p:custDataLst>
              <p:tags r:id="rId12"/>
            </p:custDataLst>
          </p:nvPr>
        </p:nvSpPr>
        <p:spPr>
          <a:xfrm>
            <a:off x="6444208" y="5517232"/>
            <a:ext cx="314510" cy="369332"/>
          </a:xfrm>
          <a:prstGeom prst="rect">
            <a:avLst/>
          </a:prstGeom>
          <a:noFill/>
        </p:spPr>
        <p:txBody>
          <a:bodyPr wrap="none" rtlCol="0">
            <a:spAutoFit/>
          </a:bodyPr>
          <a:lstStyle/>
          <a:p>
            <a:r>
              <a:rPr lang="fr-BE" b="1" dirty="0">
                <a:solidFill>
                  <a:srgbClr val="FF0000"/>
                </a:solidFill>
              </a:rPr>
              <a:t>B</a:t>
            </a:r>
          </a:p>
        </p:txBody>
      </p:sp>
      <p:sp>
        <p:nvSpPr>
          <p:cNvPr id="19" name="ZoneTexte 18"/>
          <p:cNvSpPr txBox="1"/>
          <p:nvPr>
            <p:custDataLst>
              <p:tags r:id="rId13"/>
            </p:custDataLst>
          </p:nvPr>
        </p:nvSpPr>
        <p:spPr>
          <a:xfrm>
            <a:off x="7207346" y="5517232"/>
            <a:ext cx="306494" cy="369332"/>
          </a:xfrm>
          <a:prstGeom prst="rect">
            <a:avLst/>
          </a:prstGeom>
          <a:noFill/>
        </p:spPr>
        <p:txBody>
          <a:bodyPr wrap="none" rtlCol="0">
            <a:spAutoFit/>
          </a:bodyPr>
          <a:lstStyle/>
          <a:p>
            <a:r>
              <a:rPr lang="fr-BE" b="1" dirty="0">
                <a:solidFill>
                  <a:srgbClr val="FF0000"/>
                </a:solidFill>
              </a:rPr>
              <a:t>C</a:t>
            </a:r>
          </a:p>
        </p:txBody>
      </p:sp>
      <p:sp>
        <p:nvSpPr>
          <p:cNvPr id="20" name="ZoneTexte 19"/>
          <p:cNvSpPr txBox="1"/>
          <p:nvPr>
            <p:custDataLst>
              <p:tags r:id="rId14"/>
            </p:custDataLst>
          </p:nvPr>
        </p:nvSpPr>
        <p:spPr>
          <a:xfrm>
            <a:off x="7935088" y="5517232"/>
            <a:ext cx="330540" cy="369332"/>
          </a:xfrm>
          <a:prstGeom prst="rect">
            <a:avLst/>
          </a:prstGeom>
          <a:noFill/>
        </p:spPr>
        <p:txBody>
          <a:bodyPr wrap="none" rtlCol="0">
            <a:spAutoFit/>
          </a:bodyPr>
          <a:lstStyle/>
          <a:p>
            <a:r>
              <a:rPr lang="fr-BE" b="1" dirty="0">
                <a:solidFill>
                  <a:srgbClr val="FF0000"/>
                </a:solidFill>
              </a:rPr>
              <a:t>D</a:t>
            </a:r>
          </a:p>
        </p:txBody>
      </p:sp>
    </p:spTree>
    <p:extLst>
      <p:ext uri="{BB962C8B-B14F-4D97-AF65-F5344CB8AC3E}">
        <p14:creationId xmlns:p14="http://schemas.microsoft.com/office/powerpoint/2010/main" val="31311374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0"/>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8"/>
</p:tagLst>
</file>

<file path=ppt/tags/tag143.xml><?xml version="1.0" encoding="utf-8"?>
<p:tagLst xmlns:a="http://schemas.openxmlformats.org/drawingml/2006/main" xmlns:r="http://schemas.openxmlformats.org/officeDocument/2006/relationships" xmlns:p="http://schemas.openxmlformats.org/presentationml/2006/main">
  <p:tag name="NUM" val="9"/>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8"/>
</p:tagLst>
</file>

<file path=ppt/tags/tag166.xml><?xml version="1.0" encoding="utf-8"?>
<p:tagLst xmlns:a="http://schemas.openxmlformats.org/drawingml/2006/main" xmlns:r="http://schemas.openxmlformats.org/officeDocument/2006/relationships" xmlns:p="http://schemas.openxmlformats.org/presentationml/2006/main">
  <p:tag name="NUM" val="9"/>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7"/>
</p:tagLst>
</file>

<file path=ppt/tags/tag174.xml><?xml version="1.0" encoding="utf-8"?>
<p:tagLst xmlns:a="http://schemas.openxmlformats.org/drawingml/2006/main" xmlns:r="http://schemas.openxmlformats.org/officeDocument/2006/relationships" xmlns:p="http://schemas.openxmlformats.org/presentationml/2006/main">
  <p:tag name="NUM" val="8"/>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7"/>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7"/>
</p:tagLst>
</file>

<file path=ppt/tags/tag189.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9"/>
</p:tagLst>
</file>

<file path=ppt/tags/tag191.xml><?xml version="1.0" encoding="utf-8"?>
<p:tagLst xmlns:a="http://schemas.openxmlformats.org/drawingml/2006/main" xmlns:r="http://schemas.openxmlformats.org/officeDocument/2006/relationships" xmlns:p="http://schemas.openxmlformats.org/presentationml/2006/main">
  <p:tag name="NUM" val="10"/>
</p:tagLst>
</file>

<file path=ppt/tags/tag192.xml><?xml version="1.0" encoding="utf-8"?>
<p:tagLst xmlns:a="http://schemas.openxmlformats.org/drawingml/2006/main" xmlns:r="http://schemas.openxmlformats.org/officeDocument/2006/relationships" xmlns:p="http://schemas.openxmlformats.org/presentationml/2006/main">
  <p:tag name="NUM" val="11"/>
</p:tagLst>
</file>

<file path=ppt/tags/tag193.xml><?xml version="1.0" encoding="utf-8"?>
<p:tagLst xmlns:a="http://schemas.openxmlformats.org/drawingml/2006/main" xmlns:r="http://schemas.openxmlformats.org/officeDocument/2006/relationships" xmlns:p="http://schemas.openxmlformats.org/presentationml/2006/main">
  <p:tag name="NUM" val="12"/>
</p:tagLst>
</file>

<file path=ppt/tags/tag194.xml><?xml version="1.0" encoding="utf-8"?>
<p:tagLst xmlns:a="http://schemas.openxmlformats.org/drawingml/2006/main" xmlns:r="http://schemas.openxmlformats.org/officeDocument/2006/relationships" xmlns:p="http://schemas.openxmlformats.org/presentationml/2006/main">
  <p:tag name="NUM" val="13"/>
</p:tagLst>
</file>

<file path=ppt/tags/tag195.xml><?xml version="1.0" encoding="utf-8"?>
<p:tagLst xmlns:a="http://schemas.openxmlformats.org/drawingml/2006/main" xmlns:r="http://schemas.openxmlformats.org/officeDocument/2006/relationships" xmlns:p="http://schemas.openxmlformats.org/presentationml/2006/main">
  <p:tag name="NUM" val="14"/>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5"/>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10"/>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5"/>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7"/>
</p:tagLst>
</file>

<file path=ppt/tags/tag218.xml><?xml version="1.0" encoding="utf-8"?>
<p:tagLst xmlns:a="http://schemas.openxmlformats.org/drawingml/2006/main" xmlns:r="http://schemas.openxmlformats.org/officeDocument/2006/relationships" xmlns:p="http://schemas.openxmlformats.org/presentationml/2006/main">
  <p:tag name="NUM" val="8"/>
</p:tagLst>
</file>

<file path=ppt/tags/tag219.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10"/>
</p:tagLst>
</file>

<file path=ppt/tags/tag221.xml><?xml version="1.0" encoding="utf-8"?>
<p:tagLst xmlns:a="http://schemas.openxmlformats.org/drawingml/2006/main" xmlns:r="http://schemas.openxmlformats.org/officeDocument/2006/relationships" xmlns:p="http://schemas.openxmlformats.org/presentationml/2006/main">
  <p:tag name="NUM" val="11"/>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5"/>
</p:tagLst>
</file>

<file path=ppt/tags/tag231.xml><?xml version="1.0" encoding="utf-8"?>
<p:tagLst xmlns:a="http://schemas.openxmlformats.org/drawingml/2006/main" xmlns:r="http://schemas.openxmlformats.org/officeDocument/2006/relationships" xmlns:p="http://schemas.openxmlformats.org/presentationml/2006/main">
  <p:tag name="NUM" val="6"/>
</p:tagLst>
</file>

<file path=ppt/tags/tag232.xml><?xml version="1.0" encoding="utf-8"?>
<p:tagLst xmlns:a="http://schemas.openxmlformats.org/drawingml/2006/main" xmlns:r="http://schemas.openxmlformats.org/officeDocument/2006/relationships" xmlns:p="http://schemas.openxmlformats.org/presentationml/2006/main">
  <p:tag name="NUM" val="7"/>
</p:tagLst>
</file>

<file path=ppt/tags/tag233.xml><?xml version="1.0" encoding="utf-8"?>
<p:tagLst xmlns:a="http://schemas.openxmlformats.org/drawingml/2006/main" xmlns:r="http://schemas.openxmlformats.org/officeDocument/2006/relationships" xmlns:p="http://schemas.openxmlformats.org/presentationml/2006/main">
  <p:tag name="NUM" val="8"/>
</p:tagLst>
</file>

<file path=ppt/tags/tag234.xml><?xml version="1.0" encoding="utf-8"?>
<p:tagLst xmlns:a="http://schemas.openxmlformats.org/drawingml/2006/main" xmlns:r="http://schemas.openxmlformats.org/officeDocument/2006/relationships" xmlns:p="http://schemas.openxmlformats.org/presentationml/2006/main">
  <p:tag name="NUM" val="9"/>
</p:tagLst>
</file>

<file path=ppt/tags/tag235.xml><?xml version="1.0" encoding="utf-8"?>
<p:tagLst xmlns:a="http://schemas.openxmlformats.org/drawingml/2006/main" xmlns:r="http://schemas.openxmlformats.org/officeDocument/2006/relationships" xmlns:p="http://schemas.openxmlformats.org/presentationml/2006/main">
  <p:tag name="NUM" val="10"/>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5"/>
</p:tagLst>
</file>

<file path=ppt/tags/tag241.xml><?xml version="1.0" encoding="utf-8"?>
<p:tagLst xmlns:a="http://schemas.openxmlformats.org/drawingml/2006/main" xmlns:r="http://schemas.openxmlformats.org/officeDocument/2006/relationships" xmlns:p="http://schemas.openxmlformats.org/presentationml/2006/main">
  <p:tag name="NUM" val="6"/>
</p:tagLst>
</file>

<file path=ppt/tags/tag242.xml><?xml version="1.0" encoding="utf-8"?>
<p:tagLst xmlns:a="http://schemas.openxmlformats.org/drawingml/2006/main" xmlns:r="http://schemas.openxmlformats.org/officeDocument/2006/relationships" xmlns:p="http://schemas.openxmlformats.org/presentationml/2006/main">
  <p:tag name="NUM" val="7"/>
</p:tagLst>
</file>

<file path=ppt/tags/tag243.xml><?xml version="1.0" encoding="utf-8"?>
<p:tagLst xmlns:a="http://schemas.openxmlformats.org/drawingml/2006/main" xmlns:r="http://schemas.openxmlformats.org/officeDocument/2006/relationships" xmlns:p="http://schemas.openxmlformats.org/presentationml/2006/main">
  <p:tag name="NUM" val="8"/>
</p:tagLst>
</file>

<file path=ppt/tags/tag244.xml><?xml version="1.0" encoding="utf-8"?>
<p:tagLst xmlns:a="http://schemas.openxmlformats.org/drawingml/2006/main" xmlns:r="http://schemas.openxmlformats.org/officeDocument/2006/relationships" xmlns:p="http://schemas.openxmlformats.org/presentationml/2006/main">
  <p:tag name="NUM" val="9"/>
</p:tagLst>
</file>

<file path=ppt/tags/tag245.xml><?xml version="1.0" encoding="utf-8"?>
<p:tagLst xmlns:a="http://schemas.openxmlformats.org/drawingml/2006/main" xmlns:r="http://schemas.openxmlformats.org/officeDocument/2006/relationships" xmlns:p="http://schemas.openxmlformats.org/presentationml/2006/main">
  <p:tag name="NUM" val="10"/>
</p:tagLst>
</file>

<file path=ppt/tags/tag246.xml><?xml version="1.0" encoding="utf-8"?>
<p:tagLst xmlns:a="http://schemas.openxmlformats.org/drawingml/2006/main" xmlns:r="http://schemas.openxmlformats.org/officeDocument/2006/relationships" xmlns:p="http://schemas.openxmlformats.org/presentationml/2006/main">
  <p:tag name="NUM" val="1"/>
</p:tagLst>
</file>

<file path=ppt/tags/tag247.xml><?xml version="1.0" encoding="utf-8"?>
<p:tagLst xmlns:a="http://schemas.openxmlformats.org/drawingml/2006/main" xmlns:r="http://schemas.openxmlformats.org/officeDocument/2006/relationships" xmlns:p="http://schemas.openxmlformats.org/presentationml/2006/main">
  <p:tag name="NUM" val="2"/>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5"/>
</p:tagLst>
</file>

<file path=ppt/tags/tag251.xml><?xml version="1.0" encoding="utf-8"?>
<p:tagLst xmlns:a="http://schemas.openxmlformats.org/drawingml/2006/main" xmlns:r="http://schemas.openxmlformats.org/officeDocument/2006/relationships" xmlns:p="http://schemas.openxmlformats.org/presentationml/2006/main">
  <p:tag name="NUM" val="6"/>
</p:tagLst>
</file>

<file path=ppt/tags/tag252.xml><?xml version="1.0" encoding="utf-8"?>
<p:tagLst xmlns:a="http://schemas.openxmlformats.org/drawingml/2006/main" xmlns:r="http://schemas.openxmlformats.org/officeDocument/2006/relationships" xmlns:p="http://schemas.openxmlformats.org/presentationml/2006/main">
  <p:tag name="NUM" val="7"/>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4"/>
</p:tagLst>
</file>

<file path=ppt/tags/tag257.xml><?xml version="1.0" encoding="utf-8"?>
<p:tagLst xmlns:a="http://schemas.openxmlformats.org/drawingml/2006/main" xmlns:r="http://schemas.openxmlformats.org/officeDocument/2006/relationships" xmlns:p="http://schemas.openxmlformats.org/presentationml/2006/main">
  <p:tag name="NUM" val="5"/>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6"/>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5"/>
</p:tagLst>
</file>

<file path=ppt/tags/tag269.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70.xml><?xml version="1.0" encoding="utf-8"?>
<p:tagLst xmlns:a="http://schemas.openxmlformats.org/drawingml/2006/main" xmlns:r="http://schemas.openxmlformats.org/officeDocument/2006/relationships" xmlns:p="http://schemas.openxmlformats.org/presentationml/2006/main">
  <p:tag name="NUM" val="7"/>
</p:tagLst>
</file>

<file path=ppt/tags/tag271.xml><?xml version="1.0" encoding="utf-8"?>
<p:tagLst xmlns:a="http://schemas.openxmlformats.org/drawingml/2006/main" xmlns:r="http://schemas.openxmlformats.org/officeDocument/2006/relationships" xmlns:p="http://schemas.openxmlformats.org/presentationml/2006/main">
  <p:tag name="NUM" val="8"/>
</p:tagLst>
</file>

<file path=ppt/tags/tag272.xml><?xml version="1.0" encoding="utf-8"?>
<p:tagLst xmlns:a="http://schemas.openxmlformats.org/drawingml/2006/main" xmlns:r="http://schemas.openxmlformats.org/officeDocument/2006/relationships" xmlns:p="http://schemas.openxmlformats.org/presentationml/2006/main">
  <p:tag name="NUM" val="9"/>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80.xml><?xml version="1.0" encoding="utf-8"?>
<p:tagLst xmlns:a="http://schemas.openxmlformats.org/drawingml/2006/main" xmlns:r="http://schemas.openxmlformats.org/officeDocument/2006/relationships" xmlns:p="http://schemas.openxmlformats.org/presentationml/2006/main">
  <p:tag name="NUM" val="8"/>
</p:tagLst>
</file>

<file path=ppt/tags/tag281.xml><?xml version="1.0" encoding="utf-8"?>
<p:tagLst xmlns:a="http://schemas.openxmlformats.org/drawingml/2006/main" xmlns:r="http://schemas.openxmlformats.org/officeDocument/2006/relationships" xmlns:p="http://schemas.openxmlformats.org/presentationml/2006/main">
  <p:tag name="NUM" val="9"/>
</p:tagLst>
</file>

<file path=ppt/tags/tag282.xml><?xml version="1.0" encoding="utf-8"?>
<p:tagLst xmlns:a="http://schemas.openxmlformats.org/drawingml/2006/main" xmlns:r="http://schemas.openxmlformats.org/officeDocument/2006/relationships" xmlns:p="http://schemas.openxmlformats.org/presentationml/2006/main">
  <p:tag name="NUM" val="10"/>
</p:tagLst>
</file>

<file path=ppt/tags/tag283.xml><?xml version="1.0" encoding="utf-8"?>
<p:tagLst xmlns:a="http://schemas.openxmlformats.org/drawingml/2006/main" xmlns:r="http://schemas.openxmlformats.org/officeDocument/2006/relationships" xmlns:p="http://schemas.openxmlformats.org/presentationml/2006/main">
  <p:tag name="NUM" val="11"/>
</p:tagLst>
</file>

<file path=ppt/tags/tag284.xml><?xml version="1.0" encoding="utf-8"?>
<p:tagLst xmlns:a="http://schemas.openxmlformats.org/drawingml/2006/main" xmlns:r="http://schemas.openxmlformats.org/officeDocument/2006/relationships" xmlns:p="http://schemas.openxmlformats.org/presentationml/2006/main">
  <p:tag name="NUM" val="12"/>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3"/>
</p:tagLst>
</file>

<file path=ppt/tags/tag288.xml><?xml version="1.0" encoding="utf-8"?>
<p:tagLst xmlns:a="http://schemas.openxmlformats.org/drawingml/2006/main" xmlns:r="http://schemas.openxmlformats.org/officeDocument/2006/relationships" xmlns:p="http://schemas.openxmlformats.org/presentationml/2006/main">
  <p:tag name="NUM" val="4"/>
</p:tagLst>
</file>

<file path=ppt/tags/tag289.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290.xml><?xml version="1.0" encoding="utf-8"?>
<p:tagLst xmlns:a="http://schemas.openxmlformats.org/drawingml/2006/main" xmlns:r="http://schemas.openxmlformats.org/officeDocument/2006/relationships" xmlns:p="http://schemas.openxmlformats.org/presentationml/2006/main">
  <p:tag name="NUM" val="6"/>
</p:tagLst>
</file>

<file path=ppt/tags/tag291.xml><?xml version="1.0" encoding="utf-8"?>
<p:tagLst xmlns:a="http://schemas.openxmlformats.org/drawingml/2006/main" xmlns:r="http://schemas.openxmlformats.org/officeDocument/2006/relationships" xmlns:p="http://schemas.openxmlformats.org/presentationml/2006/main">
  <p:tag name="NUM" val="7"/>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4"/>
</p:tagLst>
</file>

<file path=ppt/tags/tag296.xml><?xml version="1.0" encoding="utf-8"?>
<p:tagLst xmlns:a="http://schemas.openxmlformats.org/drawingml/2006/main" xmlns:r="http://schemas.openxmlformats.org/officeDocument/2006/relationships" xmlns:p="http://schemas.openxmlformats.org/presentationml/2006/main">
  <p:tag name="NUM" val="5"/>
</p:tagLst>
</file>

<file path=ppt/tags/tag297.xml><?xml version="1.0" encoding="utf-8"?>
<p:tagLst xmlns:a="http://schemas.openxmlformats.org/drawingml/2006/main" xmlns:r="http://schemas.openxmlformats.org/officeDocument/2006/relationships" xmlns:p="http://schemas.openxmlformats.org/presentationml/2006/main">
  <p:tag name="NUM" val="6"/>
</p:tagLst>
</file>

<file path=ppt/tags/tag298.xml><?xml version="1.0" encoding="utf-8"?>
<p:tagLst xmlns:a="http://schemas.openxmlformats.org/drawingml/2006/main" xmlns:r="http://schemas.openxmlformats.org/officeDocument/2006/relationships" xmlns:p="http://schemas.openxmlformats.org/presentationml/2006/main">
  <p:tag name="NUM" val="7"/>
</p:tagLst>
</file>

<file path=ppt/tags/tag29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00.xml><?xml version="1.0" encoding="utf-8"?>
<p:tagLst xmlns:a="http://schemas.openxmlformats.org/drawingml/2006/main" xmlns:r="http://schemas.openxmlformats.org/officeDocument/2006/relationships" xmlns:p="http://schemas.openxmlformats.org/presentationml/2006/main">
  <p:tag name="NUM" val="9"/>
</p:tagLst>
</file>

<file path=ppt/tags/tag301.xml><?xml version="1.0" encoding="utf-8"?>
<p:tagLst xmlns:a="http://schemas.openxmlformats.org/drawingml/2006/main" xmlns:r="http://schemas.openxmlformats.org/officeDocument/2006/relationships" xmlns:p="http://schemas.openxmlformats.org/presentationml/2006/main">
  <p:tag name="NUM" val="10"/>
</p:tagLst>
</file>

<file path=ppt/tags/tag302.xml><?xml version="1.0" encoding="utf-8"?>
<p:tagLst xmlns:a="http://schemas.openxmlformats.org/drawingml/2006/main" xmlns:r="http://schemas.openxmlformats.org/officeDocument/2006/relationships" xmlns:p="http://schemas.openxmlformats.org/presentationml/2006/main">
  <p:tag name="NUM" val="11"/>
</p:tagLst>
</file>

<file path=ppt/tags/tag303.xml><?xml version="1.0" encoding="utf-8"?>
<p:tagLst xmlns:a="http://schemas.openxmlformats.org/drawingml/2006/main" xmlns:r="http://schemas.openxmlformats.org/officeDocument/2006/relationships" xmlns:p="http://schemas.openxmlformats.org/presentationml/2006/main">
  <p:tag name="NUM" val="12"/>
</p:tagLst>
</file>

<file path=ppt/tags/tag304.xml><?xml version="1.0" encoding="utf-8"?>
<p:tagLst xmlns:a="http://schemas.openxmlformats.org/drawingml/2006/main" xmlns:r="http://schemas.openxmlformats.org/officeDocument/2006/relationships" xmlns:p="http://schemas.openxmlformats.org/presentationml/2006/main">
  <p:tag name="NUM" val="13"/>
</p:tagLst>
</file>

<file path=ppt/tags/tag305.xml><?xml version="1.0" encoding="utf-8"?>
<p:tagLst xmlns:a="http://schemas.openxmlformats.org/drawingml/2006/main" xmlns:r="http://schemas.openxmlformats.org/officeDocument/2006/relationships" xmlns:p="http://schemas.openxmlformats.org/presentationml/2006/main">
  <p:tag name="NUM" val="14"/>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10.xml><?xml version="1.0" encoding="utf-8"?>
<p:tagLst xmlns:a="http://schemas.openxmlformats.org/drawingml/2006/main" xmlns:r="http://schemas.openxmlformats.org/officeDocument/2006/relationships" xmlns:p="http://schemas.openxmlformats.org/presentationml/2006/main">
  <p:tag name="NUM" val="5"/>
</p:tagLst>
</file>

<file path=ppt/tags/tag311.xml><?xml version="1.0" encoding="utf-8"?>
<p:tagLst xmlns:a="http://schemas.openxmlformats.org/drawingml/2006/main" xmlns:r="http://schemas.openxmlformats.org/officeDocument/2006/relationships" xmlns:p="http://schemas.openxmlformats.org/presentationml/2006/main">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3"/>
</p:tagLst>
</file>

<file path=ppt/tags/tag314.xml><?xml version="1.0" encoding="utf-8"?>
<p:tagLst xmlns:a="http://schemas.openxmlformats.org/drawingml/2006/main" xmlns:r="http://schemas.openxmlformats.org/officeDocument/2006/relationships" xmlns:p="http://schemas.openxmlformats.org/presentationml/2006/main">
  <p:tag name="NUM" val="4"/>
</p:tagLst>
</file>

<file path=ppt/tags/tag315.xml><?xml version="1.0" encoding="utf-8"?>
<p:tagLst xmlns:a="http://schemas.openxmlformats.org/drawingml/2006/main" xmlns:r="http://schemas.openxmlformats.org/officeDocument/2006/relationships" xmlns:p="http://schemas.openxmlformats.org/presentationml/2006/main">
  <p:tag name="NUM" val="5"/>
</p:tagLst>
</file>

<file path=ppt/tags/tag316.xml><?xml version="1.0" encoding="utf-8"?>
<p:tagLst xmlns:a="http://schemas.openxmlformats.org/drawingml/2006/main" xmlns:r="http://schemas.openxmlformats.org/officeDocument/2006/relationships" xmlns:p="http://schemas.openxmlformats.org/presentationml/2006/main">
  <p:tag name="NUM" val="6"/>
</p:tagLst>
</file>

<file path=ppt/tags/tag317.xml><?xml version="1.0" encoding="utf-8"?>
<p:tagLst xmlns:a="http://schemas.openxmlformats.org/drawingml/2006/main" xmlns:r="http://schemas.openxmlformats.org/officeDocument/2006/relationships" xmlns:p="http://schemas.openxmlformats.org/presentationml/2006/main">
  <p:tag name="NUM" val="7"/>
</p:tagLst>
</file>

<file path=ppt/tags/tag318.xml><?xml version="1.0" encoding="utf-8"?>
<p:tagLst xmlns:a="http://schemas.openxmlformats.org/drawingml/2006/main" xmlns:r="http://schemas.openxmlformats.org/officeDocument/2006/relationships" xmlns:p="http://schemas.openxmlformats.org/presentationml/2006/main">
  <p:tag name="NUM" val="8"/>
</p:tagLst>
</file>

<file path=ppt/tags/tag319.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20.xml><?xml version="1.0" encoding="utf-8"?>
<p:tagLst xmlns:a="http://schemas.openxmlformats.org/drawingml/2006/main" xmlns:r="http://schemas.openxmlformats.org/officeDocument/2006/relationships" xmlns:p="http://schemas.openxmlformats.org/presentationml/2006/main">
  <p:tag name="NUM" val="10"/>
</p:tagLst>
</file>

<file path=ppt/tags/tag321.xml><?xml version="1.0" encoding="utf-8"?>
<p:tagLst xmlns:a="http://schemas.openxmlformats.org/drawingml/2006/main" xmlns:r="http://schemas.openxmlformats.org/officeDocument/2006/relationships" xmlns:p="http://schemas.openxmlformats.org/presentationml/2006/main">
  <p:tag name="NUM" val="1"/>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3"/>
</p:tagLst>
</file>

<file path=ppt/tags/tag324.xml><?xml version="1.0" encoding="utf-8"?>
<p:tagLst xmlns:a="http://schemas.openxmlformats.org/drawingml/2006/main" xmlns:r="http://schemas.openxmlformats.org/officeDocument/2006/relationships" xmlns:p="http://schemas.openxmlformats.org/presentationml/2006/main">
  <p:tag name="NUM" val="4"/>
</p:tagLst>
</file>

<file path=ppt/tags/tag325.xml><?xml version="1.0" encoding="utf-8"?>
<p:tagLst xmlns:a="http://schemas.openxmlformats.org/drawingml/2006/main" xmlns:r="http://schemas.openxmlformats.org/officeDocument/2006/relationships" xmlns:p="http://schemas.openxmlformats.org/presentationml/2006/main">
  <p:tag name="NUM" val="5"/>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NUM" val="2"/>
</p:tagLst>
</file>

<file path=ppt/tags/tag328.xml><?xml version="1.0" encoding="utf-8"?>
<p:tagLst xmlns:a="http://schemas.openxmlformats.org/drawingml/2006/main" xmlns:r="http://schemas.openxmlformats.org/officeDocument/2006/relationships" xmlns:p="http://schemas.openxmlformats.org/presentationml/2006/main">
  <p:tag name="NUM" val="3"/>
</p:tagLst>
</file>

<file path=ppt/tags/tag329.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5"/>
</p:tagLst>
</file>

<file path=ppt/tags/tag331.xml><?xml version="1.0" encoding="utf-8"?>
<p:tagLst xmlns:a="http://schemas.openxmlformats.org/drawingml/2006/main" xmlns:r="http://schemas.openxmlformats.org/officeDocument/2006/relationships" xmlns:p="http://schemas.openxmlformats.org/presentationml/2006/main">
  <p:tag name="NUM" val="6"/>
</p:tagLst>
</file>

<file path=ppt/tags/tag332.xml><?xml version="1.0" encoding="utf-8"?>
<p:tagLst xmlns:a="http://schemas.openxmlformats.org/drawingml/2006/main" xmlns:r="http://schemas.openxmlformats.org/officeDocument/2006/relationships" xmlns:p="http://schemas.openxmlformats.org/presentationml/2006/main">
  <p:tag name="NUM" val="7"/>
</p:tagLst>
</file>

<file path=ppt/tags/tag333.xml><?xml version="1.0" encoding="utf-8"?>
<p:tagLst xmlns:a="http://schemas.openxmlformats.org/drawingml/2006/main" xmlns:r="http://schemas.openxmlformats.org/officeDocument/2006/relationships" xmlns:p="http://schemas.openxmlformats.org/presentationml/2006/main">
  <p:tag name="NUM" val="8"/>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NUM" val="3"/>
</p:tagLst>
</file>

<file path=ppt/tags/tag337.xml><?xml version="1.0" encoding="utf-8"?>
<p:tagLst xmlns:a="http://schemas.openxmlformats.org/drawingml/2006/main" xmlns:r="http://schemas.openxmlformats.org/officeDocument/2006/relationships" xmlns:p="http://schemas.openxmlformats.org/presentationml/2006/main">
  <p:tag name="NUM" val="4"/>
</p:tagLst>
</file>

<file path=ppt/tags/tag338.xml><?xml version="1.0" encoding="utf-8"?>
<p:tagLst xmlns:a="http://schemas.openxmlformats.org/drawingml/2006/main" xmlns:r="http://schemas.openxmlformats.org/officeDocument/2006/relationships" xmlns:p="http://schemas.openxmlformats.org/presentationml/2006/main">
  <p:tag name="NUM" val="5"/>
</p:tagLst>
</file>

<file path=ppt/tags/tag339.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7"/>
</p:tagLst>
</file>

<file path=ppt/tags/tag341.xml><?xml version="1.0" encoding="utf-8"?>
<p:tagLst xmlns:a="http://schemas.openxmlformats.org/drawingml/2006/main" xmlns:r="http://schemas.openxmlformats.org/officeDocument/2006/relationships" xmlns:p="http://schemas.openxmlformats.org/presentationml/2006/main">
  <p:tag name="NUM" val="8"/>
</p:tagLst>
</file>

<file path=ppt/tags/tag342.xml><?xml version="1.0" encoding="utf-8"?>
<p:tagLst xmlns:a="http://schemas.openxmlformats.org/drawingml/2006/main" xmlns:r="http://schemas.openxmlformats.org/officeDocument/2006/relationships" xmlns:p="http://schemas.openxmlformats.org/presentationml/2006/main">
  <p:tag name="NUM" val="9"/>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3"/>
</p:tagLst>
</file>

<file path=ppt/tags/tag346.xml><?xml version="1.0" encoding="utf-8"?>
<p:tagLst xmlns:a="http://schemas.openxmlformats.org/drawingml/2006/main" xmlns:r="http://schemas.openxmlformats.org/officeDocument/2006/relationships" xmlns:p="http://schemas.openxmlformats.org/presentationml/2006/main">
  <p:tag name="NUM" val="4"/>
</p:tagLst>
</file>

<file path=ppt/tags/tag347.xml><?xml version="1.0" encoding="utf-8"?>
<p:tagLst xmlns:a="http://schemas.openxmlformats.org/drawingml/2006/main" xmlns:r="http://schemas.openxmlformats.org/officeDocument/2006/relationships" xmlns:p="http://schemas.openxmlformats.org/presentationml/2006/main">
  <p:tag name="NUM" val="5"/>
</p:tagLst>
</file>

<file path=ppt/tags/tag348.xml><?xml version="1.0" encoding="utf-8"?>
<p:tagLst xmlns:a="http://schemas.openxmlformats.org/drawingml/2006/main" xmlns:r="http://schemas.openxmlformats.org/officeDocument/2006/relationships" xmlns:p="http://schemas.openxmlformats.org/presentationml/2006/main">
  <p:tag name="NUM" val="6"/>
</p:tagLst>
</file>

<file path=ppt/tags/tag349.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50.xml><?xml version="1.0" encoding="utf-8"?>
<p:tagLst xmlns:a="http://schemas.openxmlformats.org/drawingml/2006/main" xmlns:r="http://schemas.openxmlformats.org/officeDocument/2006/relationships" xmlns:p="http://schemas.openxmlformats.org/presentationml/2006/main">
  <p:tag name="NUM" val="8"/>
</p:tagLst>
</file>

<file path=ppt/tags/tag351.xml><?xml version="1.0" encoding="utf-8"?>
<p:tagLst xmlns:a="http://schemas.openxmlformats.org/drawingml/2006/main" xmlns:r="http://schemas.openxmlformats.org/officeDocument/2006/relationships" xmlns:p="http://schemas.openxmlformats.org/presentationml/2006/main">
  <p:tag name="NUM" val="9"/>
</p:tagLst>
</file>

<file path=ppt/tags/tag352.xml><?xml version="1.0" encoding="utf-8"?>
<p:tagLst xmlns:a="http://schemas.openxmlformats.org/drawingml/2006/main" xmlns:r="http://schemas.openxmlformats.org/officeDocument/2006/relationships" xmlns:p="http://schemas.openxmlformats.org/presentationml/2006/main">
  <p:tag name="NUM" val="10"/>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4"/>
</p:tagLst>
</file>

<file path=ppt/tags/tag357.xml><?xml version="1.0" encoding="utf-8"?>
<p:tagLst xmlns:a="http://schemas.openxmlformats.org/drawingml/2006/main" xmlns:r="http://schemas.openxmlformats.org/officeDocument/2006/relationships" xmlns:p="http://schemas.openxmlformats.org/presentationml/2006/main">
  <p:tag name="NUM" val="1"/>
</p:tagLst>
</file>

<file path=ppt/tags/tag358.xml><?xml version="1.0" encoding="utf-8"?>
<p:tagLst xmlns:a="http://schemas.openxmlformats.org/drawingml/2006/main" xmlns:r="http://schemas.openxmlformats.org/officeDocument/2006/relationships" xmlns:p="http://schemas.openxmlformats.org/presentationml/2006/main">
  <p:tag name="NUM" val="2"/>
</p:tagLst>
</file>

<file path=ppt/tags/tag359.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60.xml><?xml version="1.0" encoding="utf-8"?>
<p:tagLst xmlns:a="http://schemas.openxmlformats.org/drawingml/2006/main" xmlns:r="http://schemas.openxmlformats.org/officeDocument/2006/relationships" xmlns:p="http://schemas.openxmlformats.org/presentationml/2006/main">
  <p:tag name="NUM" val="4"/>
</p:tagLst>
</file>

<file path=ppt/tags/tag361.xml><?xml version="1.0" encoding="utf-8"?>
<p:tagLst xmlns:a="http://schemas.openxmlformats.org/drawingml/2006/main" xmlns:r="http://schemas.openxmlformats.org/officeDocument/2006/relationships" xmlns:p="http://schemas.openxmlformats.org/presentationml/2006/main">
  <p:tag name="NUM" val="5"/>
</p:tagLst>
</file>

<file path=ppt/tags/tag362.xml><?xml version="1.0" encoding="utf-8"?>
<p:tagLst xmlns:a="http://schemas.openxmlformats.org/drawingml/2006/main" xmlns:r="http://schemas.openxmlformats.org/officeDocument/2006/relationships" xmlns:p="http://schemas.openxmlformats.org/presentationml/2006/main">
  <p:tag name="NUM" val="6"/>
</p:tagLst>
</file>

<file path=ppt/tags/tag363.xml><?xml version="1.0" encoding="utf-8"?>
<p:tagLst xmlns:a="http://schemas.openxmlformats.org/drawingml/2006/main" xmlns:r="http://schemas.openxmlformats.org/officeDocument/2006/relationships" xmlns:p="http://schemas.openxmlformats.org/presentationml/2006/main">
  <p:tag name="NUM" val="1"/>
</p:tagLst>
</file>

<file path=ppt/tags/tag364.xml><?xml version="1.0" encoding="utf-8"?>
<p:tagLst xmlns:a="http://schemas.openxmlformats.org/drawingml/2006/main" xmlns:r="http://schemas.openxmlformats.org/officeDocument/2006/relationships" xmlns:p="http://schemas.openxmlformats.org/presentationml/2006/main">
  <p:tag name="NUM" val="2"/>
</p:tagLst>
</file>

<file path=ppt/tags/tag365.xml><?xml version="1.0" encoding="utf-8"?>
<p:tagLst xmlns:a="http://schemas.openxmlformats.org/drawingml/2006/main" xmlns:r="http://schemas.openxmlformats.org/officeDocument/2006/relationships" xmlns:p="http://schemas.openxmlformats.org/presentationml/2006/main">
  <p:tag name="NUM" val="3"/>
</p:tagLst>
</file>

<file path=ppt/tags/tag366.xml><?xml version="1.0" encoding="utf-8"?>
<p:tagLst xmlns:a="http://schemas.openxmlformats.org/drawingml/2006/main" xmlns:r="http://schemas.openxmlformats.org/officeDocument/2006/relationships" xmlns:p="http://schemas.openxmlformats.org/presentationml/2006/main">
  <p:tag name="NUM" val="4"/>
</p:tagLst>
</file>

<file path=ppt/tags/tag367.xml><?xml version="1.0" encoding="utf-8"?>
<p:tagLst xmlns:a="http://schemas.openxmlformats.org/drawingml/2006/main" xmlns:r="http://schemas.openxmlformats.org/officeDocument/2006/relationships" xmlns:p="http://schemas.openxmlformats.org/presentationml/2006/main">
  <p:tag name="NUM" val="5"/>
</p:tagLst>
</file>

<file path=ppt/tags/tag368.xml><?xml version="1.0" encoding="utf-8"?>
<p:tagLst xmlns:a="http://schemas.openxmlformats.org/drawingml/2006/main" xmlns:r="http://schemas.openxmlformats.org/officeDocument/2006/relationships" xmlns:p="http://schemas.openxmlformats.org/presentationml/2006/main">
  <p:tag name="NUM" val="6"/>
</p:tagLst>
</file>

<file path=ppt/tags/tag369.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70.xml><?xml version="1.0" encoding="utf-8"?>
<p:tagLst xmlns:a="http://schemas.openxmlformats.org/drawingml/2006/main" xmlns:r="http://schemas.openxmlformats.org/officeDocument/2006/relationships" xmlns:p="http://schemas.openxmlformats.org/presentationml/2006/main">
  <p:tag name="NUM" val="8"/>
</p:tagLst>
</file>

<file path=ppt/tags/tag371.xml><?xml version="1.0" encoding="utf-8"?>
<p:tagLst xmlns:a="http://schemas.openxmlformats.org/drawingml/2006/main" xmlns:r="http://schemas.openxmlformats.org/officeDocument/2006/relationships" xmlns:p="http://schemas.openxmlformats.org/presentationml/2006/main">
  <p:tag name="NUM" val="9"/>
</p:tagLst>
</file>

<file path=ppt/tags/tag372.xml><?xml version="1.0" encoding="utf-8"?>
<p:tagLst xmlns:a="http://schemas.openxmlformats.org/drawingml/2006/main" xmlns:r="http://schemas.openxmlformats.org/officeDocument/2006/relationships" xmlns:p="http://schemas.openxmlformats.org/presentationml/2006/main">
  <p:tag name="NUM" val="10"/>
</p:tagLst>
</file>

<file path=ppt/tags/tag373.xml><?xml version="1.0" encoding="utf-8"?>
<p:tagLst xmlns:a="http://schemas.openxmlformats.org/drawingml/2006/main" xmlns:r="http://schemas.openxmlformats.org/officeDocument/2006/relationships" xmlns:p="http://schemas.openxmlformats.org/presentationml/2006/main">
  <p:tag name="NUM" val="11"/>
</p:tagLst>
</file>

<file path=ppt/tags/tag374.xml><?xml version="1.0" encoding="utf-8"?>
<p:tagLst xmlns:a="http://schemas.openxmlformats.org/drawingml/2006/main" xmlns:r="http://schemas.openxmlformats.org/officeDocument/2006/relationships" xmlns:p="http://schemas.openxmlformats.org/presentationml/2006/main">
  <p:tag name="NUM" val="12"/>
</p:tagLst>
</file>

<file path=ppt/tags/tag375.xml><?xml version="1.0" encoding="utf-8"?>
<p:tagLst xmlns:a="http://schemas.openxmlformats.org/drawingml/2006/main" xmlns:r="http://schemas.openxmlformats.org/officeDocument/2006/relationships" xmlns:p="http://schemas.openxmlformats.org/presentationml/2006/main">
  <p:tag name="NUM" val="1"/>
</p:tagLst>
</file>

<file path=ppt/tags/tag376.xml><?xml version="1.0" encoding="utf-8"?>
<p:tagLst xmlns:a="http://schemas.openxmlformats.org/drawingml/2006/main" xmlns:r="http://schemas.openxmlformats.org/officeDocument/2006/relationships" xmlns:p="http://schemas.openxmlformats.org/presentationml/2006/main">
  <p:tag name="NUM" val="2"/>
</p:tagLst>
</file>

<file path=ppt/tags/tag377.xml><?xml version="1.0" encoding="utf-8"?>
<p:tagLst xmlns:a="http://schemas.openxmlformats.org/drawingml/2006/main" xmlns:r="http://schemas.openxmlformats.org/officeDocument/2006/relationships" xmlns:p="http://schemas.openxmlformats.org/presentationml/2006/main">
  <p:tag name="NUM" val="3"/>
</p:tagLst>
</file>

<file path=ppt/tags/tag378.xml><?xml version="1.0" encoding="utf-8"?>
<p:tagLst xmlns:a="http://schemas.openxmlformats.org/drawingml/2006/main" xmlns:r="http://schemas.openxmlformats.org/officeDocument/2006/relationships" xmlns:p="http://schemas.openxmlformats.org/presentationml/2006/main">
  <p:tag name="NUM" val="4"/>
</p:tagLst>
</file>

<file path=ppt/tags/tag379.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80.xml><?xml version="1.0" encoding="utf-8"?>
<p:tagLst xmlns:a="http://schemas.openxmlformats.org/drawingml/2006/main" xmlns:r="http://schemas.openxmlformats.org/officeDocument/2006/relationships" xmlns:p="http://schemas.openxmlformats.org/presentationml/2006/main">
  <p:tag name="NUM" val="6"/>
</p:tagLst>
</file>

<file path=ppt/tags/tag381.xml><?xml version="1.0" encoding="utf-8"?>
<p:tagLst xmlns:a="http://schemas.openxmlformats.org/drawingml/2006/main" xmlns:r="http://schemas.openxmlformats.org/officeDocument/2006/relationships" xmlns:p="http://schemas.openxmlformats.org/presentationml/2006/main">
  <p:tag name="NUM" val="7"/>
</p:tagLst>
</file>

<file path=ppt/tags/tag382.xml><?xml version="1.0" encoding="utf-8"?>
<p:tagLst xmlns:a="http://schemas.openxmlformats.org/drawingml/2006/main" xmlns:r="http://schemas.openxmlformats.org/officeDocument/2006/relationships" xmlns:p="http://schemas.openxmlformats.org/presentationml/2006/main">
  <p:tag name="NUM" val="8"/>
</p:tagLst>
</file>

<file path=ppt/tags/tag383.xml><?xml version="1.0" encoding="utf-8"?>
<p:tagLst xmlns:a="http://schemas.openxmlformats.org/drawingml/2006/main" xmlns:r="http://schemas.openxmlformats.org/officeDocument/2006/relationships" xmlns:p="http://schemas.openxmlformats.org/presentationml/2006/main">
  <p:tag name="NUM" val="9"/>
</p:tagLst>
</file>

<file path=ppt/tags/tag384.xml><?xml version="1.0" encoding="utf-8"?>
<p:tagLst xmlns:a="http://schemas.openxmlformats.org/drawingml/2006/main" xmlns:r="http://schemas.openxmlformats.org/officeDocument/2006/relationships" xmlns:p="http://schemas.openxmlformats.org/presentationml/2006/main">
  <p:tag name="NUM" val="10"/>
</p:tagLst>
</file>

<file path=ppt/tags/tag385.xml><?xml version="1.0" encoding="utf-8"?>
<p:tagLst xmlns:a="http://schemas.openxmlformats.org/drawingml/2006/main" xmlns:r="http://schemas.openxmlformats.org/officeDocument/2006/relationships" xmlns:p="http://schemas.openxmlformats.org/presentationml/2006/main">
  <p:tag name="NUM" val="11"/>
</p:tagLst>
</file>

<file path=ppt/tags/tag386.xml><?xml version="1.0" encoding="utf-8"?>
<p:tagLst xmlns:a="http://schemas.openxmlformats.org/drawingml/2006/main" xmlns:r="http://schemas.openxmlformats.org/officeDocument/2006/relationships" xmlns:p="http://schemas.openxmlformats.org/presentationml/2006/main">
  <p:tag name="NUM" val="12"/>
</p:tagLst>
</file>

<file path=ppt/tags/tag387.xml><?xml version="1.0" encoding="utf-8"?>
<p:tagLst xmlns:a="http://schemas.openxmlformats.org/drawingml/2006/main" xmlns:r="http://schemas.openxmlformats.org/officeDocument/2006/relationships" xmlns:p="http://schemas.openxmlformats.org/presentationml/2006/main">
  <p:tag name="NUM" val="13"/>
</p:tagLst>
</file>

<file path=ppt/tags/tag388.xml><?xml version="1.0" encoding="utf-8"?>
<p:tagLst xmlns:a="http://schemas.openxmlformats.org/drawingml/2006/main" xmlns:r="http://schemas.openxmlformats.org/officeDocument/2006/relationships" xmlns:p="http://schemas.openxmlformats.org/presentationml/2006/main">
  <p:tag name="NUM" val="14"/>
</p:tagLst>
</file>

<file path=ppt/tags/tag389.xml><?xml version="1.0" encoding="utf-8"?>
<p:tagLst xmlns:a="http://schemas.openxmlformats.org/drawingml/2006/main" xmlns:r="http://schemas.openxmlformats.org/officeDocument/2006/relationships" xmlns:p="http://schemas.openxmlformats.org/presentationml/2006/main">
  <p:tag name="NUM" val="15"/>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390.xml><?xml version="1.0" encoding="utf-8"?>
<p:tagLst xmlns:a="http://schemas.openxmlformats.org/drawingml/2006/main" xmlns:r="http://schemas.openxmlformats.org/officeDocument/2006/relationships" xmlns:p="http://schemas.openxmlformats.org/presentationml/2006/main">
  <p:tag name="NUM" val="16"/>
</p:tagLst>
</file>

<file path=ppt/tags/tag391.xml><?xml version="1.0" encoding="utf-8"?>
<p:tagLst xmlns:a="http://schemas.openxmlformats.org/drawingml/2006/main" xmlns:r="http://schemas.openxmlformats.org/officeDocument/2006/relationships" xmlns:p="http://schemas.openxmlformats.org/presentationml/2006/main">
  <p:tag name="NUM" val="1"/>
</p:tagLst>
</file>

<file path=ppt/tags/tag392.xml><?xml version="1.0" encoding="utf-8"?>
<p:tagLst xmlns:a="http://schemas.openxmlformats.org/drawingml/2006/main" xmlns:r="http://schemas.openxmlformats.org/officeDocument/2006/relationships" xmlns:p="http://schemas.openxmlformats.org/presentationml/2006/main">
  <p:tag name="NUM" val="2"/>
</p:tagLst>
</file>

<file path=ppt/tags/tag393.xml><?xml version="1.0" encoding="utf-8"?>
<p:tagLst xmlns:a="http://schemas.openxmlformats.org/drawingml/2006/main" xmlns:r="http://schemas.openxmlformats.org/officeDocument/2006/relationships" xmlns:p="http://schemas.openxmlformats.org/presentationml/2006/main">
  <p:tag name="NUM" val="3"/>
</p:tagLst>
</file>

<file path=ppt/tags/tag394.xml><?xml version="1.0" encoding="utf-8"?>
<p:tagLst xmlns:a="http://schemas.openxmlformats.org/drawingml/2006/main" xmlns:r="http://schemas.openxmlformats.org/officeDocument/2006/relationships" xmlns:p="http://schemas.openxmlformats.org/presentationml/2006/main">
  <p:tag name="NUM" val="4"/>
</p:tagLst>
</file>

<file path=ppt/tags/tag395.xml><?xml version="1.0" encoding="utf-8"?>
<p:tagLst xmlns:a="http://schemas.openxmlformats.org/drawingml/2006/main" xmlns:r="http://schemas.openxmlformats.org/officeDocument/2006/relationships" xmlns:p="http://schemas.openxmlformats.org/presentationml/2006/main">
  <p:tag name="NUM" val="5"/>
</p:tagLst>
</file>

<file path=ppt/tags/tag396.xml><?xml version="1.0" encoding="utf-8"?>
<p:tagLst xmlns:a="http://schemas.openxmlformats.org/drawingml/2006/main" xmlns:r="http://schemas.openxmlformats.org/officeDocument/2006/relationships" xmlns:p="http://schemas.openxmlformats.org/presentationml/2006/main">
  <p:tag name="NUM" val="6"/>
</p:tagLst>
</file>

<file path=ppt/tags/tag397.xml><?xml version="1.0" encoding="utf-8"?>
<p:tagLst xmlns:a="http://schemas.openxmlformats.org/drawingml/2006/main" xmlns:r="http://schemas.openxmlformats.org/officeDocument/2006/relationships" xmlns:p="http://schemas.openxmlformats.org/presentationml/2006/main">
  <p:tag name="NUM" val="7"/>
</p:tagLst>
</file>

<file path=ppt/tags/tag398.xml><?xml version="1.0" encoding="utf-8"?>
<p:tagLst xmlns:a="http://schemas.openxmlformats.org/drawingml/2006/main" xmlns:r="http://schemas.openxmlformats.org/officeDocument/2006/relationships" xmlns:p="http://schemas.openxmlformats.org/presentationml/2006/main">
  <p:tag name="NUM" val="8"/>
</p:tagLst>
</file>

<file path=ppt/tags/tag39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00.xml><?xml version="1.0" encoding="utf-8"?>
<p:tagLst xmlns:a="http://schemas.openxmlformats.org/drawingml/2006/main" xmlns:r="http://schemas.openxmlformats.org/officeDocument/2006/relationships" xmlns:p="http://schemas.openxmlformats.org/presentationml/2006/main">
  <p:tag name="NUM" val="10"/>
</p:tagLst>
</file>

<file path=ppt/tags/tag401.xml><?xml version="1.0" encoding="utf-8"?>
<p:tagLst xmlns:a="http://schemas.openxmlformats.org/drawingml/2006/main" xmlns:r="http://schemas.openxmlformats.org/officeDocument/2006/relationships" xmlns:p="http://schemas.openxmlformats.org/presentationml/2006/main">
  <p:tag name="NUM" val="11"/>
</p:tagLst>
</file>

<file path=ppt/tags/tag402.xml><?xml version="1.0" encoding="utf-8"?>
<p:tagLst xmlns:a="http://schemas.openxmlformats.org/drawingml/2006/main" xmlns:r="http://schemas.openxmlformats.org/officeDocument/2006/relationships" xmlns:p="http://schemas.openxmlformats.org/presentationml/2006/main">
  <p:tag name="NUM" val="1"/>
</p:tagLst>
</file>

<file path=ppt/tags/tag403.xml><?xml version="1.0" encoding="utf-8"?>
<p:tagLst xmlns:a="http://schemas.openxmlformats.org/drawingml/2006/main" xmlns:r="http://schemas.openxmlformats.org/officeDocument/2006/relationships" xmlns:p="http://schemas.openxmlformats.org/presentationml/2006/main">
  <p:tag name="NUM" val="2"/>
</p:tagLst>
</file>

<file path=ppt/tags/tag404.xml><?xml version="1.0" encoding="utf-8"?>
<p:tagLst xmlns:a="http://schemas.openxmlformats.org/drawingml/2006/main" xmlns:r="http://schemas.openxmlformats.org/officeDocument/2006/relationships" xmlns:p="http://schemas.openxmlformats.org/presentationml/2006/main">
  <p:tag name="NUM" val="3"/>
</p:tagLst>
</file>

<file path=ppt/tags/tag405.xml><?xml version="1.0" encoding="utf-8"?>
<p:tagLst xmlns:a="http://schemas.openxmlformats.org/drawingml/2006/main" xmlns:r="http://schemas.openxmlformats.org/officeDocument/2006/relationships" xmlns:p="http://schemas.openxmlformats.org/presentationml/2006/main">
  <p:tag name="NUM" val="4"/>
</p:tagLst>
</file>

<file path=ppt/tags/tag406.xml><?xml version="1.0" encoding="utf-8"?>
<p:tagLst xmlns:a="http://schemas.openxmlformats.org/drawingml/2006/main" xmlns:r="http://schemas.openxmlformats.org/officeDocument/2006/relationships" xmlns:p="http://schemas.openxmlformats.org/presentationml/2006/main">
  <p:tag name="NUM" val="5"/>
</p:tagLst>
</file>

<file path=ppt/tags/tag407.xml><?xml version="1.0" encoding="utf-8"?>
<p:tagLst xmlns:a="http://schemas.openxmlformats.org/drawingml/2006/main" xmlns:r="http://schemas.openxmlformats.org/officeDocument/2006/relationships" xmlns:p="http://schemas.openxmlformats.org/presentationml/2006/main">
  <p:tag name="NUM" val="6"/>
</p:tagLst>
</file>

<file path=ppt/tags/tag408.xml><?xml version="1.0" encoding="utf-8"?>
<p:tagLst xmlns:a="http://schemas.openxmlformats.org/drawingml/2006/main" xmlns:r="http://schemas.openxmlformats.org/officeDocument/2006/relationships" xmlns:p="http://schemas.openxmlformats.org/presentationml/2006/main">
  <p:tag name="NUM" val="7"/>
</p:tagLst>
</file>

<file path=ppt/tags/tag409.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10.xml><?xml version="1.0" encoding="utf-8"?>
<p:tagLst xmlns:a="http://schemas.openxmlformats.org/drawingml/2006/main" xmlns:r="http://schemas.openxmlformats.org/officeDocument/2006/relationships" xmlns:p="http://schemas.openxmlformats.org/presentationml/2006/main">
  <p:tag name="NUM" val="9"/>
</p:tagLst>
</file>

<file path=ppt/tags/tag411.xml><?xml version="1.0" encoding="utf-8"?>
<p:tagLst xmlns:a="http://schemas.openxmlformats.org/drawingml/2006/main" xmlns:r="http://schemas.openxmlformats.org/officeDocument/2006/relationships" xmlns:p="http://schemas.openxmlformats.org/presentationml/2006/main">
  <p:tag name="NUM" val="10"/>
</p:tagLst>
</file>

<file path=ppt/tags/tag412.xml><?xml version="1.0" encoding="utf-8"?>
<p:tagLst xmlns:a="http://schemas.openxmlformats.org/drawingml/2006/main" xmlns:r="http://schemas.openxmlformats.org/officeDocument/2006/relationships" xmlns:p="http://schemas.openxmlformats.org/presentationml/2006/main">
  <p:tag name="NUM" val="11"/>
</p:tagLst>
</file>

<file path=ppt/tags/tag413.xml><?xml version="1.0" encoding="utf-8"?>
<p:tagLst xmlns:a="http://schemas.openxmlformats.org/drawingml/2006/main" xmlns:r="http://schemas.openxmlformats.org/officeDocument/2006/relationships" xmlns:p="http://schemas.openxmlformats.org/presentationml/2006/main">
  <p:tag name="NUM" val="12"/>
</p:tagLst>
</file>

<file path=ppt/tags/tag414.xml><?xml version="1.0" encoding="utf-8"?>
<p:tagLst xmlns:a="http://schemas.openxmlformats.org/drawingml/2006/main" xmlns:r="http://schemas.openxmlformats.org/officeDocument/2006/relationships" xmlns:p="http://schemas.openxmlformats.org/presentationml/2006/main">
  <p:tag name="NUM" val="1"/>
</p:tagLst>
</file>

<file path=ppt/tags/tag415.xml><?xml version="1.0" encoding="utf-8"?>
<p:tagLst xmlns:a="http://schemas.openxmlformats.org/drawingml/2006/main" xmlns:r="http://schemas.openxmlformats.org/officeDocument/2006/relationships" xmlns:p="http://schemas.openxmlformats.org/presentationml/2006/main">
  <p:tag name="NUM" val="2"/>
</p:tagLst>
</file>

<file path=ppt/tags/tag416.xml><?xml version="1.0" encoding="utf-8"?>
<p:tagLst xmlns:a="http://schemas.openxmlformats.org/drawingml/2006/main" xmlns:r="http://schemas.openxmlformats.org/officeDocument/2006/relationships" xmlns:p="http://schemas.openxmlformats.org/presentationml/2006/main">
  <p:tag name="NUM" val="3"/>
</p:tagLst>
</file>

<file path=ppt/tags/tag417.xml><?xml version="1.0" encoding="utf-8"?>
<p:tagLst xmlns:a="http://schemas.openxmlformats.org/drawingml/2006/main" xmlns:r="http://schemas.openxmlformats.org/officeDocument/2006/relationships" xmlns:p="http://schemas.openxmlformats.org/presentationml/2006/main">
  <p:tag name="NUM" val="4"/>
</p:tagLst>
</file>

<file path=ppt/tags/tag418.xml><?xml version="1.0" encoding="utf-8"?>
<p:tagLst xmlns:a="http://schemas.openxmlformats.org/drawingml/2006/main" xmlns:r="http://schemas.openxmlformats.org/officeDocument/2006/relationships" xmlns:p="http://schemas.openxmlformats.org/presentationml/2006/main">
  <p:tag name="NUM" val="5"/>
</p:tagLst>
</file>

<file path=ppt/tags/tag419.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20.xml><?xml version="1.0" encoding="utf-8"?>
<p:tagLst xmlns:a="http://schemas.openxmlformats.org/drawingml/2006/main" xmlns:r="http://schemas.openxmlformats.org/officeDocument/2006/relationships" xmlns:p="http://schemas.openxmlformats.org/presentationml/2006/main">
  <p:tag name="NUM" val="7"/>
</p:tagLst>
</file>

<file path=ppt/tags/tag421.xml><?xml version="1.0" encoding="utf-8"?>
<p:tagLst xmlns:a="http://schemas.openxmlformats.org/drawingml/2006/main" xmlns:r="http://schemas.openxmlformats.org/officeDocument/2006/relationships" xmlns:p="http://schemas.openxmlformats.org/presentationml/2006/main">
  <p:tag name="NUM" val="8"/>
</p:tagLst>
</file>

<file path=ppt/tags/tag422.xml><?xml version="1.0" encoding="utf-8"?>
<p:tagLst xmlns:a="http://schemas.openxmlformats.org/drawingml/2006/main" xmlns:r="http://schemas.openxmlformats.org/officeDocument/2006/relationships" xmlns:p="http://schemas.openxmlformats.org/presentationml/2006/main">
  <p:tag name="NUM" val="9"/>
</p:tagLst>
</file>

<file path=ppt/tags/tag423.xml><?xml version="1.0" encoding="utf-8"?>
<p:tagLst xmlns:a="http://schemas.openxmlformats.org/drawingml/2006/main" xmlns:r="http://schemas.openxmlformats.org/officeDocument/2006/relationships" xmlns:p="http://schemas.openxmlformats.org/presentationml/2006/main">
  <p:tag name="NUM" val="10"/>
</p:tagLst>
</file>

<file path=ppt/tags/tag424.xml><?xml version="1.0" encoding="utf-8"?>
<p:tagLst xmlns:a="http://schemas.openxmlformats.org/drawingml/2006/main" xmlns:r="http://schemas.openxmlformats.org/officeDocument/2006/relationships" xmlns:p="http://schemas.openxmlformats.org/presentationml/2006/main">
  <p:tag name="NUM" val="11"/>
</p:tagLst>
</file>

<file path=ppt/tags/tag425.xml><?xml version="1.0" encoding="utf-8"?>
<p:tagLst xmlns:a="http://schemas.openxmlformats.org/drawingml/2006/main" xmlns:r="http://schemas.openxmlformats.org/officeDocument/2006/relationships" xmlns:p="http://schemas.openxmlformats.org/presentationml/2006/main">
  <p:tag name="NUM" val="12"/>
</p:tagLst>
</file>

<file path=ppt/tags/tag426.xml><?xml version="1.0" encoding="utf-8"?>
<p:tagLst xmlns:a="http://schemas.openxmlformats.org/drawingml/2006/main" xmlns:r="http://schemas.openxmlformats.org/officeDocument/2006/relationships" xmlns:p="http://schemas.openxmlformats.org/presentationml/2006/main">
  <p:tag name="NUM" val="13"/>
</p:tagLst>
</file>

<file path=ppt/tags/tag427.xml><?xml version="1.0" encoding="utf-8"?>
<p:tagLst xmlns:a="http://schemas.openxmlformats.org/drawingml/2006/main" xmlns:r="http://schemas.openxmlformats.org/officeDocument/2006/relationships" xmlns:p="http://schemas.openxmlformats.org/presentationml/2006/main">
  <p:tag name="NUM" val="1"/>
</p:tagLst>
</file>

<file path=ppt/tags/tag428.xml><?xml version="1.0" encoding="utf-8"?>
<p:tagLst xmlns:a="http://schemas.openxmlformats.org/drawingml/2006/main" xmlns:r="http://schemas.openxmlformats.org/officeDocument/2006/relationships" xmlns:p="http://schemas.openxmlformats.org/presentationml/2006/main">
  <p:tag name="NUM" val="2"/>
</p:tagLst>
</file>

<file path=ppt/tags/tag429.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30.xml><?xml version="1.0" encoding="utf-8"?>
<p:tagLst xmlns:a="http://schemas.openxmlformats.org/drawingml/2006/main" xmlns:r="http://schemas.openxmlformats.org/officeDocument/2006/relationships" xmlns:p="http://schemas.openxmlformats.org/presentationml/2006/main">
  <p:tag name="NUM" val="4"/>
</p:tagLst>
</file>

<file path=ppt/tags/tag431.xml><?xml version="1.0" encoding="utf-8"?>
<p:tagLst xmlns:a="http://schemas.openxmlformats.org/drawingml/2006/main" xmlns:r="http://schemas.openxmlformats.org/officeDocument/2006/relationships" xmlns:p="http://schemas.openxmlformats.org/presentationml/2006/main">
  <p:tag name="NUM" val="5"/>
</p:tagLst>
</file>

<file path=ppt/tags/tag432.xml><?xml version="1.0" encoding="utf-8"?>
<p:tagLst xmlns:a="http://schemas.openxmlformats.org/drawingml/2006/main" xmlns:r="http://schemas.openxmlformats.org/officeDocument/2006/relationships" xmlns:p="http://schemas.openxmlformats.org/presentationml/2006/main">
  <p:tag name="NUM" val="6"/>
</p:tagLst>
</file>

<file path=ppt/tags/tag433.xml><?xml version="1.0" encoding="utf-8"?>
<p:tagLst xmlns:a="http://schemas.openxmlformats.org/drawingml/2006/main" xmlns:r="http://schemas.openxmlformats.org/officeDocument/2006/relationships" xmlns:p="http://schemas.openxmlformats.org/presentationml/2006/main">
  <p:tag name="NUM" val="7"/>
</p:tagLst>
</file>

<file path=ppt/tags/tag434.xml><?xml version="1.0" encoding="utf-8"?>
<p:tagLst xmlns:a="http://schemas.openxmlformats.org/drawingml/2006/main" xmlns:r="http://schemas.openxmlformats.org/officeDocument/2006/relationships" xmlns:p="http://schemas.openxmlformats.org/presentationml/2006/main">
  <p:tag name="NUM" val="8"/>
</p:tagLst>
</file>

<file path=ppt/tags/tag435.xml><?xml version="1.0" encoding="utf-8"?>
<p:tagLst xmlns:a="http://schemas.openxmlformats.org/drawingml/2006/main" xmlns:r="http://schemas.openxmlformats.org/officeDocument/2006/relationships" xmlns:p="http://schemas.openxmlformats.org/presentationml/2006/main">
  <p:tag name="NUM" val="9"/>
</p:tagLst>
</file>

<file path=ppt/tags/tag436.xml><?xml version="1.0" encoding="utf-8"?>
<p:tagLst xmlns:a="http://schemas.openxmlformats.org/drawingml/2006/main" xmlns:r="http://schemas.openxmlformats.org/officeDocument/2006/relationships" xmlns:p="http://schemas.openxmlformats.org/presentationml/2006/main">
  <p:tag name="NUM" val="10"/>
</p:tagLst>
</file>

<file path=ppt/tags/tag437.xml><?xml version="1.0" encoding="utf-8"?>
<p:tagLst xmlns:a="http://schemas.openxmlformats.org/drawingml/2006/main" xmlns:r="http://schemas.openxmlformats.org/officeDocument/2006/relationships" xmlns:p="http://schemas.openxmlformats.org/presentationml/2006/main">
  <p:tag name="NUM" val="11"/>
</p:tagLst>
</file>

<file path=ppt/tags/tag438.xml><?xml version="1.0" encoding="utf-8"?>
<p:tagLst xmlns:a="http://schemas.openxmlformats.org/drawingml/2006/main" xmlns:r="http://schemas.openxmlformats.org/officeDocument/2006/relationships" xmlns:p="http://schemas.openxmlformats.org/presentationml/2006/main">
  <p:tag name="NUM" val="12"/>
</p:tagLst>
</file>

<file path=ppt/tags/tag439.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40.xml><?xml version="1.0" encoding="utf-8"?>
<p:tagLst xmlns:a="http://schemas.openxmlformats.org/drawingml/2006/main" xmlns:r="http://schemas.openxmlformats.org/officeDocument/2006/relationships" xmlns:p="http://schemas.openxmlformats.org/presentationml/2006/main">
  <p:tag name="NUM" val="14"/>
</p:tagLst>
</file>

<file path=ppt/tags/tag441.xml><?xml version="1.0" encoding="utf-8"?>
<p:tagLst xmlns:a="http://schemas.openxmlformats.org/drawingml/2006/main" xmlns:r="http://schemas.openxmlformats.org/officeDocument/2006/relationships" xmlns:p="http://schemas.openxmlformats.org/presentationml/2006/main">
  <p:tag name="NUM" val="1"/>
</p:tagLst>
</file>

<file path=ppt/tags/tag442.xml><?xml version="1.0" encoding="utf-8"?>
<p:tagLst xmlns:a="http://schemas.openxmlformats.org/drawingml/2006/main" xmlns:r="http://schemas.openxmlformats.org/officeDocument/2006/relationships" xmlns:p="http://schemas.openxmlformats.org/presentationml/2006/main">
  <p:tag name="NUM" val="2"/>
</p:tagLst>
</file>

<file path=ppt/tags/tag443.xml><?xml version="1.0" encoding="utf-8"?>
<p:tagLst xmlns:a="http://schemas.openxmlformats.org/drawingml/2006/main" xmlns:r="http://schemas.openxmlformats.org/officeDocument/2006/relationships" xmlns:p="http://schemas.openxmlformats.org/presentationml/2006/main">
  <p:tag name="NUM" val="3"/>
</p:tagLst>
</file>

<file path=ppt/tags/tag444.xml><?xml version="1.0" encoding="utf-8"?>
<p:tagLst xmlns:a="http://schemas.openxmlformats.org/drawingml/2006/main" xmlns:r="http://schemas.openxmlformats.org/officeDocument/2006/relationships" xmlns:p="http://schemas.openxmlformats.org/presentationml/2006/main">
  <p:tag name="NUM" val="4"/>
</p:tagLst>
</file>

<file path=ppt/tags/tag445.xml><?xml version="1.0" encoding="utf-8"?>
<p:tagLst xmlns:a="http://schemas.openxmlformats.org/drawingml/2006/main" xmlns:r="http://schemas.openxmlformats.org/officeDocument/2006/relationships" xmlns:p="http://schemas.openxmlformats.org/presentationml/2006/main">
  <p:tag name="NUM" val="5"/>
</p:tagLst>
</file>

<file path=ppt/tags/tag446.xml><?xml version="1.0" encoding="utf-8"?>
<p:tagLst xmlns:a="http://schemas.openxmlformats.org/drawingml/2006/main" xmlns:r="http://schemas.openxmlformats.org/officeDocument/2006/relationships" xmlns:p="http://schemas.openxmlformats.org/presentationml/2006/main">
  <p:tag name="NUM" val="6"/>
</p:tagLst>
</file>

<file path=ppt/tags/tag447.xml><?xml version="1.0" encoding="utf-8"?>
<p:tagLst xmlns:a="http://schemas.openxmlformats.org/drawingml/2006/main" xmlns:r="http://schemas.openxmlformats.org/officeDocument/2006/relationships" xmlns:p="http://schemas.openxmlformats.org/presentationml/2006/main">
  <p:tag name="NUM" val="1"/>
</p:tagLst>
</file>

<file path=ppt/tags/tag448.xml><?xml version="1.0" encoding="utf-8"?>
<p:tagLst xmlns:a="http://schemas.openxmlformats.org/drawingml/2006/main" xmlns:r="http://schemas.openxmlformats.org/officeDocument/2006/relationships" xmlns:p="http://schemas.openxmlformats.org/presentationml/2006/main">
  <p:tag name="NUM" val="2"/>
</p:tagLst>
</file>

<file path=ppt/tags/tag449.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50.xml><?xml version="1.0" encoding="utf-8"?>
<p:tagLst xmlns:a="http://schemas.openxmlformats.org/drawingml/2006/main" xmlns:r="http://schemas.openxmlformats.org/officeDocument/2006/relationships" xmlns:p="http://schemas.openxmlformats.org/presentationml/2006/main">
  <p:tag name="NUM" val="4"/>
</p:tagLst>
</file>

<file path=ppt/tags/tag451.xml><?xml version="1.0" encoding="utf-8"?>
<p:tagLst xmlns:a="http://schemas.openxmlformats.org/drawingml/2006/main" xmlns:r="http://schemas.openxmlformats.org/officeDocument/2006/relationships" xmlns:p="http://schemas.openxmlformats.org/presentationml/2006/main">
  <p:tag name="NUM" val="1"/>
</p:tagLst>
</file>

<file path=ppt/tags/tag452.xml><?xml version="1.0" encoding="utf-8"?>
<p:tagLst xmlns:a="http://schemas.openxmlformats.org/drawingml/2006/main" xmlns:r="http://schemas.openxmlformats.org/officeDocument/2006/relationships" xmlns:p="http://schemas.openxmlformats.org/presentationml/2006/main">
  <p:tag name="NUM" val="2"/>
</p:tagLst>
</file>

<file path=ppt/tags/tag453.xml><?xml version="1.0" encoding="utf-8"?>
<p:tagLst xmlns:a="http://schemas.openxmlformats.org/drawingml/2006/main" xmlns:r="http://schemas.openxmlformats.org/officeDocument/2006/relationships" xmlns:p="http://schemas.openxmlformats.org/presentationml/2006/main">
  <p:tag name="NUM" val="3"/>
</p:tagLst>
</file>

<file path=ppt/tags/tag454.xml><?xml version="1.0" encoding="utf-8"?>
<p:tagLst xmlns:a="http://schemas.openxmlformats.org/drawingml/2006/main" xmlns:r="http://schemas.openxmlformats.org/officeDocument/2006/relationships" xmlns:p="http://schemas.openxmlformats.org/presentationml/2006/main">
  <p:tag name="NUM" val="4"/>
</p:tagLst>
</file>

<file path=ppt/tags/tag455.xml><?xml version="1.0" encoding="utf-8"?>
<p:tagLst xmlns:a="http://schemas.openxmlformats.org/drawingml/2006/main" xmlns:r="http://schemas.openxmlformats.org/officeDocument/2006/relationships" xmlns:p="http://schemas.openxmlformats.org/presentationml/2006/main">
  <p:tag name="NUM" val="5"/>
</p:tagLst>
</file>

<file path=ppt/tags/tag456.xml><?xml version="1.0" encoding="utf-8"?>
<p:tagLst xmlns:a="http://schemas.openxmlformats.org/drawingml/2006/main" xmlns:r="http://schemas.openxmlformats.org/officeDocument/2006/relationships" xmlns:p="http://schemas.openxmlformats.org/presentationml/2006/main">
  <p:tag name="NUM" val="6"/>
</p:tagLst>
</file>

<file path=ppt/tags/tag457.xml><?xml version="1.0" encoding="utf-8"?>
<p:tagLst xmlns:a="http://schemas.openxmlformats.org/drawingml/2006/main" xmlns:r="http://schemas.openxmlformats.org/officeDocument/2006/relationships" xmlns:p="http://schemas.openxmlformats.org/presentationml/2006/main">
  <p:tag name="NUM" val="7"/>
</p:tagLst>
</file>

<file path=ppt/tags/tag458.xml><?xml version="1.0" encoding="utf-8"?>
<p:tagLst xmlns:a="http://schemas.openxmlformats.org/drawingml/2006/main" xmlns:r="http://schemas.openxmlformats.org/officeDocument/2006/relationships" xmlns:p="http://schemas.openxmlformats.org/presentationml/2006/main">
  <p:tag name="NUM" val="8"/>
</p:tagLst>
</file>

<file path=ppt/tags/tag459.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60.xml><?xml version="1.0" encoding="utf-8"?>
<p:tagLst xmlns:a="http://schemas.openxmlformats.org/drawingml/2006/main" xmlns:r="http://schemas.openxmlformats.org/officeDocument/2006/relationships" xmlns:p="http://schemas.openxmlformats.org/presentationml/2006/main">
  <p:tag name="NUM" val="10"/>
</p:tagLst>
</file>

<file path=ppt/tags/tag461.xml><?xml version="1.0" encoding="utf-8"?>
<p:tagLst xmlns:a="http://schemas.openxmlformats.org/drawingml/2006/main" xmlns:r="http://schemas.openxmlformats.org/officeDocument/2006/relationships" xmlns:p="http://schemas.openxmlformats.org/presentationml/2006/main">
  <p:tag name="NUM" val="11"/>
</p:tagLst>
</file>

<file path=ppt/tags/tag462.xml><?xml version="1.0" encoding="utf-8"?>
<p:tagLst xmlns:a="http://schemas.openxmlformats.org/drawingml/2006/main" xmlns:r="http://schemas.openxmlformats.org/officeDocument/2006/relationships" xmlns:p="http://schemas.openxmlformats.org/presentationml/2006/main">
  <p:tag name="NUM" val="1"/>
</p:tagLst>
</file>

<file path=ppt/tags/tag463.xml><?xml version="1.0" encoding="utf-8"?>
<p:tagLst xmlns:a="http://schemas.openxmlformats.org/drawingml/2006/main" xmlns:r="http://schemas.openxmlformats.org/officeDocument/2006/relationships" xmlns:p="http://schemas.openxmlformats.org/presentationml/2006/main">
  <p:tag name="NUM" val="2"/>
</p:tagLst>
</file>

<file path=ppt/tags/tag464.xml><?xml version="1.0" encoding="utf-8"?>
<p:tagLst xmlns:a="http://schemas.openxmlformats.org/drawingml/2006/main" xmlns:r="http://schemas.openxmlformats.org/officeDocument/2006/relationships" xmlns:p="http://schemas.openxmlformats.org/presentationml/2006/main">
  <p:tag name="NUM" val="3"/>
</p:tagLst>
</file>

<file path=ppt/tags/tag465.xml><?xml version="1.0" encoding="utf-8"?>
<p:tagLst xmlns:a="http://schemas.openxmlformats.org/drawingml/2006/main" xmlns:r="http://schemas.openxmlformats.org/officeDocument/2006/relationships" xmlns:p="http://schemas.openxmlformats.org/presentationml/2006/main">
  <p:tag name="NUM" val="4"/>
</p:tagLst>
</file>

<file path=ppt/tags/tag466.xml><?xml version="1.0" encoding="utf-8"?>
<p:tagLst xmlns:a="http://schemas.openxmlformats.org/drawingml/2006/main" xmlns:r="http://schemas.openxmlformats.org/officeDocument/2006/relationships" xmlns:p="http://schemas.openxmlformats.org/presentationml/2006/main">
  <p:tag name="NUM" val="5"/>
</p:tagLst>
</file>

<file path=ppt/tags/tag467.xml><?xml version="1.0" encoding="utf-8"?>
<p:tagLst xmlns:a="http://schemas.openxmlformats.org/drawingml/2006/main" xmlns:r="http://schemas.openxmlformats.org/officeDocument/2006/relationships" xmlns:p="http://schemas.openxmlformats.org/presentationml/2006/main">
  <p:tag name="NUM" val="6"/>
</p:tagLst>
</file>

<file path=ppt/tags/tag468.xml><?xml version="1.0" encoding="utf-8"?>
<p:tagLst xmlns:a="http://schemas.openxmlformats.org/drawingml/2006/main" xmlns:r="http://schemas.openxmlformats.org/officeDocument/2006/relationships" xmlns:p="http://schemas.openxmlformats.org/presentationml/2006/main">
  <p:tag name="NUM" val="1"/>
</p:tagLst>
</file>

<file path=ppt/tags/tag469.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70.xml><?xml version="1.0" encoding="utf-8"?>
<p:tagLst xmlns:a="http://schemas.openxmlformats.org/drawingml/2006/main" xmlns:r="http://schemas.openxmlformats.org/officeDocument/2006/relationships" xmlns:p="http://schemas.openxmlformats.org/presentationml/2006/main">
  <p:tag name="NUM" val="3"/>
</p:tagLst>
</file>

<file path=ppt/tags/tag471.xml><?xml version="1.0" encoding="utf-8"?>
<p:tagLst xmlns:a="http://schemas.openxmlformats.org/drawingml/2006/main" xmlns:r="http://schemas.openxmlformats.org/officeDocument/2006/relationships" xmlns:p="http://schemas.openxmlformats.org/presentationml/2006/main">
  <p:tag name="NUM" val="4"/>
</p:tagLst>
</file>

<file path=ppt/tags/tag472.xml><?xml version="1.0" encoding="utf-8"?>
<p:tagLst xmlns:a="http://schemas.openxmlformats.org/drawingml/2006/main" xmlns:r="http://schemas.openxmlformats.org/officeDocument/2006/relationships" xmlns:p="http://schemas.openxmlformats.org/presentationml/2006/main">
  <p:tag name="NUM" val="5"/>
</p:tagLst>
</file>

<file path=ppt/tags/tag473.xml><?xml version="1.0" encoding="utf-8"?>
<p:tagLst xmlns:a="http://schemas.openxmlformats.org/drawingml/2006/main" xmlns:r="http://schemas.openxmlformats.org/officeDocument/2006/relationships" xmlns:p="http://schemas.openxmlformats.org/presentationml/2006/main">
  <p:tag name="NUM" val="6"/>
</p:tagLst>
</file>

<file path=ppt/tags/tag474.xml><?xml version="1.0" encoding="utf-8"?>
<p:tagLst xmlns:a="http://schemas.openxmlformats.org/drawingml/2006/main" xmlns:r="http://schemas.openxmlformats.org/officeDocument/2006/relationships" xmlns:p="http://schemas.openxmlformats.org/presentationml/2006/main">
  <p:tag name="NUM" val="1"/>
</p:tagLst>
</file>

<file path=ppt/tags/tag475.xml><?xml version="1.0" encoding="utf-8"?>
<p:tagLst xmlns:a="http://schemas.openxmlformats.org/drawingml/2006/main" xmlns:r="http://schemas.openxmlformats.org/officeDocument/2006/relationships" xmlns:p="http://schemas.openxmlformats.org/presentationml/2006/main">
  <p:tag name="NUM" val="2"/>
</p:tagLst>
</file>

<file path=ppt/tags/tag476.xml><?xml version="1.0" encoding="utf-8"?>
<p:tagLst xmlns:a="http://schemas.openxmlformats.org/drawingml/2006/main" xmlns:r="http://schemas.openxmlformats.org/officeDocument/2006/relationships" xmlns:p="http://schemas.openxmlformats.org/presentationml/2006/main">
  <p:tag name="NUM" val="3"/>
</p:tagLst>
</file>

<file path=ppt/tags/tag477.xml><?xml version="1.0" encoding="utf-8"?>
<p:tagLst xmlns:a="http://schemas.openxmlformats.org/drawingml/2006/main" xmlns:r="http://schemas.openxmlformats.org/officeDocument/2006/relationships" xmlns:p="http://schemas.openxmlformats.org/presentationml/2006/main">
  <p:tag name="NUM" val="4"/>
</p:tagLst>
</file>

<file path=ppt/tags/tag478.xml><?xml version="1.0" encoding="utf-8"?>
<p:tagLst xmlns:a="http://schemas.openxmlformats.org/drawingml/2006/main" xmlns:r="http://schemas.openxmlformats.org/officeDocument/2006/relationships" xmlns:p="http://schemas.openxmlformats.org/presentationml/2006/main">
  <p:tag name="NUM" val="5"/>
</p:tagLst>
</file>

<file path=ppt/tags/tag479.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80.xml><?xml version="1.0" encoding="utf-8"?>
<p:tagLst xmlns:a="http://schemas.openxmlformats.org/drawingml/2006/main" xmlns:r="http://schemas.openxmlformats.org/officeDocument/2006/relationships" xmlns:p="http://schemas.openxmlformats.org/presentationml/2006/main">
  <p:tag name="NUM" val="7"/>
</p:tagLst>
</file>

<file path=ppt/tags/tag481.xml><?xml version="1.0" encoding="utf-8"?>
<p:tagLst xmlns:a="http://schemas.openxmlformats.org/drawingml/2006/main" xmlns:r="http://schemas.openxmlformats.org/officeDocument/2006/relationships" xmlns:p="http://schemas.openxmlformats.org/presentationml/2006/main">
  <p:tag name="NUM" val="8"/>
</p:tagLst>
</file>

<file path=ppt/tags/tag482.xml><?xml version="1.0" encoding="utf-8"?>
<p:tagLst xmlns:a="http://schemas.openxmlformats.org/drawingml/2006/main" xmlns:r="http://schemas.openxmlformats.org/officeDocument/2006/relationships" xmlns:p="http://schemas.openxmlformats.org/presentationml/2006/main">
  <p:tag name="NUM" val="9"/>
</p:tagLst>
</file>

<file path=ppt/tags/tag483.xml><?xml version="1.0" encoding="utf-8"?>
<p:tagLst xmlns:a="http://schemas.openxmlformats.org/drawingml/2006/main" xmlns:r="http://schemas.openxmlformats.org/officeDocument/2006/relationships" xmlns:p="http://schemas.openxmlformats.org/presentationml/2006/main">
  <p:tag name="NUM" val="10"/>
</p:tagLst>
</file>

<file path=ppt/tags/tag484.xml><?xml version="1.0" encoding="utf-8"?>
<p:tagLst xmlns:a="http://schemas.openxmlformats.org/drawingml/2006/main" xmlns:r="http://schemas.openxmlformats.org/officeDocument/2006/relationships" xmlns:p="http://schemas.openxmlformats.org/presentationml/2006/main">
  <p:tag name="NUM" val="11"/>
</p:tagLst>
</file>

<file path=ppt/tags/tag485.xml><?xml version="1.0" encoding="utf-8"?>
<p:tagLst xmlns:a="http://schemas.openxmlformats.org/drawingml/2006/main" xmlns:r="http://schemas.openxmlformats.org/officeDocument/2006/relationships" xmlns:p="http://schemas.openxmlformats.org/presentationml/2006/main">
  <p:tag name="NUM" val="12"/>
</p:tagLst>
</file>

<file path=ppt/tags/tag486.xml><?xml version="1.0" encoding="utf-8"?>
<p:tagLst xmlns:a="http://schemas.openxmlformats.org/drawingml/2006/main" xmlns:r="http://schemas.openxmlformats.org/officeDocument/2006/relationships" xmlns:p="http://schemas.openxmlformats.org/presentationml/2006/main">
  <p:tag name="NUM" val="13"/>
</p:tagLst>
</file>

<file path=ppt/tags/tag487.xml><?xml version="1.0" encoding="utf-8"?>
<p:tagLst xmlns:a="http://schemas.openxmlformats.org/drawingml/2006/main" xmlns:r="http://schemas.openxmlformats.org/officeDocument/2006/relationships" xmlns:p="http://schemas.openxmlformats.org/presentationml/2006/main">
  <p:tag name="NUM" val="14"/>
</p:tagLst>
</file>

<file path=ppt/tags/tag488.xml><?xml version="1.0" encoding="utf-8"?>
<p:tagLst xmlns:a="http://schemas.openxmlformats.org/drawingml/2006/main" xmlns:r="http://schemas.openxmlformats.org/officeDocument/2006/relationships" xmlns:p="http://schemas.openxmlformats.org/presentationml/2006/main">
  <p:tag name="NUM" val="15"/>
</p:tagLst>
</file>

<file path=ppt/tags/tag489.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490.xml><?xml version="1.0" encoding="utf-8"?>
<p:tagLst xmlns:a="http://schemas.openxmlformats.org/drawingml/2006/main" xmlns:r="http://schemas.openxmlformats.org/officeDocument/2006/relationships" xmlns:p="http://schemas.openxmlformats.org/presentationml/2006/main">
  <p:tag name="NUM" val="2"/>
</p:tagLst>
</file>

<file path=ppt/tags/tag491.xml><?xml version="1.0" encoding="utf-8"?>
<p:tagLst xmlns:a="http://schemas.openxmlformats.org/drawingml/2006/main" xmlns:r="http://schemas.openxmlformats.org/officeDocument/2006/relationships" xmlns:p="http://schemas.openxmlformats.org/presentationml/2006/main">
  <p:tag name="NUM" val="3"/>
</p:tagLst>
</file>

<file path=ppt/tags/tag492.xml><?xml version="1.0" encoding="utf-8"?>
<p:tagLst xmlns:a="http://schemas.openxmlformats.org/drawingml/2006/main" xmlns:r="http://schemas.openxmlformats.org/officeDocument/2006/relationships" xmlns:p="http://schemas.openxmlformats.org/presentationml/2006/main">
  <p:tag name="NUM" val="4"/>
</p:tagLst>
</file>

<file path=ppt/tags/tag493.xml><?xml version="1.0" encoding="utf-8"?>
<p:tagLst xmlns:a="http://schemas.openxmlformats.org/drawingml/2006/main" xmlns:r="http://schemas.openxmlformats.org/officeDocument/2006/relationships" xmlns:p="http://schemas.openxmlformats.org/presentationml/2006/main">
  <p:tag name="NUM" val="5"/>
</p:tagLst>
</file>

<file path=ppt/tags/tag494.xml><?xml version="1.0" encoding="utf-8"?>
<p:tagLst xmlns:a="http://schemas.openxmlformats.org/drawingml/2006/main" xmlns:r="http://schemas.openxmlformats.org/officeDocument/2006/relationships" xmlns:p="http://schemas.openxmlformats.org/presentationml/2006/main">
  <p:tag name="NUM" val="6"/>
</p:tagLst>
</file>

<file path=ppt/tags/tag495.xml><?xml version="1.0" encoding="utf-8"?>
<p:tagLst xmlns:a="http://schemas.openxmlformats.org/drawingml/2006/main" xmlns:r="http://schemas.openxmlformats.org/officeDocument/2006/relationships" xmlns:p="http://schemas.openxmlformats.org/presentationml/2006/main">
  <p:tag name="NUM" val="7"/>
</p:tagLst>
</file>

<file path=ppt/tags/tag496.xml><?xml version="1.0" encoding="utf-8"?>
<p:tagLst xmlns:a="http://schemas.openxmlformats.org/drawingml/2006/main" xmlns:r="http://schemas.openxmlformats.org/officeDocument/2006/relationships" xmlns:p="http://schemas.openxmlformats.org/presentationml/2006/main">
  <p:tag name="NUM" val="8"/>
</p:tagLst>
</file>

<file path=ppt/tags/tag497.xml><?xml version="1.0" encoding="utf-8"?>
<p:tagLst xmlns:a="http://schemas.openxmlformats.org/drawingml/2006/main" xmlns:r="http://schemas.openxmlformats.org/officeDocument/2006/relationships" xmlns:p="http://schemas.openxmlformats.org/presentationml/2006/main">
  <p:tag name="NUM" val="1"/>
</p:tagLst>
</file>

<file path=ppt/tags/tag498.xml><?xml version="1.0" encoding="utf-8"?>
<p:tagLst xmlns:a="http://schemas.openxmlformats.org/drawingml/2006/main" xmlns:r="http://schemas.openxmlformats.org/officeDocument/2006/relationships" xmlns:p="http://schemas.openxmlformats.org/presentationml/2006/main">
  <p:tag name="NUM" val="2"/>
</p:tagLst>
</file>

<file path=ppt/tags/tag49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0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1"/>
</p:tagLst>
</file>

<file path=ppt/tags/tag68.xml><?xml version="1.0" encoding="utf-8"?>
<p:tagLst xmlns:a="http://schemas.openxmlformats.org/drawingml/2006/main" xmlns:r="http://schemas.openxmlformats.org/officeDocument/2006/relationships" xmlns:p="http://schemas.openxmlformats.org/presentationml/2006/main">
  <p:tag name="NUM" val="12"/>
</p:tagLst>
</file>

<file path=ppt/tags/tag69.xml><?xml version="1.0" encoding="utf-8"?>
<p:tagLst xmlns:a="http://schemas.openxmlformats.org/drawingml/2006/main" xmlns:r="http://schemas.openxmlformats.org/officeDocument/2006/relationships" xmlns:p="http://schemas.openxmlformats.org/presentationml/2006/main">
  <p:tag name="NUM" val="1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4"/>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1"/>
</p:tagLst>
</file>

<file path=ppt/tags/tag82.xml><?xml version="1.0" encoding="utf-8"?>
<p:tagLst xmlns:a="http://schemas.openxmlformats.org/drawingml/2006/main" xmlns:r="http://schemas.openxmlformats.org/officeDocument/2006/relationships" xmlns:p="http://schemas.openxmlformats.org/presentationml/2006/main">
  <p:tag name="NUM" val="12"/>
</p:tagLst>
</file>

<file path=ppt/tags/tag83.xml><?xml version="1.0" encoding="utf-8"?>
<p:tagLst xmlns:a="http://schemas.openxmlformats.org/drawingml/2006/main" xmlns:r="http://schemas.openxmlformats.org/officeDocument/2006/relationships" xmlns:p="http://schemas.openxmlformats.org/presentationml/2006/main">
  <p:tag name="NUM" val="13"/>
</p:tagLst>
</file>

<file path=ppt/tags/tag84.xml><?xml version="1.0" encoding="utf-8"?>
<p:tagLst xmlns:a="http://schemas.openxmlformats.org/drawingml/2006/main" xmlns:r="http://schemas.openxmlformats.org/officeDocument/2006/relationships" xmlns:p="http://schemas.openxmlformats.org/presentationml/2006/main">
  <p:tag name="NUM" val="1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24112</TotalTime>
  <Words>2820</Words>
  <Application>Microsoft Office PowerPoint</Application>
  <PresentationFormat>Affichage à l'écran (4:3)</PresentationFormat>
  <Paragraphs>816</Paragraphs>
  <Slides>58</Slides>
  <Notes>58</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58</vt:i4>
      </vt:variant>
    </vt:vector>
  </HeadingPairs>
  <TitlesOfParts>
    <vt:vector size="65" baseType="lpstr">
      <vt:lpstr>Arial</vt:lpstr>
      <vt:lpstr>Arial Rounded MT Bold</vt:lpstr>
      <vt:lpstr>Calibri</vt:lpstr>
      <vt:lpstr>Calibri Light</vt:lpstr>
      <vt:lpstr>Wingdings</vt:lpstr>
      <vt:lpstr>Contiguïté</vt:lpstr>
      <vt:lpstr>Conception personnalisée</vt:lpstr>
      <vt:lpstr>(5) Invoicing</vt:lpstr>
      <vt:lpstr>Contenu</vt:lpstr>
      <vt:lpstr>Informations générales</vt:lpstr>
      <vt:lpstr>Informations générales</vt:lpstr>
      <vt:lpstr>Workflow facturation </vt:lpstr>
      <vt:lpstr>Création des factures</vt:lpstr>
      <vt:lpstr>Création des factures 1) À partir d’un PO</vt:lpstr>
      <vt:lpstr>Création des factures 1) À partir d’un PO</vt:lpstr>
      <vt:lpstr>Création des factures 1) À partir d’un PO</vt:lpstr>
      <vt:lpstr>Création des factures 1) À partir d’un PO</vt:lpstr>
      <vt:lpstr>Création des factures 1) À partir d’un PO</vt:lpstr>
      <vt:lpstr>Création des factures 1) À partir d’un PO</vt:lpstr>
      <vt:lpstr>Création des factures 1) À partir d’un PO</vt:lpstr>
      <vt:lpstr>Création des factures 2) Manuellement</vt:lpstr>
      <vt:lpstr>Création des factures 2) Manuellement</vt:lpstr>
      <vt:lpstr>Création des factures 2) Manuellement</vt:lpstr>
      <vt:lpstr>Création des factures 2) Manuellement</vt:lpstr>
      <vt:lpstr>Création des factures 2) Manuellement</vt:lpstr>
      <vt:lpstr>Création des factures 2) Manuellement</vt:lpstr>
      <vt:lpstr>Création des factures 3) À partir d’un fichier Excel</vt:lpstr>
      <vt:lpstr>Création des factures 3) À partir d’un fichier Excel</vt:lpstr>
      <vt:lpstr>Création des factures 3) À partir d’un fichier Excel</vt:lpstr>
      <vt:lpstr>Création des factures 4) Par EDI</vt:lpstr>
      <vt:lpstr>Création des factures 4) Par EDI</vt:lpstr>
      <vt:lpstr>Création des factures 4) Par EDI</vt:lpstr>
      <vt:lpstr>Création des factures 4) Par EDI</vt:lpstr>
      <vt:lpstr>Contenu</vt:lpstr>
      <vt:lpstr>Cas particuliers   Print + online</vt:lpstr>
      <vt:lpstr>Cas particuliers   Print + online</vt:lpstr>
      <vt:lpstr>Cas particuliers   Print + online</vt:lpstr>
      <vt:lpstr>Cas particuliers   Débours</vt:lpstr>
      <vt:lpstr>Cas particuliers   Débours</vt:lpstr>
      <vt:lpstr>Cas particuliers   Débours</vt:lpstr>
      <vt:lpstr>Cas particuliers   Débours</vt:lpstr>
      <vt:lpstr>Cas particuliers   Débours</vt:lpstr>
      <vt:lpstr>Cas particuliers   Débours</vt:lpstr>
      <vt:lpstr>Cas particuliers   Bon de commande ouvert</vt:lpstr>
      <vt:lpstr>Cas particuliers   Bon de commande ouvert</vt:lpstr>
      <vt:lpstr>Cas particuliers   Bon de commande ouvert</vt:lpstr>
      <vt:lpstr>Cas particuliers   Bon de commande ouvert</vt:lpstr>
      <vt:lpstr>Cas particuliers   Bon de commande ouvert</vt:lpstr>
      <vt:lpstr>Cas particuliers   Notes de crédit</vt:lpstr>
      <vt:lpstr>Contenu</vt:lpstr>
      <vt:lpstr>Questions de TVA…</vt:lpstr>
      <vt:lpstr>Questions de TVA…</vt:lpstr>
      <vt:lpstr>Questions de TVA…</vt:lpstr>
      <vt:lpstr>Questions de TVA…</vt:lpstr>
      <vt:lpstr>Questions de TVA…</vt:lpstr>
      <vt:lpstr>Questions de TVA…</vt:lpstr>
      <vt:lpstr>Questions de TVA…</vt:lpstr>
      <vt:lpstr>Questions de TVA…</vt:lpstr>
      <vt:lpstr>Contenu</vt:lpstr>
      <vt:lpstr>Recherche</vt:lpstr>
      <vt:lpstr>Recherche</vt:lpstr>
      <vt:lpstr>Recherche</vt:lpstr>
      <vt:lpstr>Suppression</vt:lpstr>
      <vt:lpstr>Attacher une pièce jointe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Stéphanie Simon</cp:lastModifiedBy>
  <cp:revision>1083</cp:revision>
  <cp:lastPrinted>2016-11-29T10:36:28Z</cp:lastPrinted>
  <dcterms:created xsi:type="dcterms:W3CDTF">2014-10-28T10:20:46Z</dcterms:created>
  <dcterms:modified xsi:type="dcterms:W3CDTF">2018-09-11T15:01:21Z</dcterms:modified>
</cp:coreProperties>
</file>