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6"/>
  </p:notesMasterIdLst>
  <p:handoutMasterIdLst>
    <p:handoutMasterId r:id="rId17"/>
  </p:handoutMasterIdLst>
  <p:sldIdLst>
    <p:sldId id="428" r:id="rId3"/>
    <p:sldId id="429" r:id="rId4"/>
    <p:sldId id="430" r:id="rId5"/>
    <p:sldId id="431" r:id="rId6"/>
    <p:sldId id="432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40" r:id="rId15"/>
  </p:sldIdLst>
  <p:sldSz cx="9144000" cy="6858000" type="screen4x3"/>
  <p:notesSz cx="6805613" cy="9944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ce Richelle" initials="LR" lastIdx="6" clrIdx="0">
    <p:extLst>
      <p:ext uri="{19B8F6BF-5375-455C-9EA6-DF929625EA0E}">
        <p15:presenceInfo xmlns:p15="http://schemas.microsoft.com/office/powerpoint/2012/main" userId="Laurence Richel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D1D"/>
    <a:srgbClr val="278989"/>
    <a:srgbClr val="A8183A"/>
    <a:srgbClr val="D1DEFB"/>
    <a:srgbClr val="FDD9CF"/>
    <a:srgbClr val="FF8361"/>
    <a:srgbClr val="FB3621"/>
    <a:srgbClr val="FF410D"/>
    <a:srgbClr val="22582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87436" autoAdjust="0"/>
  </p:normalViewPr>
  <p:slideViewPr>
    <p:cSldViewPr>
      <p:cViewPr varScale="1">
        <p:scale>
          <a:sx n="98" d="100"/>
          <a:sy n="98" d="100"/>
        </p:scale>
        <p:origin x="18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084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102" y="96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099" cy="497205"/>
          </a:xfrm>
          <a:prstGeom prst="rect">
            <a:avLst/>
          </a:prstGeom>
        </p:spPr>
        <p:txBody>
          <a:bodyPr vert="horz" lIns="91561" tIns="45781" rIns="91561" bIns="45781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42" y="2"/>
            <a:ext cx="2949099" cy="497205"/>
          </a:xfrm>
          <a:prstGeom prst="rect">
            <a:avLst/>
          </a:prstGeom>
        </p:spPr>
        <p:txBody>
          <a:bodyPr vert="horz" lIns="91561" tIns="45781" rIns="91561" bIns="45781" rtlCol="0"/>
          <a:lstStyle>
            <a:lvl1pPr algn="r">
              <a:defRPr sz="1200"/>
            </a:lvl1pPr>
          </a:lstStyle>
          <a:p>
            <a:fld id="{F5EA7798-A561-4C99-91F3-D24BACABD4A1}" type="datetimeFigureOut">
              <a:rPr lang="fr-BE" smtClean="0"/>
              <a:pPr/>
              <a:t>17-12-17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445171"/>
            <a:ext cx="2949099" cy="497205"/>
          </a:xfrm>
          <a:prstGeom prst="rect">
            <a:avLst/>
          </a:prstGeom>
        </p:spPr>
        <p:txBody>
          <a:bodyPr vert="horz" lIns="91561" tIns="45781" rIns="91561" bIns="45781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42" y="9445171"/>
            <a:ext cx="2949099" cy="497205"/>
          </a:xfrm>
          <a:prstGeom prst="rect">
            <a:avLst/>
          </a:prstGeom>
        </p:spPr>
        <p:txBody>
          <a:bodyPr vert="horz" lIns="91561" tIns="45781" rIns="91561" bIns="45781" rtlCol="0" anchor="b"/>
          <a:lstStyle>
            <a:lvl1pPr algn="r">
              <a:defRPr sz="1200"/>
            </a:lvl1pPr>
          </a:lstStyle>
          <a:p>
            <a:fld id="{BBD89D9C-4971-4BD5-A9AF-8B8AA5943C9D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8296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099" cy="497205"/>
          </a:xfrm>
          <a:prstGeom prst="rect">
            <a:avLst/>
          </a:prstGeom>
        </p:spPr>
        <p:txBody>
          <a:bodyPr vert="horz" lIns="91561" tIns="45781" rIns="91561" bIns="45781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2" y="2"/>
            <a:ext cx="2949099" cy="497205"/>
          </a:xfrm>
          <a:prstGeom prst="rect">
            <a:avLst/>
          </a:prstGeom>
        </p:spPr>
        <p:txBody>
          <a:bodyPr vert="horz" lIns="91561" tIns="45781" rIns="91561" bIns="45781" rtlCol="0"/>
          <a:lstStyle>
            <a:lvl1pPr algn="r">
              <a:defRPr sz="1200"/>
            </a:lvl1pPr>
          </a:lstStyle>
          <a:p>
            <a:fld id="{5CFE7606-93E1-4414-B184-EF82DF2282F8}" type="datetimeFigureOut">
              <a:rPr lang="fr-BE" smtClean="0"/>
              <a:pPr/>
              <a:t>17-12-17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1" tIns="45781" rIns="91561" bIns="45781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50"/>
            <a:ext cx="5444490" cy="4474845"/>
          </a:xfrm>
          <a:prstGeom prst="rect">
            <a:avLst/>
          </a:prstGeom>
        </p:spPr>
        <p:txBody>
          <a:bodyPr vert="horz" lIns="91561" tIns="45781" rIns="91561" bIns="4578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45171"/>
            <a:ext cx="2949099" cy="497205"/>
          </a:xfrm>
          <a:prstGeom prst="rect">
            <a:avLst/>
          </a:prstGeom>
        </p:spPr>
        <p:txBody>
          <a:bodyPr vert="horz" lIns="91561" tIns="45781" rIns="91561" bIns="45781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2" y="9445171"/>
            <a:ext cx="2949099" cy="497205"/>
          </a:xfrm>
          <a:prstGeom prst="rect">
            <a:avLst/>
          </a:prstGeom>
        </p:spPr>
        <p:txBody>
          <a:bodyPr vert="horz" lIns="91561" tIns="45781" rIns="91561" bIns="45781" rtlCol="0" anchor="b"/>
          <a:lstStyle>
            <a:lvl1pPr algn="r">
              <a:defRPr sz="1200"/>
            </a:lvl1pPr>
          </a:lstStyle>
          <a:p>
            <a:fld id="{9B6F5836-DC94-4EDB-AAF6-CE956D4E9F1D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522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gradFill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Alma@ULiège</a:t>
            </a:r>
            <a:r>
              <a:rPr lang="en-US" dirty="0" smtClean="0"/>
              <a:t> - ILL – Prêt </a:t>
            </a:r>
            <a:r>
              <a:rPr lang="en-US" dirty="0" err="1" smtClean="0"/>
              <a:t>Interbibliothèques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ln w="19050">
            <a:solidFill>
              <a:srgbClr val="278989"/>
            </a:solidFill>
          </a:ln>
        </p:spPr>
        <p:txBody>
          <a:bodyPr vert="horz" lIns="0" tIns="0" rIns="0" bIns="0" rtlCol="0" anchor="ctr"/>
          <a:lstStyle>
            <a:lvl1pPr>
              <a:defRPr lang="en-US" smtClean="0">
                <a:solidFill>
                  <a:srgbClr val="278989"/>
                </a:solidFill>
              </a:defRPr>
            </a:lvl1pPr>
          </a:lstStyle>
          <a:p>
            <a:fld id="{E667ED75-B537-4810-9364-B7D9FE7FDC55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620000" cy="1143000"/>
          </a:xfrm>
          <a:solidFill>
            <a:schemeClr val="bg1">
              <a:lumMod val="95000"/>
            </a:schemeClr>
          </a:solidFill>
          <a:ln w="22225">
            <a:solidFill>
              <a:schemeClr val="tx2">
                <a:lumMod val="50000"/>
              </a:schemeClr>
            </a:solidFill>
            <a:round/>
          </a:ln>
        </p:spPr>
        <p:txBody>
          <a:bodyPr/>
          <a:lstStyle>
            <a:lvl1pPr>
              <a:defRPr sz="3600" b="1"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" y="1"/>
            <a:ext cx="2672261" cy="75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 userDrawn="1"/>
        </p:nvSpPr>
        <p:spPr>
          <a:xfrm>
            <a:off x="6240720" y="415407"/>
            <a:ext cx="199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7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Alma@ULiège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ILL</a:t>
            </a:r>
            <a:endParaRPr lang="en-US" sz="1600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12976"/>
            <a:ext cx="3709851" cy="2464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180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1719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646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3971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0485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26902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09698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600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gradFill flip="none" rotWithShape="1">
          <a:gsLst>
            <a:gs pos="37500">
              <a:srgbClr val="FFFFFF"/>
            </a:gs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7992888" cy="4988024"/>
          </a:xfrm>
        </p:spPr>
        <p:txBody>
          <a:bodyPr/>
          <a:lstStyle>
            <a:lvl1pPr>
              <a:buSzPct val="120000"/>
              <a:defRPr/>
            </a:lvl1pPr>
            <a:lvl2pPr>
              <a:buClr>
                <a:schemeClr val="tx2"/>
              </a:buClr>
              <a:buSzPct val="120000"/>
              <a:defRPr/>
            </a:lvl2pPr>
            <a:lvl3pPr>
              <a:buClr>
                <a:schemeClr val="accent1"/>
              </a:buClr>
              <a:buSzPct val="120000"/>
              <a:defRPr/>
            </a:lvl3pPr>
            <a:lvl4pPr>
              <a:buClr>
                <a:schemeClr val="tx2"/>
              </a:buClr>
              <a:buSzPct val="120000"/>
              <a:defRPr/>
            </a:lvl4pPr>
            <a:lvl5pPr>
              <a:buClr>
                <a:schemeClr val="accent1"/>
              </a:buClr>
              <a:buSzPct val="120000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>
          <a:xfrm rot="16200000">
            <a:off x="6195040" y="2598047"/>
            <a:ext cx="5184577" cy="365760"/>
          </a:xfrm>
        </p:spPr>
        <p:txBody>
          <a:bodyPr/>
          <a:lstStyle/>
          <a:p>
            <a:r>
              <a:rPr lang="en-US" dirty="0" err="1" smtClean="0"/>
              <a:t>Alma@ULiège</a:t>
            </a:r>
            <a:r>
              <a:rPr lang="en-US" dirty="0" smtClean="0"/>
              <a:t> - ILL – Prêt </a:t>
            </a:r>
            <a:r>
              <a:rPr lang="en-US" dirty="0" err="1" smtClean="0"/>
              <a:t>Interbibliothèques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3863280" cy="4968552"/>
          </a:xfrm>
        </p:spPr>
        <p:txBody>
          <a:bodyPr/>
          <a:lstStyle>
            <a:lvl1pPr>
              <a:buSzPct val="120000"/>
              <a:defRPr sz="2000"/>
            </a:lvl1pPr>
            <a:lvl2pPr>
              <a:buClr>
                <a:schemeClr val="tx2"/>
              </a:buClr>
              <a:buSzPct val="120000"/>
              <a:defRPr sz="2000"/>
            </a:lvl2pPr>
            <a:lvl3pPr>
              <a:buClr>
                <a:schemeClr val="accent1"/>
              </a:buClr>
              <a:buSzPct val="120000"/>
              <a:defRPr sz="1800"/>
            </a:lvl3pPr>
            <a:lvl4pPr>
              <a:buClr>
                <a:schemeClr val="tx2"/>
              </a:buClr>
              <a:buSzPct val="120000"/>
              <a:defRPr sz="1600"/>
            </a:lvl4pPr>
            <a:lvl5pPr marL="1554480" indent="-228600">
              <a:defRPr lang="en-US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12776"/>
            <a:ext cx="3824808" cy="4968552"/>
          </a:xfrm>
        </p:spPr>
        <p:txBody>
          <a:bodyPr/>
          <a:lstStyle>
            <a:lvl1pPr marL="342900" indent="-228600"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>
              <a:buClr>
                <a:schemeClr val="accent1"/>
              </a:buCl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chemeClr val="tx2"/>
              </a:buClr>
              <a:buSzPct val="120000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Modifiez les styles du texte du masque</a:t>
            </a:r>
          </a:p>
          <a:p>
            <a:pPr marL="342900" lvl="1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Deuxième niveau</a:t>
            </a:r>
          </a:p>
          <a:p>
            <a:pPr marL="342900" lvl="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Troisième niveau</a:t>
            </a:r>
          </a:p>
          <a:p>
            <a:pPr marL="342900" lvl="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Quatrième niveau</a:t>
            </a:r>
          </a:p>
          <a:p>
            <a:pPr marL="342900" lvl="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0"/>
          </p:nvPr>
        </p:nvSpPr>
        <p:spPr>
          <a:xfrm rot="16200000">
            <a:off x="6195040" y="2598047"/>
            <a:ext cx="5184577" cy="365760"/>
          </a:xfrm>
        </p:spPr>
        <p:txBody>
          <a:bodyPr/>
          <a:lstStyle/>
          <a:p>
            <a:r>
              <a:rPr lang="en-US" dirty="0" err="1" smtClean="0"/>
              <a:t>Alma@ULiège</a:t>
            </a:r>
            <a:r>
              <a:rPr lang="en-US" dirty="0" smtClean="0"/>
              <a:t> - ILL – Prêt </a:t>
            </a:r>
            <a:r>
              <a:rPr lang="en-US" dirty="0" err="1" smtClean="0"/>
              <a:t>Interbibliothèques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3791272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2060848"/>
            <a:ext cx="3791272" cy="4320479"/>
          </a:xfrm>
        </p:spPr>
        <p:txBody>
          <a:bodyPr/>
          <a:lstStyle>
            <a:lvl1pPr marL="342900" indent="-22860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/>
            </a:lvl1pPr>
            <a:lvl2pPr>
              <a:buClr>
                <a:schemeClr val="tx2"/>
              </a:buClr>
              <a:buSzPct val="120000"/>
              <a:defRPr sz="2000"/>
            </a:lvl2pPr>
            <a:lvl3pPr>
              <a:buClr>
                <a:schemeClr val="accent1"/>
              </a:buClr>
              <a:buSzPct val="120000"/>
              <a:defRPr sz="1800"/>
            </a:lvl3pPr>
            <a:lvl4pPr>
              <a:buClr>
                <a:schemeClr val="tx2"/>
              </a:buClr>
              <a:buSzPct val="120000"/>
              <a:defRPr sz="1600"/>
            </a:lvl4pPr>
            <a:lvl5pPr marL="1554480" indent="-228600"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412776"/>
            <a:ext cx="382480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060848"/>
            <a:ext cx="3824808" cy="4320479"/>
          </a:xfrm>
        </p:spPr>
        <p:txBody>
          <a:bodyPr/>
          <a:lstStyle>
            <a:lvl1pPr marL="342900" indent="-228600"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chemeClr val="accent1"/>
              </a:buClr>
              <a:buSzPct val="120000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Modifiez les styles du texte du masque</a:t>
            </a:r>
          </a:p>
          <a:p>
            <a:pPr marL="342900" lvl="1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Deuxième niveau</a:t>
            </a:r>
          </a:p>
          <a:p>
            <a:pPr marL="342900" lvl="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Troisième niveau</a:t>
            </a:r>
          </a:p>
          <a:p>
            <a:pPr marL="342900" lvl="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Quatrième niveau</a:t>
            </a:r>
          </a:p>
          <a:p>
            <a:pPr marL="342900" lvl="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 rot="16200000">
            <a:off x="6246015" y="2547073"/>
            <a:ext cx="5082628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278989"/>
                </a:solidFill>
              </a:defRPr>
            </a:lvl1pPr>
          </a:lstStyle>
          <a:p>
            <a:r>
              <a:rPr lang="fr-BE" smtClean="0"/>
              <a:t>Alma -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 rot="16200000">
            <a:off x="6195040" y="2598047"/>
            <a:ext cx="5184577" cy="365760"/>
          </a:xfrm>
        </p:spPr>
        <p:txBody>
          <a:bodyPr/>
          <a:lstStyle/>
          <a:p>
            <a:r>
              <a:rPr lang="en-US" dirty="0" err="1" smtClean="0"/>
              <a:t>Alma@ULiège</a:t>
            </a:r>
            <a:r>
              <a:rPr lang="en-US" dirty="0" smtClean="0"/>
              <a:t> - ILL – Prêt </a:t>
            </a:r>
            <a:r>
              <a:rPr lang="en-US" dirty="0" err="1" smtClean="0"/>
              <a:t>Interbibliothèques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>
          <a:xfrm rot="16200000">
            <a:off x="6195040" y="2598047"/>
            <a:ext cx="5184577" cy="365760"/>
          </a:xfrm>
        </p:spPr>
        <p:txBody>
          <a:bodyPr/>
          <a:lstStyle/>
          <a:p>
            <a:r>
              <a:rPr lang="en-US" dirty="0" err="1" smtClean="0"/>
              <a:t>Alma@ULiège</a:t>
            </a:r>
            <a:r>
              <a:rPr lang="en-US" dirty="0" smtClean="0"/>
              <a:t> - ILL – Prêt </a:t>
            </a:r>
            <a:r>
              <a:rPr lang="en-US" dirty="0" err="1" smtClean="0"/>
              <a:t>Interbibliothèques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351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382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2483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7992888" cy="4988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278989"/>
            </a:solidFill>
          </a:ln>
        </p:spPr>
        <p:txBody>
          <a:bodyPr vert="horz" lIns="0" tIns="0" rIns="0" bIns="0" rtlCol="0" anchor="ctr"/>
          <a:lstStyle>
            <a:lvl1pPr algn="ctr">
              <a:defRPr sz="1500" b="1" baseline="0">
                <a:solidFill>
                  <a:srgbClr val="278989"/>
                </a:solidFill>
              </a:defRPr>
            </a:lvl1pPr>
          </a:lstStyle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195040" y="2598047"/>
            <a:ext cx="5184577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278989"/>
                </a:solidFill>
              </a:defRPr>
            </a:lvl1pPr>
          </a:lstStyle>
          <a:p>
            <a:r>
              <a:rPr lang="fr-BE" smtClean="0"/>
              <a:t>Alma - </a:t>
            </a:r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483" y="6255593"/>
            <a:ext cx="1963713" cy="6024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 cap="none" spc="-100" baseline="0">
          <a:ln>
            <a:noFill/>
          </a:ln>
          <a:solidFill>
            <a:schemeClr val="tx2"/>
          </a:solidFill>
          <a:effectLst/>
          <a:latin typeface="Arial Rounded MT Bold" pitchFamily="34" charset="0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tx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1"/>
        </a:buClr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tx2"/>
        </a:buClr>
        <a:buSzPct val="12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1"/>
        </a:buClr>
        <a:buSzPct val="12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Alma -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320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67ED75-B537-4810-9364-B7D9FE7FDC55}" type="slidenum">
              <a:rPr lang="fr-BE" smtClean="0"/>
              <a:pPr/>
              <a:t>1</a:t>
            </a:fld>
            <a:endParaRPr lang="fr-BE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Ajour d’un partenaire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8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Ajout d’un partenaire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Contact </a:t>
            </a:r>
            <a:r>
              <a:rPr lang="fr-BE" dirty="0" smtClean="0"/>
              <a:t>Information</a:t>
            </a:r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pPr lvl="1"/>
            <a:r>
              <a:rPr lang="fr-BE" dirty="0"/>
              <a:t>Champs obligatoires dans « </a:t>
            </a:r>
            <a:r>
              <a:rPr lang="fr-BE" dirty="0" err="1"/>
              <a:t>Add</a:t>
            </a:r>
            <a:r>
              <a:rPr lang="fr-BE" dirty="0"/>
              <a:t> Email </a:t>
            </a:r>
            <a:r>
              <a:rPr lang="fr-BE" dirty="0" err="1"/>
              <a:t>Address</a:t>
            </a:r>
            <a:r>
              <a:rPr lang="fr-BE" dirty="0"/>
              <a:t> »</a:t>
            </a:r>
          </a:p>
          <a:p>
            <a:pPr lvl="1"/>
            <a:endParaRPr lang="fr-BE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67" y="1880977"/>
            <a:ext cx="6255569" cy="36797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6516216" y="4941168"/>
            <a:ext cx="936104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4788024" y="5229200"/>
            <a:ext cx="2160240" cy="6480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78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Ajout d’un partenaire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Contact Information             </a:t>
            </a:r>
            <a:r>
              <a:rPr lang="fr-BE" dirty="0" err="1"/>
              <a:t>Add</a:t>
            </a:r>
            <a:r>
              <a:rPr lang="fr-BE" dirty="0"/>
              <a:t> Email </a:t>
            </a:r>
            <a:r>
              <a:rPr lang="fr-BE" dirty="0" err="1" smtClean="0"/>
              <a:t>Address</a:t>
            </a:r>
            <a:endParaRPr lang="fr-BE" dirty="0" smtClean="0"/>
          </a:p>
          <a:p>
            <a:pPr lvl="1"/>
            <a:r>
              <a:rPr lang="fr-BE" dirty="0"/>
              <a:t>Cocher les différents types </a:t>
            </a:r>
            <a:r>
              <a:rPr lang="fr-BE" dirty="0" smtClean="0"/>
              <a:t>d’emails</a:t>
            </a:r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r>
              <a:rPr lang="fr-BE" dirty="0"/>
              <a:t>Introduire l’adresse mail du partenaire </a:t>
            </a:r>
          </a:p>
          <a:p>
            <a:pPr lvl="1"/>
            <a:r>
              <a:rPr lang="fr-BE" dirty="0"/>
              <a:t>Cliquer sur « </a:t>
            </a:r>
            <a:r>
              <a:rPr lang="fr-BE" dirty="0" err="1"/>
              <a:t>Add</a:t>
            </a:r>
            <a:r>
              <a:rPr lang="fr-BE" dirty="0"/>
              <a:t> and Close »</a:t>
            </a:r>
          </a:p>
          <a:p>
            <a:pPr lvl="1"/>
            <a:endParaRPr lang="fr-BE" dirty="0"/>
          </a:p>
          <a:p>
            <a:pPr lvl="1"/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203848" y="1628800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7282582" cy="30157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à coins arrondis 7"/>
          <p:cNvSpPr/>
          <p:nvPr/>
        </p:nvSpPr>
        <p:spPr>
          <a:xfrm>
            <a:off x="1619672" y="2780927"/>
            <a:ext cx="1764196" cy="144016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1331640" y="2123728"/>
            <a:ext cx="792088" cy="6571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à coins arrondis 10"/>
          <p:cNvSpPr/>
          <p:nvPr/>
        </p:nvSpPr>
        <p:spPr>
          <a:xfrm>
            <a:off x="5242961" y="2780927"/>
            <a:ext cx="2209359" cy="36004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1619672" y="3140968"/>
            <a:ext cx="4320480" cy="23042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à coins arrondis 13"/>
          <p:cNvSpPr/>
          <p:nvPr/>
        </p:nvSpPr>
        <p:spPr>
          <a:xfrm>
            <a:off x="6804248" y="4797151"/>
            <a:ext cx="1089894" cy="42348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8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Ajout d’un partenaire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Parameters</a:t>
            </a:r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pPr lvl="1"/>
            <a:r>
              <a:rPr lang="fr-BE" dirty="0"/>
              <a:t>Introduire l’adresse mail à laquelle les demandes de PIB sortantes (</a:t>
            </a:r>
            <a:r>
              <a:rPr lang="fr-BE" dirty="0" err="1"/>
              <a:t>borrowing</a:t>
            </a:r>
            <a:r>
              <a:rPr lang="fr-BE" dirty="0"/>
              <a:t> </a:t>
            </a:r>
            <a:r>
              <a:rPr lang="fr-BE" dirty="0" err="1"/>
              <a:t>requests</a:t>
            </a:r>
            <a:r>
              <a:rPr lang="fr-BE" dirty="0"/>
              <a:t>) seront envoyées</a:t>
            </a:r>
          </a:p>
          <a:p>
            <a:pPr lvl="1"/>
            <a:r>
              <a:rPr lang="fr-BE" dirty="0"/>
              <a:t>Cliquer sur le bouton « Save »</a:t>
            </a:r>
          </a:p>
          <a:p>
            <a:pPr lvl="1"/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8" y="1844824"/>
            <a:ext cx="8100392" cy="1928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à coins arrondis 7"/>
          <p:cNvSpPr/>
          <p:nvPr/>
        </p:nvSpPr>
        <p:spPr>
          <a:xfrm>
            <a:off x="2411760" y="3068960"/>
            <a:ext cx="648072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611560" y="3429000"/>
            <a:ext cx="3168352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4539969" y="2915652"/>
            <a:ext cx="212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Champ obligatoire</a:t>
            </a:r>
            <a:endParaRPr lang="en-US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4572000" y="2924944"/>
            <a:ext cx="2016224" cy="36004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cteur droit avec flèche 13"/>
          <p:cNvCxnSpPr>
            <a:stCxn id="12" idx="1"/>
          </p:cNvCxnSpPr>
          <p:nvPr/>
        </p:nvCxnSpPr>
        <p:spPr>
          <a:xfrm flipH="1">
            <a:off x="3491880" y="3104964"/>
            <a:ext cx="1080120" cy="3240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927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Ajout d’un partenaire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Le partenaire est ajouté à la liste des partenaires</a:t>
            </a:r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1" y="1876934"/>
            <a:ext cx="8214617" cy="40597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251520" y="5157192"/>
            <a:ext cx="7992888" cy="36004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37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Partenaires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1800" dirty="0"/>
              <a:t>Un partenaire est une bibliothèque d’une institution autre que </a:t>
            </a:r>
            <a:r>
              <a:rPr lang="fr-BE" sz="1800" dirty="0" smtClean="0"/>
              <a:t>l’Université de Liège </a:t>
            </a:r>
            <a:r>
              <a:rPr lang="fr-BE" sz="1800" dirty="0"/>
              <a:t>avec laquelle nous allons effectuer du PIB. Un partenaire peut aussi être une plateforme regroupant plusieurs bibliothèques (comme Impala ou Subito)</a:t>
            </a:r>
          </a:p>
          <a:p>
            <a:r>
              <a:rPr lang="fr-BE" sz="1800" dirty="0"/>
              <a:t>Pour visualiser la liste des partenaires, cliquer sur le lien « </a:t>
            </a:r>
            <a:r>
              <a:rPr lang="fr-BE" sz="1800" dirty="0" err="1"/>
              <a:t>Partners</a:t>
            </a:r>
            <a:r>
              <a:rPr lang="fr-BE" sz="1800" dirty="0"/>
              <a:t> » dans le menu </a:t>
            </a:r>
            <a:r>
              <a:rPr lang="fr-BE" sz="1800" dirty="0" smtClean="0"/>
              <a:t>« Fulfillment »</a:t>
            </a:r>
            <a:endParaRPr lang="fr-BE" sz="1800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40125"/>
            <a:ext cx="2952540" cy="37292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4427984" y="6309320"/>
            <a:ext cx="432048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3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Partenaires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Liste des partenaires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43997"/>
            <a:ext cx="7980458" cy="41175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8951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Partenaires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Pour retrouver un partenaire : effectuer une recherche </a:t>
            </a:r>
            <a:r>
              <a:rPr lang="fr-BE" dirty="0" smtClean="0"/>
              <a:t>sur le code ou le nom du partenaire</a:t>
            </a:r>
            <a:endParaRPr lang="fr-BE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86" y="2276872"/>
            <a:ext cx="7446956" cy="25202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1187624" y="2852936"/>
            <a:ext cx="576064" cy="36004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1619672" y="2636912"/>
            <a:ext cx="1080120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0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Ajout d’un partenaire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Pour ajouter un partenaire, cliquer sur le bouton « </a:t>
            </a:r>
            <a:r>
              <a:rPr lang="fr-BE" dirty="0" err="1"/>
              <a:t>Add</a:t>
            </a:r>
            <a:r>
              <a:rPr lang="fr-BE" dirty="0"/>
              <a:t> Partner »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72185"/>
            <a:ext cx="7380820" cy="17395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6156176" y="2348880"/>
            <a:ext cx="720080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78" y="3789040"/>
            <a:ext cx="6348330" cy="287770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Connecteur en angle 9"/>
          <p:cNvCxnSpPr>
            <a:stCxn id="7" idx="3"/>
          </p:cNvCxnSpPr>
          <p:nvPr/>
        </p:nvCxnSpPr>
        <p:spPr>
          <a:xfrm>
            <a:off x="6876256" y="2492896"/>
            <a:ext cx="1080120" cy="1296144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33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Ajout d’un partenaire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General information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39" y="2110439"/>
            <a:ext cx="7749049" cy="35126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395536" y="3212976"/>
            <a:ext cx="1008112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827584" y="3573016"/>
            <a:ext cx="3168352" cy="79208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860032" y="3501008"/>
            <a:ext cx="2808312" cy="36575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3923928" y="478786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Champs obligatoires</a:t>
            </a:r>
            <a:endParaRPr lang="en-US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3923928" y="4797152"/>
            <a:ext cx="2304256" cy="36004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eur droit 12"/>
          <p:cNvCxnSpPr>
            <a:stCxn id="11" idx="0"/>
          </p:cNvCxnSpPr>
          <p:nvPr/>
        </p:nvCxnSpPr>
        <p:spPr>
          <a:xfrm flipV="1">
            <a:off x="5076056" y="3866765"/>
            <a:ext cx="576064" cy="9303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 flipV="1">
            <a:off x="2965728" y="4365104"/>
            <a:ext cx="958200" cy="6480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12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Ajout d’un partenaire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/>
              <a:t>General information : détail des différents champs</a:t>
            </a:r>
          </a:p>
          <a:p>
            <a:pPr lvl="1"/>
            <a:r>
              <a:rPr lang="fr-BE" i="1" dirty="0"/>
              <a:t>Code</a:t>
            </a:r>
            <a:r>
              <a:rPr lang="fr-BE" dirty="0"/>
              <a:t> : Code du partenaire</a:t>
            </a:r>
          </a:p>
          <a:p>
            <a:pPr lvl="1"/>
            <a:r>
              <a:rPr lang="fr-BE" i="1" dirty="0"/>
              <a:t>Name </a:t>
            </a:r>
            <a:r>
              <a:rPr lang="fr-BE" dirty="0"/>
              <a:t>: Nom du partenaire</a:t>
            </a:r>
          </a:p>
          <a:p>
            <a:pPr lvl="1"/>
            <a:r>
              <a:rPr lang="fr-BE" i="1" dirty="0"/>
              <a:t>Profile </a:t>
            </a:r>
            <a:r>
              <a:rPr lang="fr-BE" i="1" dirty="0" smtClean="0"/>
              <a:t>Type </a:t>
            </a:r>
            <a:r>
              <a:rPr lang="fr-BE" dirty="0"/>
              <a:t>: type de protocole (NCIP, ISO, Email, </a:t>
            </a:r>
            <a:r>
              <a:rPr lang="fr-BE" dirty="0" err="1"/>
              <a:t>ARTEmail</a:t>
            </a:r>
            <a:r>
              <a:rPr lang="fr-BE" dirty="0"/>
              <a:t>, NCIP-P2p). </a:t>
            </a:r>
            <a:r>
              <a:rPr lang="fr-BE" dirty="0">
                <a:solidFill>
                  <a:srgbClr val="FF0000"/>
                </a:solidFill>
              </a:rPr>
              <a:t>Pour le moment nous n’utiliserons que Email.</a:t>
            </a:r>
          </a:p>
          <a:p>
            <a:pPr lvl="1"/>
            <a:r>
              <a:rPr lang="fr-BE" i="1" dirty="0"/>
              <a:t>System Type </a:t>
            </a:r>
            <a:r>
              <a:rPr lang="fr-BE" dirty="0"/>
              <a:t>: une seule possibilité (BL DSS ou </a:t>
            </a:r>
            <a:r>
              <a:rPr lang="fr-BE" dirty="0" err="1"/>
              <a:t>Other</a:t>
            </a:r>
            <a:r>
              <a:rPr lang="fr-BE" dirty="0"/>
              <a:t> en fonction du profile type) utile à EX </a:t>
            </a:r>
            <a:r>
              <a:rPr lang="fr-BE" dirty="0" err="1"/>
              <a:t>Libris</a:t>
            </a:r>
            <a:endParaRPr lang="fr-BE" dirty="0"/>
          </a:p>
          <a:p>
            <a:pPr lvl="1"/>
            <a:r>
              <a:rPr lang="fr-BE" i="1" dirty="0" err="1"/>
              <a:t>Status</a:t>
            </a:r>
            <a:r>
              <a:rPr lang="fr-BE" i="1" dirty="0"/>
              <a:t> : </a:t>
            </a:r>
            <a:r>
              <a:rPr lang="fr-BE" dirty="0"/>
              <a:t>Deux possibilités : Active ou Inactive</a:t>
            </a:r>
          </a:p>
          <a:p>
            <a:pPr lvl="1"/>
            <a:r>
              <a:rPr lang="fr-BE" i="1" dirty="0" err="1"/>
              <a:t>Average</a:t>
            </a:r>
            <a:r>
              <a:rPr lang="fr-BE" i="1" dirty="0"/>
              <a:t> </a:t>
            </a:r>
            <a:r>
              <a:rPr lang="fr-BE" i="1" dirty="0" err="1" smtClean="0"/>
              <a:t>Supply</a:t>
            </a:r>
            <a:r>
              <a:rPr lang="fr-BE" i="1" dirty="0" smtClean="0"/>
              <a:t> Time </a:t>
            </a:r>
            <a:r>
              <a:rPr lang="fr-BE" dirty="0"/>
              <a:t>: Temps moyen nécessaire pour que le partenaire traite la demande et envoie le document</a:t>
            </a:r>
          </a:p>
          <a:p>
            <a:pPr lvl="1"/>
            <a:r>
              <a:rPr lang="fr-BE" i="1" dirty="0" err="1"/>
              <a:t>Deliver</a:t>
            </a:r>
            <a:r>
              <a:rPr lang="fr-BE" i="1" dirty="0"/>
              <a:t> </a:t>
            </a:r>
            <a:r>
              <a:rPr lang="fr-BE" i="1" dirty="0" smtClean="0"/>
              <a:t>Delay (</a:t>
            </a:r>
            <a:r>
              <a:rPr lang="fr-BE" i="1" dirty="0" err="1" smtClean="0"/>
              <a:t>days</a:t>
            </a:r>
            <a:r>
              <a:rPr lang="fr-BE" i="1" dirty="0" smtClean="0"/>
              <a:t>) </a:t>
            </a:r>
            <a:r>
              <a:rPr lang="fr-BE" dirty="0"/>
              <a:t>: Temps moyen pour renvoyer un document au partenaire</a:t>
            </a:r>
          </a:p>
          <a:p>
            <a:pPr lvl="1"/>
            <a:r>
              <a:rPr lang="fr-BE" i="1" dirty="0" err="1"/>
              <a:t>Currency</a:t>
            </a:r>
            <a:r>
              <a:rPr lang="fr-BE" dirty="0"/>
              <a:t> : Monnaie</a:t>
            </a:r>
          </a:p>
          <a:p>
            <a:pPr lvl="1"/>
            <a:r>
              <a:rPr lang="fr-BE" i="1" dirty="0"/>
              <a:t>Supports </a:t>
            </a:r>
            <a:r>
              <a:rPr lang="fr-BE" i="1" dirty="0" err="1"/>
              <a:t>Borrowing</a:t>
            </a:r>
            <a:r>
              <a:rPr lang="fr-BE" dirty="0"/>
              <a:t> : cocher la case si le partenaire peut nous demander des documents (le partenaire est </a:t>
            </a:r>
            <a:r>
              <a:rPr lang="fr-BE" dirty="0" err="1"/>
              <a:t>borrowing</a:t>
            </a:r>
            <a:r>
              <a:rPr lang="fr-BE" dirty="0"/>
              <a:t>, ULg est </a:t>
            </a:r>
            <a:r>
              <a:rPr lang="fr-BE" dirty="0" err="1"/>
              <a:t>lending</a:t>
            </a:r>
            <a:r>
              <a:rPr lang="fr-BE" dirty="0"/>
              <a:t>)</a:t>
            </a:r>
          </a:p>
          <a:p>
            <a:pPr lvl="1"/>
            <a:r>
              <a:rPr lang="fr-BE" i="1" dirty="0"/>
              <a:t>Supports </a:t>
            </a:r>
            <a:r>
              <a:rPr lang="fr-BE" i="1" dirty="0" err="1"/>
              <a:t>Lending</a:t>
            </a:r>
            <a:r>
              <a:rPr lang="fr-BE" dirty="0"/>
              <a:t> : cocher la case si le partenaire peut nous fournir des documents (le partenaire est </a:t>
            </a:r>
            <a:r>
              <a:rPr lang="fr-BE" dirty="0" err="1"/>
              <a:t>lending</a:t>
            </a:r>
            <a:r>
              <a:rPr lang="fr-BE" dirty="0"/>
              <a:t>, ULg est </a:t>
            </a:r>
            <a:r>
              <a:rPr lang="fr-BE" dirty="0" err="1"/>
              <a:t>borrowing</a:t>
            </a:r>
            <a:r>
              <a:rPr lang="fr-BE" dirty="0"/>
              <a:t>)</a:t>
            </a:r>
          </a:p>
          <a:p>
            <a:pPr lvl="1"/>
            <a:r>
              <a:rPr lang="fr-BE" i="1" dirty="0" err="1"/>
              <a:t>Locate</a:t>
            </a:r>
            <a:r>
              <a:rPr lang="fr-BE" i="1" dirty="0"/>
              <a:t> Profile</a:t>
            </a:r>
            <a:r>
              <a:rPr lang="fr-BE" dirty="0"/>
              <a:t> : </a:t>
            </a:r>
            <a:r>
              <a:rPr lang="fr-BE" dirty="0">
                <a:solidFill>
                  <a:srgbClr val="FF0000"/>
                </a:solidFill>
              </a:rPr>
              <a:t>ne sera pas utilisé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23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Ajout d’un partenaire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General information : détail des différents champs</a:t>
            </a:r>
          </a:p>
          <a:p>
            <a:pPr lvl="1"/>
            <a:r>
              <a:rPr lang="fr-BE" dirty="0"/>
              <a:t>Si la case « Supports </a:t>
            </a:r>
            <a:r>
              <a:rPr lang="fr-BE" dirty="0" err="1"/>
              <a:t>Borrowing</a:t>
            </a:r>
            <a:r>
              <a:rPr lang="fr-BE" dirty="0"/>
              <a:t> » est cochée, alors le champs « </a:t>
            </a:r>
            <a:r>
              <a:rPr lang="fr-BE" dirty="0" err="1"/>
              <a:t>Borrowing</a:t>
            </a:r>
            <a:r>
              <a:rPr lang="fr-BE" dirty="0"/>
              <a:t> workflow » apparait. Nous avons défini le workflow profile « </a:t>
            </a:r>
            <a:r>
              <a:rPr lang="fr-BE" dirty="0" err="1"/>
              <a:t>BManualRenew</a:t>
            </a:r>
            <a:r>
              <a:rPr lang="fr-BE" dirty="0"/>
              <a:t> » pour permettre la prolongation du PIB lors d’une </a:t>
            </a:r>
            <a:r>
              <a:rPr lang="fr-BE" dirty="0" err="1"/>
              <a:t>lending</a:t>
            </a:r>
            <a:r>
              <a:rPr lang="fr-BE" dirty="0"/>
              <a:t> </a:t>
            </a:r>
            <a:r>
              <a:rPr lang="fr-BE" dirty="0" err="1"/>
              <a:t>request</a:t>
            </a:r>
            <a:r>
              <a:rPr lang="fr-BE" dirty="0"/>
              <a:t>.</a:t>
            </a:r>
          </a:p>
          <a:p>
            <a:pPr lvl="1"/>
            <a:r>
              <a:rPr lang="fr-BE" dirty="0"/>
              <a:t>Si la case « Supports </a:t>
            </a:r>
            <a:r>
              <a:rPr lang="fr-BE" dirty="0" err="1"/>
              <a:t>Lending</a:t>
            </a:r>
            <a:r>
              <a:rPr lang="fr-BE" dirty="0"/>
              <a:t> » est cochée, alors le champ « </a:t>
            </a:r>
            <a:r>
              <a:rPr lang="fr-BE" dirty="0" err="1"/>
              <a:t>Lending</a:t>
            </a:r>
            <a:r>
              <a:rPr lang="fr-BE" dirty="0"/>
              <a:t> workflow » apparait. Nous avons défini le workflow profile « </a:t>
            </a:r>
            <a:r>
              <a:rPr lang="fr-BE" dirty="0" err="1"/>
              <a:t>LStaffRenewal</a:t>
            </a:r>
            <a:r>
              <a:rPr lang="fr-BE" dirty="0"/>
              <a:t> » pour que le documentaliste en charge du PIB puisse effectuer une prolongation lors d’une </a:t>
            </a:r>
            <a:r>
              <a:rPr lang="fr-BE" dirty="0" err="1"/>
              <a:t>borrowing</a:t>
            </a:r>
            <a:r>
              <a:rPr lang="fr-BE" dirty="0"/>
              <a:t> </a:t>
            </a:r>
            <a:r>
              <a:rPr lang="fr-BE" dirty="0" err="1"/>
              <a:t>request</a:t>
            </a:r>
            <a:r>
              <a:rPr lang="fr-BE" dirty="0"/>
              <a:t>.</a:t>
            </a:r>
          </a:p>
          <a:p>
            <a:pPr marL="114300" indent="0">
              <a:buNone/>
            </a:pPr>
            <a:r>
              <a:rPr lang="fr-BE" dirty="0"/>
              <a:t>Pour ajouter de tels workflows, il faut avoir le rôle de General System </a:t>
            </a:r>
            <a:r>
              <a:rPr lang="fr-BE" dirty="0" err="1"/>
              <a:t>Administrator</a:t>
            </a:r>
            <a:r>
              <a:rPr lang="fr-BE" dirty="0"/>
              <a:t> ou de Fulfillment </a:t>
            </a:r>
            <a:r>
              <a:rPr lang="fr-BE" dirty="0" err="1"/>
              <a:t>Administrator</a:t>
            </a:r>
            <a:r>
              <a:rPr lang="fr-BE" dirty="0"/>
              <a:t>.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819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Ajout d’un partenaire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General information : exemple</a:t>
            </a:r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0" y="1916832"/>
            <a:ext cx="7884368" cy="35999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51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Personnalisé 5">
      <a:dk1>
        <a:srgbClr val="2F2B20"/>
      </a:dk1>
      <a:lt1>
        <a:srgbClr val="FFFFFF"/>
      </a:lt1>
      <a:dk2>
        <a:srgbClr val="3C4457"/>
      </a:dk2>
      <a:lt2>
        <a:srgbClr val="FBBE34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Personnalisé 1">
      <a:majorFont>
        <a:latin typeface="Source Sans Pro"/>
        <a:ea typeface=""/>
        <a:cs typeface=""/>
      </a:majorFont>
      <a:minorFont>
        <a:latin typeface="Source San Pro"/>
        <a:ea typeface=""/>
        <a:cs typeface="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12959</TotalTime>
  <Words>438</Words>
  <Application>Microsoft Office PowerPoint</Application>
  <PresentationFormat>Affichage à l'écran (4:3)</PresentationFormat>
  <Paragraphs>101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Source San Pro</vt:lpstr>
      <vt:lpstr>Source Sans Pro</vt:lpstr>
      <vt:lpstr>Contiguïté</vt:lpstr>
      <vt:lpstr>Conception personnalisée</vt:lpstr>
      <vt:lpstr>Ajour d’un partenaire</vt:lpstr>
      <vt:lpstr>Partenaires</vt:lpstr>
      <vt:lpstr>Partenaires</vt:lpstr>
      <vt:lpstr>Partenaires</vt:lpstr>
      <vt:lpstr>Ajout d’un partenaire</vt:lpstr>
      <vt:lpstr>Ajout d’un partenaire</vt:lpstr>
      <vt:lpstr>Ajout d’un partenaire</vt:lpstr>
      <vt:lpstr>Ajout d’un partenaire</vt:lpstr>
      <vt:lpstr>Ajout d’un partenaire</vt:lpstr>
      <vt:lpstr>Ajout d’un partenaire</vt:lpstr>
      <vt:lpstr>Ajout d’un partenaire</vt:lpstr>
      <vt:lpstr>Ajout d’un partenaire</vt:lpstr>
      <vt:lpstr>Ajout d’un partenaire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Laurence Richelle</dc:creator>
  <cp:lastModifiedBy>Fabienne Prosmans</cp:lastModifiedBy>
  <cp:revision>1211</cp:revision>
  <cp:lastPrinted>2016-11-29T10:36:28Z</cp:lastPrinted>
  <dcterms:created xsi:type="dcterms:W3CDTF">2014-10-28T10:20:46Z</dcterms:created>
  <dcterms:modified xsi:type="dcterms:W3CDTF">2017-12-17T15:34:56Z</dcterms:modified>
</cp:coreProperties>
</file>