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7"/>
  </p:notesMasterIdLst>
  <p:handoutMasterIdLst>
    <p:handoutMasterId r:id="rId8"/>
  </p:handoutMasterIdLst>
  <p:sldIdLst>
    <p:sldId id="428" r:id="rId3"/>
    <p:sldId id="429" r:id="rId4"/>
    <p:sldId id="430" r:id="rId5"/>
    <p:sldId id="431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ce Richelle" initials="LR" lastIdx="6" clrIdx="0">
    <p:extLst>
      <p:ext uri="{19B8F6BF-5375-455C-9EA6-DF929625EA0E}">
        <p15:presenceInfo xmlns:p15="http://schemas.microsoft.com/office/powerpoint/2012/main" userId="Laurence Rich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D1D"/>
    <a:srgbClr val="278989"/>
    <a:srgbClr val="A8183A"/>
    <a:srgbClr val="D1DEFB"/>
    <a:srgbClr val="FDD9CF"/>
    <a:srgbClr val="FF8361"/>
    <a:srgbClr val="FB3621"/>
    <a:srgbClr val="FF410D"/>
    <a:srgbClr val="22582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7436" autoAdjust="0"/>
  </p:normalViewPr>
  <p:slideViewPr>
    <p:cSldViewPr>
      <p:cViewPr varScale="1">
        <p:scale>
          <a:sx n="98" d="100"/>
          <a:sy n="98" d="100"/>
        </p:scale>
        <p:origin x="18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084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02" y="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6" y="2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F5EA7798-A561-4C99-91F3-D24BACABD4A1}" type="datetimeFigureOut">
              <a:rPr lang="fr-BE" smtClean="0"/>
              <a:pPr/>
              <a:t>15-12-17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3" y="9428586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6" y="9428586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BBD89D9C-4971-4BD5-A9AF-8B8AA5943C9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8296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5CFE7606-93E1-4414-B184-EF82DF2282F8}" type="datetimeFigureOut">
              <a:rPr lang="fr-BE" smtClean="0"/>
              <a:pPr/>
              <a:t>15-12-17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15" tIns="45708" rIns="91415" bIns="4570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9" cy="496332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9B6F5836-DC94-4EDB-AAF6-CE956D4E9F1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522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Alma@ULiège</a:t>
            </a:r>
            <a:r>
              <a:rPr lang="en-US" dirty="0" smtClean="0"/>
              <a:t> - ILL – Prêt </a:t>
            </a:r>
            <a:r>
              <a:rPr lang="en-US" dirty="0" err="1" smtClean="0"/>
              <a:t>Interbibliothèques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ln w="19050">
            <a:solidFill>
              <a:srgbClr val="278989"/>
            </a:solidFill>
          </a:ln>
        </p:spPr>
        <p:txBody>
          <a:bodyPr vert="horz" lIns="0" tIns="0" rIns="0" bIns="0" rtlCol="0" anchor="ctr"/>
          <a:lstStyle>
            <a:lvl1pPr>
              <a:defRPr lang="en-US" smtClean="0">
                <a:solidFill>
                  <a:srgbClr val="278989"/>
                </a:solidFill>
              </a:defRPr>
            </a:lvl1pPr>
          </a:lstStyle>
          <a:p>
            <a:fld id="{E667ED75-B537-4810-9364-B7D9FE7FDC55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620000" cy="1143000"/>
          </a:xfrm>
          <a:solidFill>
            <a:schemeClr val="bg1">
              <a:lumMod val="95000"/>
            </a:schemeClr>
          </a:solidFill>
          <a:ln w="22225">
            <a:solidFill>
              <a:schemeClr val="tx2">
                <a:lumMod val="50000"/>
              </a:schemeClr>
            </a:solidFill>
            <a:round/>
          </a:ln>
        </p:spPr>
        <p:txBody>
          <a:bodyPr/>
          <a:lstStyle>
            <a:lvl1pPr>
              <a:defRPr sz="3600" b="1"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1" y="1"/>
            <a:ext cx="2672261" cy="75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 userDrawn="1"/>
        </p:nvSpPr>
        <p:spPr>
          <a:xfrm>
            <a:off x="6240720" y="415407"/>
            <a:ext cx="199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898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Alma@ULiège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898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ILL</a:t>
            </a:r>
            <a:endParaRPr lang="en-US" sz="1600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08920"/>
            <a:ext cx="3709851" cy="24645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180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171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646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397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048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6902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09698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600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gradFill flip="none" rotWithShape="1">
          <a:gsLst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992888" cy="4988024"/>
          </a:xfrm>
        </p:spPr>
        <p:txBody>
          <a:bodyPr/>
          <a:lstStyle>
            <a:lvl1pPr>
              <a:buSzPct val="120000"/>
              <a:defRPr/>
            </a:lvl1pPr>
            <a:lvl2pPr>
              <a:buClr>
                <a:schemeClr val="tx2"/>
              </a:buClr>
              <a:buSzPct val="120000"/>
              <a:defRPr/>
            </a:lvl2pPr>
            <a:lvl3pPr>
              <a:buClr>
                <a:schemeClr val="accent1"/>
              </a:buClr>
              <a:buSzPct val="120000"/>
              <a:defRPr/>
            </a:lvl3pPr>
            <a:lvl4pPr>
              <a:buClr>
                <a:schemeClr val="tx2"/>
              </a:buClr>
              <a:buSzPct val="120000"/>
              <a:defRPr/>
            </a:lvl4pPr>
            <a:lvl5pPr>
              <a:buClr>
                <a:schemeClr val="accent1"/>
              </a:buClr>
              <a:buSzPct val="120000"/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0"/>
          </p:nvPr>
        </p:nvSpPr>
        <p:spPr>
          <a:xfrm rot="16200000">
            <a:off x="6195040" y="2598047"/>
            <a:ext cx="5184577" cy="365760"/>
          </a:xfrm>
        </p:spPr>
        <p:txBody>
          <a:bodyPr/>
          <a:lstStyle/>
          <a:p>
            <a:r>
              <a:rPr lang="en-US" dirty="0" err="1" smtClean="0"/>
              <a:t>Alma@ULiège</a:t>
            </a:r>
            <a:r>
              <a:rPr lang="en-US" dirty="0" smtClean="0"/>
              <a:t> - ILL – Prêt </a:t>
            </a:r>
            <a:r>
              <a:rPr lang="en-US" dirty="0" err="1" smtClean="0"/>
              <a:t>Interbibliothèques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3863280" cy="4968552"/>
          </a:xfrm>
        </p:spPr>
        <p:txBody>
          <a:bodyPr/>
          <a:lstStyle>
            <a:lvl1pPr>
              <a:buSzPct val="120000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412776"/>
            <a:ext cx="3824808" cy="4968552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buClr>
                <a:schemeClr val="accent1"/>
              </a:buCl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tx2"/>
              </a:buClr>
              <a:buSzPct val="120000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0"/>
          </p:nvPr>
        </p:nvSpPr>
        <p:spPr>
          <a:xfrm rot="16200000">
            <a:off x="6195040" y="2598047"/>
            <a:ext cx="5184577" cy="365760"/>
          </a:xfrm>
        </p:spPr>
        <p:txBody>
          <a:bodyPr/>
          <a:lstStyle/>
          <a:p>
            <a:r>
              <a:rPr lang="en-US" dirty="0" err="1" smtClean="0"/>
              <a:t>Alma@ULiège</a:t>
            </a:r>
            <a:r>
              <a:rPr lang="en-US" dirty="0" smtClean="0"/>
              <a:t> - ILL – Prêt </a:t>
            </a:r>
            <a:r>
              <a:rPr lang="en-US" dirty="0" err="1" smtClean="0"/>
              <a:t>Interbibliothèques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791272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3791272" cy="4320479"/>
          </a:xfrm>
        </p:spPr>
        <p:txBody>
          <a:bodyPr/>
          <a:lstStyle>
            <a:lvl1pPr marL="342900" indent="-2286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6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412776"/>
            <a:ext cx="382480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060848"/>
            <a:ext cx="3824808" cy="4320479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accent1"/>
              </a:buClr>
              <a:buSzPct val="120000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-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0"/>
          </p:nvPr>
        </p:nvSpPr>
        <p:spPr>
          <a:xfrm rot="16200000">
            <a:off x="6195040" y="2598047"/>
            <a:ext cx="5184577" cy="365760"/>
          </a:xfrm>
        </p:spPr>
        <p:txBody>
          <a:bodyPr/>
          <a:lstStyle/>
          <a:p>
            <a:r>
              <a:rPr lang="en-US" dirty="0" err="1" smtClean="0"/>
              <a:t>Alma@ULiège</a:t>
            </a:r>
            <a:r>
              <a:rPr lang="en-US" dirty="0" smtClean="0"/>
              <a:t> - ILL – Prêt </a:t>
            </a:r>
            <a:r>
              <a:rPr lang="en-US" dirty="0" err="1" smtClean="0"/>
              <a:t>Interbibliothèques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>
          <a:xfrm rot="16200000">
            <a:off x="6195040" y="2598047"/>
            <a:ext cx="5184577" cy="365760"/>
          </a:xfrm>
        </p:spPr>
        <p:txBody>
          <a:bodyPr/>
          <a:lstStyle/>
          <a:p>
            <a:r>
              <a:rPr lang="en-US" dirty="0" err="1" smtClean="0"/>
              <a:t>Alma@ULiège</a:t>
            </a:r>
            <a:r>
              <a:rPr lang="en-US" dirty="0" smtClean="0"/>
              <a:t> - ILL – Prêt </a:t>
            </a:r>
            <a:r>
              <a:rPr lang="en-US" dirty="0" err="1" smtClean="0"/>
              <a:t>Interbibliothèques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351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382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483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7992888" cy="4988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278989"/>
            </a:solidFill>
          </a:ln>
        </p:spPr>
        <p:txBody>
          <a:bodyPr vert="horz" lIns="0" tIns="0" rIns="0" bIns="0" rtlCol="0" anchor="ctr"/>
          <a:lstStyle>
            <a:lvl1pPr algn="ctr">
              <a:defRPr sz="1500" b="1" baseline="0">
                <a:solidFill>
                  <a:srgbClr val="278989"/>
                </a:solidFill>
              </a:defRPr>
            </a:lvl1pPr>
          </a:lstStyle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195040" y="2598047"/>
            <a:ext cx="5184577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- </a:t>
            </a:r>
            <a:endParaRPr lang="en-US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483" y="6255593"/>
            <a:ext cx="1963713" cy="6024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 cap="none" spc="-100" baseline="0">
          <a:ln>
            <a:noFill/>
          </a:ln>
          <a:solidFill>
            <a:schemeClr val="tx2"/>
          </a:solidFill>
          <a:effectLst/>
          <a:latin typeface="Arial Rounded MT Bold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Alma - 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320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ibrary.ill@uliege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Alma@ULiège - ILL – Prêt Interbibliothèques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67ED75-B537-4810-9364-B7D9FE7FDC55}" type="slidenum">
              <a:rPr lang="fr-BE" smtClean="0"/>
              <a:pPr/>
              <a:t>1</a:t>
            </a:fld>
            <a:endParaRPr lang="fr-BE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smtClean="0"/>
              <a:t>Organisation du PIB à l’Université de Liège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348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Bibliothèque gérant le PIB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Une bibliothèque a été crée pour gérer le PIB : </a:t>
            </a:r>
          </a:p>
          <a:p>
            <a:pPr lvl="1"/>
            <a:r>
              <a:rPr lang="fr-BE" dirty="0" smtClean="0"/>
              <a:t>Code : RES_SHARE</a:t>
            </a:r>
          </a:p>
          <a:p>
            <a:pPr lvl="1"/>
            <a:r>
              <a:rPr lang="fr-BE" dirty="0" smtClean="0"/>
              <a:t>Nom : </a:t>
            </a:r>
            <a:r>
              <a:rPr lang="en-US" dirty="0"/>
              <a:t>Interlibrary Loan </a:t>
            </a:r>
            <a:r>
              <a:rPr lang="en-US" dirty="0" smtClean="0"/>
              <a:t>Services</a:t>
            </a:r>
          </a:p>
          <a:p>
            <a:pPr lvl="1"/>
            <a:r>
              <a:rPr lang="fr-BE" dirty="0" smtClean="0"/>
              <a:t>Adresse : Place Cockerill 1 (A3)</a:t>
            </a:r>
          </a:p>
          <a:p>
            <a:pPr marL="411480" lvl="1" indent="0">
              <a:buNone/>
            </a:pPr>
            <a:r>
              <a:rPr lang="fr-BE" dirty="0" smtClean="0"/>
              <a:t>                    4000 Liège</a:t>
            </a:r>
          </a:p>
          <a:p>
            <a:pPr lvl="1"/>
            <a:r>
              <a:rPr lang="fr-BE" dirty="0" smtClean="0"/>
              <a:t>Email : </a:t>
            </a:r>
            <a:r>
              <a:rPr lang="fr-BE" dirty="0" smtClean="0">
                <a:hlinkClick r:id="rId2"/>
              </a:rPr>
              <a:t>Library.ill@uliege.be</a:t>
            </a:r>
            <a:endParaRPr lang="fr-BE" dirty="0" smtClean="0"/>
          </a:p>
          <a:p>
            <a:pPr lvl="1"/>
            <a:endParaRPr lang="fr-BE" dirty="0"/>
          </a:p>
          <a:p>
            <a:r>
              <a:rPr lang="fr-BE" dirty="0"/>
              <a:t>Deux localisations </a:t>
            </a:r>
            <a:r>
              <a:rPr lang="fr-BE" dirty="0" smtClean="0"/>
              <a:t>ont </a:t>
            </a:r>
            <a:r>
              <a:rPr lang="fr-BE" dirty="0"/>
              <a:t>été </a:t>
            </a:r>
            <a:r>
              <a:rPr lang="fr-BE" dirty="0" smtClean="0"/>
              <a:t>crées : </a:t>
            </a:r>
            <a:endParaRPr lang="fr-BE" dirty="0"/>
          </a:p>
          <a:p>
            <a:pPr lvl="1"/>
            <a:r>
              <a:rPr lang="fr-BE" dirty="0" smtClean="0"/>
              <a:t>pour </a:t>
            </a:r>
            <a:r>
              <a:rPr lang="fr-BE" dirty="0"/>
              <a:t>les demandes </a:t>
            </a:r>
            <a:r>
              <a:rPr lang="fr-BE" dirty="0" smtClean="0"/>
              <a:t>sortantes :</a:t>
            </a:r>
          </a:p>
          <a:p>
            <a:pPr lvl="2"/>
            <a:r>
              <a:rPr lang="fr-BE" dirty="0" smtClean="0"/>
              <a:t>Code : </a:t>
            </a:r>
            <a:r>
              <a:rPr lang="en-US" dirty="0"/>
              <a:t>OUT_RS_REQ</a:t>
            </a:r>
            <a:endParaRPr lang="fr-BE" dirty="0" smtClean="0"/>
          </a:p>
          <a:p>
            <a:pPr lvl="2"/>
            <a:r>
              <a:rPr lang="fr-BE" dirty="0" smtClean="0"/>
              <a:t>Nom : </a:t>
            </a:r>
            <a:r>
              <a:rPr lang="en-US" dirty="0"/>
              <a:t>Borrowing Resource Sharing </a:t>
            </a:r>
            <a:r>
              <a:rPr lang="en-US" dirty="0" smtClean="0"/>
              <a:t>Requests</a:t>
            </a:r>
            <a:endParaRPr lang="fr-BE" dirty="0"/>
          </a:p>
          <a:p>
            <a:pPr lvl="1"/>
            <a:r>
              <a:rPr lang="fr-BE" dirty="0" smtClean="0"/>
              <a:t>pour </a:t>
            </a:r>
            <a:r>
              <a:rPr lang="fr-BE" dirty="0"/>
              <a:t>les demandes </a:t>
            </a:r>
            <a:r>
              <a:rPr lang="fr-BE" dirty="0" smtClean="0"/>
              <a:t>entrantes</a:t>
            </a:r>
          </a:p>
          <a:p>
            <a:pPr lvl="2"/>
            <a:r>
              <a:rPr lang="fr-BE" dirty="0" smtClean="0"/>
              <a:t>Code : </a:t>
            </a:r>
            <a:r>
              <a:rPr lang="en-US" dirty="0" smtClean="0"/>
              <a:t>IN_RS_REQ</a:t>
            </a:r>
          </a:p>
          <a:p>
            <a:pPr lvl="2"/>
            <a:r>
              <a:rPr lang="fr-BE" dirty="0" smtClean="0"/>
              <a:t>Nom : </a:t>
            </a:r>
            <a:r>
              <a:rPr lang="en-US" dirty="0"/>
              <a:t>Lending Resource Sharing Requests</a:t>
            </a:r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Alma@ULiège - ILL – Prêt Interbibliothèques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6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Bibliothèque gérant le PIB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Un Circulation Desk a été créé :</a:t>
            </a:r>
          </a:p>
          <a:p>
            <a:pPr lvl="1"/>
            <a:r>
              <a:rPr lang="fr-BE" dirty="0" smtClean="0"/>
              <a:t>Code : </a:t>
            </a:r>
            <a:r>
              <a:rPr lang="en-US" dirty="0"/>
              <a:t>RES_DESK</a:t>
            </a:r>
            <a:endParaRPr lang="fr-BE" dirty="0" smtClean="0"/>
          </a:p>
          <a:p>
            <a:pPr lvl="1"/>
            <a:r>
              <a:rPr lang="fr-BE" dirty="0" smtClean="0"/>
              <a:t>Nom : </a:t>
            </a:r>
            <a:r>
              <a:rPr lang="en-US" dirty="0"/>
              <a:t>Resource Sharing Desk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Alma@ULiège - ILL – Prêt Interbibliothèques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3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Attribution de la bibliothèque gérant le PIB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Attribution automatique à tous les lecteurs inscrits dans nos bibliothèques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Alma@ULiège - ILL – Prêt Interbibliothèques</a:t>
            </a:r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872" y="2204864"/>
            <a:ext cx="4692184" cy="39480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à coins arrondis 6"/>
          <p:cNvSpPr/>
          <p:nvPr/>
        </p:nvSpPr>
        <p:spPr>
          <a:xfrm>
            <a:off x="2051720" y="5733256"/>
            <a:ext cx="4464496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5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Personnalisé 5">
      <a:dk1>
        <a:srgbClr val="2F2B20"/>
      </a:dk1>
      <a:lt1>
        <a:srgbClr val="FFFFFF"/>
      </a:lt1>
      <a:dk2>
        <a:srgbClr val="3C4457"/>
      </a:dk2>
      <a:lt2>
        <a:srgbClr val="FBBE34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ersonnalisé 1">
      <a:majorFont>
        <a:latin typeface="Source Sans Pro"/>
        <a:ea typeface=""/>
        <a:cs typeface=""/>
      </a:majorFont>
      <a:minorFont>
        <a:latin typeface="Source San Pro"/>
        <a:ea typeface=""/>
        <a:cs typeface="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13856</TotalTime>
  <Words>140</Words>
  <Application>Microsoft Office PowerPoint</Application>
  <PresentationFormat>Affichage à l'écran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Source San Pro</vt:lpstr>
      <vt:lpstr>Source Sans Pro</vt:lpstr>
      <vt:lpstr>Contiguïté</vt:lpstr>
      <vt:lpstr>Conception personnalisée</vt:lpstr>
      <vt:lpstr>Organisation du PIB à l’Université de Liège</vt:lpstr>
      <vt:lpstr>Bibliothèque gérant le PIB</vt:lpstr>
      <vt:lpstr>Bibliothèque gérant le PIB</vt:lpstr>
      <vt:lpstr>Attribution de la bibliothèque gérant le PIB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Richelle</dc:creator>
  <cp:lastModifiedBy>Fabienne Prosmans</cp:lastModifiedBy>
  <cp:revision>1306</cp:revision>
  <cp:lastPrinted>2017-12-12T15:37:23Z</cp:lastPrinted>
  <dcterms:created xsi:type="dcterms:W3CDTF">2014-10-28T10:20:46Z</dcterms:created>
  <dcterms:modified xsi:type="dcterms:W3CDTF">2017-12-15T13:58:03Z</dcterms:modified>
</cp:coreProperties>
</file>