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60"/>
  </p:notesMasterIdLst>
  <p:handoutMasterIdLst>
    <p:handoutMasterId r:id="rId61"/>
  </p:handoutMasterIdLst>
  <p:sldIdLst>
    <p:sldId id="428" r:id="rId3"/>
    <p:sldId id="429" r:id="rId4"/>
    <p:sldId id="430" r:id="rId5"/>
    <p:sldId id="431" r:id="rId6"/>
    <p:sldId id="432" r:id="rId7"/>
    <p:sldId id="434" r:id="rId8"/>
    <p:sldId id="433" r:id="rId9"/>
    <p:sldId id="435" r:id="rId10"/>
    <p:sldId id="436" r:id="rId11"/>
    <p:sldId id="437" r:id="rId12"/>
    <p:sldId id="438" r:id="rId13"/>
    <p:sldId id="439" r:id="rId14"/>
    <p:sldId id="440" r:id="rId15"/>
    <p:sldId id="441" r:id="rId16"/>
    <p:sldId id="442" r:id="rId17"/>
    <p:sldId id="443" r:id="rId18"/>
    <p:sldId id="444" r:id="rId19"/>
    <p:sldId id="445" r:id="rId20"/>
    <p:sldId id="446" r:id="rId21"/>
    <p:sldId id="447" r:id="rId22"/>
    <p:sldId id="448" r:id="rId23"/>
    <p:sldId id="449" r:id="rId24"/>
    <p:sldId id="450" r:id="rId25"/>
    <p:sldId id="451" r:id="rId26"/>
    <p:sldId id="452" r:id="rId27"/>
    <p:sldId id="453" r:id="rId28"/>
    <p:sldId id="454" r:id="rId29"/>
    <p:sldId id="455" r:id="rId30"/>
    <p:sldId id="456" r:id="rId31"/>
    <p:sldId id="457" r:id="rId32"/>
    <p:sldId id="458" r:id="rId33"/>
    <p:sldId id="459" r:id="rId34"/>
    <p:sldId id="460" r:id="rId35"/>
    <p:sldId id="461" r:id="rId36"/>
    <p:sldId id="463" r:id="rId37"/>
    <p:sldId id="464" r:id="rId38"/>
    <p:sldId id="465" r:id="rId39"/>
    <p:sldId id="466" r:id="rId40"/>
    <p:sldId id="462" r:id="rId41"/>
    <p:sldId id="467" r:id="rId42"/>
    <p:sldId id="476" r:id="rId43"/>
    <p:sldId id="477" r:id="rId44"/>
    <p:sldId id="478" r:id="rId45"/>
    <p:sldId id="484" r:id="rId46"/>
    <p:sldId id="468" r:id="rId47"/>
    <p:sldId id="469" r:id="rId48"/>
    <p:sldId id="470" r:id="rId49"/>
    <p:sldId id="471" r:id="rId50"/>
    <p:sldId id="479" r:id="rId51"/>
    <p:sldId id="472" r:id="rId52"/>
    <p:sldId id="473" r:id="rId53"/>
    <p:sldId id="474" r:id="rId54"/>
    <p:sldId id="475" r:id="rId55"/>
    <p:sldId id="480" r:id="rId56"/>
    <p:sldId id="481" r:id="rId57"/>
    <p:sldId id="482" r:id="rId58"/>
    <p:sldId id="483" r:id="rId59"/>
  </p:sldIdLst>
  <p:sldSz cx="9144000" cy="6858000" type="screen4x3"/>
  <p:notesSz cx="6805613" cy="99441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ence Richelle" initials="LR" lastIdx="6" clrIdx="0">
    <p:extLst>
      <p:ext uri="{19B8F6BF-5375-455C-9EA6-DF929625EA0E}">
        <p15:presenceInfo xmlns:p15="http://schemas.microsoft.com/office/powerpoint/2012/main" userId="Laurence Richell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D1D"/>
    <a:srgbClr val="278989"/>
    <a:srgbClr val="A8183A"/>
    <a:srgbClr val="D1DEFB"/>
    <a:srgbClr val="FDD9CF"/>
    <a:srgbClr val="FF8361"/>
    <a:srgbClr val="FB3621"/>
    <a:srgbClr val="FF410D"/>
    <a:srgbClr val="22582B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87436" autoAdjust="0"/>
  </p:normalViewPr>
  <p:slideViewPr>
    <p:cSldViewPr>
      <p:cViewPr varScale="1">
        <p:scale>
          <a:sx n="98" d="100"/>
          <a:sy n="98" d="100"/>
        </p:scale>
        <p:origin x="189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084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102" y="96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9099" cy="497205"/>
          </a:xfrm>
          <a:prstGeom prst="rect">
            <a:avLst/>
          </a:prstGeom>
        </p:spPr>
        <p:txBody>
          <a:bodyPr vert="horz" lIns="91561" tIns="45781" rIns="91561" bIns="45781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942" y="2"/>
            <a:ext cx="2949099" cy="497205"/>
          </a:xfrm>
          <a:prstGeom prst="rect">
            <a:avLst/>
          </a:prstGeom>
        </p:spPr>
        <p:txBody>
          <a:bodyPr vert="horz" lIns="91561" tIns="45781" rIns="91561" bIns="45781" rtlCol="0"/>
          <a:lstStyle>
            <a:lvl1pPr algn="r">
              <a:defRPr sz="1200"/>
            </a:lvl1pPr>
          </a:lstStyle>
          <a:p>
            <a:fld id="{F5EA7798-A561-4C99-91F3-D24BACABD4A1}" type="datetimeFigureOut">
              <a:rPr lang="fr-BE" smtClean="0"/>
              <a:pPr/>
              <a:t>15-12-17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9445171"/>
            <a:ext cx="2949099" cy="497205"/>
          </a:xfrm>
          <a:prstGeom prst="rect">
            <a:avLst/>
          </a:prstGeom>
        </p:spPr>
        <p:txBody>
          <a:bodyPr vert="horz" lIns="91561" tIns="45781" rIns="91561" bIns="45781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942" y="9445171"/>
            <a:ext cx="2949099" cy="497205"/>
          </a:xfrm>
          <a:prstGeom prst="rect">
            <a:avLst/>
          </a:prstGeom>
        </p:spPr>
        <p:txBody>
          <a:bodyPr vert="horz" lIns="91561" tIns="45781" rIns="91561" bIns="45781" rtlCol="0" anchor="b"/>
          <a:lstStyle>
            <a:lvl1pPr algn="r">
              <a:defRPr sz="1200"/>
            </a:lvl1pPr>
          </a:lstStyle>
          <a:p>
            <a:fld id="{BBD89D9C-4971-4BD5-A9AF-8B8AA5943C9D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482969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9099" cy="497205"/>
          </a:xfrm>
          <a:prstGeom prst="rect">
            <a:avLst/>
          </a:prstGeom>
        </p:spPr>
        <p:txBody>
          <a:bodyPr vert="horz" lIns="91561" tIns="45781" rIns="91561" bIns="45781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942" y="2"/>
            <a:ext cx="2949099" cy="497205"/>
          </a:xfrm>
          <a:prstGeom prst="rect">
            <a:avLst/>
          </a:prstGeom>
        </p:spPr>
        <p:txBody>
          <a:bodyPr vert="horz" lIns="91561" tIns="45781" rIns="91561" bIns="45781" rtlCol="0"/>
          <a:lstStyle>
            <a:lvl1pPr algn="r">
              <a:defRPr sz="1200"/>
            </a:lvl1pPr>
          </a:lstStyle>
          <a:p>
            <a:fld id="{5CFE7606-93E1-4414-B184-EF82DF2282F8}" type="datetimeFigureOut">
              <a:rPr lang="fr-BE" smtClean="0"/>
              <a:pPr/>
              <a:t>15-12-17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1" tIns="45781" rIns="91561" bIns="45781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562" y="4723450"/>
            <a:ext cx="5444490" cy="4474845"/>
          </a:xfrm>
          <a:prstGeom prst="rect">
            <a:avLst/>
          </a:prstGeom>
        </p:spPr>
        <p:txBody>
          <a:bodyPr vert="horz" lIns="91561" tIns="45781" rIns="91561" bIns="45781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445171"/>
            <a:ext cx="2949099" cy="497205"/>
          </a:xfrm>
          <a:prstGeom prst="rect">
            <a:avLst/>
          </a:prstGeom>
        </p:spPr>
        <p:txBody>
          <a:bodyPr vert="horz" lIns="91561" tIns="45781" rIns="91561" bIns="45781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942" y="9445171"/>
            <a:ext cx="2949099" cy="497205"/>
          </a:xfrm>
          <a:prstGeom prst="rect">
            <a:avLst/>
          </a:prstGeom>
        </p:spPr>
        <p:txBody>
          <a:bodyPr vert="horz" lIns="91561" tIns="45781" rIns="91561" bIns="45781" rtlCol="0" anchor="b"/>
          <a:lstStyle>
            <a:lvl1pPr algn="r">
              <a:defRPr sz="1200"/>
            </a:lvl1pPr>
          </a:lstStyle>
          <a:p>
            <a:fld id="{9B6F5836-DC94-4EDB-AAF6-CE956D4E9F1D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65229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28478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26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20920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gradFill>
          <a:gsLst>
            <a:gs pos="0">
              <a:schemeClr val="bg1">
                <a:tint val="90000"/>
              </a:schemeClr>
            </a:gs>
            <a:gs pos="75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2276872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Alma@ULiège</a:t>
            </a:r>
            <a:r>
              <a:rPr lang="en-US" dirty="0" smtClean="0"/>
              <a:t> - ILL – Prêt </a:t>
            </a:r>
            <a:r>
              <a:rPr lang="en-US" dirty="0" err="1" smtClean="0"/>
              <a:t>Interbibliothèques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ln w="19050">
            <a:solidFill>
              <a:srgbClr val="278989"/>
            </a:solidFill>
          </a:ln>
        </p:spPr>
        <p:txBody>
          <a:bodyPr vert="horz" lIns="0" tIns="0" rIns="0" bIns="0" rtlCol="0" anchor="ctr"/>
          <a:lstStyle>
            <a:lvl1pPr>
              <a:defRPr lang="en-US" smtClean="0">
                <a:solidFill>
                  <a:srgbClr val="278989"/>
                </a:solidFill>
              </a:defRPr>
            </a:lvl1pPr>
          </a:lstStyle>
          <a:p>
            <a:fld id="{E667ED75-B537-4810-9364-B7D9FE7FDC55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611560" y="1124744"/>
            <a:ext cx="7620000" cy="1143000"/>
          </a:xfrm>
          <a:solidFill>
            <a:schemeClr val="bg1">
              <a:lumMod val="95000"/>
            </a:schemeClr>
          </a:solidFill>
          <a:ln w="22225">
            <a:solidFill>
              <a:schemeClr val="tx2">
                <a:lumMod val="50000"/>
              </a:schemeClr>
            </a:solidFill>
            <a:round/>
          </a:ln>
        </p:spPr>
        <p:txBody>
          <a:bodyPr/>
          <a:lstStyle>
            <a:lvl1pPr>
              <a:defRPr sz="3600" b="1">
                <a:latin typeface="+mj-lt"/>
              </a:defRPr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1" y="1"/>
            <a:ext cx="2672261" cy="75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 userDrawn="1"/>
        </p:nvSpPr>
        <p:spPr>
          <a:xfrm>
            <a:off x="6240720" y="415407"/>
            <a:ext cx="1990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7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Alma@ULiège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ILL</a:t>
            </a:r>
            <a:endParaRPr lang="en-US" sz="1600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212976"/>
            <a:ext cx="3709851" cy="24645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Alma - 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FB95-ABB8-499B-B163-FF8E1785E17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61809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Alma - 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FB95-ABB8-499B-B163-FF8E1785E17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01719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Alma - 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FB95-ABB8-499B-B163-FF8E1785E17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0646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Alma - 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FB95-ABB8-499B-B163-FF8E1785E17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63971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Alma - 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FB95-ABB8-499B-B163-FF8E1785E17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90485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Alma - 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FB95-ABB8-499B-B163-FF8E1785E17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26902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Alma - 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FB95-ABB8-499B-B163-FF8E1785E17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09698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Alma - 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FB95-ABB8-499B-B163-FF8E1785E17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86006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gradFill flip="none" rotWithShape="1">
          <a:gsLst>
            <a:gs pos="37500">
              <a:srgbClr val="FFFFFF"/>
            </a:gs>
            <a:gs pos="0">
              <a:schemeClr val="bg1">
                <a:tint val="90000"/>
              </a:schemeClr>
            </a:gs>
            <a:gs pos="75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7992888" cy="4988024"/>
          </a:xfrm>
        </p:spPr>
        <p:txBody>
          <a:bodyPr/>
          <a:lstStyle>
            <a:lvl1pPr>
              <a:buSzPct val="120000"/>
              <a:defRPr/>
            </a:lvl1pPr>
            <a:lvl2pPr>
              <a:buClr>
                <a:schemeClr val="tx2"/>
              </a:buClr>
              <a:buSzPct val="120000"/>
              <a:defRPr/>
            </a:lvl2pPr>
            <a:lvl3pPr>
              <a:buClr>
                <a:schemeClr val="accent1"/>
              </a:buClr>
              <a:buSzPct val="120000"/>
              <a:defRPr/>
            </a:lvl3pPr>
            <a:lvl4pPr>
              <a:buClr>
                <a:schemeClr val="tx2"/>
              </a:buClr>
              <a:buSzPct val="120000"/>
              <a:defRPr/>
            </a:lvl4pPr>
            <a:lvl5pPr>
              <a:buClr>
                <a:schemeClr val="accent1"/>
              </a:buClr>
              <a:buSzPct val="120000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0"/>
          </p:nvPr>
        </p:nvSpPr>
        <p:spPr>
          <a:xfrm rot="16200000">
            <a:off x="6195040" y="2598047"/>
            <a:ext cx="5184577" cy="365760"/>
          </a:xfrm>
        </p:spPr>
        <p:txBody>
          <a:bodyPr/>
          <a:lstStyle/>
          <a:p>
            <a:r>
              <a:rPr lang="en-US" dirty="0" err="1" smtClean="0"/>
              <a:t>Alma@ULiège</a:t>
            </a:r>
            <a:r>
              <a:rPr lang="en-US" dirty="0" smtClean="0"/>
              <a:t> - ILL – Prêt </a:t>
            </a:r>
            <a:r>
              <a:rPr lang="en-US" dirty="0" err="1" smtClean="0"/>
              <a:t>Interbibliothèques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412776"/>
            <a:ext cx="3863280" cy="4968552"/>
          </a:xfrm>
        </p:spPr>
        <p:txBody>
          <a:bodyPr/>
          <a:lstStyle>
            <a:lvl1pPr>
              <a:buSzPct val="120000"/>
              <a:defRPr sz="2000"/>
            </a:lvl1pPr>
            <a:lvl2pPr>
              <a:buClr>
                <a:schemeClr val="tx2"/>
              </a:buClr>
              <a:buSzPct val="120000"/>
              <a:defRPr sz="2000"/>
            </a:lvl2pPr>
            <a:lvl3pPr>
              <a:buClr>
                <a:schemeClr val="accent1"/>
              </a:buClr>
              <a:buSzPct val="120000"/>
              <a:defRPr sz="1800"/>
            </a:lvl3pPr>
            <a:lvl4pPr>
              <a:buClr>
                <a:schemeClr val="tx2"/>
              </a:buClr>
              <a:buSzPct val="120000"/>
              <a:defRPr sz="1600"/>
            </a:lvl4pPr>
            <a:lvl5pPr marL="1554480" indent="-228600">
              <a:defRPr lang="en-US" sz="1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412776"/>
            <a:ext cx="3824808" cy="4968552"/>
          </a:xfrm>
        </p:spPr>
        <p:txBody>
          <a:bodyPr/>
          <a:lstStyle>
            <a:lvl1pPr marL="342900" indent="-228600">
              <a:defRPr lang="fr-F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>
              <a:defRPr lang="fr-F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>
              <a:buClr>
                <a:schemeClr val="accent1"/>
              </a:buClr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>
              <a:defRPr lang="fr-F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buClr>
                <a:schemeClr val="tx2"/>
              </a:buClr>
              <a:buSzPct val="120000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fr-FR" smtClean="0"/>
              <a:t>Modifiez les styles du texte du masque</a:t>
            </a:r>
          </a:p>
          <a:p>
            <a:pPr marL="342900" lvl="1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fr-FR" smtClean="0"/>
              <a:t>Deuxième niveau</a:t>
            </a:r>
          </a:p>
          <a:p>
            <a:pPr marL="342900" lvl="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fr-FR" smtClean="0"/>
              <a:t>Troisième niveau</a:t>
            </a:r>
          </a:p>
          <a:p>
            <a:pPr marL="342900" lvl="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fr-FR" smtClean="0"/>
              <a:t>Quatrième niveau</a:t>
            </a:r>
          </a:p>
          <a:p>
            <a:pPr marL="342900" lvl="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10"/>
          </p:nvPr>
        </p:nvSpPr>
        <p:spPr>
          <a:xfrm rot="16200000">
            <a:off x="6195040" y="2598047"/>
            <a:ext cx="5184577" cy="365760"/>
          </a:xfrm>
        </p:spPr>
        <p:txBody>
          <a:bodyPr/>
          <a:lstStyle/>
          <a:p>
            <a:r>
              <a:rPr lang="en-US" dirty="0" err="1" smtClean="0"/>
              <a:t>Alma@ULiège</a:t>
            </a:r>
            <a:r>
              <a:rPr lang="en-US" dirty="0" smtClean="0"/>
              <a:t> - ILL – Prêt </a:t>
            </a:r>
            <a:r>
              <a:rPr lang="en-US" dirty="0" err="1" smtClean="0"/>
              <a:t>Interbibliothèques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412776"/>
            <a:ext cx="3791272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2060848"/>
            <a:ext cx="3791272" cy="4320479"/>
          </a:xfrm>
        </p:spPr>
        <p:txBody>
          <a:bodyPr/>
          <a:lstStyle>
            <a:lvl1pPr marL="342900" indent="-22860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000"/>
            </a:lvl1pPr>
            <a:lvl2pPr>
              <a:buClr>
                <a:schemeClr val="tx2"/>
              </a:buClr>
              <a:buSzPct val="120000"/>
              <a:defRPr sz="2000"/>
            </a:lvl2pPr>
            <a:lvl3pPr>
              <a:buClr>
                <a:schemeClr val="accent1"/>
              </a:buClr>
              <a:buSzPct val="120000"/>
              <a:defRPr sz="1800"/>
            </a:lvl3pPr>
            <a:lvl4pPr>
              <a:buClr>
                <a:schemeClr val="tx2"/>
              </a:buClr>
              <a:buSzPct val="120000"/>
              <a:defRPr sz="1600"/>
            </a:lvl4pPr>
            <a:lvl5pPr marL="1554480" indent="-228600">
              <a:defRPr lang="en-US" sz="16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412776"/>
            <a:ext cx="382480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060848"/>
            <a:ext cx="3824808" cy="4320479"/>
          </a:xfrm>
        </p:spPr>
        <p:txBody>
          <a:bodyPr/>
          <a:lstStyle>
            <a:lvl1pPr marL="342900" indent="-228600">
              <a:defRPr lang="fr-F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>
              <a:defRPr lang="fr-F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>
              <a:defRPr lang="fr-F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buClr>
                <a:schemeClr val="accent1"/>
              </a:buClr>
              <a:buSzPct val="120000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mtClean="0"/>
              <a:t>Modifiez les styles du texte du masque</a:t>
            </a:r>
          </a:p>
          <a:p>
            <a:pPr marL="342900" lvl="1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mtClean="0"/>
              <a:t>Deuxième niveau</a:t>
            </a:r>
          </a:p>
          <a:p>
            <a:pPr marL="342900" lvl="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mtClean="0"/>
              <a:t>Troisième niveau</a:t>
            </a:r>
          </a:p>
          <a:p>
            <a:pPr marL="342900" lvl="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mtClean="0"/>
              <a:t>Quatrième niveau</a:t>
            </a:r>
          </a:p>
          <a:p>
            <a:pPr marL="342900" lvl="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3"/>
          </p:nvPr>
        </p:nvSpPr>
        <p:spPr>
          <a:xfrm rot="16200000">
            <a:off x="6246015" y="2547073"/>
            <a:ext cx="5082628" cy="365760"/>
          </a:xfrm>
          <a:prstGeom prst="rect">
            <a:avLst/>
          </a:prstGeom>
        </p:spPr>
        <p:txBody>
          <a:bodyPr/>
          <a:lstStyle>
            <a:lvl1pPr>
              <a:defRPr sz="1300" b="0" baseline="0">
                <a:solidFill>
                  <a:srgbClr val="278989"/>
                </a:solidFill>
              </a:defRPr>
            </a:lvl1pPr>
          </a:lstStyle>
          <a:p>
            <a:r>
              <a:rPr lang="fr-BE" smtClean="0"/>
              <a:t>Alma -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0"/>
          </p:nvPr>
        </p:nvSpPr>
        <p:spPr>
          <a:xfrm rot="16200000">
            <a:off x="6195040" y="2598047"/>
            <a:ext cx="5184577" cy="365760"/>
          </a:xfrm>
        </p:spPr>
        <p:txBody>
          <a:bodyPr/>
          <a:lstStyle/>
          <a:p>
            <a:r>
              <a:rPr lang="en-US" dirty="0" err="1" smtClean="0"/>
              <a:t>Alma@ULiège</a:t>
            </a:r>
            <a:r>
              <a:rPr lang="en-US" dirty="0" smtClean="0"/>
              <a:t> - ILL – Prêt </a:t>
            </a:r>
            <a:r>
              <a:rPr lang="en-US" dirty="0" err="1" smtClean="0"/>
              <a:t>Interbibliothèques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0"/>
          </p:nvPr>
        </p:nvSpPr>
        <p:spPr>
          <a:xfrm rot="16200000">
            <a:off x="6195040" y="2598047"/>
            <a:ext cx="5184577" cy="365760"/>
          </a:xfrm>
        </p:spPr>
        <p:txBody>
          <a:bodyPr/>
          <a:lstStyle/>
          <a:p>
            <a:r>
              <a:rPr lang="en-US" dirty="0" err="1" smtClean="0"/>
              <a:t>Alma@ULiège</a:t>
            </a:r>
            <a:r>
              <a:rPr lang="en-US" dirty="0" smtClean="0"/>
              <a:t> - ILL – Prêt </a:t>
            </a:r>
            <a:r>
              <a:rPr lang="en-US" dirty="0" err="1" smtClean="0"/>
              <a:t>Interbibliothèques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Alma - 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FB95-ABB8-499B-B163-FF8E1785E17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33519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Alma - 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FB95-ABB8-499B-B163-FF8E1785E17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23826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Alma - 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FB95-ABB8-499B-B163-FF8E1785E17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24836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0000"/>
              </a:schemeClr>
            </a:gs>
            <a:gs pos="75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9928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412776"/>
            <a:ext cx="7992888" cy="4988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278989"/>
            </a:solidFill>
          </a:ln>
        </p:spPr>
        <p:txBody>
          <a:bodyPr vert="horz" lIns="0" tIns="0" rIns="0" bIns="0" rtlCol="0" anchor="ctr"/>
          <a:lstStyle>
            <a:lvl1pPr algn="ctr">
              <a:defRPr sz="1500" b="1" baseline="0">
                <a:solidFill>
                  <a:srgbClr val="278989"/>
                </a:solidFill>
              </a:defRPr>
            </a:lvl1pPr>
          </a:lstStyle>
          <a:p>
            <a:fld id="{E667ED75-B537-4810-9364-B7D9FE7FDC5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195040" y="2598047"/>
            <a:ext cx="5184577" cy="365760"/>
          </a:xfrm>
          <a:prstGeom prst="rect">
            <a:avLst/>
          </a:prstGeom>
        </p:spPr>
        <p:txBody>
          <a:bodyPr/>
          <a:lstStyle>
            <a:lvl1pPr>
              <a:defRPr sz="1300" b="0" baseline="0">
                <a:solidFill>
                  <a:srgbClr val="278989"/>
                </a:solidFill>
              </a:defRPr>
            </a:lvl1pPr>
          </a:lstStyle>
          <a:p>
            <a:r>
              <a:rPr lang="fr-BE" smtClean="0"/>
              <a:t>Alma - </a:t>
            </a:r>
            <a:endParaRPr lang="en-US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483" y="6255593"/>
            <a:ext cx="1963713" cy="6024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200" b="0" kern="1200" cap="none" spc="-100" baseline="0">
          <a:ln>
            <a:noFill/>
          </a:ln>
          <a:solidFill>
            <a:schemeClr val="tx2"/>
          </a:solidFill>
          <a:effectLst/>
          <a:latin typeface="Arial Rounded MT Bold" pitchFamily="34" charset="0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tx2"/>
        </a:buClr>
        <a:buSzPct val="12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1"/>
        </a:buClr>
        <a:buSzPct val="12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tx2"/>
        </a:buClr>
        <a:buSzPct val="12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1"/>
        </a:buClr>
        <a:buSzPct val="12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smtClean="0"/>
              <a:t>Alma - 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5FB95-ABB8-499B-B163-FF8E1785E17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43202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lib.ulg.ac.be/alma/attacher-un-exemplaire-cree-a-une-request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sz="2400" dirty="0" smtClean="0">
                <a:solidFill>
                  <a:schemeClr val="tx1"/>
                </a:solidFill>
              </a:rPr>
              <a:t>Demandes entrantes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67ED75-B537-4810-9364-B7D9FE7FDC55}" type="slidenum">
              <a:rPr lang="fr-BE" smtClean="0"/>
              <a:pPr/>
              <a:t>1</a:t>
            </a:fld>
            <a:endParaRPr lang="fr-BE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Lending</a:t>
            </a:r>
            <a:r>
              <a:rPr lang="fr-BE" dirty="0" smtClean="0"/>
              <a:t> </a:t>
            </a:r>
            <a:r>
              <a:rPr lang="fr-BE" dirty="0" err="1" smtClean="0"/>
              <a:t>requests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48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2. Création de la demande dans ALMA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Livre</a:t>
            </a:r>
            <a:endParaRPr lang="fr-BE" dirty="0"/>
          </a:p>
          <a:p>
            <a:pPr lvl="1"/>
            <a:r>
              <a:rPr lang="fr-BE" dirty="0" smtClean="0"/>
              <a:t>Remplir </a:t>
            </a:r>
            <a:r>
              <a:rPr lang="fr-BE" dirty="0"/>
              <a:t>le formulaire avec les renseignements concernant la demande</a:t>
            </a:r>
          </a:p>
          <a:p>
            <a:pPr lvl="1"/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15" y="2363200"/>
            <a:ext cx="7576097" cy="30871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899592" y="3212976"/>
            <a:ext cx="3024336" cy="21602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à coins arrondis 7"/>
          <p:cNvSpPr/>
          <p:nvPr/>
        </p:nvSpPr>
        <p:spPr>
          <a:xfrm>
            <a:off x="4427984" y="3212976"/>
            <a:ext cx="3096344" cy="43204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3059832" y="2564904"/>
            <a:ext cx="2052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dirty="0" smtClean="0"/>
              <a:t>Champs obligatoires</a:t>
            </a:r>
            <a:endParaRPr lang="en-US" sz="1600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3059832" y="2568487"/>
            <a:ext cx="2016224" cy="35645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necteur droit avec flèche 11"/>
          <p:cNvCxnSpPr/>
          <p:nvPr/>
        </p:nvCxnSpPr>
        <p:spPr>
          <a:xfrm flipH="1">
            <a:off x="2851436" y="2936778"/>
            <a:ext cx="1216508" cy="2636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4085914" y="2928527"/>
            <a:ext cx="1710222" cy="2629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1475656" y="4293096"/>
            <a:ext cx="3409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dirty="0" smtClean="0"/>
              <a:t>Sélectionner le Format « Physical »</a:t>
            </a:r>
            <a:endParaRPr lang="en-US" sz="1600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1187624" y="3645024"/>
            <a:ext cx="2664296" cy="26176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à coins arrondis 17"/>
          <p:cNvSpPr/>
          <p:nvPr/>
        </p:nvSpPr>
        <p:spPr>
          <a:xfrm>
            <a:off x="1475656" y="4293096"/>
            <a:ext cx="3312368" cy="33855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Connecteur droit avec flèche 19"/>
          <p:cNvCxnSpPr>
            <a:endCxn id="17" idx="2"/>
          </p:cNvCxnSpPr>
          <p:nvPr/>
        </p:nvCxnSpPr>
        <p:spPr>
          <a:xfrm flipH="1" flipV="1">
            <a:off x="2519772" y="3906788"/>
            <a:ext cx="540060" cy="3636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891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2. Création de la demande dans ALMA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Livre</a:t>
            </a:r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pPr marL="114300" indent="0">
              <a:buNone/>
            </a:pPr>
            <a:endParaRPr lang="fr-BE" dirty="0" smtClean="0"/>
          </a:p>
          <a:p>
            <a:pPr marL="114300" indent="0">
              <a:buNone/>
            </a:pPr>
            <a:r>
              <a:rPr lang="fr-BE" sz="1600" dirty="0"/>
              <a:t> </a:t>
            </a:r>
            <a:r>
              <a:rPr lang="fr-BE" sz="1600" dirty="0" smtClean="0"/>
              <a:t>       «</a:t>
            </a:r>
            <a:r>
              <a:rPr lang="fr-BE" sz="1600" dirty="0"/>
              <a:t> </a:t>
            </a:r>
            <a:r>
              <a:rPr lang="fr-BE" sz="1600" dirty="0" err="1"/>
              <a:t>External</a:t>
            </a:r>
            <a:r>
              <a:rPr lang="fr-BE" sz="1600" dirty="0"/>
              <a:t> identifier » : le champ ne se complète pas </a:t>
            </a:r>
            <a:r>
              <a:rPr lang="fr-BE" sz="1600" dirty="0" smtClean="0"/>
              <a:t>automatiquement : introduire le numéro Impala (si le partenaire est Impala). Pour un autre partenaire ????</a:t>
            </a:r>
            <a:endParaRPr lang="fr-BE" sz="1600" dirty="0"/>
          </a:p>
          <a:p>
            <a:r>
              <a:rPr lang="fr-BE" dirty="0" smtClean="0"/>
              <a:t>Cliquer sur « Save »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0" y="1988527"/>
            <a:ext cx="8244408" cy="24488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539552" y="2975779"/>
            <a:ext cx="3312368" cy="16519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1547664" y="2276872"/>
            <a:ext cx="1130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dirty="0" smtClean="0"/>
              <a:t>Partenaire</a:t>
            </a:r>
            <a:endParaRPr lang="en-US" sz="1600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1547664" y="2348880"/>
            <a:ext cx="1152128" cy="22220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2051720" y="2582511"/>
            <a:ext cx="324036" cy="3932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à coins arrondis 14"/>
          <p:cNvSpPr/>
          <p:nvPr/>
        </p:nvSpPr>
        <p:spPr>
          <a:xfrm>
            <a:off x="4932040" y="2924943"/>
            <a:ext cx="2880320" cy="21602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ZoneTexte 15"/>
          <p:cNvSpPr txBox="1"/>
          <p:nvPr/>
        </p:nvSpPr>
        <p:spPr>
          <a:xfrm>
            <a:off x="4139952" y="2339588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La Resource Sharing </a:t>
            </a:r>
            <a:r>
              <a:rPr lang="fr-BE" dirty="0"/>
              <a:t>L</a:t>
            </a:r>
            <a:r>
              <a:rPr lang="fr-BE" dirty="0" smtClean="0"/>
              <a:t>ibrary</a:t>
            </a:r>
            <a:endParaRPr lang="en-US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4139952" y="2384189"/>
            <a:ext cx="3096344" cy="32473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onnecteur droit avec flèche 18"/>
          <p:cNvCxnSpPr>
            <a:endCxn id="15" idx="0"/>
          </p:cNvCxnSpPr>
          <p:nvPr/>
        </p:nvCxnSpPr>
        <p:spPr>
          <a:xfrm>
            <a:off x="6012160" y="2722918"/>
            <a:ext cx="360040" cy="2020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53136"/>
            <a:ext cx="364242" cy="364242"/>
          </a:xfrm>
          <a:prstGeom prst="rect">
            <a:avLst/>
          </a:prstGeom>
        </p:spPr>
      </p:pic>
      <p:sp>
        <p:nvSpPr>
          <p:cNvPr id="24" name="Rectangle à coins arrondis 23"/>
          <p:cNvSpPr/>
          <p:nvPr/>
        </p:nvSpPr>
        <p:spPr>
          <a:xfrm>
            <a:off x="4499992" y="3212975"/>
            <a:ext cx="3312368" cy="22515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Connecteur droit avec flèche 25"/>
          <p:cNvCxnSpPr/>
          <p:nvPr/>
        </p:nvCxnSpPr>
        <p:spPr>
          <a:xfrm flipV="1">
            <a:off x="2267744" y="3438126"/>
            <a:ext cx="2808312" cy="13401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à coins arrondis 29"/>
          <p:cNvSpPr/>
          <p:nvPr/>
        </p:nvSpPr>
        <p:spPr>
          <a:xfrm>
            <a:off x="7938120" y="2027943"/>
            <a:ext cx="432048" cy="26292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Connecteur droit avec flèche 31"/>
          <p:cNvCxnSpPr>
            <a:endCxn id="30" idx="2"/>
          </p:cNvCxnSpPr>
          <p:nvPr/>
        </p:nvCxnSpPr>
        <p:spPr>
          <a:xfrm flipV="1">
            <a:off x="2472923" y="2290870"/>
            <a:ext cx="5681221" cy="32983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39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2. Création de la demande dans ALMA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Article/chapitre d’un document </a:t>
            </a:r>
            <a:r>
              <a:rPr lang="fr-BE" dirty="0" smtClean="0"/>
              <a:t>physique</a:t>
            </a:r>
          </a:p>
          <a:p>
            <a:pPr lvl="1"/>
            <a:r>
              <a:rPr lang="fr-BE" sz="1600" dirty="0"/>
              <a:t>Cocher le document souhaité et cliquer sur « </a:t>
            </a:r>
            <a:r>
              <a:rPr lang="fr-BE" sz="1600" dirty="0" smtClean="0"/>
              <a:t>Select</a:t>
            </a:r>
            <a:r>
              <a:rPr lang="fr-BE" sz="1600" dirty="0"/>
              <a:t> </a:t>
            </a:r>
            <a:r>
              <a:rPr lang="fr-BE" sz="1600" dirty="0" smtClean="0"/>
              <a:t>»</a:t>
            </a:r>
          </a:p>
          <a:p>
            <a:pPr lvl="1"/>
            <a:endParaRPr lang="fr-BE" sz="1600" dirty="0"/>
          </a:p>
          <a:p>
            <a:pPr lvl="1"/>
            <a:endParaRPr lang="fr-BE" sz="1600" dirty="0" smtClean="0"/>
          </a:p>
          <a:p>
            <a:pPr lvl="1"/>
            <a:endParaRPr lang="fr-BE" sz="1600" dirty="0"/>
          </a:p>
          <a:p>
            <a:pPr lvl="1"/>
            <a:endParaRPr lang="fr-BE" sz="1600" dirty="0" smtClean="0"/>
          </a:p>
          <a:p>
            <a:pPr lvl="1"/>
            <a:endParaRPr lang="fr-BE" sz="1600" dirty="0"/>
          </a:p>
          <a:p>
            <a:pPr lvl="1"/>
            <a:endParaRPr lang="fr-BE" sz="1600" dirty="0" smtClean="0"/>
          </a:p>
          <a:p>
            <a:pPr lvl="1"/>
            <a:endParaRPr lang="fr-BE" sz="1600" dirty="0"/>
          </a:p>
          <a:p>
            <a:pPr lvl="1"/>
            <a:endParaRPr lang="fr-BE" sz="1600" dirty="0" smtClean="0"/>
          </a:p>
          <a:p>
            <a:pPr lvl="1"/>
            <a:endParaRPr lang="fr-BE" sz="1600" dirty="0"/>
          </a:p>
          <a:p>
            <a:pPr lvl="1"/>
            <a:endParaRPr lang="fr-BE" sz="1600" dirty="0" smtClean="0"/>
          </a:p>
          <a:p>
            <a:pPr lvl="1"/>
            <a:endParaRPr lang="fr-BE" sz="1600" dirty="0"/>
          </a:p>
          <a:p>
            <a:pPr lvl="1"/>
            <a:endParaRPr lang="fr-BE" sz="1600" dirty="0" smtClean="0"/>
          </a:p>
          <a:p>
            <a:pPr marL="411480" lvl="1" indent="0">
              <a:buNone/>
            </a:pPr>
            <a:r>
              <a:rPr lang="fr-BE" sz="1600" dirty="0" smtClean="0"/>
              <a:t>     Pour </a:t>
            </a:r>
            <a:r>
              <a:rPr lang="fr-BE" sz="1600" dirty="0"/>
              <a:t>les demandes d’article : faire une demande sur le titre du périodique (</a:t>
            </a:r>
            <a:r>
              <a:rPr lang="fr-BE" sz="1600" dirty="0" smtClean="0"/>
              <a:t>ou 	du </a:t>
            </a:r>
            <a:r>
              <a:rPr lang="fr-BE" sz="1600" dirty="0"/>
              <a:t>livre), les informations relatives à l’article seront ajoutées plus tard.   </a:t>
            </a:r>
          </a:p>
          <a:p>
            <a:pPr lvl="1"/>
            <a:endParaRPr lang="fr-BE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0" y="2204864"/>
            <a:ext cx="6192688" cy="33039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657046"/>
            <a:ext cx="364242" cy="364242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1331640" y="3140968"/>
            <a:ext cx="288032" cy="21602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6948264" y="2420888"/>
            <a:ext cx="396044" cy="36003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1331640" y="2060848"/>
            <a:ext cx="144016" cy="10801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endCxn id="9" idx="1"/>
          </p:cNvCxnSpPr>
          <p:nvPr/>
        </p:nvCxnSpPr>
        <p:spPr>
          <a:xfrm>
            <a:off x="5292080" y="2060848"/>
            <a:ext cx="1656184" cy="5400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38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2. Création de la demande dans ALMA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Article/chapitre d’un document </a:t>
            </a:r>
            <a:r>
              <a:rPr lang="fr-BE" dirty="0" smtClean="0"/>
              <a:t>physique</a:t>
            </a:r>
          </a:p>
          <a:p>
            <a:pPr lvl="1"/>
            <a:r>
              <a:rPr lang="fr-BE" dirty="0"/>
              <a:t>Remplir le formulaire avec les renseignements concernant la </a:t>
            </a:r>
            <a:r>
              <a:rPr lang="fr-BE" dirty="0" smtClean="0"/>
              <a:t>demande</a:t>
            </a:r>
          </a:p>
          <a:p>
            <a:pPr lvl="1"/>
            <a:endParaRPr lang="fr-BE" dirty="0"/>
          </a:p>
          <a:p>
            <a:pPr lvl="1"/>
            <a:endParaRPr lang="fr-BE" dirty="0" smtClean="0"/>
          </a:p>
          <a:p>
            <a:pPr lvl="1"/>
            <a:endParaRPr lang="fr-BE" dirty="0"/>
          </a:p>
          <a:p>
            <a:pPr lvl="1"/>
            <a:endParaRPr lang="fr-BE" dirty="0" smtClean="0"/>
          </a:p>
          <a:p>
            <a:pPr lvl="1"/>
            <a:endParaRPr lang="fr-BE" dirty="0"/>
          </a:p>
          <a:p>
            <a:pPr lvl="1"/>
            <a:endParaRPr lang="fr-BE" dirty="0" smtClean="0"/>
          </a:p>
          <a:p>
            <a:pPr lvl="1"/>
            <a:endParaRPr lang="fr-BE" dirty="0"/>
          </a:p>
          <a:p>
            <a:pPr lvl="1"/>
            <a:endParaRPr lang="fr-BE" dirty="0" smtClean="0"/>
          </a:p>
          <a:p>
            <a:pPr lvl="1"/>
            <a:endParaRPr lang="fr-BE" dirty="0"/>
          </a:p>
          <a:p>
            <a:pPr lvl="1"/>
            <a:endParaRPr lang="fr-BE" dirty="0" smtClean="0"/>
          </a:p>
          <a:p>
            <a:pPr lvl="1"/>
            <a:endParaRPr lang="fr-BE" dirty="0"/>
          </a:p>
          <a:p>
            <a:pPr lvl="1"/>
            <a:r>
              <a:rPr lang="fr-BE" dirty="0" smtClean="0"/>
              <a:t>Cliquer sur « Save » lorsque les champs nécessaires sont complétés</a:t>
            </a:r>
            <a:endParaRPr lang="fr-BE" dirty="0"/>
          </a:p>
          <a:p>
            <a:pPr lvl="1"/>
            <a:endParaRPr lang="fr-BE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8" y="2233778"/>
            <a:ext cx="8146872" cy="31394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ZoneTexte 6"/>
          <p:cNvSpPr txBox="1"/>
          <p:nvPr/>
        </p:nvSpPr>
        <p:spPr>
          <a:xfrm>
            <a:off x="1691680" y="2611650"/>
            <a:ext cx="2646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dirty="0" smtClean="0"/>
              <a:t>Choisir le format « Digital »</a:t>
            </a:r>
            <a:endParaRPr lang="en-US" sz="1600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899592" y="3645024"/>
            <a:ext cx="3024336" cy="26176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3779912" y="4470211"/>
            <a:ext cx="39340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dirty="0"/>
              <a:t>E</a:t>
            </a:r>
            <a:r>
              <a:rPr lang="fr-BE" sz="1600" dirty="0" smtClean="0"/>
              <a:t>-mail de la Resource Sharing Library ou</a:t>
            </a:r>
            <a:endParaRPr lang="fr-BE" sz="1600" dirty="0"/>
          </a:p>
          <a:p>
            <a:r>
              <a:rPr lang="fr-BE" sz="1600" dirty="0"/>
              <a:t>du partenaire (dans ce cas l’article sera </a:t>
            </a:r>
          </a:p>
          <a:p>
            <a:r>
              <a:rPr lang="fr-BE" sz="1600" dirty="0"/>
              <a:t>directement envoyé au partenaire</a:t>
            </a:r>
            <a:r>
              <a:rPr lang="fr-BE" sz="1600" dirty="0" smtClean="0"/>
              <a:t>)</a:t>
            </a:r>
            <a:endParaRPr lang="en-US" sz="1600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1763688" y="2636912"/>
            <a:ext cx="2520280" cy="28803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onnecteur droit avec flèche 12"/>
          <p:cNvCxnSpPr>
            <a:stCxn id="11" idx="2"/>
          </p:cNvCxnSpPr>
          <p:nvPr/>
        </p:nvCxnSpPr>
        <p:spPr>
          <a:xfrm flipH="1">
            <a:off x="2339753" y="2924944"/>
            <a:ext cx="684075" cy="7200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à coins arrondis 13"/>
          <p:cNvSpPr/>
          <p:nvPr/>
        </p:nvSpPr>
        <p:spPr>
          <a:xfrm>
            <a:off x="611560" y="4653136"/>
            <a:ext cx="2592288" cy="21602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à coins arrondis 14"/>
          <p:cNvSpPr/>
          <p:nvPr/>
        </p:nvSpPr>
        <p:spPr>
          <a:xfrm>
            <a:off x="3851920" y="4509120"/>
            <a:ext cx="3816424" cy="79208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cteur droit avec flèche 16"/>
          <p:cNvCxnSpPr>
            <a:stCxn id="15" idx="1"/>
            <a:endCxn id="14" idx="3"/>
          </p:cNvCxnSpPr>
          <p:nvPr/>
        </p:nvCxnSpPr>
        <p:spPr>
          <a:xfrm flipH="1" flipV="1">
            <a:off x="3203848" y="4761148"/>
            <a:ext cx="648072" cy="1440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à coins arrondis 20"/>
          <p:cNvSpPr/>
          <p:nvPr/>
        </p:nvSpPr>
        <p:spPr>
          <a:xfrm>
            <a:off x="7956376" y="2233778"/>
            <a:ext cx="365024" cy="33112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Connecteur droit avec flèche 22"/>
          <p:cNvCxnSpPr/>
          <p:nvPr/>
        </p:nvCxnSpPr>
        <p:spPr>
          <a:xfrm flipV="1">
            <a:off x="7621848" y="2564904"/>
            <a:ext cx="462495" cy="31683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1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2. Création de la demande dans ALMA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Article d’une ressource </a:t>
            </a:r>
            <a:r>
              <a:rPr lang="fr-BE" dirty="0" smtClean="0"/>
              <a:t>électronique</a:t>
            </a:r>
          </a:p>
          <a:p>
            <a:pPr lvl="1"/>
            <a:r>
              <a:rPr lang="fr-BE" dirty="0"/>
              <a:t>Cocher le document souhaité et cliquer sur « Select »</a:t>
            </a:r>
          </a:p>
          <a:p>
            <a:pPr lvl="1"/>
            <a:endParaRPr lang="en-US" dirty="0" smtClean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6" y="2204864"/>
            <a:ext cx="8177795" cy="32662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à coins arrondis 7"/>
          <p:cNvSpPr/>
          <p:nvPr/>
        </p:nvSpPr>
        <p:spPr>
          <a:xfrm>
            <a:off x="395536" y="3429000"/>
            <a:ext cx="432048" cy="28803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7812360" y="2492896"/>
            <a:ext cx="524501" cy="36004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611560" y="2123728"/>
            <a:ext cx="648072" cy="13052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5868144" y="2123728"/>
            <a:ext cx="1944216" cy="4411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01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2. Création de la demande dans ALMA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Article d’une ressource </a:t>
            </a:r>
            <a:r>
              <a:rPr lang="fr-BE" dirty="0" smtClean="0"/>
              <a:t>électronique</a:t>
            </a:r>
          </a:p>
          <a:p>
            <a:pPr lvl="1"/>
            <a:r>
              <a:rPr lang="fr-BE" dirty="0"/>
              <a:t>Remplir le formulaire avec les renseignements concernant la </a:t>
            </a:r>
            <a:r>
              <a:rPr lang="fr-BE" dirty="0" smtClean="0"/>
              <a:t>demande</a:t>
            </a:r>
          </a:p>
          <a:p>
            <a:pPr lvl="1"/>
            <a:endParaRPr lang="fr-BE" dirty="0"/>
          </a:p>
          <a:p>
            <a:pPr lvl="1"/>
            <a:endParaRPr lang="fr-BE" dirty="0" smtClean="0"/>
          </a:p>
          <a:p>
            <a:pPr lvl="1"/>
            <a:endParaRPr lang="fr-BE" dirty="0"/>
          </a:p>
          <a:p>
            <a:pPr lvl="1"/>
            <a:endParaRPr lang="fr-BE" dirty="0" smtClean="0"/>
          </a:p>
          <a:p>
            <a:pPr lvl="1"/>
            <a:endParaRPr lang="fr-BE" dirty="0"/>
          </a:p>
          <a:p>
            <a:pPr lvl="1"/>
            <a:endParaRPr lang="fr-BE" dirty="0" smtClean="0"/>
          </a:p>
          <a:p>
            <a:pPr lvl="1"/>
            <a:endParaRPr lang="fr-BE" dirty="0"/>
          </a:p>
          <a:p>
            <a:pPr lvl="1"/>
            <a:endParaRPr lang="fr-BE" dirty="0" smtClean="0"/>
          </a:p>
          <a:p>
            <a:pPr lvl="1"/>
            <a:endParaRPr lang="fr-BE" dirty="0"/>
          </a:p>
          <a:p>
            <a:pPr lvl="1"/>
            <a:endParaRPr lang="fr-BE" dirty="0" smtClean="0"/>
          </a:p>
          <a:p>
            <a:pPr lvl="1"/>
            <a:endParaRPr lang="fr-BE" dirty="0" smtClean="0"/>
          </a:p>
          <a:p>
            <a:pPr lvl="1"/>
            <a:r>
              <a:rPr lang="fr-BE" dirty="0" smtClean="0"/>
              <a:t>Cliquer </a:t>
            </a:r>
            <a:r>
              <a:rPr lang="fr-BE" dirty="0"/>
              <a:t>sur « Save » lorsque les champs nécessaires sont complétés</a:t>
            </a:r>
          </a:p>
          <a:p>
            <a:pPr lvl="1"/>
            <a:endParaRPr lang="fr-BE" dirty="0"/>
          </a:p>
          <a:p>
            <a:pPr lvl="1"/>
            <a:endParaRPr lang="fr-BE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59" y="2348880"/>
            <a:ext cx="8018809" cy="31388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ZoneTexte 6"/>
          <p:cNvSpPr txBox="1"/>
          <p:nvPr/>
        </p:nvSpPr>
        <p:spPr>
          <a:xfrm>
            <a:off x="1619672" y="4314582"/>
            <a:ext cx="2646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dirty="0" smtClean="0"/>
              <a:t>Choisir le format « Digital »</a:t>
            </a:r>
            <a:endParaRPr lang="en-US" sz="1600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1619672" y="4293096"/>
            <a:ext cx="2592288" cy="36004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971600" y="3717032"/>
            <a:ext cx="2952328" cy="28803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onnecteur droit avec flèche 10"/>
          <p:cNvCxnSpPr>
            <a:stCxn id="8" idx="0"/>
            <a:endCxn id="9" idx="2"/>
          </p:cNvCxnSpPr>
          <p:nvPr/>
        </p:nvCxnSpPr>
        <p:spPr>
          <a:xfrm flipH="1" flipV="1">
            <a:off x="2447764" y="4005064"/>
            <a:ext cx="468052" cy="2880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à coins arrondis 11"/>
          <p:cNvSpPr/>
          <p:nvPr/>
        </p:nvSpPr>
        <p:spPr>
          <a:xfrm>
            <a:off x="7812360" y="2348880"/>
            <a:ext cx="432048" cy="28803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2627784" y="2636912"/>
            <a:ext cx="5400600" cy="31683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84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2. Création de la demande dans ALMA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Liste des demandes créées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02" y="1889233"/>
            <a:ext cx="6432723" cy="42040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481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Demandes de PIB entrantes : workflow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71500" indent="-457200">
              <a:buFont typeface="+mj-lt"/>
              <a:buAutoNum type="arabicPeriod"/>
            </a:pPr>
            <a:r>
              <a:rPr lang="fr-BE" dirty="0"/>
              <a:t>Réception d’une demande d’une bibliothèque extérieure (via un système hors ALMA : par mail, via Impala,...)</a:t>
            </a:r>
          </a:p>
          <a:p>
            <a:pPr marL="571500" indent="-457200">
              <a:buFont typeface="+mj-lt"/>
              <a:buAutoNum type="arabicPeriod"/>
            </a:pPr>
            <a:r>
              <a:rPr lang="fr-BE" dirty="0"/>
              <a:t>Création de la demande dans ALMA </a:t>
            </a:r>
          </a:p>
          <a:p>
            <a:pPr marL="411480" lvl="1" indent="0">
              <a:buNone/>
            </a:pPr>
            <a:r>
              <a:rPr lang="fr-BE" dirty="0"/>
              <a:t> </a:t>
            </a:r>
            <a:r>
              <a:rPr lang="fr-BE" dirty="0" smtClean="0"/>
              <a:t>  À </a:t>
            </a:r>
            <a:r>
              <a:rPr lang="fr-BE" dirty="0"/>
              <a:t>partir d’une recherche dans ALMA</a:t>
            </a:r>
          </a:p>
          <a:p>
            <a:pPr lvl="2"/>
            <a:r>
              <a:rPr lang="fr-BE" dirty="0"/>
              <a:t>Livre</a:t>
            </a:r>
          </a:p>
          <a:p>
            <a:pPr lvl="2"/>
            <a:r>
              <a:rPr lang="fr-BE" dirty="0"/>
              <a:t>Article / Chapitre d’un document physique </a:t>
            </a:r>
          </a:p>
          <a:p>
            <a:pPr lvl="2"/>
            <a:r>
              <a:rPr lang="fr-BE" dirty="0"/>
              <a:t>Article d’une ressource électronique</a:t>
            </a:r>
          </a:p>
          <a:p>
            <a:pPr marL="571500" indent="-457200">
              <a:buFont typeface="+mj-lt"/>
              <a:buAutoNum type="arabicPeriod"/>
            </a:pPr>
            <a:r>
              <a:rPr lang="fr-BE" dirty="0">
                <a:solidFill>
                  <a:srgbClr val="FF0000"/>
                </a:solidFill>
              </a:rPr>
              <a:t>Prise en charge de la demande</a:t>
            </a:r>
          </a:p>
          <a:p>
            <a:pPr lvl="1"/>
            <a:r>
              <a:rPr lang="fr-BE" dirty="0"/>
              <a:t>Livre : placement d’une </a:t>
            </a:r>
            <a:r>
              <a:rPr lang="fr-BE" dirty="0" err="1"/>
              <a:t>request</a:t>
            </a:r>
            <a:r>
              <a:rPr lang="fr-BE" dirty="0"/>
              <a:t> pour un déplacement temporaire dans la bibliothèque en charge du PIB</a:t>
            </a:r>
          </a:p>
          <a:p>
            <a:pPr lvl="1"/>
            <a:r>
              <a:rPr lang="fr-BE" dirty="0"/>
              <a:t>Article / Chapitre d’un document physique : placement d’une </a:t>
            </a:r>
            <a:r>
              <a:rPr lang="fr-BE" dirty="0" err="1"/>
              <a:t>request</a:t>
            </a:r>
            <a:r>
              <a:rPr lang="fr-BE" dirty="0"/>
              <a:t> pour une demande de digitalisation</a:t>
            </a:r>
          </a:p>
          <a:p>
            <a:pPr marL="571500" indent="-457200">
              <a:buFont typeface="+mj-lt"/>
              <a:buAutoNum type="arabicPeriod"/>
            </a:pPr>
            <a:r>
              <a:rPr lang="fr-BE" dirty="0"/>
              <a:t>Envoi du document à la bibliothèque extérieure</a:t>
            </a:r>
          </a:p>
          <a:p>
            <a:pPr lvl="1"/>
            <a:r>
              <a:rPr lang="fr-BE" dirty="0"/>
              <a:t>Par la poste/navette pour un document papier</a:t>
            </a:r>
          </a:p>
          <a:p>
            <a:pPr lvl="1"/>
            <a:r>
              <a:rPr lang="fr-BE" dirty="0"/>
              <a:t>Par email pour un document électronique ou digitalisé </a:t>
            </a:r>
          </a:p>
          <a:p>
            <a:pPr lvl="1"/>
            <a:r>
              <a:rPr lang="fr-BE" dirty="0"/>
              <a:t>Prolongation </a:t>
            </a:r>
          </a:p>
          <a:p>
            <a:pPr marL="571500" indent="-457200">
              <a:buFont typeface="+mj-lt"/>
              <a:buAutoNum type="arabicPeriod"/>
            </a:pPr>
            <a:r>
              <a:rPr lang="fr-BE" dirty="0"/>
              <a:t>Si format papier : retour du document 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77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3. Prise en charge de la demande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Deux </a:t>
            </a:r>
            <a:r>
              <a:rPr lang="fr-BE" dirty="0"/>
              <a:t>chemins possibles pour accéder à la liste des </a:t>
            </a:r>
            <a:r>
              <a:rPr lang="fr-BE" dirty="0" err="1"/>
              <a:t>lending</a:t>
            </a:r>
            <a:r>
              <a:rPr lang="fr-BE" dirty="0"/>
              <a:t> </a:t>
            </a:r>
            <a:r>
              <a:rPr lang="fr-BE" dirty="0" err="1" smtClean="0"/>
              <a:t>requests</a:t>
            </a:r>
            <a:endParaRPr lang="fr-BE" dirty="0" smtClean="0"/>
          </a:p>
          <a:p>
            <a:pPr lvl="1"/>
            <a:r>
              <a:rPr lang="fr-BE" dirty="0">
                <a:sym typeface="Wingdings" panose="05000000000000000000" pitchFamily="2" charset="2"/>
              </a:rPr>
              <a:t>Dans le widget « </a:t>
            </a:r>
            <a:r>
              <a:rPr lang="fr-BE" dirty="0" err="1">
                <a:sym typeface="Wingdings" panose="05000000000000000000" pitchFamily="2" charset="2"/>
              </a:rPr>
              <a:t>Tasks</a:t>
            </a:r>
            <a:r>
              <a:rPr lang="fr-BE" dirty="0">
                <a:sym typeface="Wingdings" panose="05000000000000000000" pitchFamily="2" charset="2"/>
              </a:rPr>
              <a:t> » sur le </a:t>
            </a:r>
            <a:r>
              <a:rPr lang="fr-BE" dirty="0" err="1">
                <a:sym typeface="Wingdings" panose="05000000000000000000" pitchFamily="2" charset="2"/>
              </a:rPr>
              <a:t>dashboard</a:t>
            </a:r>
            <a:endParaRPr lang="fr-BE" sz="1050" dirty="0"/>
          </a:p>
          <a:p>
            <a:pPr lvl="1"/>
            <a:endParaRPr lang="fr-BE" dirty="0" smtClean="0"/>
          </a:p>
          <a:p>
            <a:pPr lvl="1"/>
            <a:endParaRPr lang="fr-BE" dirty="0"/>
          </a:p>
          <a:p>
            <a:pPr lvl="1"/>
            <a:endParaRPr lang="fr-BE" dirty="0" smtClean="0"/>
          </a:p>
          <a:p>
            <a:pPr lvl="1"/>
            <a:endParaRPr lang="en-US" dirty="0" smtClean="0"/>
          </a:p>
          <a:p>
            <a:pPr lvl="1"/>
            <a:endParaRPr lang="fr-BE" dirty="0" smtClean="0"/>
          </a:p>
          <a:p>
            <a:pPr lvl="1"/>
            <a:r>
              <a:rPr lang="fr-BE" dirty="0" smtClean="0"/>
              <a:t>Menu </a:t>
            </a:r>
            <a:r>
              <a:rPr lang="fr-BE" dirty="0"/>
              <a:t>principal ALMA </a:t>
            </a:r>
            <a:r>
              <a:rPr lang="fr-BE" dirty="0">
                <a:sym typeface="Wingdings" panose="05000000000000000000" pitchFamily="2" charset="2"/>
              </a:rPr>
              <a:t> menu Fulfillment </a:t>
            </a:r>
            <a:endParaRPr lang="fr-BE" dirty="0" smtClean="0">
              <a:sym typeface="Wingdings" panose="05000000000000000000" pitchFamily="2" charset="2"/>
            </a:endParaRPr>
          </a:p>
          <a:p>
            <a:pPr marL="411480" lvl="1" indent="0">
              <a:buNone/>
            </a:pPr>
            <a:r>
              <a:rPr lang="fr-BE" dirty="0">
                <a:sym typeface="Wingdings" panose="05000000000000000000" pitchFamily="2" charset="2"/>
              </a:rPr>
              <a:t> </a:t>
            </a:r>
            <a:r>
              <a:rPr lang="fr-BE" dirty="0" smtClean="0">
                <a:sym typeface="Wingdings" panose="05000000000000000000" pitchFamily="2" charset="2"/>
              </a:rPr>
              <a:t>    </a:t>
            </a:r>
            <a:r>
              <a:rPr lang="fr-BE" dirty="0">
                <a:sym typeface="Wingdings" panose="05000000000000000000" pitchFamily="2" charset="2"/>
              </a:rPr>
              <a:t>« Resource Sharing » </a:t>
            </a:r>
            <a:endParaRPr lang="fr-BE" dirty="0" smtClean="0">
              <a:sym typeface="Wingdings" panose="05000000000000000000" pitchFamily="2" charset="2"/>
            </a:endParaRPr>
          </a:p>
          <a:p>
            <a:pPr marL="411480" lvl="1" indent="0">
              <a:buNone/>
            </a:pPr>
            <a:r>
              <a:rPr lang="fr-BE" dirty="0">
                <a:sym typeface="Wingdings" panose="05000000000000000000" pitchFamily="2" charset="2"/>
              </a:rPr>
              <a:t> </a:t>
            </a:r>
            <a:r>
              <a:rPr lang="fr-BE" dirty="0" smtClean="0">
                <a:sym typeface="Wingdings" panose="05000000000000000000" pitchFamily="2" charset="2"/>
              </a:rPr>
              <a:t>    </a:t>
            </a:r>
            <a:r>
              <a:rPr lang="fr-BE" dirty="0">
                <a:sym typeface="Wingdings" panose="05000000000000000000" pitchFamily="2" charset="2"/>
              </a:rPr>
              <a:t>« </a:t>
            </a:r>
            <a:r>
              <a:rPr lang="fr-BE" dirty="0" err="1">
                <a:sym typeface="Wingdings" panose="05000000000000000000" pitchFamily="2" charset="2"/>
              </a:rPr>
              <a:t>Lending</a:t>
            </a:r>
            <a:r>
              <a:rPr lang="fr-BE" dirty="0">
                <a:sym typeface="Wingdings" panose="05000000000000000000" pitchFamily="2" charset="2"/>
              </a:rPr>
              <a:t> </a:t>
            </a:r>
            <a:r>
              <a:rPr lang="fr-BE" dirty="0" err="1">
                <a:sym typeface="Wingdings" panose="05000000000000000000" pitchFamily="2" charset="2"/>
              </a:rPr>
              <a:t>requests</a:t>
            </a:r>
            <a:r>
              <a:rPr lang="fr-BE" dirty="0">
                <a:sym typeface="Wingdings" panose="05000000000000000000" pitchFamily="2" charset="2"/>
              </a:rPr>
              <a:t> </a:t>
            </a:r>
            <a:r>
              <a:rPr lang="fr-BE" dirty="0" smtClean="0">
                <a:sym typeface="Wingdings" panose="05000000000000000000" pitchFamily="2" charset="2"/>
              </a:rPr>
              <a:t>»</a:t>
            </a:r>
          </a:p>
          <a:p>
            <a:pPr lvl="1"/>
            <a:endParaRPr lang="fr-BE" dirty="0">
              <a:sym typeface="Wingdings" panose="05000000000000000000" pitchFamily="2" charset="2"/>
            </a:endParaRPr>
          </a:p>
          <a:p>
            <a:pPr lvl="1"/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577" y="3048772"/>
            <a:ext cx="1564751" cy="36925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6031585" y="5857084"/>
            <a:ext cx="864096" cy="21602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492896"/>
            <a:ext cx="2854371" cy="14401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à coins arrondis 8"/>
          <p:cNvSpPr/>
          <p:nvPr/>
        </p:nvSpPr>
        <p:spPr>
          <a:xfrm>
            <a:off x="1619673" y="3048772"/>
            <a:ext cx="2732700" cy="66826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3419872" y="4941168"/>
            <a:ext cx="2611713" cy="9159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21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3. Prise en charge de la demande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Liste des demandes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64" y="1841375"/>
            <a:ext cx="7860600" cy="41308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ZoneTexte 6"/>
          <p:cNvSpPr txBox="1"/>
          <p:nvPr/>
        </p:nvSpPr>
        <p:spPr>
          <a:xfrm>
            <a:off x="2987824" y="2060848"/>
            <a:ext cx="4442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 smtClean="0"/>
              <a:t>3 onglets : demandes qui me sont assignées,</a:t>
            </a:r>
          </a:p>
          <a:p>
            <a:r>
              <a:rPr lang="fr-BE" sz="1400" dirty="0" smtClean="0"/>
              <a:t>non assignées ou assignées aux autres gestionnaires</a:t>
            </a:r>
            <a:endParaRPr lang="en-US" sz="1400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1547664" y="2800092"/>
            <a:ext cx="2376264" cy="26886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2987824" y="2060848"/>
            <a:ext cx="4392488" cy="52322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onnecteur droit 10"/>
          <p:cNvCxnSpPr/>
          <p:nvPr/>
        </p:nvCxnSpPr>
        <p:spPr>
          <a:xfrm flipH="1">
            <a:off x="3923928" y="2584068"/>
            <a:ext cx="1224136" cy="2688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à coins arrondis 11"/>
          <p:cNvSpPr/>
          <p:nvPr/>
        </p:nvSpPr>
        <p:spPr>
          <a:xfrm>
            <a:off x="317664" y="2420888"/>
            <a:ext cx="1163856" cy="355131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ZoneTexte 12"/>
          <p:cNvSpPr txBox="1"/>
          <p:nvPr/>
        </p:nvSpPr>
        <p:spPr>
          <a:xfrm>
            <a:off x="1763688" y="5085184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Facettes</a:t>
            </a:r>
            <a:endParaRPr lang="en-US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1763688" y="5085184"/>
            <a:ext cx="1080120" cy="36004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Connecteur droit avec flèche 15"/>
          <p:cNvCxnSpPr/>
          <p:nvPr/>
        </p:nvCxnSpPr>
        <p:spPr>
          <a:xfrm flipH="1" flipV="1">
            <a:off x="1481520" y="4365104"/>
            <a:ext cx="282168" cy="9361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3851920" y="3348281"/>
            <a:ext cx="3070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dirty="0" smtClean="0"/>
              <a:t>Filtre sur les demandes actives </a:t>
            </a:r>
          </a:p>
          <a:p>
            <a:r>
              <a:rPr lang="fr-BE" sz="1600" dirty="0" smtClean="0"/>
              <a:t>ou complètes</a:t>
            </a:r>
            <a:endParaRPr lang="en-US" sz="1600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2195736" y="3429000"/>
            <a:ext cx="1296144" cy="21602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à coins arrondis 18"/>
          <p:cNvSpPr/>
          <p:nvPr/>
        </p:nvSpPr>
        <p:spPr>
          <a:xfrm>
            <a:off x="3851920" y="3348281"/>
            <a:ext cx="2952328" cy="58477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Connecteur droit 20"/>
          <p:cNvCxnSpPr>
            <a:endCxn id="17" idx="1"/>
          </p:cNvCxnSpPr>
          <p:nvPr/>
        </p:nvCxnSpPr>
        <p:spPr>
          <a:xfrm>
            <a:off x="3491880" y="3573016"/>
            <a:ext cx="360040" cy="676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58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000" dirty="0" err="1" smtClean="0"/>
              <a:t>Lending</a:t>
            </a:r>
            <a:r>
              <a:rPr lang="fr-BE" sz="3000" dirty="0" smtClean="0"/>
              <a:t> </a:t>
            </a:r>
            <a:r>
              <a:rPr lang="fr-BE" sz="3000" dirty="0" err="1" smtClean="0"/>
              <a:t>requests</a:t>
            </a:r>
            <a:r>
              <a:rPr lang="fr-BE" sz="3000" dirty="0" smtClean="0"/>
              <a:t> (Demandes de PIB entrantes)</a:t>
            </a:r>
            <a:endParaRPr lang="en-US" sz="3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Les demandes de PIB entrantes concernent les demandes faites à notre bibliothèque par une bibliothèque extérieure (hors </a:t>
            </a:r>
            <a:r>
              <a:rPr lang="fr-BE" dirty="0" err="1" smtClean="0"/>
              <a:t>ULiège</a:t>
            </a:r>
            <a:r>
              <a:rPr lang="fr-BE" dirty="0" smtClean="0"/>
              <a:t>)</a:t>
            </a:r>
            <a:endParaRPr lang="fr-BE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61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3. Prise en charge de la demande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Pour retrouver une demande : effectuer une recherche </a:t>
            </a:r>
            <a:r>
              <a:rPr lang="fr-BE" dirty="0" smtClean="0"/>
              <a:t>en sélectionnant </a:t>
            </a:r>
            <a:r>
              <a:rPr lang="fr-BE" dirty="0"/>
              <a:t>un critère dans la liste déroulante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975" y="2161125"/>
            <a:ext cx="4477226" cy="40128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3347864" y="2996952"/>
            <a:ext cx="1584176" cy="28803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à coins arrondis 7"/>
          <p:cNvSpPr/>
          <p:nvPr/>
        </p:nvSpPr>
        <p:spPr>
          <a:xfrm>
            <a:off x="1894975" y="2996952"/>
            <a:ext cx="1380881" cy="317698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3. Prise en charge de la demande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BE" sz="1800" dirty="0"/>
              <a:t>Options disponibles</a:t>
            </a:r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pPr marL="114300" indent="0">
              <a:buNone/>
            </a:pPr>
            <a:endParaRPr lang="fr-BE" sz="1300" b="1" dirty="0" smtClean="0"/>
          </a:p>
          <a:p>
            <a:pPr marL="114300" indent="0">
              <a:buNone/>
            </a:pPr>
            <a:endParaRPr lang="fr-BE" sz="1300" b="1" dirty="0"/>
          </a:p>
          <a:p>
            <a:pPr marL="114300" indent="0">
              <a:buNone/>
            </a:pPr>
            <a:endParaRPr lang="fr-BE" sz="1300" b="1" dirty="0" smtClean="0"/>
          </a:p>
          <a:p>
            <a:pPr marL="114300" indent="0">
              <a:buNone/>
            </a:pPr>
            <a:endParaRPr lang="fr-BE" sz="1300" b="1" dirty="0"/>
          </a:p>
          <a:p>
            <a:pPr lvl="1"/>
            <a:r>
              <a:rPr lang="fr-BE" sz="1300" b="1" dirty="0" smtClean="0"/>
              <a:t>Edit</a:t>
            </a:r>
            <a:r>
              <a:rPr lang="fr-BE" sz="1300" dirty="0" smtClean="0"/>
              <a:t> </a:t>
            </a:r>
            <a:r>
              <a:rPr lang="fr-BE" sz="1300" dirty="0"/>
              <a:t>: modifier/ajouter des informations à la </a:t>
            </a:r>
            <a:r>
              <a:rPr lang="fr-BE" sz="1300" dirty="0" smtClean="0"/>
              <a:t>demande</a:t>
            </a:r>
          </a:p>
          <a:p>
            <a:pPr lvl="1"/>
            <a:r>
              <a:rPr lang="fr-BE" sz="1300" b="1" dirty="0" err="1"/>
              <a:t>Print</a:t>
            </a:r>
            <a:r>
              <a:rPr lang="fr-BE" sz="1300" b="1" dirty="0"/>
              <a:t> Slip </a:t>
            </a:r>
            <a:r>
              <a:rPr lang="fr-BE" sz="1300" dirty="0"/>
              <a:t>: imprimer un  bordereau de demande </a:t>
            </a:r>
          </a:p>
          <a:p>
            <a:pPr lvl="1"/>
            <a:r>
              <a:rPr lang="fr-BE" sz="1300" b="1" dirty="0"/>
              <a:t>Manage Fulfillment Options </a:t>
            </a:r>
            <a:r>
              <a:rPr lang="fr-BE" sz="1300" dirty="0"/>
              <a:t>: envoyer les </a:t>
            </a:r>
            <a:r>
              <a:rPr lang="fr-BE" sz="1300" dirty="0" err="1"/>
              <a:t>requests</a:t>
            </a:r>
            <a:r>
              <a:rPr lang="fr-BE" sz="1300" dirty="0"/>
              <a:t> aux bibliothèques propriétaires des documents souhaités pour obtenir le livre ou l’article demandé par le partenaire  </a:t>
            </a:r>
          </a:p>
          <a:p>
            <a:pPr lvl="1"/>
            <a:r>
              <a:rPr lang="fr-BE" sz="1300" b="1" dirty="0"/>
              <a:t>Duplicate</a:t>
            </a:r>
            <a:r>
              <a:rPr lang="fr-BE" sz="1300" dirty="0"/>
              <a:t> : dupliquer la demande</a:t>
            </a:r>
          </a:p>
          <a:p>
            <a:pPr lvl="1"/>
            <a:r>
              <a:rPr lang="fr-BE" sz="1300" b="1" dirty="0" err="1"/>
              <a:t>Reassign</a:t>
            </a:r>
            <a:r>
              <a:rPr lang="fr-BE" sz="1300" dirty="0"/>
              <a:t> : réassigner la demande à un </a:t>
            </a:r>
            <a:r>
              <a:rPr lang="fr-BE" sz="1300" dirty="0" smtClean="0"/>
              <a:t>autre gestionnaire PIB </a:t>
            </a:r>
            <a:endParaRPr lang="fr-BE" sz="1300" dirty="0"/>
          </a:p>
          <a:p>
            <a:pPr lvl="1"/>
            <a:r>
              <a:rPr lang="fr-BE" sz="1300" b="1" dirty="0" err="1"/>
              <a:t>Search</a:t>
            </a:r>
            <a:r>
              <a:rPr lang="fr-BE" sz="1300" dirty="0"/>
              <a:t> : faire une recherche dans le catalogue </a:t>
            </a:r>
          </a:p>
          <a:p>
            <a:pPr lvl="1"/>
            <a:r>
              <a:rPr lang="fr-BE" sz="1300" b="1" dirty="0" err="1"/>
              <a:t>Detach</a:t>
            </a:r>
            <a:r>
              <a:rPr lang="fr-BE" sz="1300" b="1" dirty="0"/>
              <a:t> </a:t>
            </a:r>
            <a:r>
              <a:rPr lang="fr-BE" sz="1300" b="1" dirty="0" err="1"/>
              <a:t>from</a:t>
            </a:r>
            <a:r>
              <a:rPr lang="fr-BE" sz="1300" b="1" dirty="0"/>
              <a:t> MMS </a:t>
            </a:r>
            <a:r>
              <a:rPr lang="fr-BE" sz="1300" dirty="0"/>
              <a:t>: détacher la demande de la notice à laquelle elle est liée </a:t>
            </a:r>
          </a:p>
          <a:p>
            <a:pPr lvl="1"/>
            <a:r>
              <a:rPr lang="fr-BE" sz="1300" b="1" dirty="0" err="1"/>
              <a:t>Reject</a:t>
            </a:r>
            <a:r>
              <a:rPr lang="fr-BE" sz="1300" dirty="0"/>
              <a:t> : refuser la demande</a:t>
            </a:r>
          </a:p>
          <a:p>
            <a:pPr lvl="1"/>
            <a:r>
              <a:rPr lang="fr-BE" sz="1300" b="1" dirty="0"/>
              <a:t>Release </a:t>
            </a:r>
            <a:r>
              <a:rPr lang="fr-BE" sz="1300" b="1" dirty="0" err="1"/>
              <a:t>Assign</a:t>
            </a:r>
            <a:r>
              <a:rPr lang="fr-BE" sz="1300" b="1" dirty="0"/>
              <a:t> </a:t>
            </a:r>
            <a:r>
              <a:rPr lang="fr-BE" sz="1300" dirty="0"/>
              <a:t>: supprimer l’assignation </a:t>
            </a:r>
          </a:p>
          <a:p>
            <a:pPr lvl="1"/>
            <a:r>
              <a:rPr lang="fr-BE" sz="1300" b="1" dirty="0" err="1" smtClean="0"/>
              <a:t>Ship</a:t>
            </a:r>
            <a:r>
              <a:rPr lang="fr-BE" sz="1300" b="1" dirty="0" smtClean="0"/>
              <a:t> </a:t>
            </a:r>
            <a:r>
              <a:rPr lang="fr-BE" sz="1300" b="1" dirty="0"/>
              <a:t>non-</a:t>
            </a:r>
            <a:r>
              <a:rPr lang="fr-BE" sz="1300" b="1" dirty="0" err="1"/>
              <a:t>returnable</a:t>
            </a:r>
            <a:r>
              <a:rPr lang="fr-BE" sz="1300" b="1" dirty="0"/>
              <a:t> </a:t>
            </a:r>
            <a:r>
              <a:rPr lang="fr-BE" sz="1300" dirty="0"/>
              <a:t>: envoyer une copie </a:t>
            </a:r>
          </a:p>
          <a:p>
            <a:pPr lvl="1"/>
            <a:r>
              <a:rPr lang="fr-BE" sz="1300" b="1" dirty="0" err="1"/>
              <a:t>Ship</a:t>
            </a:r>
            <a:r>
              <a:rPr lang="fr-BE" sz="1300" b="1" dirty="0"/>
              <a:t> Item </a:t>
            </a:r>
            <a:r>
              <a:rPr lang="fr-BE" sz="1300" dirty="0"/>
              <a:t>: envoyer le document au partenaire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46" y="1772816"/>
            <a:ext cx="7083835" cy="22152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6444208" y="1772816"/>
            <a:ext cx="1368152" cy="213397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5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3. Prise en charge de la demande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Edit </a:t>
            </a:r>
            <a:r>
              <a:rPr lang="fr-BE" dirty="0" smtClean="0"/>
              <a:t>:</a:t>
            </a:r>
          </a:p>
          <a:p>
            <a:pPr lvl="1"/>
            <a:r>
              <a:rPr lang="fr-BE" dirty="0" smtClean="0"/>
              <a:t>Pour </a:t>
            </a:r>
            <a:r>
              <a:rPr lang="fr-BE" dirty="0"/>
              <a:t>une demande d’article : si la demande a été ajoutée à partir d’une recherche dans ALMA, il faut éditer la demande pour ajouter les </a:t>
            </a:r>
            <a:r>
              <a:rPr lang="fr-BE" dirty="0" smtClean="0"/>
              <a:t>informations bibliographiques </a:t>
            </a:r>
            <a:r>
              <a:rPr lang="fr-BE" dirty="0"/>
              <a:t>relatives à l’article</a:t>
            </a:r>
            <a:r>
              <a:rPr lang="fr-BE" dirty="0" smtClean="0"/>
              <a:t>.</a:t>
            </a:r>
            <a:endParaRPr lang="fr-BE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04" y="2805363"/>
            <a:ext cx="7452320" cy="24226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6948264" y="3429000"/>
            <a:ext cx="288032" cy="28803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7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3. Prise en charge de la demande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Edit : ajouter les informations bibliographiques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832"/>
            <a:ext cx="5076056" cy="25907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619" y="3861048"/>
            <a:ext cx="4395672" cy="276155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" name="Connecteur en angle 9"/>
          <p:cNvCxnSpPr/>
          <p:nvPr/>
        </p:nvCxnSpPr>
        <p:spPr>
          <a:xfrm>
            <a:off x="1835696" y="4507603"/>
            <a:ext cx="2042923" cy="1339477"/>
          </a:xfrm>
          <a:prstGeom prst="bentConnector3">
            <a:avLst>
              <a:gd name="adj1" fmla="val 479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à coins arrondis 11"/>
          <p:cNvSpPr/>
          <p:nvPr/>
        </p:nvSpPr>
        <p:spPr>
          <a:xfrm>
            <a:off x="3923928" y="4005064"/>
            <a:ext cx="1440160" cy="21602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à coins arrondis 12"/>
          <p:cNvSpPr/>
          <p:nvPr/>
        </p:nvSpPr>
        <p:spPr>
          <a:xfrm>
            <a:off x="4247964" y="4437112"/>
            <a:ext cx="683568" cy="15162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à coins arrondis 13"/>
          <p:cNvSpPr/>
          <p:nvPr/>
        </p:nvSpPr>
        <p:spPr>
          <a:xfrm>
            <a:off x="6911752" y="4365104"/>
            <a:ext cx="756592" cy="43204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à coins arrondis 14"/>
          <p:cNvSpPr/>
          <p:nvPr/>
        </p:nvSpPr>
        <p:spPr>
          <a:xfrm>
            <a:off x="3917807" y="6295680"/>
            <a:ext cx="1013725" cy="32692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à coins arrondis 15"/>
          <p:cNvSpPr/>
          <p:nvPr/>
        </p:nvSpPr>
        <p:spPr>
          <a:xfrm>
            <a:off x="6911752" y="6277905"/>
            <a:ext cx="840735" cy="20403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4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3. Prise en charge de la demande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 smtClean="0"/>
              <a:t>Reject</a:t>
            </a:r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pPr marL="411480" lvl="1" indent="0">
              <a:buNone/>
            </a:pPr>
            <a:r>
              <a:rPr lang="fr-BE" dirty="0" smtClean="0"/>
              <a:t>Choisir la raison du rejet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44824"/>
            <a:ext cx="6822504" cy="21415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6444208" y="2996952"/>
            <a:ext cx="432048" cy="21602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293096"/>
            <a:ext cx="4320480" cy="23487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à coins arrondis 8"/>
          <p:cNvSpPr/>
          <p:nvPr/>
        </p:nvSpPr>
        <p:spPr>
          <a:xfrm>
            <a:off x="4067944" y="4869160"/>
            <a:ext cx="1296144" cy="18002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onnecteur droit avec flèche 10"/>
          <p:cNvCxnSpPr>
            <a:stCxn id="7" idx="2"/>
          </p:cNvCxnSpPr>
          <p:nvPr/>
        </p:nvCxnSpPr>
        <p:spPr>
          <a:xfrm flipH="1">
            <a:off x="6588224" y="3212976"/>
            <a:ext cx="72008" cy="10801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42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3. Prise en charge de la demande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 smtClean="0"/>
              <a:t>Reject</a:t>
            </a:r>
            <a:endParaRPr lang="fr-BE" dirty="0" smtClean="0"/>
          </a:p>
          <a:p>
            <a:pPr lvl="1"/>
            <a:r>
              <a:rPr lang="fr-BE" dirty="0" smtClean="0"/>
              <a:t>Le statut de la demande est alors modifié</a:t>
            </a:r>
          </a:p>
          <a:p>
            <a:pPr lvl="1"/>
            <a:endParaRPr lang="fr-BE" dirty="0"/>
          </a:p>
          <a:p>
            <a:pPr lvl="1"/>
            <a:endParaRPr lang="fr-BE" dirty="0" smtClean="0"/>
          </a:p>
          <a:p>
            <a:pPr lvl="1"/>
            <a:endParaRPr lang="fr-BE" dirty="0"/>
          </a:p>
          <a:p>
            <a:pPr lvl="1"/>
            <a:endParaRPr lang="fr-BE" dirty="0" smtClean="0"/>
          </a:p>
          <a:p>
            <a:pPr lvl="1"/>
            <a:endParaRPr lang="fr-BE" dirty="0"/>
          </a:p>
          <a:p>
            <a:pPr lvl="1"/>
            <a:endParaRPr lang="fr-BE" dirty="0" smtClean="0"/>
          </a:p>
          <a:p>
            <a:pPr lvl="1"/>
            <a:r>
              <a:rPr lang="fr-BE" dirty="0" smtClean="0"/>
              <a:t>Remarque : les demandes qui sont clairement des échecs ne seront pas encodées. Si une demande encodée finit par un échec, cliquer sur « </a:t>
            </a:r>
            <a:r>
              <a:rPr lang="fr-BE" dirty="0" err="1" smtClean="0"/>
              <a:t>Remove</a:t>
            </a:r>
            <a:r>
              <a:rPr lang="fr-BE" dirty="0" smtClean="0"/>
              <a:t> » pour l’éliminer.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04" y="2207951"/>
            <a:ext cx="7452320" cy="16988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2555776" y="2564904"/>
            <a:ext cx="2106162" cy="21602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à coins arrondis 7"/>
          <p:cNvSpPr/>
          <p:nvPr/>
        </p:nvSpPr>
        <p:spPr>
          <a:xfrm>
            <a:off x="6732240" y="2672915"/>
            <a:ext cx="504056" cy="25202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eur droit avec flèche 9"/>
          <p:cNvCxnSpPr/>
          <p:nvPr/>
        </p:nvCxnSpPr>
        <p:spPr>
          <a:xfrm flipH="1" flipV="1">
            <a:off x="6948264" y="2924944"/>
            <a:ext cx="432048" cy="15121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21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3. Prise en charge de la demande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Manage Fulfillment </a:t>
            </a:r>
            <a:r>
              <a:rPr lang="fr-BE" dirty="0" smtClean="0"/>
              <a:t>Options</a:t>
            </a:r>
          </a:p>
          <a:p>
            <a:pPr lvl="1"/>
            <a:endParaRPr lang="fr-BE" dirty="0"/>
          </a:p>
          <a:p>
            <a:pPr lvl="1"/>
            <a:endParaRPr lang="fr-BE" dirty="0" smtClean="0"/>
          </a:p>
          <a:p>
            <a:pPr lvl="1"/>
            <a:endParaRPr lang="fr-BE" dirty="0"/>
          </a:p>
          <a:p>
            <a:pPr lvl="1"/>
            <a:endParaRPr lang="fr-BE" dirty="0" smtClean="0"/>
          </a:p>
          <a:p>
            <a:pPr lvl="1"/>
            <a:endParaRPr lang="fr-BE" dirty="0"/>
          </a:p>
          <a:p>
            <a:pPr lvl="1"/>
            <a:endParaRPr lang="fr-BE" dirty="0" smtClean="0"/>
          </a:p>
          <a:p>
            <a:pPr lvl="1"/>
            <a:endParaRPr lang="fr-BE" dirty="0"/>
          </a:p>
          <a:p>
            <a:pPr lvl="1"/>
            <a:endParaRPr lang="fr-BE" dirty="0" smtClean="0"/>
          </a:p>
          <a:p>
            <a:pPr lvl="1"/>
            <a:r>
              <a:rPr lang="fr-BE" sz="1600" dirty="0" smtClean="0"/>
              <a:t>Livre : </a:t>
            </a:r>
            <a:r>
              <a:rPr lang="fr-BE" sz="1600" dirty="0"/>
              <a:t>les documents physiques envoyés en PIB </a:t>
            </a:r>
            <a:r>
              <a:rPr lang="fr-BE" sz="1600" dirty="0" smtClean="0"/>
              <a:t>changent </a:t>
            </a:r>
            <a:r>
              <a:rPr lang="fr-BE" sz="1600" dirty="0"/>
              <a:t>temporairement de </a:t>
            </a:r>
            <a:r>
              <a:rPr lang="fr-BE" sz="1600" dirty="0" smtClean="0"/>
              <a:t>localisation. Le « Manage Fulfillment Options » permet d’effectuer cette procédure à l’aide d’une « </a:t>
            </a:r>
            <a:r>
              <a:rPr lang="fr-BE" sz="1600" dirty="0" err="1" smtClean="0"/>
              <a:t>physical</a:t>
            </a:r>
            <a:r>
              <a:rPr lang="fr-BE" sz="1600" dirty="0" smtClean="0"/>
              <a:t> </a:t>
            </a:r>
            <a:r>
              <a:rPr lang="fr-BE" sz="1600" dirty="0" err="1" smtClean="0"/>
              <a:t>request</a:t>
            </a:r>
            <a:r>
              <a:rPr lang="fr-BE" sz="1600" dirty="0" smtClean="0"/>
              <a:t> ». </a:t>
            </a:r>
          </a:p>
          <a:p>
            <a:pPr lvl="1"/>
            <a:r>
              <a:rPr lang="fr-BE" sz="1600" dirty="0" smtClean="0"/>
              <a:t>Article/chapitre d’un document physique : Le « Manage Fulfillment Options » permet d’envoyer une « Partial </a:t>
            </a:r>
            <a:r>
              <a:rPr lang="fr-BE" sz="1600" dirty="0" err="1" smtClean="0"/>
              <a:t>digitization</a:t>
            </a:r>
            <a:r>
              <a:rPr lang="fr-BE" sz="1600" dirty="0" smtClean="0"/>
              <a:t> </a:t>
            </a:r>
            <a:r>
              <a:rPr lang="fr-BE" sz="1600" dirty="0" err="1" smtClean="0"/>
              <a:t>request</a:t>
            </a:r>
            <a:r>
              <a:rPr lang="fr-BE" sz="1600" dirty="0" smtClean="0"/>
              <a:t> » à la bibliothèque possédant le document.</a:t>
            </a:r>
          </a:p>
          <a:p>
            <a:pPr lvl="1"/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88" y="1844824"/>
            <a:ext cx="5940152" cy="25420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6156176" y="3212976"/>
            <a:ext cx="1080120" cy="14401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3. Prise en charge de la demande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Manage Fulfillment </a:t>
            </a:r>
            <a:r>
              <a:rPr lang="fr-BE" dirty="0" smtClean="0"/>
              <a:t>Options</a:t>
            </a:r>
            <a:r>
              <a:rPr lang="en-US" dirty="0" smtClean="0"/>
              <a:t> : Livre</a:t>
            </a:r>
          </a:p>
          <a:p>
            <a:pPr lvl="1"/>
            <a:r>
              <a:rPr lang="fr-BE" dirty="0" smtClean="0"/>
              <a:t>Cliquer sur le bouton « Place </a:t>
            </a:r>
            <a:r>
              <a:rPr lang="fr-BE" dirty="0" err="1" smtClean="0"/>
              <a:t>request</a:t>
            </a:r>
            <a:r>
              <a:rPr lang="fr-BE" dirty="0" smtClean="0"/>
              <a:t> » ou sélectionner « </a:t>
            </a:r>
            <a:r>
              <a:rPr lang="fr-BE" dirty="0" err="1" smtClean="0"/>
              <a:t>Request</a:t>
            </a:r>
            <a:r>
              <a:rPr lang="fr-BE" dirty="0" smtClean="0"/>
              <a:t> » dans le menu « Actions »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20888"/>
            <a:ext cx="7128792" cy="33842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7020272" y="2420888"/>
            <a:ext cx="792088" cy="36003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à coins arrondis 7"/>
          <p:cNvSpPr/>
          <p:nvPr/>
        </p:nvSpPr>
        <p:spPr>
          <a:xfrm>
            <a:off x="6516216" y="5517232"/>
            <a:ext cx="504056" cy="21602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4139952" y="2132856"/>
            <a:ext cx="2880320" cy="4320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>
            <a:off x="6732240" y="2132856"/>
            <a:ext cx="432048" cy="33843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31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3. Prise en charge de la demande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Manage Fulfillment Options</a:t>
            </a:r>
            <a:r>
              <a:rPr lang="en-US" dirty="0"/>
              <a:t> : Livre</a:t>
            </a:r>
          </a:p>
          <a:p>
            <a:pPr lvl="1"/>
            <a:r>
              <a:rPr lang="fr-BE" dirty="0" smtClean="0"/>
              <a:t>Choisir « </a:t>
            </a:r>
            <a:r>
              <a:rPr lang="fr-BE" dirty="0" err="1" smtClean="0"/>
              <a:t>Ship</a:t>
            </a:r>
            <a:r>
              <a:rPr lang="fr-BE" dirty="0" smtClean="0"/>
              <a:t> </a:t>
            </a:r>
            <a:r>
              <a:rPr lang="fr-BE" dirty="0" err="1" smtClean="0"/>
              <a:t>physically</a:t>
            </a:r>
            <a:r>
              <a:rPr lang="fr-BE" dirty="0" smtClean="0"/>
              <a:t> »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13" y="2132856"/>
            <a:ext cx="3500407" cy="18178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Rectangle à coins arrondis 15"/>
          <p:cNvSpPr/>
          <p:nvPr/>
        </p:nvSpPr>
        <p:spPr>
          <a:xfrm>
            <a:off x="1259632" y="3717032"/>
            <a:ext cx="864096" cy="21602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Connecteur droit avec flèche 17"/>
          <p:cNvCxnSpPr/>
          <p:nvPr/>
        </p:nvCxnSpPr>
        <p:spPr>
          <a:xfrm flipH="1">
            <a:off x="1835696" y="2132856"/>
            <a:ext cx="648072" cy="15841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645" y="3573016"/>
            <a:ext cx="6012603" cy="266429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1" name="Connecteur en angle 20"/>
          <p:cNvCxnSpPr>
            <a:endCxn id="19" idx="1"/>
          </p:cNvCxnSpPr>
          <p:nvPr/>
        </p:nvCxnSpPr>
        <p:spPr>
          <a:xfrm rot="16200000" flipH="1">
            <a:off x="1519604" y="4033123"/>
            <a:ext cx="972108" cy="771974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4355976" y="4797152"/>
            <a:ext cx="3840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 smtClean="0"/>
              <a:t>Sélectionner la RSL </a:t>
            </a:r>
            <a:r>
              <a:rPr lang="fr-BE" sz="1400" dirty="0" err="1" smtClean="0"/>
              <a:t>Interlibrary</a:t>
            </a:r>
            <a:r>
              <a:rPr lang="fr-BE" sz="1400" dirty="0" smtClean="0"/>
              <a:t> </a:t>
            </a:r>
            <a:r>
              <a:rPr lang="fr-BE" sz="1400" dirty="0" err="1" smtClean="0"/>
              <a:t>Loan</a:t>
            </a:r>
            <a:r>
              <a:rPr lang="fr-BE" sz="1400" dirty="0" smtClean="0"/>
              <a:t> Services</a:t>
            </a:r>
            <a:endParaRPr lang="en-US" sz="1400" dirty="0"/>
          </a:p>
        </p:txBody>
      </p:sp>
      <p:sp>
        <p:nvSpPr>
          <p:cNvPr id="34" name="ZoneTexte 33"/>
          <p:cNvSpPr txBox="1"/>
          <p:nvPr/>
        </p:nvSpPr>
        <p:spPr>
          <a:xfrm>
            <a:off x="5173369" y="5498068"/>
            <a:ext cx="2710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 smtClean="0"/>
              <a:t>Sélectionner la localisation</a:t>
            </a:r>
          </a:p>
          <a:p>
            <a:r>
              <a:rPr lang="fr-BE" sz="1400" dirty="0" smtClean="0"/>
              <a:t>consacrée aux </a:t>
            </a:r>
            <a:r>
              <a:rPr lang="fr-BE" sz="1400" dirty="0" err="1" smtClean="0"/>
              <a:t>lending</a:t>
            </a:r>
            <a:r>
              <a:rPr lang="fr-BE" sz="1400" dirty="0" smtClean="0"/>
              <a:t> </a:t>
            </a:r>
            <a:r>
              <a:rPr lang="fr-BE" sz="1400" dirty="0" err="1" smtClean="0"/>
              <a:t>requests</a:t>
            </a:r>
            <a:endParaRPr lang="en-US" sz="1400" dirty="0"/>
          </a:p>
        </p:txBody>
      </p:sp>
      <p:sp>
        <p:nvSpPr>
          <p:cNvPr id="36" name="Rectangle à coins arrondis 35"/>
          <p:cNvSpPr/>
          <p:nvPr/>
        </p:nvSpPr>
        <p:spPr>
          <a:xfrm>
            <a:off x="3059832" y="5229200"/>
            <a:ext cx="1188132" cy="26886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à coins arrondis 36"/>
          <p:cNvSpPr/>
          <p:nvPr/>
        </p:nvSpPr>
        <p:spPr>
          <a:xfrm>
            <a:off x="2483768" y="5648960"/>
            <a:ext cx="2088232" cy="22831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à coins arrondis 37"/>
          <p:cNvSpPr/>
          <p:nvPr/>
        </p:nvSpPr>
        <p:spPr>
          <a:xfrm>
            <a:off x="4427984" y="4797152"/>
            <a:ext cx="3768852" cy="30777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à coins arrondis 38"/>
          <p:cNvSpPr/>
          <p:nvPr/>
        </p:nvSpPr>
        <p:spPr>
          <a:xfrm>
            <a:off x="5173369" y="5498068"/>
            <a:ext cx="2710999" cy="54713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Connecteur droit 40"/>
          <p:cNvCxnSpPr>
            <a:stCxn id="38" idx="1"/>
          </p:cNvCxnSpPr>
          <p:nvPr/>
        </p:nvCxnSpPr>
        <p:spPr>
          <a:xfrm flipH="1">
            <a:off x="3851920" y="4951041"/>
            <a:ext cx="576064" cy="2781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V="1">
            <a:off x="4572000" y="5759678"/>
            <a:ext cx="601369" cy="602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/>
          <p:cNvSpPr txBox="1"/>
          <p:nvPr/>
        </p:nvSpPr>
        <p:spPr>
          <a:xfrm>
            <a:off x="2051720" y="28529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3899054" y="47878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4716016" y="55079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5580112" y="2852936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Cliquer sur « </a:t>
            </a:r>
            <a:r>
              <a:rPr lang="fr-BE" dirty="0" err="1" smtClean="0"/>
              <a:t>Submit</a:t>
            </a:r>
            <a:r>
              <a:rPr lang="fr-BE" dirty="0" smtClean="0"/>
              <a:t> »</a:t>
            </a:r>
            <a:endParaRPr lang="en-US" dirty="0"/>
          </a:p>
        </p:txBody>
      </p:sp>
      <p:sp>
        <p:nvSpPr>
          <p:cNvPr id="48" name="Rectangle à coins arrondis 47"/>
          <p:cNvSpPr/>
          <p:nvPr/>
        </p:nvSpPr>
        <p:spPr>
          <a:xfrm>
            <a:off x="7956376" y="3573016"/>
            <a:ext cx="447872" cy="25202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à coins arrondis 48"/>
          <p:cNvSpPr/>
          <p:nvPr/>
        </p:nvSpPr>
        <p:spPr>
          <a:xfrm>
            <a:off x="5580112" y="2852936"/>
            <a:ext cx="2376264" cy="41869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Connecteur droit avec flèche 50"/>
          <p:cNvCxnSpPr>
            <a:stCxn id="49" idx="2"/>
            <a:endCxn id="48" idx="1"/>
          </p:cNvCxnSpPr>
          <p:nvPr/>
        </p:nvCxnSpPr>
        <p:spPr>
          <a:xfrm>
            <a:off x="6768244" y="3271628"/>
            <a:ext cx="1188132" cy="4274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/>
          <p:cNvSpPr txBox="1"/>
          <p:nvPr/>
        </p:nvSpPr>
        <p:spPr>
          <a:xfrm>
            <a:off x="7427446" y="327569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48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3. Prise en charge de la demande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Manage Fulfillment Options</a:t>
            </a:r>
            <a:r>
              <a:rPr lang="en-US" dirty="0"/>
              <a:t> : Livre</a:t>
            </a:r>
          </a:p>
          <a:p>
            <a:pPr lvl="1"/>
            <a:r>
              <a:rPr lang="fr-BE" dirty="0"/>
              <a:t>La demande </a:t>
            </a:r>
            <a:r>
              <a:rPr lang="fr-BE" dirty="0" smtClean="0"/>
              <a:t>est </a:t>
            </a:r>
            <a:r>
              <a:rPr lang="fr-BE" dirty="0"/>
              <a:t>envoyée à la bibliothèque où est localisé le </a:t>
            </a:r>
            <a:r>
              <a:rPr lang="fr-BE" dirty="0" smtClean="0"/>
              <a:t>document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08" y="2072825"/>
            <a:ext cx="6936311" cy="40924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899592" y="2348880"/>
            <a:ext cx="6696744" cy="43204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à coins arrondis 7"/>
          <p:cNvSpPr/>
          <p:nvPr/>
        </p:nvSpPr>
        <p:spPr>
          <a:xfrm>
            <a:off x="1475656" y="5445224"/>
            <a:ext cx="864096" cy="20373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4932040" y="5445223"/>
            <a:ext cx="1440160" cy="72008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8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Demandes de PIB entrantes : workflow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71500" indent="-457200">
              <a:buFont typeface="+mj-lt"/>
              <a:buAutoNum type="arabicPeriod"/>
            </a:pPr>
            <a:r>
              <a:rPr lang="fr-BE" dirty="0"/>
              <a:t>Réception d’une demande d’une bibliothèque extérieure (via un système hors ALMA : par mail, via Impala,...)</a:t>
            </a:r>
          </a:p>
          <a:p>
            <a:pPr marL="571500" indent="-457200">
              <a:buFont typeface="+mj-lt"/>
              <a:buAutoNum type="arabicPeriod"/>
            </a:pPr>
            <a:r>
              <a:rPr lang="fr-BE" dirty="0"/>
              <a:t>Création de la demande dans ALMA </a:t>
            </a:r>
          </a:p>
          <a:p>
            <a:pPr marL="411480" lvl="1" indent="0">
              <a:buNone/>
            </a:pPr>
            <a:r>
              <a:rPr lang="fr-BE" dirty="0"/>
              <a:t> </a:t>
            </a:r>
            <a:r>
              <a:rPr lang="fr-BE" dirty="0" smtClean="0"/>
              <a:t>  À </a:t>
            </a:r>
            <a:r>
              <a:rPr lang="fr-BE" dirty="0"/>
              <a:t>partir d’une recherche dans ALMA</a:t>
            </a:r>
          </a:p>
          <a:p>
            <a:pPr lvl="2"/>
            <a:r>
              <a:rPr lang="fr-BE" dirty="0"/>
              <a:t>Livre</a:t>
            </a:r>
          </a:p>
          <a:p>
            <a:pPr lvl="2"/>
            <a:r>
              <a:rPr lang="fr-BE" dirty="0"/>
              <a:t>Article / Chapitre d’un document physique </a:t>
            </a:r>
          </a:p>
          <a:p>
            <a:pPr lvl="2"/>
            <a:r>
              <a:rPr lang="fr-BE" dirty="0"/>
              <a:t>Article d’une ressource électronique</a:t>
            </a:r>
          </a:p>
          <a:p>
            <a:pPr marL="571500" indent="-457200">
              <a:buFont typeface="+mj-lt"/>
              <a:buAutoNum type="arabicPeriod"/>
            </a:pPr>
            <a:r>
              <a:rPr lang="fr-BE" dirty="0"/>
              <a:t>Prise en charge de la demande</a:t>
            </a:r>
          </a:p>
          <a:p>
            <a:pPr lvl="1"/>
            <a:r>
              <a:rPr lang="fr-BE" dirty="0"/>
              <a:t>Livre : placement d’une </a:t>
            </a:r>
            <a:r>
              <a:rPr lang="fr-BE" dirty="0" err="1"/>
              <a:t>request</a:t>
            </a:r>
            <a:r>
              <a:rPr lang="fr-BE" dirty="0"/>
              <a:t> pour un déplacement temporaire dans la bibliothèque en charge du PIB</a:t>
            </a:r>
          </a:p>
          <a:p>
            <a:pPr lvl="1"/>
            <a:r>
              <a:rPr lang="fr-BE" dirty="0"/>
              <a:t>Article / Chapitre d’un document physique : placement d’une </a:t>
            </a:r>
            <a:r>
              <a:rPr lang="fr-BE" dirty="0" err="1"/>
              <a:t>request</a:t>
            </a:r>
            <a:r>
              <a:rPr lang="fr-BE" dirty="0"/>
              <a:t> pour une demande de digitalisation</a:t>
            </a:r>
          </a:p>
          <a:p>
            <a:pPr marL="571500" indent="-457200">
              <a:buFont typeface="+mj-lt"/>
              <a:buAutoNum type="arabicPeriod"/>
            </a:pPr>
            <a:r>
              <a:rPr lang="fr-BE" dirty="0"/>
              <a:t>Envoi du document à la bibliothèque extérieure</a:t>
            </a:r>
          </a:p>
          <a:p>
            <a:pPr lvl="1"/>
            <a:r>
              <a:rPr lang="fr-BE" dirty="0"/>
              <a:t>Par la poste/navette pour un document papier</a:t>
            </a:r>
          </a:p>
          <a:p>
            <a:pPr lvl="1"/>
            <a:r>
              <a:rPr lang="fr-BE" dirty="0"/>
              <a:t>Par email pour un document électronique ou digitalisé </a:t>
            </a:r>
          </a:p>
          <a:p>
            <a:pPr lvl="1"/>
            <a:r>
              <a:rPr lang="fr-BE" dirty="0"/>
              <a:t>Prolongation </a:t>
            </a:r>
          </a:p>
          <a:p>
            <a:pPr marL="571500" indent="-457200">
              <a:buFont typeface="+mj-lt"/>
              <a:buAutoNum type="arabicPeriod"/>
            </a:pPr>
            <a:r>
              <a:rPr lang="fr-BE" dirty="0"/>
              <a:t>Si format papier : retour du document 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25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3. Prise en charge de la demande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Manage Fulfillment Options</a:t>
            </a:r>
            <a:r>
              <a:rPr lang="en-US" dirty="0" smtClean="0"/>
              <a:t> : Livre</a:t>
            </a:r>
          </a:p>
          <a:p>
            <a:pPr lvl="1"/>
            <a:r>
              <a:rPr lang="fr-BE" dirty="0" smtClean="0"/>
              <a:t>La bibliothèque propriétaire du document reçoit la demande dans la liste de ses tâches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15" y="2593412"/>
            <a:ext cx="7103497" cy="26267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4836350" y="2564904"/>
            <a:ext cx="1895890" cy="36004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à coins arrondis 7"/>
          <p:cNvSpPr/>
          <p:nvPr/>
        </p:nvSpPr>
        <p:spPr>
          <a:xfrm>
            <a:off x="899592" y="4797152"/>
            <a:ext cx="1152128" cy="42301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3059832" y="2060848"/>
            <a:ext cx="1776518" cy="5040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1475656" y="2327130"/>
            <a:ext cx="216024" cy="24700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85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3. Prise en </a:t>
            </a:r>
            <a:r>
              <a:rPr lang="fr-BE" dirty="0" smtClean="0"/>
              <a:t>charge de la demande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Manage Fulfillment Options</a:t>
            </a:r>
            <a:r>
              <a:rPr lang="en-US" dirty="0"/>
              <a:t> : </a:t>
            </a:r>
            <a:r>
              <a:rPr lang="en-US" dirty="0" smtClean="0"/>
              <a:t>Livre</a:t>
            </a:r>
          </a:p>
          <a:p>
            <a:pPr lvl="1"/>
            <a:r>
              <a:rPr lang="fr-BE" dirty="0" smtClean="0"/>
              <a:t>Bordereau de la demande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22" y="2216415"/>
            <a:ext cx="7884821" cy="35991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395536" y="5301208"/>
            <a:ext cx="2592288" cy="21602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7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3. Prise en charge de la demande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Manage Fulfillment Options</a:t>
            </a:r>
            <a:r>
              <a:rPr lang="en-US" dirty="0"/>
              <a:t> : </a:t>
            </a:r>
            <a:r>
              <a:rPr lang="en-US" dirty="0" smtClean="0"/>
              <a:t>Livre</a:t>
            </a:r>
          </a:p>
          <a:p>
            <a:pPr lvl="1"/>
            <a:r>
              <a:rPr lang="fr-BE" dirty="0" smtClean="0"/>
              <a:t>Lorsque la bibliothèque propriétaire scanne le document, la destination est « </a:t>
            </a:r>
            <a:r>
              <a:rPr lang="fr-BE" dirty="0" err="1" smtClean="0"/>
              <a:t>Interlibrary</a:t>
            </a:r>
            <a:r>
              <a:rPr lang="fr-BE" dirty="0" smtClean="0"/>
              <a:t> </a:t>
            </a:r>
            <a:r>
              <a:rPr lang="fr-BE" dirty="0" err="1" smtClean="0"/>
              <a:t>Loan</a:t>
            </a:r>
            <a:r>
              <a:rPr lang="fr-BE" dirty="0" smtClean="0"/>
              <a:t> Services »</a:t>
            </a:r>
          </a:p>
          <a:p>
            <a:pPr lvl="1"/>
            <a:endParaRPr lang="fr-BE" dirty="0"/>
          </a:p>
          <a:p>
            <a:pPr lvl="1"/>
            <a:endParaRPr lang="fr-BE" dirty="0" smtClean="0"/>
          </a:p>
          <a:p>
            <a:pPr lvl="1"/>
            <a:endParaRPr lang="fr-BE" dirty="0"/>
          </a:p>
          <a:p>
            <a:pPr lvl="1"/>
            <a:endParaRPr lang="fr-BE" dirty="0" smtClean="0"/>
          </a:p>
          <a:p>
            <a:pPr lvl="1"/>
            <a:endParaRPr lang="fr-BE" dirty="0"/>
          </a:p>
          <a:p>
            <a:pPr lvl="1"/>
            <a:endParaRPr lang="fr-BE" dirty="0" smtClean="0"/>
          </a:p>
          <a:p>
            <a:pPr lvl="1"/>
            <a:endParaRPr lang="fr-BE" dirty="0"/>
          </a:p>
          <a:p>
            <a:pPr lvl="1"/>
            <a:endParaRPr lang="fr-BE" dirty="0" smtClean="0"/>
          </a:p>
          <a:p>
            <a:pPr lvl="1"/>
            <a:endParaRPr lang="fr-BE" dirty="0"/>
          </a:p>
          <a:p>
            <a:pPr marL="411480" lvl="1" indent="0">
              <a:buNone/>
            </a:pPr>
            <a:endParaRPr lang="fr-BE" dirty="0" smtClean="0"/>
          </a:p>
          <a:p>
            <a:pPr lvl="1"/>
            <a:r>
              <a:rPr lang="fr-BE" dirty="0" smtClean="0"/>
              <a:t>Le livre peut être envoyé en Alpha par le courrier interne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17" y="2476174"/>
            <a:ext cx="6106493" cy="31727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4860032" y="2476174"/>
            <a:ext cx="1584176" cy="30475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à coins arrondis 7"/>
          <p:cNvSpPr/>
          <p:nvPr/>
        </p:nvSpPr>
        <p:spPr>
          <a:xfrm>
            <a:off x="2483768" y="5229200"/>
            <a:ext cx="648072" cy="36004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4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3. Prise en charge de la demande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Manage Fulfillment Options</a:t>
            </a:r>
            <a:r>
              <a:rPr lang="en-US" dirty="0"/>
              <a:t> : Livre</a:t>
            </a:r>
          </a:p>
          <a:p>
            <a:pPr lvl="1"/>
            <a:r>
              <a:rPr lang="fr-BE" dirty="0" smtClean="0"/>
              <a:t>Le statut de la </a:t>
            </a:r>
            <a:r>
              <a:rPr lang="fr-BE" dirty="0" err="1" smtClean="0"/>
              <a:t>lending</a:t>
            </a:r>
            <a:r>
              <a:rPr lang="fr-BE" dirty="0" smtClean="0"/>
              <a:t> </a:t>
            </a:r>
            <a:r>
              <a:rPr lang="fr-BE" dirty="0" err="1" smtClean="0"/>
              <a:t>request</a:t>
            </a:r>
            <a:r>
              <a:rPr lang="fr-BE" dirty="0" smtClean="0"/>
              <a:t> est passé à « </a:t>
            </a:r>
            <a:r>
              <a:rPr lang="fr-BE" dirty="0" err="1" smtClean="0"/>
              <a:t>Being</a:t>
            </a:r>
            <a:r>
              <a:rPr lang="fr-BE" dirty="0" smtClean="0"/>
              <a:t> </a:t>
            </a:r>
            <a:r>
              <a:rPr lang="fr-BE" dirty="0" err="1"/>
              <a:t>P</a:t>
            </a:r>
            <a:r>
              <a:rPr lang="fr-BE" dirty="0" err="1" smtClean="0"/>
              <a:t>rocessed</a:t>
            </a:r>
            <a:r>
              <a:rPr lang="fr-BE" dirty="0" smtClean="0"/>
              <a:t> ».</a:t>
            </a:r>
          </a:p>
          <a:p>
            <a:pPr lvl="1"/>
            <a:r>
              <a:rPr lang="fr-BE" dirty="0" smtClean="0"/>
              <a:t>Le livre n’est plus disponible à la bibliothèque propriétaire</a:t>
            </a:r>
          </a:p>
          <a:p>
            <a:pPr lvl="1"/>
            <a:r>
              <a:rPr lang="fr-BE" dirty="0" smtClean="0"/>
              <a:t>Dans l’onglet « </a:t>
            </a:r>
            <a:r>
              <a:rPr lang="fr-BE" dirty="0" err="1" smtClean="0"/>
              <a:t>Alerts</a:t>
            </a:r>
            <a:r>
              <a:rPr lang="fr-BE" dirty="0" smtClean="0"/>
              <a:t> », on voit que le livre est en transit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411" y="2852936"/>
            <a:ext cx="6071105" cy="28591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2915816" y="3717032"/>
            <a:ext cx="1440160" cy="18975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à coins arrondis 7"/>
          <p:cNvSpPr/>
          <p:nvPr/>
        </p:nvSpPr>
        <p:spPr>
          <a:xfrm>
            <a:off x="5292080" y="5373216"/>
            <a:ext cx="792088" cy="27574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1475656" y="4797152"/>
            <a:ext cx="432048" cy="21602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554" y="5836518"/>
            <a:ext cx="5048250" cy="5905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à coins arrondis 10"/>
          <p:cNvSpPr/>
          <p:nvPr/>
        </p:nvSpPr>
        <p:spPr>
          <a:xfrm>
            <a:off x="2411760" y="6237312"/>
            <a:ext cx="1944216" cy="18975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onnecteur en angle 12"/>
          <p:cNvCxnSpPr>
            <a:stCxn id="9" idx="2"/>
            <a:endCxn id="10" idx="1"/>
          </p:cNvCxnSpPr>
          <p:nvPr/>
        </p:nvCxnSpPr>
        <p:spPr>
          <a:xfrm rot="16200000" flipH="1">
            <a:off x="1400309" y="5304547"/>
            <a:ext cx="1118617" cy="535874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66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3. Prise en charge de la demande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1800" dirty="0"/>
              <a:t>Manage Fulfillment </a:t>
            </a:r>
            <a:r>
              <a:rPr lang="fr-BE" sz="1800" dirty="0" smtClean="0"/>
              <a:t>Options : Article/chapitre d’un document physique</a:t>
            </a:r>
          </a:p>
          <a:p>
            <a:pPr lvl="1"/>
            <a:r>
              <a:rPr lang="fr-BE" sz="1600" dirty="0" smtClean="0"/>
              <a:t>Cliquer sur le lien « Manage Fulfillment Option »</a:t>
            </a:r>
            <a:endParaRPr lang="en-US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2420888"/>
            <a:ext cx="7776864" cy="26308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6588224" y="3212976"/>
            <a:ext cx="1512168" cy="36004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4355976" y="1988840"/>
            <a:ext cx="2376264" cy="12241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11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3. Prise en charge de la demande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1800" dirty="0"/>
              <a:t>Manage Fulfillment </a:t>
            </a:r>
            <a:r>
              <a:rPr lang="fr-BE" sz="1800" dirty="0" smtClean="0"/>
              <a:t>Options : Article/chapitre d’un document physique</a:t>
            </a:r>
          </a:p>
          <a:p>
            <a:pPr lvl="1"/>
            <a:r>
              <a:rPr lang="fr-BE" sz="1600" dirty="0"/>
              <a:t>Cliquer sur le bouton « Place </a:t>
            </a:r>
            <a:r>
              <a:rPr lang="fr-BE" sz="1600" dirty="0" err="1"/>
              <a:t>request</a:t>
            </a:r>
            <a:r>
              <a:rPr lang="fr-BE" sz="1600" dirty="0"/>
              <a:t> » ou sélectionner « </a:t>
            </a:r>
            <a:r>
              <a:rPr lang="fr-BE" sz="1600" dirty="0" err="1"/>
              <a:t>Request</a:t>
            </a:r>
            <a:r>
              <a:rPr lang="fr-BE" sz="1600" dirty="0"/>
              <a:t> » dans le menu « Actions »</a:t>
            </a:r>
          </a:p>
          <a:p>
            <a:pPr lvl="1"/>
            <a:endParaRPr lang="en-US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17" y="2420888"/>
            <a:ext cx="7304894" cy="37034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7164288" y="2420888"/>
            <a:ext cx="792088" cy="28803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à coins arrondis 7"/>
          <p:cNvSpPr/>
          <p:nvPr/>
        </p:nvSpPr>
        <p:spPr>
          <a:xfrm>
            <a:off x="6660232" y="5847080"/>
            <a:ext cx="432048" cy="19812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eur droit avec flèche 9"/>
          <p:cNvCxnSpPr>
            <a:endCxn id="7" idx="1"/>
          </p:cNvCxnSpPr>
          <p:nvPr/>
        </p:nvCxnSpPr>
        <p:spPr>
          <a:xfrm>
            <a:off x="3707904" y="1988840"/>
            <a:ext cx="3456384" cy="5760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6516216" y="2060848"/>
            <a:ext cx="360040" cy="37862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95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3. Prise en charge de la demande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1800" dirty="0"/>
              <a:t>Manage Fulfillment </a:t>
            </a:r>
            <a:r>
              <a:rPr lang="fr-BE" sz="1800" dirty="0" smtClean="0"/>
              <a:t>Options : Article/chapitre d’un document physique</a:t>
            </a:r>
          </a:p>
          <a:p>
            <a:pPr lvl="1"/>
            <a:r>
              <a:rPr lang="fr-BE" sz="1600" dirty="0" smtClean="0"/>
              <a:t>Choisir « </a:t>
            </a:r>
            <a:r>
              <a:rPr lang="fr-BE" sz="1600" dirty="0" err="1" smtClean="0"/>
              <a:t>Ship</a:t>
            </a:r>
            <a:r>
              <a:rPr lang="fr-BE" sz="1600" dirty="0" smtClean="0"/>
              <a:t> </a:t>
            </a:r>
            <a:r>
              <a:rPr lang="fr-BE" sz="1600" dirty="0" err="1" smtClean="0"/>
              <a:t>digitally</a:t>
            </a:r>
            <a:r>
              <a:rPr lang="fr-BE" sz="1600" dirty="0" smtClean="0"/>
              <a:t> » : </a:t>
            </a:r>
            <a:r>
              <a:rPr lang="fr-BE" sz="1600" dirty="0" smtClean="0">
                <a:solidFill>
                  <a:srgbClr val="FF0000"/>
                </a:solidFill>
              </a:rPr>
              <a:t>cas d’un fascicule </a:t>
            </a:r>
            <a:r>
              <a:rPr lang="fr-BE" sz="1600" dirty="0" err="1" smtClean="0">
                <a:solidFill>
                  <a:srgbClr val="FF0000"/>
                </a:solidFill>
              </a:rPr>
              <a:t>exemplarisé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32856"/>
            <a:ext cx="3577977" cy="20661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à coins arrondis 7"/>
          <p:cNvSpPr/>
          <p:nvPr/>
        </p:nvSpPr>
        <p:spPr>
          <a:xfrm>
            <a:off x="1547664" y="3789040"/>
            <a:ext cx="636860" cy="21602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1866094" y="1988840"/>
            <a:ext cx="401650" cy="1800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160" y="3909262"/>
            <a:ext cx="5754248" cy="276166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3" name="Connecteur en angle 12"/>
          <p:cNvCxnSpPr>
            <a:endCxn id="11" idx="1"/>
          </p:cNvCxnSpPr>
          <p:nvPr/>
        </p:nvCxnSpPr>
        <p:spPr>
          <a:xfrm rot="16200000" flipH="1">
            <a:off x="1437368" y="4237300"/>
            <a:ext cx="1091081" cy="1014504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3995936" y="4509120"/>
            <a:ext cx="29770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dirty="0" smtClean="0"/>
              <a:t>Cocher la case « Description »</a:t>
            </a:r>
          </a:p>
          <a:p>
            <a:r>
              <a:rPr lang="fr-BE" sz="1600" dirty="0" smtClean="0"/>
              <a:t>Fascicule </a:t>
            </a:r>
            <a:r>
              <a:rPr lang="fr-BE" sz="1600" dirty="0" err="1" smtClean="0"/>
              <a:t>exemplarisé</a:t>
            </a:r>
            <a:endParaRPr lang="en-US" sz="1600" dirty="0"/>
          </a:p>
        </p:txBody>
      </p:sp>
      <p:sp>
        <p:nvSpPr>
          <p:cNvPr id="15" name="ZoneTexte 14"/>
          <p:cNvSpPr txBox="1"/>
          <p:nvPr/>
        </p:nvSpPr>
        <p:spPr>
          <a:xfrm>
            <a:off x="4355976" y="5301208"/>
            <a:ext cx="2393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dirty="0" smtClean="0"/>
              <a:t>Sélectionner le fascicule</a:t>
            </a:r>
            <a:endParaRPr lang="en-US" sz="1600" dirty="0"/>
          </a:p>
        </p:txBody>
      </p:sp>
      <p:sp>
        <p:nvSpPr>
          <p:cNvPr id="16" name="ZoneTexte 15"/>
          <p:cNvSpPr txBox="1"/>
          <p:nvPr/>
        </p:nvSpPr>
        <p:spPr>
          <a:xfrm>
            <a:off x="4499992" y="5733256"/>
            <a:ext cx="17684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dirty="0" smtClean="0"/>
              <a:t>Ajouter les pages</a:t>
            </a:r>
            <a:endParaRPr lang="en-US" sz="1600" dirty="0"/>
          </a:p>
        </p:txBody>
      </p:sp>
      <p:sp>
        <p:nvSpPr>
          <p:cNvPr id="18" name="ZoneTexte 17"/>
          <p:cNvSpPr txBox="1"/>
          <p:nvPr/>
        </p:nvSpPr>
        <p:spPr>
          <a:xfrm>
            <a:off x="4323015" y="6093296"/>
            <a:ext cx="39976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dirty="0" smtClean="0"/>
              <a:t>Sélectionner la bibliothèque qui effectuera</a:t>
            </a:r>
          </a:p>
          <a:p>
            <a:r>
              <a:rPr lang="fr-BE" sz="1600" dirty="0" smtClean="0"/>
              <a:t>la numérisation</a:t>
            </a:r>
            <a:endParaRPr lang="en-US" sz="1600" dirty="0"/>
          </a:p>
        </p:txBody>
      </p:sp>
      <p:sp>
        <p:nvSpPr>
          <p:cNvPr id="19" name="Rectangle à coins arrondis 18"/>
          <p:cNvSpPr/>
          <p:nvPr/>
        </p:nvSpPr>
        <p:spPr>
          <a:xfrm>
            <a:off x="3995936" y="4549367"/>
            <a:ext cx="2880320" cy="55372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à coins arrondis 19"/>
          <p:cNvSpPr/>
          <p:nvPr/>
        </p:nvSpPr>
        <p:spPr>
          <a:xfrm>
            <a:off x="4355976" y="5373216"/>
            <a:ext cx="2304256" cy="26654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à coins arrondis 20"/>
          <p:cNvSpPr/>
          <p:nvPr/>
        </p:nvSpPr>
        <p:spPr>
          <a:xfrm>
            <a:off x="4499992" y="5733256"/>
            <a:ext cx="1768433" cy="31194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à coins arrondis 21"/>
          <p:cNvSpPr/>
          <p:nvPr/>
        </p:nvSpPr>
        <p:spPr>
          <a:xfrm>
            <a:off x="4355976" y="6152946"/>
            <a:ext cx="3888432" cy="48621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à coins arrondis 22"/>
          <p:cNvSpPr/>
          <p:nvPr/>
        </p:nvSpPr>
        <p:spPr>
          <a:xfrm>
            <a:off x="3275856" y="5141991"/>
            <a:ext cx="576064" cy="20461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à coins arrondis 23"/>
          <p:cNvSpPr/>
          <p:nvPr/>
        </p:nvSpPr>
        <p:spPr>
          <a:xfrm>
            <a:off x="2861148" y="5733256"/>
            <a:ext cx="1112365" cy="14401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à coins arrondis 24"/>
          <p:cNvSpPr/>
          <p:nvPr/>
        </p:nvSpPr>
        <p:spPr>
          <a:xfrm>
            <a:off x="2987824" y="5975418"/>
            <a:ext cx="864096" cy="17752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à coins arrondis 25"/>
          <p:cNvSpPr/>
          <p:nvPr/>
        </p:nvSpPr>
        <p:spPr>
          <a:xfrm>
            <a:off x="2861148" y="6481936"/>
            <a:ext cx="1101827" cy="21356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Connecteur droit avec flèche 27"/>
          <p:cNvCxnSpPr>
            <a:stCxn id="19" idx="1"/>
          </p:cNvCxnSpPr>
          <p:nvPr/>
        </p:nvCxnSpPr>
        <p:spPr>
          <a:xfrm flipH="1">
            <a:off x="3563888" y="4826230"/>
            <a:ext cx="432048" cy="3157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stCxn id="20" idx="1"/>
          </p:cNvCxnSpPr>
          <p:nvPr/>
        </p:nvCxnSpPr>
        <p:spPr>
          <a:xfrm flipH="1">
            <a:off x="3419872" y="5506489"/>
            <a:ext cx="936104" cy="2267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>
            <a:stCxn id="21" idx="1"/>
          </p:cNvCxnSpPr>
          <p:nvPr/>
        </p:nvCxnSpPr>
        <p:spPr>
          <a:xfrm flipH="1">
            <a:off x="3851920" y="5889228"/>
            <a:ext cx="648072" cy="1559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>
            <a:stCxn id="22" idx="1"/>
          </p:cNvCxnSpPr>
          <p:nvPr/>
        </p:nvCxnSpPr>
        <p:spPr>
          <a:xfrm flipH="1">
            <a:off x="3973513" y="6396055"/>
            <a:ext cx="382463" cy="2012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1979712" y="28529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3611022" y="46531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3763422" y="529191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4043070" y="56519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4043070" y="616530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5148064" y="3284984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Cliquer sur « </a:t>
            </a:r>
            <a:r>
              <a:rPr lang="fr-BE" dirty="0" err="1" smtClean="0"/>
              <a:t>Submit</a:t>
            </a:r>
            <a:r>
              <a:rPr lang="fr-BE" dirty="0" smtClean="0"/>
              <a:t> »</a:t>
            </a:r>
            <a:endParaRPr lang="en-US" dirty="0"/>
          </a:p>
        </p:txBody>
      </p:sp>
      <p:sp>
        <p:nvSpPr>
          <p:cNvPr id="41" name="Rectangle à coins arrondis 40"/>
          <p:cNvSpPr/>
          <p:nvPr/>
        </p:nvSpPr>
        <p:spPr>
          <a:xfrm>
            <a:off x="5220072" y="3284984"/>
            <a:ext cx="2304256" cy="36004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à coins arrondis 41"/>
          <p:cNvSpPr/>
          <p:nvPr/>
        </p:nvSpPr>
        <p:spPr>
          <a:xfrm>
            <a:off x="7884368" y="3909262"/>
            <a:ext cx="360040" cy="28974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Connecteur droit avec flèche 43"/>
          <p:cNvCxnSpPr>
            <a:stCxn id="41" idx="2"/>
          </p:cNvCxnSpPr>
          <p:nvPr/>
        </p:nvCxnSpPr>
        <p:spPr>
          <a:xfrm>
            <a:off x="6372200" y="3645024"/>
            <a:ext cx="1512168" cy="3600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7427446" y="36357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81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3. Prise en charge de la demande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1800" dirty="0"/>
              <a:t>Manage Fulfillment </a:t>
            </a:r>
            <a:r>
              <a:rPr lang="fr-BE" sz="1800" dirty="0" smtClean="0"/>
              <a:t>Options : Article/chapitre d’un document physique</a:t>
            </a:r>
          </a:p>
          <a:p>
            <a:pPr lvl="1"/>
            <a:r>
              <a:rPr lang="fr-BE" sz="1600" dirty="0"/>
              <a:t>La demande est envoyée à la bibliothèque où est localisé le document</a:t>
            </a:r>
            <a:endParaRPr lang="en-US" sz="1600" dirty="0"/>
          </a:p>
          <a:p>
            <a:pPr lvl="1"/>
            <a:endParaRPr lang="en-US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09" y="2132856"/>
            <a:ext cx="8169710" cy="39647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323528" y="2348880"/>
            <a:ext cx="7848872" cy="28803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à coins arrondis 7"/>
          <p:cNvSpPr/>
          <p:nvPr/>
        </p:nvSpPr>
        <p:spPr>
          <a:xfrm>
            <a:off x="755576" y="5445224"/>
            <a:ext cx="936104" cy="28803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5076056" y="5445224"/>
            <a:ext cx="1440160" cy="65242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6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3. Prise en charge de la demande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1800" dirty="0"/>
              <a:t>Manage Fulfillment </a:t>
            </a:r>
            <a:r>
              <a:rPr lang="fr-BE" sz="1800" dirty="0" smtClean="0"/>
              <a:t>Options : Article/chapitre d’un document physique</a:t>
            </a:r>
          </a:p>
          <a:p>
            <a:pPr lvl="1"/>
            <a:r>
              <a:rPr lang="fr-BE" sz="1600" dirty="0"/>
              <a:t>La bibliothèque propriétaire du document reçoit la demande dans la liste de ses tâches</a:t>
            </a:r>
            <a:endParaRPr lang="en-US" sz="1600" dirty="0"/>
          </a:p>
          <a:p>
            <a:pPr lvl="1"/>
            <a:endParaRPr lang="fr-BE" sz="1600" dirty="0" smtClean="0"/>
          </a:p>
          <a:p>
            <a:pPr lvl="1"/>
            <a:endParaRPr lang="en-US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88" y="2482766"/>
            <a:ext cx="7740352" cy="28480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5004048" y="2492896"/>
            <a:ext cx="2016224" cy="28803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à coins arrondis 7"/>
          <p:cNvSpPr/>
          <p:nvPr/>
        </p:nvSpPr>
        <p:spPr>
          <a:xfrm>
            <a:off x="611560" y="4869160"/>
            <a:ext cx="1584176" cy="43204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6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3. Prise en charge de la demande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A9A57C"/>
              </a:buClr>
            </a:pPr>
            <a:r>
              <a:rPr lang="fr-BE" sz="1800" dirty="0">
                <a:solidFill>
                  <a:srgbClr val="2F2B20"/>
                </a:solidFill>
              </a:rPr>
              <a:t>Manage Fulfillment Options : Article/chapitre d’un document physique</a:t>
            </a:r>
          </a:p>
          <a:p>
            <a:pPr lvl="1">
              <a:buClr>
                <a:srgbClr val="3C4457"/>
              </a:buClr>
            </a:pPr>
            <a:r>
              <a:rPr lang="fr-BE" sz="1600" dirty="0">
                <a:solidFill>
                  <a:srgbClr val="2F2B20"/>
                </a:solidFill>
              </a:rPr>
              <a:t>Bordereau de la demande</a:t>
            </a:r>
            <a:endParaRPr lang="en-US" sz="1600" dirty="0">
              <a:solidFill>
                <a:srgbClr val="2F2B2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354" y="2136353"/>
            <a:ext cx="5611220" cy="39088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1547664" y="5648960"/>
            <a:ext cx="1800200" cy="19812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2627784" y="5847080"/>
            <a:ext cx="792088" cy="19812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3453174" y="5847080"/>
            <a:ext cx="3348046" cy="19812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oneTexte 10"/>
          <p:cNvSpPr txBox="1"/>
          <p:nvPr/>
        </p:nvSpPr>
        <p:spPr>
          <a:xfrm>
            <a:off x="1985394" y="6237312"/>
            <a:ext cx="4616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dirty="0" smtClean="0"/>
              <a:t>Note introduite dans la demande de digitalisation</a:t>
            </a:r>
            <a:endParaRPr lang="en-US" sz="1600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2051720" y="6243320"/>
            <a:ext cx="4536504" cy="3556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cteur droit avec flèche 16"/>
          <p:cNvCxnSpPr>
            <a:endCxn id="9" idx="2"/>
          </p:cNvCxnSpPr>
          <p:nvPr/>
        </p:nvCxnSpPr>
        <p:spPr>
          <a:xfrm flipH="1" flipV="1">
            <a:off x="3023828" y="6045200"/>
            <a:ext cx="108012" cy="1921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4741576" y="5004465"/>
            <a:ext cx="2566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dirty="0" smtClean="0"/>
              <a:t>Données introduites dans </a:t>
            </a:r>
          </a:p>
          <a:p>
            <a:r>
              <a:rPr lang="fr-BE" sz="1600" dirty="0" smtClean="0"/>
              <a:t>la </a:t>
            </a:r>
            <a:r>
              <a:rPr lang="fr-BE" sz="1600" dirty="0" err="1" smtClean="0"/>
              <a:t>lending</a:t>
            </a:r>
            <a:r>
              <a:rPr lang="fr-BE" sz="1600" dirty="0" smtClean="0"/>
              <a:t> </a:t>
            </a:r>
            <a:r>
              <a:rPr lang="fr-BE" sz="1600" dirty="0" err="1" smtClean="0"/>
              <a:t>request</a:t>
            </a:r>
            <a:endParaRPr lang="en-US" sz="1600" dirty="0"/>
          </a:p>
        </p:txBody>
      </p:sp>
      <p:sp>
        <p:nvSpPr>
          <p:cNvPr id="19" name="Rectangle à coins arrondis 18"/>
          <p:cNvSpPr/>
          <p:nvPr/>
        </p:nvSpPr>
        <p:spPr>
          <a:xfrm>
            <a:off x="4788024" y="5042366"/>
            <a:ext cx="2448272" cy="54687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Connecteur droit avec flèche 20"/>
          <p:cNvCxnSpPr/>
          <p:nvPr/>
        </p:nvCxnSpPr>
        <p:spPr>
          <a:xfrm flipH="1">
            <a:off x="5724128" y="5589239"/>
            <a:ext cx="288032" cy="2578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59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Demandes de PIB entrantes : workflow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71500" indent="-457200">
              <a:buFont typeface="+mj-lt"/>
              <a:buAutoNum type="arabicPeriod"/>
            </a:pPr>
            <a:r>
              <a:rPr lang="fr-BE" dirty="0">
                <a:solidFill>
                  <a:srgbClr val="FF0000"/>
                </a:solidFill>
              </a:rPr>
              <a:t>Réception d’une demande d’une bibliothèque extérieure (via un système hors ALMA : par mail, via Impala,...)</a:t>
            </a:r>
          </a:p>
          <a:p>
            <a:pPr marL="571500" indent="-457200">
              <a:buFont typeface="+mj-lt"/>
              <a:buAutoNum type="arabicPeriod"/>
            </a:pPr>
            <a:r>
              <a:rPr lang="fr-BE" dirty="0"/>
              <a:t>Création de la demande dans ALMA </a:t>
            </a:r>
          </a:p>
          <a:p>
            <a:pPr marL="411480" lvl="1" indent="0">
              <a:buNone/>
            </a:pPr>
            <a:r>
              <a:rPr lang="fr-BE" dirty="0"/>
              <a:t> </a:t>
            </a:r>
            <a:r>
              <a:rPr lang="fr-BE" dirty="0" smtClean="0"/>
              <a:t>  À </a:t>
            </a:r>
            <a:r>
              <a:rPr lang="fr-BE" dirty="0"/>
              <a:t>partir d’une recherche dans ALMA</a:t>
            </a:r>
          </a:p>
          <a:p>
            <a:pPr lvl="2"/>
            <a:r>
              <a:rPr lang="fr-BE" dirty="0"/>
              <a:t>Livre</a:t>
            </a:r>
          </a:p>
          <a:p>
            <a:pPr lvl="2"/>
            <a:r>
              <a:rPr lang="fr-BE" dirty="0"/>
              <a:t>Article / Chapitre d’un document physique </a:t>
            </a:r>
          </a:p>
          <a:p>
            <a:pPr lvl="2"/>
            <a:r>
              <a:rPr lang="fr-BE" dirty="0"/>
              <a:t>Article d’une ressource électronique</a:t>
            </a:r>
          </a:p>
          <a:p>
            <a:pPr marL="571500" indent="-457200">
              <a:buFont typeface="+mj-lt"/>
              <a:buAutoNum type="arabicPeriod"/>
            </a:pPr>
            <a:r>
              <a:rPr lang="fr-BE" dirty="0"/>
              <a:t>Prise en charge de la demande</a:t>
            </a:r>
          </a:p>
          <a:p>
            <a:pPr lvl="1"/>
            <a:r>
              <a:rPr lang="fr-BE" dirty="0"/>
              <a:t>Livre : placement d’une </a:t>
            </a:r>
            <a:r>
              <a:rPr lang="fr-BE" dirty="0" err="1"/>
              <a:t>request</a:t>
            </a:r>
            <a:r>
              <a:rPr lang="fr-BE" dirty="0"/>
              <a:t> pour un déplacement temporaire dans la bibliothèque en charge du PIB</a:t>
            </a:r>
          </a:p>
          <a:p>
            <a:pPr lvl="1"/>
            <a:r>
              <a:rPr lang="fr-BE" dirty="0"/>
              <a:t>Article / Chapitre d’un document physique : placement d’une </a:t>
            </a:r>
            <a:r>
              <a:rPr lang="fr-BE" dirty="0" err="1"/>
              <a:t>request</a:t>
            </a:r>
            <a:r>
              <a:rPr lang="fr-BE" dirty="0"/>
              <a:t> pour une demande de digitalisation</a:t>
            </a:r>
          </a:p>
          <a:p>
            <a:pPr marL="571500" indent="-457200">
              <a:buFont typeface="+mj-lt"/>
              <a:buAutoNum type="arabicPeriod"/>
            </a:pPr>
            <a:r>
              <a:rPr lang="fr-BE" dirty="0"/>
              <a:t>Envoi du document à la bibliothèque extérieure</a:t>
            </a:r>
          </a:p>
          <a:p>
            <a:pPr lvl="1"/>
            <a:r>
              <a:rPr lang="fr-BE" dirty="0"/>
              <a:t>Par la poste/navette pour un document papier</a:t>
            </a:r>
          </a:p>
          <a:p>
            <a:pPr lvl="1"/>
            <a:r>
              <a:rPr lang="fr-BE" dirty="0"/>
              <a:t>Par email pour un document électronique ou digitalisé </a:t>
            </a:r>
          </a:p>
          <a:p>
            <a:pPr lvl="1"/>
            <a:r>
              <a:rPr lang="fr-BE" dirty="0"/>
              <a:t>Prolongation </a:t>
            </a:r>
          </a:p>
          <a:p>
            <a:pPr marL="571500" indent="-457200">
              <a:buFont typeface="+mj-lt"/>
              <a:buAutoNum type="arabicPeriod"/>
            </a:pPr>
            <a:r>
              <a:rPr lang="fr-BE" dirty="0"/>
              <a:t>Si format papier : retour du document 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26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3. Prise en charge de la demande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A9A57C"/>
              </a:buClr>
            </a:pPr>
            <a:r>
              <a:rPr lang="fr-BE" sz="1800" dirty="0">
                <a:solidFill>
                  <a:srgbClr val="2F2B20"/>
                </a:solidFill>
              </a:rPr>
              <a:t>Manage Fulfillment Options : Article/chapitre d’un document physique</a:t>
            </a:r>
          </a:p>
          <a:p>
            <a:pPr lvl="1">
              <a:buClr>
                <a:srgbClr val="3C4457"/>
              </a:buClr>
            </a:pPr>
            <a:r>
              <a:rPr lang="fr-BE" sz="1600" dirty="0">
                <a:solidFill>
                  <a:srgbClr val="2F2B20"/>
                </a:solidFill>
              </a:rPr>
              <a:t>Lorsque la bibliothèque propriétaire scanne le document, la destination est « </a:t>
            </a:r>
            <a:r>
              <a:rPr lang="fr-BE" sz="1600" dirty="0" err="1" smtClean="0">
                <a:solidFill>
                  <a:srgbClr val="2F2B20"/>
                </a:solidFill>
              </a:rPr>
              <a:t>Digitization</a:t>
            </a:r>
            <a:r>
              <a:rPr lang="fr-BE" sz="1600" dirty="0">
                <a:solidFill>
                  <a:srgbClr val="2F2B20"/>
                </a:solidFill>
              </a:rPr>
              <a:t> </a:t>
            </a:r>
            <a:r>
              <a:rPr lang="fr-BE" sz="1600" dirty="0" smtClean="0">
                <a:solidFill>
                  <a:srgbClr val="2F2B20"/>
                </a:solidFill>
              </a:rPr>
              <a:t>»</a:t>
            </a:r>
          </a:p>
          <a:p>
            <a:pPr lvl="1">
              <a:buClr>
                <a:srgbClr val="3C4457"/>
              </a:buClr>
            </a:pPr>
            <a:endParaRPr lang="fr-BE" sz="1600" dirty="0">
              <a:solidFill>
                <a:srgbClr val="2F2B20"/>
              </a:solidFill>
            </a:endParaRPr>
          </a:p>
          <a:p>
            <a:pPr lvl="1">
              <a:buClr>
                <a:srgbClr val="3C4457"/>
              </a:buClr>
            </a:pPr>
            <a:endParaRPr lang="fr-BE" sz="1600" dirty="0" smtClean="0">
              <a:solidFill>
                <a:srgbClr val="2F2B20"/>
              </a:solidFill>
            </a:endParaRPr>
          </a:p>
          <a:p>
            <a:pPr lvl="1">
              <a:buClr>
                <a:srgbClr val="3C4457"/>
              </a:buClr>
            </a:pPr>
            <a:endParaRPr lang="fr-BE" sz="1600" dirty="0">
              <a:solidFill>
                <a:srgbClr val="2F2B20"/>
              </a:solidFill>
            </a:endParaRPr>
          </a:p>
          <a:p>
            <a:pPr lvl="1">
              <a:buClr>
                <a:srgbClr val="3C4457"/>
              </a:buClr>
            </a:pPr>
            <a:r>
              <a:rPr lang="fr-BE" sz="1600" dirty="0" smtClean="0">
                <a:solidFill>
                  <a:srgbClr val="2F2B20"/>
                </a:solidFill>
              </a:rPr>
              <a:t>Dans la liste des tâches, le document est à l’étape « </a:t>
            </a:r>
            <a:r>
              <a:rPr lang="fr-BE" sz="1600" dirty="0" err="1" smtClean="0">
                <a:solidFill>
                  <a:srgbClr val="2F2B20"/>
                </a:solidFill>
              </a:rPr>
              <a:t>Digitization</a:t>
            </a:r>
            <a:r>
              <a:rPr lang="fr-BE" sz="1600" dirty="0" smtClean="0">
                <a:solidFill>
                  <a:srgbClr val="2F2B20"/>
                </a:solidFill>
              </a:rPr>
              <a:t> »</a:t>
            </a:r>
          </a:p>
          <a:p>
            <a:pPr lvl="1">
              <a:buClr>
                <a:srgbClr val="3C4457"/>
              </a:buClr>
            </a:pPr>
            <a:endParaRPr lang="fr-BE" sz="1600" dirty="0">
              <a:solidFill>
                <a:srgbClr val="2F2B20"/>
              </a:solidFill>
            </a:endParaRPr>
          </a:p>
          <a:p>
            <a:pPr lvl="1">
              <a:buClr>
                <a:srgbClr val="3C4457"/>
              </a:buClr>
            </a:pPr>
            <a:endParaRPr lang="fr-BE" sz="1600" dirty="0" smtClean="0">
              <a:solidFill>
                <a:srgbClr val="2F2B20"/>
              </a:solidFill>
            </a:endParaRPr>
          </a:p>
          <a:p>
            <a:pPr lvl="1">
              <a:buClr>
                <a:srgbClr val="3C4457"/>
              </a:buClr>
            </a:pPr>
            <a:endParaRPr lang="fr-BE" sz="1600" dirty="0">
              <a:solidFill>
                <a:srgbClr val="2F2B20"/>
              </a:solidFill>
            </a:endParaRPr>
          </a:p>
          <a:p>
            <a:pPr lvl="1">
              <a:buClr>
                <a:srgbClr val="3C4457"/>
              </a:buClr>
            </a:pPr>
            <a:endParaRPr lang="fr-BE" sz="1600" dirty="0" smtClean="0">
              <a:solidFill>
                <a:srgbClr val="2F2B20"/>
              </a:solidFill>
            </a:endParaRPr>
          </a:p>
          <a:p>
            <a:pPr lvl="1">
              <a:buClr>
                <a:srgbClr val="3C4457"/>
              </a:buClr>
            </a:pPr>
            <a:endParaRPr lang="fr-BE" sz="1600" dirty="0">
              <a:solidFill>
                <a:srgbClr val="2F2B20"/>
              </a:solidFill>
            </a:endParaRPr>
          </a:p>
          <a:p>
            <a:pPr lvl="1">
              <a:buClr>
                <a:srgbClr val="3C4457"/>
              </a:buClr>
            </a:pPr>
            <a:endParaRPr lang="fr-BE" sz="1600" dirty="0" smtClean="0">
              <a:solidFill>
                <a:srgbClr val="2F2B20"/>
              </a:solidFill>
            </a:endParaRPr>
          </a:p>
          <a:p>
            <a:pPr lvl="1">
              <a:buClr>
                <a:srgbClr val="3C4457"/>
              </a:buClr>
            </a:pPr>
            <a:endParaRPr lang="fr-BE" sz="1600" dirty="0">
              <a:solidFill>
                <a:srgbClr val="2F2B20"/>
              </a:solidFill>
            </a:endParaRPr>
          </a:p>
          <a:p>
            <a:pPr lvl="1">
              <a:buClr>
                <a:srgbClr val="3C4457"/>
              </a:buClr>
            </a:pPr>
            <a:endParaRPr lang="fr-BE" sz="1600" dirty="0" smtClean="0">
              <a:solidFill>
                <a:srgbClr val="2F2B20"/>
              </a:solidFill>
            </a:endParaRPr>
          </a:p>
          <a:p>
            <a:pPr lvl="1">
              <a:buClr>
                <a:srgbClr val="3C4457"/>
              </a:buClr>
            </a:pPr>
            <a:endParaRPr lang="fr-BE" sz="1600" dirty="0">
              <a:solidFill>
                <a:srgbClr val="2F2B20"/>
              </a:solidFill>
            </a:endParaRPr>
          </a:p>
          <a:p>
            <a:pPr lvl="1">
              <a:buClr>
                <a:srgbClr val="3C4457"/>
              </a:buClr>
            </a:pPr>
            <a:endParaRPr lang="fr-BE" sz="1600" dirty="0" smtClean="0">
              <a:solidFill>
                <a:srgbClr val="2F2B20"/>
              </a:solidFill>
            </a:endParaRPr>
          </a:p>
          <a:p>
            <a:pPr lvl="1">
              <a:buClr>
                <a:srgbClr val="3C4457"/>
              </a:buClr>
            </a:pPr>
            <a:endParaRPr lang="fr-BE" sz="1600" dirty="0" smtClean="0">
              <a:solidFill>
                <a:srgbClr val="2F2B20"/>
              </a:solidFill>
            </a:endParaRPr>
          </a:p>
          <a:p>
            <a:pPr lvl="1">
              <a:buClr>
                <a:srgbClr val="3C4457"/>
              </a:buClr>
            </a:pPr>
            <a:endParaRPr lang="fr-BE" sz="1600" dirty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48" y="2415128"/>
            <a:ext cx="7917031" cy="7258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1835696" y="2852936"/>
            <a:ext cx="648072" cy="21602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48" y="3578776"/>
            <a:ext cx="2376264" cy="12634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à coins arrondis 8"/>
          <p:cNvSpPr/>
          <p:nvPr/>
        </p:nvSpPr>
        <p:spPr>
          <a:xfrm>
            <a:off x="289448" y="4365104"/>
            <a:ext cx="898176" cy="43204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664871"/>
            <a:ext cx="6017124" cy="141669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Connecteur droit avec flèche 11"/>
          <p:cNvCxnSpPr>
            <a:endCxn id="9" idx="3"/>
          </p:cNvCxnSpPr>
          <p:nvPr/>
        </p:nvCxnSpPr>
        <p:spPr>
          <a:xfrm flipH="1">
            <a:off x="1187624" y="3429000"/>
            <a:ext cx="4787266" cy="11521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en angle 13"/>
          <p:cNvCxnSpPr/>
          <p:nvPr/>
        </p:nvCxnSpPr>
        <p:spPr>
          <a:xfrm>
            <a:off x="1011123" y="4840774"/>
            <a:ext cx="1112605" cy="687242"/>
          </a:xfrm>
          <a:prstGeom prst="bentConnector3">
            <a:avLst>
              <a:gd name="adj1" fmla="val -71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4624684" y="6165304"/>
            <a:ext cx="26836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dirty="0" smtClean="0"/>
              <a:t>Dans le menu « Actions » : </a:t>
            </a:r>
          </a:p>
          <a:p>
            <a:r>
              <a:rPr lang="fr-BE" sz="1600" dirty="0" smtClean="0"/>
              <a:t>cliquer sur « </a:t>
            </a:r>
            <a:r>
              <a:rPr lang="fr-BE" sz="1600" dirty="0" err="1" smtClean="0"/>
              <a:t>Next</a:t>
            </a:r>
            <a:r>
              <a:rPr lang="fr-BE" sz="1600" dirty="0" smtClean="0"/>
              <a:t> </a:t>
            </a:r>
            <a:r>
              <a:rPr lang="fr-BE" sz="1600" dirty="0" err="1" smtClean="0"/>
              <a:t>Step</a:t>
            </a:r>
            <a:r>
              <a:rPr lang="fr-BE" sz="1600" dirty="0" smtClean="0"/>
              <a:t> »</a:t>
            </a:r>
            <a:endParaRPr lang="en-US" sz="1600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4644008" y="6216425"/>
            <a:ext cx="2592288" cy="47240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à coins arrondis 18"/>
          <p:cNvSpPr/>
          <p:nvPr/>
        </p:nvSpPr>
        <p:spPr>
          <a:xfrm>
            <a:off x="6876256" y="5528016"/>
            <a:ext cx="540060" cy="20524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Connecteur droit avec flèche 20"/>
          <p:cNvCxnSpPr>
            <a:stCxn id="18" idx="0"/>
            <a:endCxn id="19" idx="1"/>
          </p:cNvCxnSpPr>
          <p:nvPr/>
        </p:nvCxnSpPr>
        <p:spPr>
          <a:xfrm flipV="1">
            <a:off x="5940152" y="5630636"/>
            <a:ext cx="936104" cy="5857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19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3. Prise en charge de la demande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A9A57C"/>
              </a:buClr>
            </a:pPr>
            <a:r>
              <a:rPr lang="fr-BE" sz="1800" dirty="0">
                <a:solidFill>
                  <a:srgbClr val="2F2B20"/>
                </a:solidFill>
              </a:rPr>
              <a:t>Manage Fulfillment Options : Article/chapitre d’un document physique</a:t>
            </a:r>
          </a:p>
          <a:p>
            <a:pPr lvl="1"/>
            <a:r>
              <a:rPr lang="fr-BE" sz="1600" dirty="0" smtClean="0"/>
              <a:t>Le statut est devenu « Document Delivery ». Dans le menu « Actions », sélectionner « </a:t>
            </a:r>
            <a:r>
              <a:rPr lang="fr-BE" sz="1600" dirty="0" err="1" smtClean="0"/>
              <a:t>Attach</a:t>
            </a:r>
            <a:r>
              <a:rPr lang="fr-BE" sz="1600" dirty="0" smtClean="0"/>
              <a:t> Documents </a:t>
            </a:r>
            <a:r>
              <a:rPr lang="fr-BE" dirty="0" smtClean="0"/>
              <a:t>»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96" y="2655414"/>
            <a:ext cx="7596336" cy="17816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3563888" y="3284984"/>
            <a:ext cx="936104" cy="28803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à coins arrondis 7"/>
          <p:cNvSpPr/>
          <p:nvPr/>
        </p:nvSpPr>
        <p:spPr>
          <a:xfrm>
            <a:off x="6444208" y="3717032"/>
            <a:ext cx="1008112" cy="21602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eur droit avec flèche 9"/>
          <p:cNvCxnSpPr>
            <a:endCxn id="7" idx="0"/>
          </p:cNvCxnSpPr>
          <p:nvPr/>
        </p:nvCxnSpPr>
        <p:spPr>
          <a:xfrm>
            <a:off x="3779912" y="2002778"/>
            <a:ext cx="252028" cy="12822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4139952" y="2267744"/>
            <a:ext cx="2664296" cy="14492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87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3. Prise en charge de la demande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A9A57C"/>
              </a:buClr>
            </a:pPr>
            <a:r>
              <a:rPr lang="fr-BE" sz="1800" dirty="0">
                <a:solidFill>
                  <a:srgbClr val="2F2B20"/>
                </a:solidFill>
              </a:rPr>
              <a:t>Manage Fulfillment Options : Article/chapitre d’un document physique</a:t>
            </a:r>
          </a:p>
          <a:p>
            <a:pPr lvl="1"/>
            <a:r>
              <a:rPr lang="fr-BE" sz="1600" dirty="0" smtClean="0"/>
              <a:t>Attacher le document scanné puis cliquer sur « </a:t>
            </a:r>
            <a:r>
              <a:rPr lang="fr-BE" sz="1600" dirty="0" err="1" smtClean="0"/>
              <a:t>Done</a:t>
            </a:r>
            <a:r>
              <a:rPr lang="fr-BE" sz="1600" dirty="0" smtClean="0"/>
              <a:t> »</a:t>
            </a:r>
          </a:p>
          <a:p>
            <a:pPr lvl="1"/>
            <a:endParaRPr lang="fr-BE" sz="1600" dirty="0"/>
          </a:p>
          <a:p>
            <a:pPr lvl="1"/>
            <a:endParaRPr lang="fr-BE" sz="1600" dirty="0" smtClean="0"/>
          </a:p>
          <a:p>
            <a:pPr lvl="1"/>
            <a:endParaRPr lang="fr-BE" sz="1600" dirty="0"/>
          </a:p>
          <a:p>
            <a:pPr lvl="1"/>
            <a:endParaRPr lang="fr-BE" sz="1600" dirty="0" smtClean="0"/>
          </a:p>
          <a:p>
            <a:pPr lvl="1"/>
            <a:endParaRPr lang="fr-BE" sz="1600" dirty="0"/>
          </a:p>
          <a:p>
            <a:pPr lvl="1"/>
            <a:endParaRPr lang="fr-BE" sz="1600" dirty="0" smtClean="0"/>
          </a:p>
          <a:p>
            <a:pPr lvl="1"/>
            <a:endParaRPr lang="fr-BE" sz="1600" dirty="0"/>
          </a:p>
          <a:p>
            <a:pPr lvl="1"/>
            <a:endParaRPr lang="fr-BE" sz="1600" dirty="0" smtClean="0"/>
          </a:p>
          <a:p>
            <a:pPr lvl="1"/>
            <a:endParaRPr lang="fr-BE" sz="1600" dirty="0"/>
          </a:p>
          <a:p>
            <a:pPr lvl="1"/>
            <a:endParaRPr lang="fr-BE" sz="1600" dirty="0" smtClean="0"/>
          </a:p>
          <a:p>
            <a:pPr lvl="1"/>
            <a:r>
              <a:rPr lang="fr-BE" sz="1600" dirty="0" smtClean="0"/>
              <a:t>Le document est envoyé à l’adresse mail de la Resource Sharing Library ou au partenaire (voir dia 13)</a:t>
            </a:r>
            <a:endParaRPr lang="en-US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04" y="2348880"/>
            <a:ext cx="8155120" cy="24583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395536" y="4149080"/>
            <a:ext cx="792088" cy="57606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à coins arrondis 7"/>
          <p:cNvSpPr/>
          <p:nvPr/>
        </p:nvSpPr>
        <p:spPr>
          <a:xfrm>
            <a:off x="6804248" y="2348880"/>
            <a:ext cx="504056" cy="36004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0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3. Prise en charge de la demande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A9A57C"/>
              </a:buClr>
            </a:pPr>
            <a:r>
              <a:rPr lang="fr-BE" sz="1800" dirty="0">
                <a:solidFill>
                  <a:srgbClr val="2F2B20"/>
                </a:solidFill>
              </a:rPr>
              <a:t>Manage Fulfillment Options : Article/chapitre d’un document physique</a:t>
            </a:r>
          </a:p>
          <a:p>
            <a:pPr lvl="1"/>
            <a:r>
              <a:rPr lang="fr-BE" sz="1600" dirty="0" smtClean="0"/>
              <a:t>Mail avec le document numérisé joint</a:t>
            </a:r>
            <a:endParaRPr lang="en-US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32" y="2142050"/>
            <a:ext cx="6878664" cy="40232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808632" y="2564904"/>
            <a:ext cx="811040" cy="28803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6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3. Prise en charge de la demande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>
                <a:solidFill>
                  <a:srgbClr val="2F2B20"/>
                </a:solidFill>
              </a:rPr>
              <a:t>Manage Fulfillment Options : Article/chapitre d’un document physique</a:t>
            </a:r>
          </a:p>
          <a:p>
            <a:pPr lvl="1"/>
            <a:r>
              <a:rPr lang="fr-BE" dirty="0" smtClean="0"/>
              <a:t>Remarque : si le fascicule du périodique n’est pas </a:t>
            </a:r>
            <a:r>
              <a:rPr lang="fr-BE" dirty="0" err="1" smtClean="0"/>
              <a:t>exemplarisé</a:t>
            </a:r>
            <a:r>
              <a:rPr lang="fr-BE" dirty="0" smtClean="0"/>
              <a:t>, procéder comme expliqué dans le « How to » suivant :</a:t>
            </a:r>
          </a:p>
          <a:p>
            <a:pPr lvl="1"/>
            <a:endParaRPr lang="fr-BE" dirty="0" smtClean="0"/>
          </a:p>
          <a:p>
            <a:pPr marL="411480" lvl="1" indent="0">
              <a:buNone/>
            </a:pPr>
            <a:r>
              <a:rPr lang="en-US" dirty="0">
                <a:hlinkClick r:id="rId2"/>
              </a:rPr>
              <a:t>http://lib.ulg.ac.be/alma/attacher-un-exemplaire-cree-a-une-request/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78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Demandes de PIB entrantes : workflow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71500" indent="-457200">
              <a:buFont typeface="+mj-lt"/>
              <a:buAutoNum type="arabicPeriod"/>
            </a:pPr>
            <a:r>
              <a:rPr lang="fr-BE" dirty="0"/>
              <a:t>Réception d’une demande d’une bibliothèque extérieure (via un système hors ALMA : par mail, via Impala,...)</a:t>
            </a:r>
          </a:p>
          <a:p>
            <a:pPr marL="571500" indent="-457200">
              <a:buFont typeface="+mj-lt"/>
              <a:buAutoNum type="arabicPeriod"/>
            </a:pPr>
            <a:r>
              <a:rPr lang="fr-BE" dirty="0"/>
              <a:t>Création de la demande dans ALMA </a:t>
            </a:r>
          </a:p>
          <a:p>
            <a:pPr marL="411480" lvl="1" indent="0">
              <a:buNone/>
            </a:pPr>
            <a:r>
              <a:rPr lang="fr-BE" dirty="0"/>
              <a:t> </a:t>
            </a:r>
            <a:r>
              <a:rPr lang="fr-BE" dirty="0" smtClean="0"/>
              <a:t>  À </a:t>
            </a:r>
            <a:r>
              <a:rPr lang="fr-BE" dirty="0"/>
              <a:t>partir d’une recherche dans ALMA</a:t>
            </a:r>
          </a:p>
          <a:p>
            <a:pPr lvl="2"/>
            <a:r>
              <a:rPr lang="fr-BE" dirty="0"/>
              <a:t>Livre</a:t>
            </a:r>
          </a:p>
          <a:p>
            <a:pPr lvl="2"/>
            <a:r>
              <a:rPr lang="fr-BE" dirty="0"/>
              <a:t>Article / Chapitre d’un document physique </a:t>
            </a:r>
          </a:p>
          <a:p>
            <a:pPr lvl="2"/>
            <a:r>
              <a:rPr lang="fr-BE" dirty="0"/>
              <a:t>Article d’une ressource électronique</a:t>
            </a:r>
          </a:p>
          <a:p>
            <a:pPr marL="571500" indent="-457200">
              <a:buFont typeface="+mj-lt"/>
              <a:buAutoNum type="arabicPeriod"/>
            </a:pPr>
            <a:r>
              <a:rPr lang="fr-BE" dirty="0"/>
              <a:t>Prise en charge de la demande</a:t>
            </a:r>
          </a:p>
          <a:p>
            <a:pPr lvl="1"/>
            <a:r>
              <a:rPr lang="fr-BE" dirty="0"/>
              <a:t>Livre : placement d’une </a:t>
            </a:r>
            <a:r>
              <a:rPr lang="fr-BE" dirty="0" err="1"/>
              <a:t>request</a:t>
            </a:r>
            <a:r>
              <a:rPr lang="fr-BE" dirty="0"/>
              <a:t> pour un déplacement temporaire dans la bibliothèque en charge du PIB</a:t>
            </a:r>
          </a:p>
          <a:p>
            <a:pPr lvl="1"/>
            <a:r>
              <a:rPr lang="fr-BE" dirty="0"/>
              <a:t>Article / Chapitre d’un document physique : placement d’une </a:t>
            </a:r>
            <a:r>
              <a:rPr lang="fr-BE" dirty="0" err="1"/>
              <a:t>request</a:t>
            </a:r>
            <a:r>
              <a:rPr lang="fr-BE" dirty="0"/>
              <a:t> pour une demande de digitalisation</a:t>
            </a:r>
          </a:p>
          <a:p>
            <a:pPr marL="571500" indent="-457200">
              <a:buFont typeface="+mj-lt"/>
              <a:buAutoNum type="arabicPeriod"/>
            </a:pPr>
            <a:r>
              <a:rPr lang="fr-BE" dirty="0">
                <a:solidFill>
                  <a:srgbClr val="FF0000"/>
                </a:solidFill>
              </a:rPr>
              <a:t>Envoi du document à la bibliothèque extérieure</a:t>
            </a:r>
          </a:p>
          <a:p>
            <a:pPr lvl="1"/>
            <a:r>
              <a:rPr lang="fr-BE" dirty="0"/>
              <a:t>Par la poste/navette pour un document papier</a:t>
            </a:r>
          </a:p>
          <a:p>
            <a:pPr lvl="1"/>
            <a:r>
              <a:rPr lang="fr-BE" dirty="0"/>
              <a:t>Par email pour un document électronique ou digitalisé </a:t>
            </a:r>
          </a:p>
          <a:p>
            <a:pPr lvl="1"/>
            <a:r>
              <a:rPr lang="fr-BE" dirty="0"/>
              <a:t>Prolongation </a:t>
            </a:r>
          </a:p>
          <a:p>
            <a:pPr marL="571500" indent="-457200">
              <a:buFont typeface="+mj-lt"/>
              <a:buAutoNum type="arabicPeriod"/>
            </a:pPr>
            <a:r>
              <a:rPr lang="fr-BE" dirty="0"/>
              <a:t>Si format papier : retour du document 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66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4. </a:t>
            </a:r>
            <a:r>
              <a:rPr lang="fr-BE" sz="2800" dirty="0" smtClean="0"/>
              <a:t>Envoi du document à la bibliothèque extérieure</a:t>
            </a:r>
            <a:endParaRPr lang="en-US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BE" dirty="0" smtClean="0"/>
              <a:t>Livre</a:t>
            </a:r>
          </a:p>
          <a:p>
            <a:pPr lvl="1"/>
            <a:r>
              <a:rPr lang="fr-BE" sz="1600" dirty="0" smtClean="0"/>
              <a:t>Le livre est </a:t>
            </a:r>
            <a:r>
              <a:rPr lang="fr-BE" sz="1600" dirty="0"/>
              <a:t>scanné au </a:t>
            </a:r>
            <a:r>
              <a:rPr lang="fr-BE" sz="1600" dirty="0" smtClean="0"/>
              <a:t>circulation desk de la Resource Sharing Library (en Alpha). Sa destination est le partenaire et on retrouve l’ « </a:t>
            </a:r>
            <a:r>
              <a:rPr lang="fr-BE" sz="1600" dirty="0" err="1" smtClean="0"/>
              <a:t>External</a:t>
            </a:r>
            <a:r>
              <a:rPr lang="fr-BE" sz="1600" dirty="0" smtClean="0"/>
              <a:t> identifier »</a:t>
            </a:r>
          </a:p>
          <a:p>
            <a:pPr lvl="1"/>
            <a:endParaRPr lang="fr-BE" sz="1600" dirty="0"/>
          </a:p>
          <a:p>
            <a:pPr lvl="1"/>
            <a:endParaRPr lang="fr-BE" sz="1600" dirty="0" smtClean="0"/>
          </a:p>
          <a:p>
            <a:pPr lvl="1"/>
            <a:endParaRPr lang="fr-BE" sz="1600" dirty="0"/>
          </a:p>
          <a:p>
            <a:pPr lvl="1"/>
            <a:endParaRPr lang="fr-BE" sz="1600" dirty="0" smtClean="0"/>
          </a:p>
          <a:p>
            <a:pPr lvl="1"/>
            <a:endParaRPr lang="fr-BE" sz="1600" dirty="0"/>
          </a:p>
          <a:p>
            <a:pPr lvl="1"/>
            <a:endParaRPr lang="fr-BE" sz="1600" dirty="0" smtClean="0"/>
          </a:p>
          <a:p>
            <a:pPr lvl="1"/>
            <a:endParaRPr lang="fr-BE" sz="1600" dirty="0"/>
          </a:p>
          <a:p>
            <a:pPr lvl="1"/>
            <a:endParaRPr lang="fr-BE" sz="1600" dirty="0" smtClean="0"/>
          </a:p>
          <a:p>
            <a:pPr lvl="1"/>
            <a:endParaRPr lang="fr-BE" sz="1600" dirty="0"/>
          </a:p>
          <a:p>
            <a:pPr lvl="1"/>
            <a:endParaRPr lang="fr-BE" sz="1600" dirty="0" smtClean="0"/>
          </a:p>
          <a:p>
            <a:pPr lvl="1"/>
            <a:endParaRPr lang="fr-BE" sz="1600" dirty="0"/>
          </a:p>
          <a:p>
            <a:pPr lvl="1"/>
            <a:endParaRPr lang="fr-BE" sz="1600" dirty="0" smtClean="0"/>
          </a:p>
          <a:p>
            <a:pPr lvl="1"/>
            <a:endParaRPr lang="fr-BE" sz="1600" dirty="0"/>
          </a:p>
          <a:p>
            <a:pPr lvl="1"/>
            <a:endParaRPr lang="fr-BE" sz="1600" dirty="0" smtClean="0"/>
          </a:p>
          <a:p>
            <a:pPr lvl="1"/>
            <a:r>
              <a:rPr lang="fr-BE" sz="1600" dirty="0" smtClean="0"/>
              <a:t>Le livre peut être envoyé au partenaire (par la navette ou la poste) </a:t>
            </a:r>
            <a:endParaRPr lang="en-US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631" y="2340443"/>
            <a:ext cx="6038665" cy="35066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4644008" y="2348880"/>
            <a:ext cx="1872208" cy="28803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à coins arrondis 7"/>
          <p:cNvSpPr/>
          <p:nvPr/>
        </p:nvSpPr>
        <p:spPr>
          <a:xfrm>
            <a:off x="2411760" y="5229200"/>
            <a:ext cx="648072" cy="57435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7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4. </a:t>
            </a:r>
            <a:r>
              <a:rPr lang="fr-BE" sz="2800" dirty="0" smtClean="0"/>
              <a:t>Envoi du document à la bibliothèque extérieure</a:t>
            </a:r>
            <a:endParaRPr lang="en-US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1800" dirty="0" smtClean="0"/>
              <a:t>Livre</a:t>
            </a:r>
          </a:p>
          <a:p>
            <a:pPr lvl="1"/>
            <a:r>
              <a:rPr lang="fr-BE" sz="1600" dirty="0"/>
              <a:t>Dès que le document est scanné au </a:t>
            </a:r>
            <a:r>
              <a:rPr lang="fr-BE" sz="1600" dirty="0" smtClean="0"/>
              <a:t>circulation desk de la Resource Sharing Library (en Alpha), </a:t>
            </a:r>
            <a:r>
              <a:rPr lang="fr-BE" sz="1600" dirty="0"/>
              <a:t>le livre est localisé temporairement dans </a:t>
            </a:r>
            <a:r>
              <a:rPr lang="fr-BE" sz="1600" dirty="0" smtClean="0"/>
              <a:t>cette bibliothèque avec </a:t>
            </a:r>
            <a:r>
              <a:rPr lang="fr-BE" sz="1600" dirty="0"/>
              <a:t>la localisation </a:t>
            </a:r>
            <a:r>
              <a:rPr lang="fr-BE" sz="1600" dirty="0" smtClean="0"/>
              <a:t>« </a:t>
            </a:r>
            <a:r>
              <a:rPr lang="fr-BE" sz="1600" dirty="0" err="1" smtClean="0"/>
              <a:t>Lending</a:t>
            </a:r>
            <a:r>
              <a:rPr lang="fr-BE" sz="1600" dirty="0" smtClean="0"/>
              <a:t> </a:t>
            </a:r>
            <a:r>
              <a:rPr lang="fr-BE" sz="1600" dirty="0"/>
              <a:t>R</a:t>
            </a:r>
            <a:r>
              <a:rPr lang="fr-BE" sz="1600" dirty="0" smtClean="0"/>
              <a:t>esource </a:t>
            </a:r>
            <a:r>
              <a:rPr lang="fr-BE" sz="1600" dirty="0"/>
              <a:t>S</a:t>
            </a:r>
            <a:r>
              <a:rPr lang="fr-BE" sz="1600" dirty="0" smtClean="0"/>
              <a:t>haring </a:t>
            </a:r>
            <a:r>
              <a:rPr lang="fr-BE" sz="1600" dirty="0" err="1" smtClean="0"/>
              <a:t>Requests</a:t>
            </a:r>
            <a:r>
              <a:rPr lang="fr-BE" sz="1600" dirty="0" smtClean="0"/>
              <a:t> »</a:t>
            </a:r>
          </a:p>
          <a:p>
            <a:pPr lvl="1"/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564904"/>
            <a:ext cx="7056784" cy="36170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1187624" y="5085184"/>
            <a:ext cx="6336704" cy="109676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4954394" y="3212976"/>
            <a:ext cx="23086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dirty="0" smtClean="0"/>
              <a:t>Statut de la demande : </a:t>
            </a:r>
          </a:p>
          <a:p>
            <a:r>
              <a:rPr lang="fr-BE" sz="1600" dirty="0" smtClean="0"/>
              <a:t>« </a:t>
            </a:r>
            <a:r>
              <a:rPr lang="fr-BE" sz="1600" dirty="0" err="1" smtClean="0"/>
              <a:t>Shipped</a:t>
            </a:r>
            <a:r>
              <a:rPr lang="fr-BE" sz="1600" dirty="0" smtClean="0"/>
              <a:t> </a:t>
            </a:r>
            <a:r>
              <a:rPr lang="fr-BE" sz="1600" dirty="0" err="1" smtClean="0"/>
              <a:t>physically</a:t>
            </a:r>
            <a:r>
              <a:rPr lang="fr-BE" sz="1600" dirty="0" smtClean="0"/>
              <a:t> »</a:t>
            </a:r>
            <a:endParaRPr lang="en-US" sz="1600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5004048" y="3284984"/>
            <a:ext cx="2160240" cy="51276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2699792" y="3284984"/>
            <a:ext cx="1728192" cy="14401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necteur droit 11"/>
          <p:cNvCxnSpPr>
            <a:stCxn id="10" idx="3"/>
            <a:endCxn id="9" idx="1"/>
          </p:cNvCxnSpPr>
          <p:nvPr/>
        </p:nvCxnSpPr>
        <p:spPr>
          <a:xfrm>
            <a:off x="4427984" y="3356992"/>
            <a:ext cx="576064" cy="1843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5004048" y="4077072"/>
            <a:ext cx="10166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dirty="0" smtClean="0"/>
              <a:t>Due date</a:t>
            </a:r>
            <a:endParaRPr lang="en-US" sz="1600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5004047" y="4077072"/>
            <a:ext cx="968736" cy="33855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à coins arrondis 16"/>
          <p:cNvSpPr/>
          <p:nvPr/>
        </p:nvSpPr>
        <p:spPr>
          <a:xfrm>
            <a:off x="2771800" y="3717032"/>
            <a:ext cx="1080120" cy="18975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onnecteur droit 18"/>
          <p:cNvCxnSpPr>
            <a:stCxn id="17" idx="3"/>
            <a:endCxn id="16" idx="1"/>
          </p:cNvCxnSpPr>
          <p:nvPr/>
        </p:nvCxnSpPr>
        <p:spPr>
          <a:xfrm>
            <a:off x="3851920" y="3811910"/>
            <a:ext cx="1152127" cy="4344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45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solidFill>
                  <a:srgbClr val="3C4457"/>
                </a:solidFill>
              </a:rPr>
              <a:t>4. </a:t>
            </a:r>
            <a:r>
              <a:rPr lang="fr-BE" sz="2800" dirty="0">
                <a:solidFill>
                  <a:srgbClr val="3C4457"/>
                </a:solidFill>
              </a:rPr>
              <a:t>Envoi du document à la bibliothèque extérieure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>
                <a:solidFill>
                  <a:srgbClr val="2F2B20"/>
                </a:solidFill>
              </a:rPr>
              <a:t>Article/chapitre d’un document </a:t>
            </a:r>
            <a:r>
              <a:rPr lang="fr-BE" dirty="0" smtClean="0">
                <a:solidFill>
                  <a:srgbClr val="2F2B20"/>
                </a:solidFill>
              </a:rPr>
              <a:t>physique</a:t>
            </a:r>
          </a:p>
          <a:p>
            <a:pPr lvl="1"/>
            <a:r>
              <a:rPr lang="fr-BE" dirty="0"/>
              <a:t>Dès que le traitement de la digitalisation est terminé, le statut de la demande est « </a:t>
            </a:r>
            <a:r>
              <a:rPr lang="fr-BE" dirty="0" err="1"/>
              <a:t>Shipped</a:t>
            </a:r>
            <a:r>
              <a:rPr lang="fr-BE" dirty="0"/>
              <a:t> </a:t>
            </a:r>
            <a:r>
              <a:rPr lang="fr-BE" dirty="0" err="1"/>
              <a:t>Digitally</a:t>
            </a:r>
            <a:r>
              <a:rPr lang="fr-BE" dirty="0"/>
              <a:t> </a:t>
            </a:r>
            <a:r>
              <a:rPr lang="fr-BE" dirty="0" smtClean="0"/>
              <a:t>». Dans l’onglet « </a:t>
            </a:r>
            <a:r>
              <a:rPr lang="fr-BE" dirty="0" err="1" smtClean="0"/>
              <a:t>Alerts</a:t>
            </a:r>
            <a:r>
              <a:rPr lang="fr-BE" dirty="0" smtClean="0"/>
              <a:t> », on voit que le processus de digitalisation est terminé</a:t>
            </a:r>
          </a:p>
          <a:p>
            <a:pPr lvl="1"/>
            <a:endParaRPr lang="fr-BE" dirty="0"/>
          </a:p>
          <a:p>
            <a:pPr lvl="1"/>
            <a:endParaRPr lang="fr-BE" dirty="0" smtClean="0"/>
          </a:p>
          <a:p>
            <a:pPr lvl="1"/>
            <a:endParaRPr lang="fr-BE" dirty="0"/>
          </a:p>
          <a:p>
            <a:pPr lvl="1"/>
            <a:endParaRPr lang="fr-BE" dirty="0" smtClean="0"/>
          </a:p>
          <a:p>
            <a:pPr lvl="1"/>
            <a:endParaRPr lang="fr-BE" dirty="0"/>
          </a:p>
          <a:p>
            <a:pPr lvl="1"/>
            <a:endParaRPr lang="fr-BE" dirty="0" smtClean="0"/>
          </a:p>
          <a:p>
            <a:pPr lvl="1"/>
            <a:endParaRPr lang="fr-BE" dirty="0"/>
          </a:p>
          <a:p>
            <a:pPr lvl="1"/>
            <a:endParaRPr lang="fr-BE" dirty="0" smtClean="0"/>
          </a:p>
          <a:p>
            <a:pPr lvl="1"/>
            <a:r>
              <a:rPr lang="fr-BE" dirty="0"/>
              <a:t>Si c’est </a:t>
            </a:r>
            <a:r>
              <a:rPr lang="fr-BE" dirty="0" smtClean="0"/>
              <a:t>la Resource Sharing Library qui </a:t>
            </a:r>
            <a:r>
              <a:rPr lang="fr-BE" dirty="0"/>
              <a:t>a reçu le document, </a:t>
            </a:r>
            <a:r>
              <a:rPr lang="fr-BE" dirty="0" smtClean="0"/>
              <a:t>on </a:t>
            </a:r>
            <a:r>
              <a:rPr lang="fr-BE" dirty="0"/>
              <a:t>le fait suivre au partenaire</a:t>
            </a:r>
          </a:p>
          <a:p>
            <a:pPr lvl="1"/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06" y="2719473"/>
            <a:ext cx="8026315" cy="25097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2483768" y="3208517"/>
            <a:ext cx="1872208" cy="14401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à coins arrondis 7"/>
          <p:cNvSpPr/>
          <p:nvPr/>
        </p:nvSpPr>
        <p:spPr>
          <a:xfrm>
            <a:off x="467544" y="4509120"/>
            <a:ext cx="2232248" cy="64807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3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solidFill>
                  <a:srgbClr val="3C4457"/>
                </a:solidFill>
              </a:rPr>
              <a:t>4. </a:t>
            </a:r>
            <a:r>
              <a:rPr lang="fr-BE" sz="2800" dirty="0">
                <a:solidFill>
                  <a:srgbClr val="3C4457"/>
                </a:solidFill>
              </a:rPr>
              <a:t>Envoi du document à la bibliothèque extérieure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>
                <a:solidFill>
                  <a:srgbClr val="2F2B20"/>
                </a:solidFill>
              </a:rPr>
              <a:t>Article/chapitre d’un document </a:t>
            </a:r>
            <a:r>
              <a:rPr lang="fr-BE" dirty="0" smtClean="0">
                <a:solidFill>
                  <a:srgbClr val="2F2B20"/>
                </a:solidFill>
              </a:rPr>
              <a:t>physique</a:t>
            </a:r>
            <a:endParaRPr lang="en-US" dirty="0" smtClean="0"/>
          </a:p>
          <a:p>
            <a:pPr lvl="1"/>
            <a:r>
              <a:rPr lang="fr-BE" dirty="0"/>
              <a:t>Clôturer la </a:t>
            </a:r>
            <a:r>
              <a:rPr lang="fr-BE" dirty="0" err="1"/>
              <a:t>lending</a:t>
            </a:r>
            <a:r>
              <a:rPr lang="fr-BE" dirty="0"/>
              <a:t> </a:t>
            </a:r>
            <a:r>
              <a:rPr lang="fr-BE" dirty="0" err="1"/>
              <a:t>request</a:t>
            </a:r>
            <a:r>
              <a:rPr lang="fr-BE" dirty="0"/>
              <a:t> : pour changer le statut, cocher la case devant la demande, sélectionner « </a:t>
            </a:r>
            <a:r>
              <a:rPr lang="fr-BE" dirty="0" err="1"/>
              <a:t>Request</a:t>
            </a:r>
            <a:r>
              <a:rPr lang="fr-BE" dirty="0"/>
              <a:t> </a:t>
            </a:r>
            <a:r>
              <a:rPr lang="fr-BE" dirty="0" err="1"/>
              <a:t>Completed</a:t>
            </a:r>
            <a:r>
              <a:rPr lang="fr-BE" dirty="0"/>
              <a:t> » dans le menu déroulant et cliquer sur « Change </a:t>
            </a:r>
            <a:r>
              <a:rPr lang="fr-BE" dirty="0" err="1"/>
              <a:t>Status</a:t>
            </a:r>
            <a:r>
              <a:rPr lang="fr-BE" dirty="0"/>
              <a:t> ».</a:t>
            </a:r>
            <a:endParaRPr lang="en-US" dirty="0"/>
          </a:p>
          <a:p>
            <a:pPr lvl="1"/>
            <a:endParaRPr lang="fr-BE" dirty="0">
              <a:solidFill>
                <a:srgbClr val="2F2B2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34" y="2852936"/>
            <a:ext cx="8042659" cy="32572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323528" y="4509120"/>
            <a:ext cx="288032" cy="28803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à coins arrondis 7"/>
          <p:cNvSpPr/>
          <p:nvPr/>
        </p:nvSpPr>
        <p:spPr>
          <a:xfrm>
            <a:off x="5076056" y="4149080"/>
            <a:ext cx="2448272" cy="57606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6588224" y="3645024"/>
            <a:ext cx="864096" cy="36004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6444208" y="4941168"/>
            <a:ext cx="1080120" cy="43204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1. Réception </a:t>
            </a:r>
            <a:r>
              <a:rPr lang="fr-BE" dirty="0"/>
              <a:t>d’une demande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fr-BE" dirty="0"/>
              <a:t>Les demandes arrivent </a:t>
            </a:r>
            <a:r>
              <a:rPr lang="fr-BE" dirty="0" smtClean="0"/>
              <a:t>actuellement via </a:t>
            </a:r>
            <a:r>
              <a:rPr lang="fr-BE" dirty="0"/>
              <a:t>un système extérieur à ALMA (mail, Impala, etc.) </a:t>
            </a:r>
          </a:p>
          <a:p>
            <a:pPr marL="114300" indent="0">
              <a:buNone/>
            </a:pPr>
            <a:r>
              <a:rPr lang="fr-BE" dirty="0"/>
              <a:t>                     </a:t>
            </a:r>
          </a:p>
          <a:p>
            <a:pPr marL="114300" indent="0">
              <a:buNone/>
            </a:pPr>
            <a:r>
              <a:rPr lang="fr-BE" dirty="0"/>
              <a:t>	encodage de la demande dans ALMA 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sp>
        <p:nvSpPr>
          <p:cNvPr id="6" name="Flèche vers le bas 5"/>
          <p:cNvSpPr/>
          <p:nvPr/>
        </p:nvSpPr>
        <p:spPr>
          <a:xfrm rot="16200000">
            <a:off x="755577" y="2420888"/>
            <a:ext cx="288031" cy="43204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7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solidFill>
                  <a:srgbClr val="3C4457"/>
                </a:solidFill>
              </a:rPr>
              <a:t>4. </a:t>
            </a:r>
            <a:r>
              <a:rPr lang="fr-BE" sz="2800" dirty="0">
                <a:solidFill>
                  <a:srgbClr val="3C4457"/>
                </a:solidFill>
              </a:rPr>
              <a:t>Envoi du document à la bibliothèque extérieure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1800" dirty="0"/>
              <a:t>Article d’une ressource </a:t>
            </a:r>
            <a:r>
              <a:rPr lang="fr-BE" sz="1800" dirty="0" smtClean="0"/>
              <a:t>électronique</a:t>
            </a:r>
          </a:p>
          <a:p>
            <a:pPr lvl="1"/>
            <a:r>
              <a:rPr lang="fr-BE" sz="1600" dirty="0"/>
              <a:t>Sélectionner « </a:t>
            </a:r>
            <a:r>
              <a:rPr lang="fr-BE" sz="1600" dirty="0" err="1"/>
              <a:t>Ship</a:t>
            </a:r>
            <a:r>
              <a:rPr lang="fr-BE" sz="1600" dirty="0"/>
              <a:t> Item » dans les options de la </a:t>
            </a:r>
            <a:r>
              <a:rPr lang="fr-BE" sz="1600" dirty="0" smtClean="0"/>
              <a:t>demande </a:t>
            </a:r>
            <a:endParaRPr lang="fr-BE" sz="1600" dirty="0"/>
          </a:p>
          <a:p>
            <a:pPr lvl="1"/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060848"/>
            <a:ext cx="6691764" cy="22731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6228184" y="3906788"/>
            <a:ext cx="504056" cy="24229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2771800" y="2060848"/>
            <a:ext cx="3456384" cy="19670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422083"/>
            <a:ext cx="5688632" cy="171344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6" name="Connecteur en angle 15"/>
          <p:cNvCxnSpPr>
            <a:stCxn id="7" idx="2"/>
            <a:endCxn id="14" idx="3"/>
          </p:cNvCxnSpPr>
          <p:nvPr/>
        </p:nvCxnSpPr>
        <p:spPr>
          <a:xfrm rot="5400000">
            <a:off x="5681324" y="4479916"/>
            <a:ext cx="1129725" cy="468052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1331640" y="4509120"/>
            <a:ext cx="3507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 smtClean="0"/>
              <a:t>Vérifier que le format « Digital » est coché</a:t>
            </a:r>
            <a:endParaRPr lang="en-US" sz="1400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1331640" y="4509120"/>
            <a:ext cx="3446242" cy="28803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à coins arrondis 20"/>
          <p:cNvSpPr/>
          <p:nvPr/>
        </p:nvSpPr>
        <p:spPr>
          <a:xfrm>
            <a:off x="1619672" y="5013176"/>
            <a:ext cx="360040" cy="26562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Connecteur droit avec flèche 22"/>
          <p:cNvCxnSpPr>
            <a:endCxn id="21" idx="0"/>
          </p:cNvCxnSpPr>
          <p:nvPr/>
        </p:nvCxnSpPr>
        <p:spPr>
          <a:xfrm flipH="1">
            <a:off x="1799692" y="4797152"/>
            <a:ext cx="180020" cy="2160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1619672" y="5445224"/>
            <a:ext cx="28200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 smtClean="0"/>
              <a:t>Cocher « Complete the </a:t>
            </a:r>
            <a:r>
              <a:rPr lang="fr-BE" sz="1400" dirty="0" err="1" smtClean="0"/>
              <a:t>request</a:t>
            </a:r>
            <a:r>
              <a:rPr lang="fr-BE" sz="1400" dirty="0" smtClean="0"/>
              <a:t> »</a:t>
            </a:r>
            <a:endParaRPr lang="en-US" sz="1400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1619672" y="5445224"/>
            <a:ext cx="2736304" cy="28803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à coins arrondis 26"/>
          <p:cNvSpPr/>
          <p:nvPr/>
        </p:nvSpPr>
        <p:spPr>
          <a:xfrm>
            <a:off x="323528" y="5648960"/>
            <a:ext cx="1008112" cy="18517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Connecteur droit avec flèche 28"/>
          <p:cNvCxnSpPr>
            <a:stCxn id="25" idx="1"/>
          </p:cNvCxnSpPr>
          <p:nvPr/>
        </p:nvCxnSpPr>
        <p:spPr>
          <a:xfrm flipH="1">
            <a:off x="1331640" y="5589240"/>
            <a:ext cx="288032" cy="1440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1835696" y="474663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dirty="0" smtClean="0">
                <a:solidFill>
                  <a:srgbClr val="FF0000"/>
                </a:solidFill>
              </a:rPr>
              <a:t>1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1321192" y="539470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dirty="0">
                <a:solidFill>
                  <a:srgbClr val="FF0000"/>
                </a:solidFill>
              </a:rPr>
              <a:t>2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2" name="Rectangle à coins arrondis 31"/>
          <p:cNvSpPr/>
          <p:nvPr/>
        </p:nvSpPr>
        <p:spPr>
          <a:xfrm>
            <a:off x="2771800" y="5834137"/>
            <a:ext cx="282961" cy="21106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ZoneTexte 32"/>
          <p:cNvSpPr txBox="1"/>
          <p:nvPr/>
        </p:nvSpPr>
        <p:spPr>
          <a:xfrm>
            <a:off x="3049384" y="575474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dirty="0">
                <a:solidFill>
                  <a:srgbClr val="FF0000"/>
                </a:solidFill>
              </a:rPr>
              <a:t>3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29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solidFill>
                  <a:srgbClr val="3C4457"/>
                </a:solidFill>
              </a:rPr>
              <a:t>4. </a:t>
            </a:r>
            <a:r>
              <a:rPr lang="fr-BE" sz="2800" dirty="0">
                <a:solidFill>
                  <a:srgbClr val="3C4457"/>
                </a:solidFill>
              </a:rPr>
              <a:t>Envoi du document à la bibliothèque extérieure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Article d’une ressource électronique</a:t>
            </a:r>
          </a:p>
          <a:p>
            <a:pPr lvl="1"/>
            <a:r>
              <a:rPr lang="fr-BE" dirty="0"/>
              <a:t>La demande est complète dans ALMA et le document peut être envoyé </a:t>
            </a:r>
            <a:r>
              <a:rPr lang="fr-BE" dirty="0" smtClean="0"/>
              <a:t>au partenaire par </a:t>
            </a:r>
            <a:r>
              <a:rPr lang="fr-BE" dirty="0"/>
              <a:t>mail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26" y="2492896"/>
            <a:ext cx="7381875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3275856" y="2996952"/>
            <a:ext cx="2304256" cy="21602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3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solidFill>
                  <a:srgbClr val="3C4457"/>
                </a:solidFill>
              </a:rPr>
              <a:t>4. </a:t>
            </a:r>
            <a:r>
              <a:rPr lang="fr-BE" sz="2800" dirty="0">
                <a:solidFill>
                  <a:srgbClr val="3C4457"/>
                </a:solidFill>
              </a:rPr>
              <a:t>Envoi du document à la bibliothèque extérieure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Prolongation du PIB </a:t>
            </a:r>
            <a:r>
              <a:rPr lang="fr-BE" dirty="0" smtClean="0"/>
              <a:t>(livre) : </a:t>
            </a:r>
            <a:r>
              <a:rPr lang="fr-BE" dirty="0"/>
              <a:t>cliquer sur l’option « </a:t>
            </a:r>
            <a:r>
              <a:rPr lang="fr-BE" dirty="0" err="1"/>
              <a:t>Renew</a:t>
            </a:r>
            <a:r>
              <a:rPr lang="fr-BE" dirty="0"/>
              <a:t> </a:t>
            </a:r>
            <a:r>
              <a:rPr lang="fr-BE" dirty="0" smtClean="0"/>
              <a:t>»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8" y="1821325"/>
            <a:ext cx="7020272" cy="21117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6444208" y="2060848"/>
            <a:ext cx="360040" cy="21602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necteur droit avec flèche 8"/>
          <p:cNvCxnSpPr>
            <a:endCxn id="7" idx="0"/>
          </p:cNvCxnSpPr>
          <p:nvPr/>
        </p:nvCxnSpPr>
        <p:spPr>
          <a:xfrm>
            <a:off x="6516216" y="1821325"/>
            <a:ext cx="108012" cy="2395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172933"/>
            <a:ext cx="5160564" cy="198799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Connecteur en angle 11"/>
          <p:cNvCxnSpPr>
            <a:stCxn id="7" idx="2"/>
            <a:endCxn id="10" idx="3"/>
          </p:cNvCxnSpPr>
          <p:nvPr/>
        </p:nvCxnSpPr>
        <p:spPr>
          <a:xfrm rot="5400000">
            <a:off x="5041180" y="3583880"/>
            <a:ext cx="2890056" cy="276040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3131840" y="5034662"/>
            <a:ext cx="24673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dirty="0" smtClean="0"/>
              <a:t>Modifier la date de retour</a:t>
            </a:r>
            <a:endParaRPr lang="en-US" sz="1600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3203848" y="4997651"/>
            <a:ext cx="2330399" cy="37556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à coins arrondis 14"/>
          <p:cNvSpPr/>
          <p:nvPr/>
        </p:nvSpPr>
        <p:spPr>
          <a:xfrm>
            <a:off x="3995936" y="4509120"/>
            <a:ext cx="1753989" cy="28803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4365511" y="4770708"/>
            <a:ext cx="206489" cy="2269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à coins arrondis 17"/>
          <p:cNvSpPr/>
          <p:nvPr/>
        </p:nvSpPr>
        <p:spPr>
          <a:xfrm>
            <a:off x="5997938" y="5847080"/>
            <a:ext cx="337016" cy="31384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0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solidFill>
                  <a:srgbClr val="3C4457"/>
                </a:solidFill>
              </a:rPr>
              <a:t>4. </a:t>
            </a:r>
            <a:r>
              <a:rPr lang="fr-BE" sz="2800" dirty="0">
                <a:solidFill>
                  <a:srgbClr val="3C4457"/>
                </a:solidFill>
              </a:rPr>
              <a:t>Envoi du document à la bibliothèque extérieure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Prolongation du PIB (livre</a:t>
            </a:r>
            <a:r>
              <a:rPr lang="fr-BE" dirty="0" smtClean="0"/>
              <a:t>) : </a:t>
            </a:r>
            <a:r>
              <a:rPr lang="fr-BE" dirty="0"/>
              <a:t>la date de retour est modifiée et le statut de la demande est « </a:t>
            </a:r>
            <a:r>
              <a:rPr lang="fr-BE" dirty="0" err="1"/>
              <a:t>Received</a:t>
            </a:r>
            <a:r>
              <a:rPr lang="fr-BE" dirty="0"/>
              <a:t> by </a:t>
            </a:r>
            <a:r>
              <a:rPr lang="fr-BE" dirty="0" err="1"/>
              <a:t>partner</a:t>
            </a:r>
            <a:r>
              <a:rPr lang="fr-BE" dirty="0"/>
              <a:t> »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2314483"/>
            <a:ext cx="7974632" cy="22290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2483768" y="3212976"/>
            <a:ext cx="1296144" cy="21602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à coins arrondis 7"/>
          <p:cNvSpPr/>
          <p:nvPr/>
        </p:nvSpPr>
        <p:spPr>
          <a:xfrm>
            <a:off x="2483768" y="2708920"/>
            <a:ext cx="2016224" cy="21602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9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Demandes de PIB entrantes : workflow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71500" indent="-457200">
              <a:buFont typeface="+mj-lt"/>
              <a:buAutoNum type="arabicPeriod"/>
            </a:pPr>
            <a:r>
              <a:rPr lang="fr-BE" dirty="0"/>
              <a:t>Réception d’une demande d’une bibliothèque extérieure (via un système hors ALMA : par mail, via Impala,...)</a:t>
            </a:r>
          </a:p>
          <a:p>
            <a:pPr marL="571500" indent="-457200">
              <a:buFont typeface="+mj-lt"/>
              <a:buAutoNum type="arabicPeriod"/>
            </a:pPr>
            <a:r>
              <a:rPr lang="fr-BE" dirty="0"/>
              <a:t>Création de la demande dans ALMA </a:t>
            </a:r>
          </a:p>
          <a:p>
            <a:pPr marL="411480" lvl="1" indent="0">
              <a:buNone/>
            </a:pPr>
            <a:r>
              <a:rPr lang="fr-BE" dirty="0"/>
              <a:t> </a:t>
            </a:r>
            <a:r>
              <a:rPr lang="fr-BE" dirty="0" smtClean="0"/>
              <a:t>  À </a:t>
            </a:r>
            <a:r>
              <a:rPr lang="fr-BE" dirty="0"/>
              <a:t>partir d’une recherche dans ALMA</a:t>
            </a:r>
          </a:p>
          <a:p>
            <a:pPr lvl="2"/>
            <a:r>
              <a:rPr lang="fr-BE" dirty="0"/>
              <a:t>Livre</a:t>
            </a:r>
          </a:p>
          <a:p>
            <a:pPr lvl="2"/>
            <a:r>
              <a:rPr lang="fr-BE" dirty="0"/>
              <a:t>Article / Chapitre d’un document physique </a:t>
            </a:r>
          </a:p>
          <a:p>
            <a:pPr lvl="2"/>
            <a:r>
              <a:rPr lang="fr-BE" dirty="0"/>
              <a:t>Article d’une ressource électronique</a:t>
            </a:r>
          </a:p>
          <a:p>
            <a:pPr marL="571500" indent="-457200">
              <a:buFont typeface="+mj-lt"/>
              <a:buAutoNum type="arabicPeriod"/>
            </a:pPr>
            <a:r>
              <a:rPr lang="fr-BE" dirty="0"/>
              <a:t>Prise en charge de la demande</a:t>
            </a:r>
          </a:p>
          <a:p>
            <a:pPr lvl="1"/>
            <a:r>
              <a:rPr lang="fr-BE" dirty="0"/>
              <a:t>Livre : placement d’une </a:t>
            </a:r>
            <a:r>
              <a:rPr lang="fr-BE" dirty="0" err="1"/>
              <a:t>request</a:t>
            </a:r>
            <a:r>
              <a:rPr lang="fr-BE" dirty="0"/>
              <a:t> pour un déplacement temporaire dans la bibliothèque en charge du PIB</a:t>
            </a:r>
          </a:p>
          <a:p>
            <a:pPr lvl="1"/>
            <a:r>
              <a:rPr lang="fr-BE" dirty="0"/>
              <a:t>Article / Chapitre d’un document physique : placement d’une </a:t>
            </a:r>
            <a:r>
              <a:rPr lang="fr-BE" dirty="0" err="1"/>
              <a:t>request</a:t>
            </a:r>
            <a:r>
              <a:rPr lang="fr-BE" dirty="0"/>
              <a:t> pour une demande de digitalisation</a:t>
            </a:r>
          </a:p>
          <a:p>
            <a:pPr marL="571500" indent="-457200">
              <a:buFont typeface="+mj-lt"/>
              <a:buAutoNum type="arabicPeriod"/>
            </a:pPr>
            <a:r>
              <a:rPr lang="fr-BE" dirty="0"/>
              <a:t>Envoi du document à la bibliothèque extérieure</a:t>
            </a:r>
          </a:p>
          <a:p>
            <a:pPr lvl="1"/>
            <a:r>
              <a:rPr lang="fr-BE" dirty="0"/>
              <a:t>Par la poste/navette pour un document papier</a:t>
            </a:r>
          </a:p>
          <a:p>
            <a:pPr lvl="1"/>
            <a:r>
              <a:rPr lang="fr-BE" dirty="0"/>
              <a:t>Par email pour un document électronique ou digitalisé </a:t>
            </a:r>
          </a:p>
          <a:p>
            <a:pPr lvl="1"/>
            <a:r>
              <a:rPr lang="fr-BE" dirty="0"/>
              <a:t>Prolongation </a:t>
            </a:r>
          </a:p>
          <a:p>
            <a:pPr marL="571500" indent="-457200">
              <a:buFont typeface="+mj-lt"/>
              <a:buAutoNum type="arabicPeriod"/>
            </a:pPr>
            <a:r>
              <a:rPr lang="fr-BE" dirty="0">
                <a:solidFill>
                  <a:srgbClr val="FF0000"/>
                </a:solidFill>
              </a:rPr>
              <a:t>Si format papier : retour du document 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86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5. Retour du document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1800" dirty="0" smtClean="0"/>
              <a:t>Lorsque le livre revient par la navette ou par la poste à la Resource Sharing Library (en Alpha), sélectionner « Return items » dans le menu « Fulfillment »</a:t>
            </a:r>
          </a:p>
          <a:p>
            <a:endParaRPr lang="fr-BE" sz="1800" dirty="0"/>
          </a:p>
          <a:p>
            <a:endParaRPr lang="fr-BE" sz="1800" dirty="0" smtClean="0"/>
          </a:p>
          <a:p>
            <a:endParaRPr lang="fr-BE" sz="1800" dirty="0"/>
          </a:p>
          <a:p>
            <a:r>
              <a:rPr lang="fr-BE" sz="1800" dirty="0" smtClean="0"/>
              <a:t>Introduire le </a:t>
            </a:r>
            <a:r>
              <a:rPr lang="fr-BE" sz="1800" dirty="0" err="1" smtClean="0"/>
              <a:t>càb</a:t>
            </a:r>
            <a:r>
              <a:rPr lang="fr-BE" sz="1800" dirty="0" smtClean="0"/>
              <a:t> du document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0" y="2318398"/>
            <a:ext cx="8006085" cy="10072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4788024" y="2420889"/>
            <a:ext cx="2304256" cy="21602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à coins arrondis 7"/>
          <p:cNvSpPr/>
          <p:nvPr/>
        </p:nvSpPr>
        <p:spPr>
          <a:xfrm>
            <a:off x="3491880" y="3068960"/>
            <a:ext cx="576064" cy="21517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42" y="3646453"/>
            <a:ext cx="4211707" cy="8595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78" y="4826781"/>
            <a:ext cx="7452320" cy="85026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Connecteur en angle 11"/>
          <p:cNvCxnSpPr>
            <a:endCxn id="10" idx="1"/>
          </p:cNvCxnSpPr>
          <p:nvPr/>
        </p:nvCxnSpPr>
        <p:spPr>
          <a:xfrm rot="16200000" flipH="1">
            <a:off x="292693" y="4608828"/>
            <a:ext cx="745929" cy="540242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2555776" y="5909791"/>
            <a:ext cx="560441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dirty="0"/>
              <a:t>Le système nous signale où le document doit être renvoyé  </a:t>
            </a:r>
          </a:p>
          <a:p>
            <a:endParaRPr lang="en-US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2627784" y="5949280"/>
            <a:ext cx="5328592" cy="30414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à coins arrondis 14"/>
          <p:cNvSpPr/>
          <p:nvPr/>
        </p:nvSpPr>
        <p:spPr>
          <a:xfrm>
            <a:off x="5940152" y="4878949"/>
            <a:ext cx="720080" cy="77001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6300192" y="5677046"/>
            <a:ext cx="0" cy="2722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90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5. Retour du document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1800" dirty="0" smtClean="0"/>
              <a:t>Dès </a:t>
            </a:r>
            <a:r>
              <a:rPr lang="fr-BE" sz="1800" dirty="0"/>
              <a:t>que le document est scanné </a:t>
            </a:r>
            <a:r>
              <a:rPr lang="fr-BE" sz="1800" dirty="0" smtClean="0"/>
              <a:t>à la Resource Sharing Library, la </a:t>
            </a:r>
            <a:r>
              <a:rPr lang="fr-BE" sz="1800" dirty="0" err="1" smtClean="0"/>
              <a:t>lending</a:t>
            </a:r>
            <a:r>
              <a:rPr lang="fr-BE" sz="1800" dirty="0" smtClean="0"/>
              <a:t> </a:t>
            </a:r>
            <a:r>
              <a:rPr lang="fr-BE" sz="1800" dirty="0" err="1" smtClean="0"/>
              <a:t>request</a:t>
            </a:r>
            <a:r>
              <a:rPr lang="fr-BE" sz="1800" dirty="0" smtClean="0"/>
              <a:t> </a:t>
            </a:r>
            <a:r>
              <a:rPr lang="fr-BE" sz="1800" dirty="0"/>
              <a:t>est </a:t>
            </a:r>
            <a:r>
              <a:rPr lang="fr-BE" sz="1800" dirty="0" smtClean="0"/>
              <a:t>terminée et le </a:t>
            </a:r>
            <a:r>
              <a:rPr lang="fr-BE" sz="1800" dirty="0"/>
              <a:t>document a quitté sa localisation </a:t>
            </a:r>
            <a:r>
              <a:rPr lang="fr-BE" sz="1800" dirty="0" smtClean="0"/>
              <a:t>temporaire</a:t>
            </a:r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r>
              <a:rPr lang="fr-BE" sz="1800" dirty="0" smtClean="0"/>
              <a:t>Il restera un dernier scan à faire lorsque le document arrivera à la bibliothèque propriétaire</a:t>
            </a:r>
            <a:endParaRPr lang="en-US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18" y="2331834"/>
            <a:ext cx="7819492" cy="31133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2483768" y="2708920"/>
            <a:ext cx="1994584" cy="21602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à coins arrondis 7"/>
          <p:cNvSpPr/>
          <p:nvPr/>
        </p:nvSpPr>
        <p:spPr>
          <a:xfrm>
            <a:off x="467544" y="4581128"/>
            <a:ext cx="7344816" cy="88114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0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5. Retour du document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Dès </a:t>
            </a:r>
            <a:r>
              <a:rPr lang="fr-BE" dirty="0"/>
              <a:t>que le statut de la demande est « </a:t>
            </a:r>
            <a:r>
              <a:rPr lang="fr-BE" dirty="0" err="1"/>
              <a:t>Request</a:t>
            </a:r>
            <a:r>
              <a:rPr lang="fr-BE" dirty="0"/>
              <a:t> </a:t>
            </a:r>
            <a:r>
              <a:rPr lang="fr-BE" dirty="0" err="1"/>
              <a:t>Completed</a:t>
            </a:r>
            <a:r>
              <a:rPr lang="fr-BE" dirty="0"/>
              <a:t> », elle disparait de la liste des demandes actives. Pour la retrouver, dans la liste des demandes sélectionner le statut « </a:t>
            </a:r>
            <a:r>
              <a:rPr lang="fr-BE" dirty="0" err="1"/>
              <a:t>Completed</a:t>
            </a:r>
            <a:r>
              <a:rPr lang="fr-BE" dirty="0"/>
              <a:t> » et effectuer une recherche sur un des champs proposés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0" y="2759206"/>
            <a:ext cx="6192688" cy="34229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2843808" y="4149080"/>
            <a:ext cx="1296144" cy="28803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à coins arrondis 7"/>
          <p:cNvSpPr/>
          <p:nvPr/>
        </p:nvSpPr>
        <p:spPr>
          <a:xfrm>
            <a:off x="1151620" y="3717032"/>
            <a:ext cx="1620180" cy="243043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49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Demandes de PIB entrantes : workflow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71500" indent="-457200">
              <a:buFont typeface="+mj-lt"/>
              <a:buAutoNum type="arabicPeriod"/>
            </a:pPr>
            <a:r>
              <a:rPr lang="fr-BE" dirty="0"/>
              <a:t>Réception d’une demande d’une bibliothèque extérieure (via un système hors ALMA : par mail, via Impala,...)</a:t>
            </a:r>
          </a:p>
          <a:p>
            <a:pPr marL="571500" indent="-457200">
              <a:buFont typeface="+mj-lt"/>
              <a:buAutoNum type="arabicPeriod"/>
            </a:pPr>
            <a:r>
              <a:rPr lang="fr-BE" dirty="0">
                <a:solidFill>
                  <a:srgbClr val="FF0000"/>
                </a:solidFill>
              </a:rPr>
              <a:t>Création de la demande dans ALMA </a:t>
            </a:r>
          </a:p>
          <a:p>
            <a:pPr marL="411480" lvl="1" indent="0">
              <a:buNone/>
            </a:pPr>
            <a:r>
              <a:rPr lang="fr-BE" dirty="0"/>
              <a:t> </a:t>
            </a:r>
            <a:r>
              <a:rPr lang="fr-BE" dirty="0" smtClean="0"/>
              <a:t>  À </a:t>
            </a:r>
            <a:r>
              <a:rPr lang="fr-BE" dirty="0"/>
              <a:t>partir d’une recherche dans ALMA</a:t>
            </a:r>
          </a:p>
          <a:p>
            <a:pPr lvl="2"/>
            <a:r>
              <a:rPr lang="fr-BE" dirty="0"/>
              <a:t>Livre</a:t>
            </a:r>
          </a:p>
          <a:p>
            <a:pPr lvl="2"/>
            <a:r>
              <a:rPr lang="fr-BE" dirty="0"/>
              <a:t>Article / Chapitre d’un document physique </a:t>
            </a:r>
          </a:p>
          <a:p>
            <a:pPr lvl="2"/>
            <a:r>
              <a:rPr lang="fr-BE" dirty="0"/>
              <a:t>Article d’une ressource électronique</a:t>
            </a:r>
          </a:p>
          <a:p>
            <a:pPr marL="571500" indent="-457200">
              <a:buFont typeface="+mj-lt"/>
              <a:buAutoNum type="arabicPeriod"/>
            </a:pPr>
            <a:r>
              <a:rPr lang="fr-BE" dirty="0"/>
              <a:t>Prise en charge de la demande</a:t>
            </a:r>
          </a:p>
          <a:p>
            <a:pPr lvl="1"/>
            <a:r>
              <a:rPr lang="fr-BE" dirty="0"/>
              <a:t>Livre : placement d’une </a:t>
            </a:r>
            <a:r>
              <a:rPr lang="fr-BE" dirty="0" err="1"/>
              <a:t>request</a:t>
            </a:r>
            <a:r>
              <a:rPr lang="fr-BE" dirty="0"/>
              <a:t> pour un déplacement temporaire dans la bibliothèque en charge du PIB</a:t>
            </a:r>
          </a:p>
          <a:p>
            <a:pPr lvl="1"/>
            <a:r>
              <a:rPr lang="fr-BE" dirty="0"/>
              <a:t>Article / Chapitre d’un document physique : placement d’une </a:t>
            </a:r>
            <a:r>
              <a:rPr lang="fr-BE" dirty="0" err="1"/>
              <a:t>request</a:t>
            </a:r>
            <a:r>
              <a:rPr lang="fr-BE" dirty="0"/>
              <a:t> pour une demande de digitalisation</a:t>
            </a:r>
          </a:p>
          <a:p>
            <a:pPr marL="571500" indent="-457200">
              <a:buFont typeface="+mj-lt"/>
              <a:buAutoNum type="arabicPeriod"/>
            </a:pPr>
            <a:r>
              <a:rPr lang="fr-BE" dirty="0"/>
              <a:t>Envoi du document à la bibliothèque extérieure</a:t>
            </a:r>
          </a:p>
          <a:p>
            <a:pPr lvl="1"/>
            <a:r>
              <a:rPr lang="fr-BE" dirty="0"/>
              <a:t>Par la poste/navette pour un document papier</a:t>
            </a:r>
          </a:p>
          <a:p>
            <a:pPr lvl="1"/>
            <a:r>
              <a:rPr lang="fr-BE" dirty="0"/>
              <a:t>Par email pour un document électronique ou digitalisé </a:t>
            </a:r>
          </a:p>
          <a:p>
            <a:pPr lvl="1"/>
            <a:r>
              <a:rPr lang="fr-BE" dirty="0"/>
              <a:t>Prolongation </a:t>
            </a:r>
          </a:p>
          <a:p>
            <a:pPr marL="571500" indent="-457200">
              <a:buFont typeface="+mj-lt"/>
              <a:buAutoNum type="arabicPeriod"/>
            </a:pPr>
            <a:r>
              <a:rPr lang="fr-BE" dirty="0"/>
              <a:t>Si format papier : retour du document 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25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>2</a:t>
            </a:r>
            <a:r>
              <a:rPr lang="fr-BE" dirty="0"/>
              <a:t>. Création de la demande dans ALMA </a:t>
            </a:r>
            <a:br>
              <a:rPr lang="fr-BE" dirty="0"/>
            </a:b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Suivre le chemin suivant : menu ALMA </a:t>
            </a:r>
            <a:r>
              <a:rPr lang="fr-BE" dirty="0">
                <a:sym typeface="Wingdings" panose="05000000000000000000" pitchFamily="2" charset="2"/>
              </a:rPr>
              <a:t> menu Fulfillment  « Resource Sharing »  « </a:t>
            </a:r>
            <a:r>
              <a:rPr lang="fr-BE" dirty="0" err="1">
                <a:sym typeface="Wingdings" panose="05000000000000000000" pitchFamily="2" charset="2"/>
              </a:rPr>
              <a:t>Lending</a:t>
            </a:r>
            <a:r>
              <a:rPr lang="fr-BE" dirty="0">
                <a:sym typeface="Wingdings" panose="05000000000000000000" pitchFamily="2" charset="2"/>
              </a:rPr>
              <a:t> </a:t>
            </a:r>
            <a:r>
              <a:rPr lang="fr-BE" dirty="0" err="1">
                <a:sym typeface="Wingdings" panose="05000000000000000000" pitchFamily="2" charset="2"/>
              </a:rPr>
              <a:t>Requests</a:t>
            </a:r>
            <a:r>
              <a:rPr lang="fr-BE" dirty="0">
                <a:sym typeface="Wingdings" panose="05000000000000000000" pitchFamily="2" charset="2"/>
              </a:rPr>
              <a:t> »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968" y="2232766"/>
            <a:ext cx="6029992" cy="38605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3923928" y="5157192"/>
            <a:ext cx="792088" cy="216024"/>
          </a:xfrm>
          <a:prstGeom prst="roundRect">
            <a:avLst/>
          </a:prstGeom>
          <a:noFill/>
          <a:ln w="19050">
            <a:solidFill>
              <a:srgbClr val="FF4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78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2. Création de la demande dans ALMA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Cliquer sur le bouton « </a:t>
            </a:r>
            <a:r>
              <a:rPr lang="fr-BE" dirty="0" err="1"/>
              <a:t>Add</a:t>
            </a:r>
            <a:r>
              <a:rPr lang="fr-BE" dirty="0"/>
              <a:t> </a:t>
            </a:r>
            <a:r>
              <a:rPr lang="fr-BE" dirty="0" smtClean="0"/>
              <a:t>»</a:t>
            </a:r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r>
              <a:rPr lang="fr-BE" dirty="0" smtClean="0"/>
              <a:t>Choisir « </a:t>
            </a:r>
            <a:r>
              <a:rPr lang="fr-BE" dirty="0" err="1" smtClean="0"/>
              <a:t>From</a:t>
            </a:r>
            <a:r>
              <a:rPr lang="fr-BE" dirty="0" smtClean="0"/>
              <a:t> </a:t>
            </a:r>
            <a:r>
              <a:rPr lang="fr-BE" dirty="0" err="1"/>
              <a:t>S</a:t>
            </a:r>
            <a:r>
              <a:rPr lang="fr-BE" dirty="0" err="1" smtClean="0"/>
              <a:t>earch</a:t>
            </a:r>
            <a:r>
              <a:rPr lang="fr-BE" dirty="0" smtClean="0"/>
              <a:t> » :</a:t>
            </a:r>
            <a:endParaRPr lang="fr-BE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7992888" cy="27809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4067944" y="2492896"/>
            <a:ext cx="504056" cy="288031"/>
          </a:xfrm>
          <a:prstGeom prst="roundRect">
            <a:avLst/>
          </a:prstGeom>
          <a:noFill/>
          <a:ln w="19050">
            <a:solidFill>
              <a:srgbClr val="FF4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279" y="5257313"/>
            <a:ext cx="1790700" cy="10858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à coins arrondis 8"/>
          <p:cNvSpPr/>
          <p:nvPr/>
        </p:nvSpPr>
        <p:spPr>
          <a:xfrm>
            <a:off x="2627784" y="5847080"/>
            <a:ext cx="864096" cy="39023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3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2. Création de la demande dans ALMA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Livre</a:t>
            </a:r>
          </a:p>
          <a:p>
            <a:pPr marL="411480" lvl="1" indent="0">
              <a:buNone/>
            </a:pPr>
            <a:r>
              <a:rPr lang="fr-BE" dirty="0" smtClean="0"/>
              <a:t>      Possibilité </a:t>
            </a:r>
            <a:r>
              <a:rPr lang="fr-BE" dirty="0"/>
              <a:t>de rechercher dans « All </a:t>
            </a:r>
            <a:r>
              <a:rPr lang="fr-BE" dirty="0" err="1"/>
              <a:t>titles</a:t>
            </a:r>
            <a:r>
              <a:rPr lang="fr-BE" dirty="0"/>
              <a:t> » uniquement</a:t>
            </a:r>
          </a:p>
          <a:p>
            <a:pPr lvl="1"/>
            <a:r>
              <a:rPr lang="fr-BE" dirty="0"/>
              <a:t>Cocher le document souhaité et cliquer sur « S</a:t>
            </a:r>
            <a:r>
              <a:rPr lang="fr-BE" dirty="0" smtClean="0"/>
              <a:t>elect</a:t>
            </a:r>
            <a:r>
              <a:rPr lang="fr-BE" dirty="0"/>
              <a:t> »</a:t>
            </a:r>
          </a:p>
          <a:p>
            <a:pPr marL="411480" lvl="1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Alma@ULiège - ILL – Prêt Interbibliothèques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364242" cy="36424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10" y="2604320"/>
            <a:ext cx="7554507" cy="32729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à coins arrondis 7"/>
          <p:cNvSpPr/>
          <p:nvPr/>
        </p:nvSpPr>
        <p:spPr>
          <a:xfrm>
            <a:off x="865689" y="2601549"/>
            <a:ext cx="5938559" cy="39540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861487" y="4005064"/>
            <a:ext cx="254129" cy="28803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necteur droit avec flèche 11"/>
          <p:cNvCxnSpPr/>
          <p:nvPr/>
        </p:nvCxnSpPr>
        <p:spPr>
          <a:xfrm flipH="1">
            <a:off x="988551" y="2497098"/>
            <a:ext cx="341513" cy="15079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à coins arrondis 12"/>
          <p:cNvSpPr/>
          <p:nvPr/>
        </p:nvSpPr>
        <p:spPr>
          <a:xfrm>
            <a:off x="7418417" y="2956105"/>
            <a:ext cx="609967" cy="40088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5940152" y="2420888"/>
            <a:ext cx="1800200" cy="5352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11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tiguïté">
  <a:themeElements>
    <a:clrScheme name="Personnalisé 5">
      <a:dk1>
        <a:srgbClr val="2F2B20"/>
      </a:dk1>
      <a:lt1>
        <a:srgbClr val="FFFFFF"/>
      </a:lt1>
      <a:dk2>
        <a:srgbClr val="3C4457"/>
      </a:dk2>
      <a:lt2>
        <a:srgbClr val="FBBE34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Personnalisé 1">
      <a:majorFont>
        <a:latin typeface="Source Sans Pro"/>
        <a:ea typeface=""/>
        <a:cs typeface=""/>
      </a:majorFont>
      <a:minorFont>
        <a:latin typeface="Source San Pro"/>
        <a:ea typeface=""/>
        <a:cs typeface=""/>
      </a:minorFont>
    </a:fontScheme>
    <a:fmtScheme name="Contiguïté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12897</TotalTime>
  <Words>2523</Words>
  <Application>Microsoft Office PowerPoint</Application>
  <PresentationFormat>Affichage à l'écran (4:3)</PresentationFormat>
  <Paragraphs>583</Paragraphs>
  <Slides>57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57</vt:i4>
      </vt:variant>
    </vt:vector>
  </HeadingPairs>
  <TitlesOfParts>
    <vt:vector size="66" baseType="lpstr">
      <vt:lpstr>Arial</vt:lpstr>
      <vt:lpstr>Arial Rounded MT Bold</vt:lpstr>
      <vt:lpstr>Calibri</vt:lpstr>
      <vt:lpstr>Calibri Light</vt:lpstr>
      <vt:lpstr>Source San Pro</vt:lpstr>
      <vt:lpstr>Source Sans Pro</vt:lpstr>
      <vt:lpstr>Wingdings</vt:lpstr>
      <vt:lpstr>Contiguïté</vt:lpstr>
      <vt:lpstr>Conception personnalisée</vt:lpstr>
      <vt:lpstr>Lending requests</vt:lpstr>
      <vt:lpstr>Lending requests (Demandes de PIB entrantes)</vt:lpstr>
      <vt:lpstr>Demandes de PIB entrantes : workflow</vt:lpstr>
      <vt:lpstr>Demandes de PIB entrantes : workflow</vt:lpstr>
      <vt:lpstr>1. Réception d’une demande</vt:lpstr>
      <vt:lpstr>Demandes de PIB entrantes : workflow</vt:lpstr>
      <vt:lpstr> 2. Création de la demande dans ALMA  </vt:lpstr>
      <vt:lpstr>2. Création de la demande dans ALMA</vt:lpstr>
      <vt:lpstr>2. Création de la demande dans ALMA</vt:lpstr>
      <vt:lpstr>2. Création de la demande dans ALMA</vt:lpstr>
      <vt:lpstr>2. Création de la demande dans ALMA</vt:lpstr>
      <vt:lpstr>2. Création de la demande dans ALMA</vt:lpstr>
      <vt:lpstr>2. Création de la demande dans ALMA</vt:lpstr>
      <vt:lpstr>2. Création de la demande dans ALMA</vt:lpstr>
      <vt:lpstr>2. Création de la demande dans ALMA</vt:lpstr>
      <vt:lpstr>2. Création de la demande dans ALMA</vt:lpstr>
      <vt:lpstr>Demandes de PIB entrantes : workflow</vt:lpstr>
      <vt:lpstr>3. Prise en charge de la demande</vt:lpstr>
      <vt:lpstr>3. Prise en charge de la demande</vt:lpstr>
      <vt:lpstr>3. Prise en charge de la demande</vt:lpstr>
      <vt:lpstr>3. Prise en charge de la demande</vt:lpstr>
      <vt:lpstr>3. Prise en charge de la demande</vt:lpstr>
      <vt:lpstr>3. Prise en charge de la demande</vt:lpstr>
      <vt:lpstr>3. Prise en charge de la demande</vt:lpstr>
      <vt:lpstr>3. Prise en charge de la demande</vt:lpstr>
      <vt:lpstr>3. Prise en charge de la demande</vt:lpstr>
      <vt:lpstr>3. Prise en charge de la demande</vt:lpstr>
      <vt:lpstr>3. Prise en charge de la demande</vt:lpstr>
      <vt:lpstr>3. Prise en charge de la demande</vt:lpstr>
      <vt:lpstr>3. Prise en charge de la demande</vt:lpstr>
      <vt:lpstr>3. Prise en charge de la demande</vt:lpstr>
      <vt:lpstr>3. Prise en charge de la demande</vt:lpstr>
      <vt:lpstr>3. Prise en charge de la demande</vt:lpstr>
      <vt:lpstr>3. Prise en charge de la demande</vt:lpstr>
      <vt:lpstr>3. Prise en charge de la demande</vt:lpstr>
      <vt:lpstr>3. Prise en charge de la demande</vt:lpstr>
      <vt:lpstr>3. Prise en charge de la demande</vt:lpstr>
      <vt:lpstr>3. Prise en charge de la demande</vt:lpstr>
      <vt:lpstr>3. Prise en charge de la demande</vt:lpstr>
      <vt:lpstr>3. Prise en charge de la demande</vt:lpstr>
      <vt:lpstr>3. Prise en charge de la demande</vt:lpstr>
      <vt:lpstr>3. Prise en charge de la demande</vt:lpstr>
      <vt:lpstr>3. Prise en charge de la demande</vt:lpstr>
      <vt:lpstr>3. Prise en charge de la demande</vt:lpstr>
      <vt:lpstr>Demandes de PIB entrantes : workflow</vt:lpstr>
      <vt:lpstr>4. Envoi du document à la bibliothèque extérieure</vt:lpstr>
      <vt:lpstr>4. Envoi du document à la bibliothèque extérieure</vt:lpstr>
      <vt:lpstr>4. Envoi du document à la bibliothèque extérieure</vt:lpstr>
      <vt:lpstr>4. Envoi du document à la bibliothèque extérieure</vt:lpstr>
      <vt:lpstr>4. Envoi du document à la bibliothèque extérieure</vt:lpstr>
      <vt:lpstr>4. Envoi du document à la bibliothèque extérieure</vt:lpstr>
      <vt:lpstr>4. Envoi du document à la bibliothèque extérieure</vt:lpstr>
      <vt:lpstr>4. Envoi du document à la bibliothèque extérieure</vt:lpstr>
      <vt:lpstr>Demandes de PIB entrantes : workflow</vt:lpstr>
      <vt:lpstr>5. Retour du document</vt:lpstr>
      <vt:lpstr>5. Retour du document</vt:lpstr>
      <vt:lpstr>5. Retour du document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Laurence Richelle</dc:creator>
  <cp:lastModifiedBy>Fabienne Prosmans</cp:lastModifiedBy>
  <cp:revision>1199</cp:revision>
  <cp:lastPrinted>2016-11-29T10:36:28Z</cp:lastPrinted>
  <dcterms:created xsi:type="dcterms:W3CDTF">2014-10-28T10:20:46Z</dcterms:created>
  <dcterms:modified xsi:type="dcterms:W3CDTF">2017-12-15T14:52:10Z</dcterms:modified>
</cp:coreProperties>
</file>