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71"/>
  </p:notesMasterIdLst>
  <p:handoutMasterIdLst>
    <p:handoutMasterId r:id="rId72"/>
  </p:handoutMasterIdLst>
  <p:sldIdLst>
    <p:sldId id="42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  <p:sldId id="474" r:id="rId49"/>
    <p:sldId id="475" r:id="rId50"/>
    <p:sldId id="483" r:id="rId51"/>
    <p:sldId id="484" r:id="rId52"/>
    <p:sldId id="485" r:id="rId53"/>
    <p:sldId id="486" r:id="rId54"/>
    <p:sldId id="487" r:id="rId55"/>
    <p:sldId id="488" r:id="rId56"/>
    <p:sldId id="489" r:id="rId57"/>
    <p:sldId id="490" r:id="rId58"/>
    <p:sldId id="491" r:id="rId59"/>
    <p:sldId id="476" r:id="rId60"/>
    <p:sldId id="478" r:id="rId61"/>
    <p:sldId id="477" r:id="rId62"/>
    <p:sldId id="479" r:id="rId63"/>
    <p:sldId id="480" r:id="rId64"/>
    <p:sldId id="481" r:id="rId65"/>
    <p:sldId id="482" r:id="rId66"/>
    <p:sldId id="492" r:id="rId67"/>
    <p:sldId id="495" r:id="rId68"/>
    <p:sldId id="494" r:id="rId69"/>
    <p:sldId id="493" r:id="rId7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Richelle" initials="LR" lastIdx="6" clrIdx="0">
    <p:extLst>
      <p:ext uri="{19B8F6BF-5375-455C-9EA6-DF929625EA0E}">
        <p15:presenceInfo xmlns:p15="http://schemas.microsoft.com/office/powerpoint/2012/main" userId="Laurence Rich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1D"/>
    <a:srgbClr val="278989"/>
    <a:srgbClr val="A8183A"/>
    <a:srgbClr val="D1DEFB"/>
    <a:srgbClr val="FDD9CF"/>
    <a:srgbClr val="FF8361"/>
    <a:srgbClr val="FB3621"/>
    <a:srgbClr val="FF410D"/>
    <a:srgbClr val="22582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7436" autoAdjust="0"/>
  </p:normalViewPr>
  <p:slideViewPr>
    <p:cSldViewPr>
      <p:cViewPr varScale="1">
        <p:scale>
          <a:sx n="98" d="100"/>
          <a:sy n="98" d="100"/>
        </p:scale>
        <p:origin x="18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8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02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F5EA7798-A561-4C99-91F3-D24BACABD4A1}" type="datetimeFigureOut">
              <a:rPr lang="fr-BE" smtClean="0"/>
              <a:pPr/>
              <a:t>19-12-17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BBD89D9C-4971-4BD5-A9AF-8B8AA5943C9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9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5CFE7606-93E1-4414-B184-EF82DF2282F8}" type="datetimeFigureOut">
              <a:rPr lang="fr-BE" smtClean="0"/>
              <a:pPr/>
              <a:t>19-12-17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9B6F5836-DC94-4EDB-AAF6-CE956D4E9F1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2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935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553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354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784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55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970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56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860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65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46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ln w="19050">
            <a:solidFill>
              <a:srgbClr val="278989"/>
            </a:solidFill>
          </a:ln>
        </p:spPr>
        <p:txBody>
          <a:bodyPr vert="horz" lIns="0" tIns="0" rIns="0" bIns="0" rtlCol="0" anchor="ctr"/>
          <a:lstStyle>
            <a:lvl1pPr>
              <a:defRPr lang="en-US" smtClean="0">
                <a:solidFill>
                  <a:srgbClr val="278989"/>
                </a:solidFill>
              </a:defRPr>
            </a:lvl1pPr>
          </a:lstStyle>
          <a:p>
            <a:fld id="{E667ED75-B537-4810-9364-B7D9FE7FDC55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620000" cy="1143000"/>
          </a:xfrm>
          <a:solidFill>
            <a:schemeClr val="bg1">
              <a:lumMod val="95000"/>
            </a:schemeClr>
          </a:solidFill>
          <a:ln w="22225">
            <a:solidFill>
              <a:schemeClr val="tx2">
                <a:lumMod val="50000"/>
              </a:schemeClr>
            </a:solidFill>
            <a:round/>
          </a:ln>
        </p:spPr>
        <p:txBody>
          <a:bodyPr/>
          <a:lstStyle>
            <a:lvl1pPr>
              <a:defRPr sz="3600" b="1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1"/>
            <a:ext cx="2672261" cy="7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6240720" y="415407"/>
            <a:ext cx="199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Alma@ULiège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ILL</a:t>
            </a:r>
            <a:endParaRPr lang="en-US" sz="1600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3709851" cy="2464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180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171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64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397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048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690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969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600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gradFill flip="none" rotWithShape="1">
          <a:gsLst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/>
          <a:lstStyle>
            <a:lvl1pPr>
              <a:buSzPct val="120000"/>
              <a:defRPr/>
            </a:lvl1pPr>
            <a:lvl2pPr>
              <a:buClr>
                <a:schemeClr val="tx2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tx2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63280" cy="4968552"/>
          </a:xfrm>
        </p:spPr>
        <p:txBody>
          <a:bodyPr/>
          <a:lstStyle>
            <a:lvl1pPr>
              <a:buSzPct val="120000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824808" cy="4968552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buClr>
                <a:schemeClr val="accent1"/>
              </a:buCl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tx2"/>
              </a:buClr>
              <a:buSzPct val="120000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791272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3791272" cy="4320479"/>
          </a:xfrm>
        </p:spPr>
        <p:txBody>
          <a:bodyPr/>
          <a:lstStyle>
            <a:lvl1pPr marL="342900" indent="-2286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412776"/>
            <a:ext cx="38248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060848"/>
            <a:ext cx="3824808" cy="4320479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51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382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483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992888" cy="498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278989"/>
            </a:solidFill>
          </a:ln>
        </p:spPr>
        <p:txBody>
          <a:bodyPr vert="horz" lIns="0" tIns="0" rIns="0" bIns="0" rtlCol="0" anchor="ctr"/>
          <a:lstStyle>
            <a:lvl1pPr algn="ctr">
              <a:defRPr sz="1500" b="1" baseline="0">
                <a:solidFill>
                  <a:srgbClr val="278989"/>
                </a:solidFill>
              </a:defRPr>
            </a:lvl1pPr>
          </a:lstStyle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195040" y="2598047"/>
            <a:ext cx="5184577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83" y="6255593"/>
            <a:ext cx="1963713" cy="602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spc="-100" baseline="0">
          <a:ln>
            <a:noFill/>
          </a:ln>
          <a:solidFill>
            <a:schemeClr val="tx2"/>
          </a:solidFill>
          <a:effectLst/>
          <a:latin typeface="Arial Rounded MT Bold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32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sz="2400" dirty="0" smtClean="0">
                <a:solidFill>
                  <a:schemeClr val="tx1"/>
                </a:solidFill>
              </a:rPr>
              <a:t>Demandes sortantes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7ED75-B537-4810-9364-B7D9FE7FDC55}" type="slidenum">
              <a:rPr lang="fr-BE" smtClean="0"/>
              <a:pPr/>
              <a:t>1</a:t>
            </a:fld>
            <a:endParaRPr lang="fr-BE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Borrowing</a:t>
            </a:r>
            <a:r>
              <a:rPr lang="fr-BE" dirty="0" smtClean="0"/>
              <a:t> </a:t>
            </a:r>
            <a:r>
              <a:rPr lang="fr-BE" dirty="0" err="1" smtClean="0"/>
              <a:t>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Réception d’une demande via Primo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 partir d’un résultat de recherche pour un document en prêt</a:t>
            </a:r>
            <a:endParaRPr lang="fr-BE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1833563"/>
            <a:ext cx="7017927" cy="2603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827584" y="2132856"/>
            <a:ext cx="1440160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5868144" y="3861048"/>
            <a:ext cx="1368152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267744" y="2708920"/>
            <a:ext cx="165618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6588"/>
            <a:ext cx="5165661" cy="212474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/>
          <p:cNvCxnSpPr>
            <a:stCxn id="9" idx="2"/>
          </p:cNvCxnSpPr>
          <p:nvPr/>
        </p:nvCxnSpPr>
        <p:spPr>
          <a:xfrm>
            <a:off x="3095836" y="2924944"/>
            <a:ext cx="1260140" cy="1656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Réception d’une demande via Primo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Liste des demandes dans </a:t>
            </a:r>
            <a:r>
              <a:rPr lang="fr-BE" dirty="0" smtClean="0"/>
              <a:t>Alma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3" y="1844824"/>
            <a:ext cx="1249581" cy="4217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04" y="1891680"/>
            <a:ext cx="5577860" cy="4509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755576" y="5229200"/>
            <a:ext cx="93610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>
            <a:stCxn id="8" idx="3"/>
          </p:cNvCxnSpPr>
          <p:nvPr/>
        </p:nvCxnSpPr>
        <p:spPr>
          <a:xfrm flipV="1">
            <a:off x="1691680" y="2564904"/>
            <a:ext cx="792088" cy="2772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3"/>
          </p:cNvCxnSpPr>
          <p:nvPr/>
        </p:nvCxnSpPr>
        <p:spPr>
          <a:xfrm flipV="1">
            <a:off x="1691680" y="4146240"/>
            <a:ext cx="720080" cy="1190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720936" y="5337212"/>
            <a:ext cx="762832" cy="183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sortantes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sz="1800" dirty="0"/>
              <a:t>Réception d’une demande</a:t>
            </a:r>
            <a:endParaRPr lang="en-US" sz="1800" dirty="0"/>
          </a:p>
          <a:p>
            <a:pPr lvl="1"/>
            <a:r>
              <a:rPr lang="fr-BE" sz="1600" dirty="0"/>
              <a:t>A l’accueil de la bibliothèque ou par mail</a:t>
            </a:r>
            <a:endParaRPr lang="en-US" sz="1600" dirty="0"/>
          </a:p>
          <a:p>
            <a:pPr lvl="1"/>
            <a:r>
              <a:rPr lang="fr-BE" sz="1600" dirty="0"/>
              <a:t>Via Primo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>
                <a:solidFill>
                  <a:srgbClr val="FF0000"/>
                </a:solidFill>
              </a:rPr>
              <a:t>Création dans Alma de la demande (si réception à l’accueil ou par mail)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fr-BE" sz="1600" dirty="0"/>
              <a:t>Manuellement</a:t>
            </a:r>
            <a:endParaRPr lang="en-US" sz="1600" dirty="0"/>
          </a:p>
          <a:p>
            <a:pPr lvl="1"/>
            <a:r>
              <a:rPr lang="fr-BE" sz="1600" dirty="0"/>
              <a:t>A partir d’une recherche dans Alma</a:t>
            </a:r>
            <a:endParaRPr lang="en-US" sz="1600" dirty="0"/>
          </a:p>
          <a:p>
            <a:pPr lvl="1"/>
            <a:r>
              <a:rPr lang="fr-BE" sz="1600" dirty="0"/>
              <a:t>A partir d’un catalogue externe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Prise en charge de la demande</a:t>
            </a:r>
            <a:endParaRPr lang="en-US" sz="1800" dirty="0"/>
          </a:p>
          <a:p>
            <a:pPr lvl="1"/>
            <a:r>
              <a:rPr lang="fr-BE" sz="1600" dirty="0"/>
              <a:t>Edition de la demande</a:t>
            </a:r>
            <a:endParaRPr lang="en-US" sz="1600" dirty="0"/>
          </a:p>
          <a:p>
            <a:pPr lvl="1"/>
            <a:r>
              <a:rPr lang="fr-BE" sz="1600" dirty="0"/>
              <a:t>Envoi (si nécessaire) d’une question à l’utilisateur</a:t>
            </a:r>
            <a:endParaRPr lang="en-US" sz="1600" dirty="0"/>
          </a:p>
          <a:p>
            <a:pPr lvl="1"/>
            <a:r>
              <a:rPr lang="fr-BE" sz="1600" dirty="0"/>
              <a:t>Sélection d’un partenaire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Envoi de la demande au partenaire</a:t>
            </a:r>
            <a:endParaRPr lang="en-US" sz="1800" dirty="0"/>
          </a:p>
          <a:p>
            <a:pPr lvl="1"/>
            <a:r>
              <a:rPr lang="fr-BE" sz="1600" dirty="0"/>
              <a:t>Par mail directement au partenaire</a:t>
            </a:r>
            <a:endParaRPr lang="en-US" sz="1600" dirty="0"/>
          </a:p>
          <a:p>
            <a:pPr lvl="1"/>
            <a:r>
              <a:rPr lang="fr-BE" sz="1600" dirty="0"/>
              <a:t>A un mail « bidon » pour ensuite être encodée dans un système hors ALMA, comme Impala ou Subito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Cliquer sur le lien « </a:t>
            </a:r>
            <a:r>
              <a:rPr lang="fr-BE" sz="1800" dirty="0" err="1"/>
              <a:t>Borrowing</a:t>
            </a:r>
            <a:r>
              <a:rPr lang="fr-BE" sz="1800" dirty="0"/>
              <a:t> </a:t>
            </a:r>
            <a:r>
              <a:rPr lang="fr-BE" sz="1800" dirty="0" err="1"/>
              <a:t>Requests</a:t>
            </a:r>
            <a:r>
              <a:rPr lang="fr-BE" sz="1800" dirty="0"/>
              <a:t> » dans le menu </a:t>
            </a:r>
            <a:r>
              <a:rPr lang="fr-BE" sz="1800" dirty="0" smtClean="0"/>
              <a:t>« Fulfillment » puis sur le lien « </a:t>
            </a:r>
            <a:r>
              <a:rPr lang="fr-BE" sz="1800" dirty="0" err="1" smtClean="0"/>
              <a:t>Add</a:t>
            </a:r>
            <a:r>
              <a:rPr lang="fr-BE" sz="1800" dirty="0" smtClean="0"/>
              <a:t> »</a:t>
            </a:r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pPr lvl="3"/>
            <a:r>
              <a:rPr lang="fr-BE" sz="1600" dirty="0" smtClean="0"/>
              <a:t>   </a:t>
            </a:r>
            <a:r>
              <a:rPr lang="fr-BE" sz="1800" dirty="0" smtClean="0"/>
              <a:t>3 possibilités :</a:t>
            </a:r>
            <a:endParaRPr lang="fr-BE" sz="18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072614"/>
            <a:ext cx="1233985" cy="4164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29927"/>
            <a:ext cx="6624736" cy="1875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824189"/>
            <a:ext cx="1714500" cy="981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14"/>
          <p:cNvSpPr txBox="1"/>
          <p:nvPr/>
        </p:nvSpPr>
        <p:spPr>
          <a:xfrm>
            <a:off x="4165718" y="4481825"/>
            <a:ext cx="37906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Ajout de la demande :</a:t>
            </a:r>
          </a:p>
          <a:p>
            <a:endParaRPr lang="fr-BE" sz="1600" dirty="0" smtClean="0"/>
          </a:p>
          <a:p>
            <a:r>
              <a:rPr lang="fr-BE" sz="1600" dirty="0" smtClean="0"/>
              <a:t>Manuellement</a:t>
            </a:r>
          </a:p>
          <a:p>
            <a:r>
              <a:rPr lang="fr-BE" sz="1600" dirty="0" smtClean="0"/>
              <a:t>A partir d’une recherche dans Alma</a:t>
            </a:r>
          </a:p>
          <a:p>
            <a:r>
              <a:rPr lang="fr-BE" sz="1600" dirty="0" smtClean="0"/>
              <a:t>A partir d’un catalogue externe</a:t>
            </a:r>
            <a:endParaRPr lang="en-US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51518" y="5373216"/>
            <a:ext cx="1080122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5004048" y="2780928"/>
            <a:ext cx="43204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755576" y="4005064"/>
            <a:ext cx="936104" cy="1368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187624" y="45091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>
            <a:stCxn id="11" idx="2"/>
          </p:cNvCxnSpPr>
          <p:nvPr/>
        </p:nvCxnSpPr>
        <p:spPr>
          <a:xfrm flipH="1">
            <a:off x="2987824" y="3068960"/>
            <a:ext cx="2232248" cy="1755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683030" y="41490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860570" y="4905325"/>
            <a:ext cx="767214" cy="2068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1861462" y="5229200"/>
            <a:ext cx="1008112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9"/>
          <p:cNvSpPr/>
          <p:nvPr/>
        </p:nvSpPr>
        <p:spPr>
          <a:xfrm>
            <a:off x="1860570" y="5589240"/>
            <a:ext cx="168962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24"/>
          <p:cNvCxnSpPr>
            <a:stCxn id="18" idx="3"/>
            <a:endCxn id="9" idx="1"/>
          </p:cNvCxnSpPr>
          <p:nvPr/>
        </p:nvCxnSpPr>
        <p:spPr>
          <a:xfrm>
            <a:off x="2627784" y="5008773"/>
            <a:ext cx="1537934" cy="150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9" idx="3"/>
          </p:cNvCxnSpPr>
          <p:nvPr/>
        </p:nvCxnSpPr>
        <p:spPr>
          <a:xfrm>
            <a:off x="2869574" y="5337212"/>
            <a:ext cx="1296144" cy="979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20" idx="3"/>
          </p:cNvCxnSpPr>
          <p:nvPr/>
        </p:nvCxnSpPr>
        <p:spPr>
          <a:xfrm flipV="1">
            <a:off x="3550196" y="5664557"/>
            <a:ext cx="615522" cy="326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4165718" y="5008773"/>
            <a:ext cx="1414394" cy="2921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à coins arrondis 34"/>
          <p:cNvSpPr/>
          <p:nvPr/>
        </p:nvSpPr>
        <p:spPr>
          <a:xfrm>
            <a:off x="4165718" y="5300950"/>
            <a:ext cx="3286602" cy="21628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à coins arrondis 35"/>
          <p:cNvSpPr/>
          <p:nvPr/>
        </p:nvSpPr>
        <p:spPr>
          <a:xfrm>
            <a:off x="4165718" y="5516347"/>
            <a:ext cx="2854554" cy="2562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Manuellement : </a:t>
            </a:r>
          </a:p>
          <a:p>
            <a:pPr lvl="1"/>
            <a:r>
              <a:rPr lang="fr-BE" dirty="0"/>
              <a:t>Choisir le type de document : livre ou article/chapitre d’un </a:t>
            </a:r>
            <a:r>
              <a:rPr lang="fr-BE" dirty="0" smtClean="0"/>
              <a:t>livre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/>
              <a:t>Compléter le formulaire en deux parties :</a:t>
            </a:r>
          </a:p>
          <a:p>
            <a:pPr lvl="2"/>
            <a:r>
              <a:rPr lang="fr-BE" dirty="0"/>
              <a:t>Informations bibliographiques</a:t>
            </a:r>
          </a:p>
          <a:p>
            <a:pPr lvl="2"/>
            <a:r>
              <a:rPr lang="fr-BE" dirty="0"/>
              <a:t>Renseignements concernant la demande</a:t>
            </a:r>
          </a:p>
          <a:p>
            <a:pPr lvl="1"/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90" y="2330301"/>
            <a:ext cx="5378748" cy="1170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267744" y="2780927"/>
            <a:ext cx="1080120" cy="2880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Manuellement</a:t>
            </a:r>
          </a:p>
          <a:p>
            <a:pPr lvl="1"/>
            <a:r>
              <a:rPr lang="fr-BE" dirty="0"/>
              <a:t>Informations bibliographiques pour un livre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9" y="2132856"/>
            <a:ext cx="6934850" cy="4015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8"/>
          <p:cNvSpPr txBox="1"/>
          <p:nvPr/>
        </p:nvSpPr>
        <p:spPr>
          <a:xfrm>
            <a:off x="3218301" y="2780928"/>
            <a:ext cx="3801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dirty="0" smtClean="0"/>
              <a:t>Le champ « </a:t>
            </a:r>
            <a:r>
              <a:rPr lang="fr-BE" sz="1600" dirty="0" err="1" smtClean="0"/>
              <a:t>Title</a:t>
            </a:r>
            <a:r>
              <a:rPr lang="fr-BE" sz="1600" dirty="0" smtClean="0"/>
              <a:t> » est obligatoire</a:t>
            </a:r>
            <a:endParaRPr lang="en-US" sz="16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03648" y="2852936"/>
            <a:ext cx="1368152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218301" y="2780928"/>
            <a:ext cx="3153899" cy="3385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>
            <a:stCxn id="8" idx="3"/>
            <a:endCxn id="9" idx="1"/>
          </p:cNvCxnSpPr>
          <p:nvPr/>
        </p:nvCxnSpPr>
        <p:spPr>
          <a:xfrm flipV="1">
            <a:off x="2771800" y="2950205"/>
            <a:ext cx="446501" cy="107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2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Manuellement</a:t>
            </a:r>
          </a:p>
          <a:p>
            <a:pPr lvl="1"/>
            <a:r>
              <a:rPr lang="fr-BE" dirty="0"/>
              <a:t>Informations bibliographiques pour un article / chapitre d’un livre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2" y="2132856"/>
            <a:ext cx="6792043" cy="4022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995936" y="2636912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Champs obligatoires</a:t>
            </a:r>
            <a:endParaRPr lang="en-US" sz="16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971600" y="2924944"/>
            <a:ext cx="2304256" cy="7200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995936" y="2636912"/>
            <a:ext cx="2052165" cy="3385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>
            <a:stCxn id="9" idx="1"/>
            <a:endCxn id="8" idx="3"/>
          </p:cNvCxnSpPr>
          <p:nvPr/>
        </p:nvCxnSpPr>
        <p:spPr>
          <a:xfrm flipH="1">
            <a:off x="3275856" y="2806189"/>
            <a:ext cx="720080" cy="478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Manuellement</a:t>
            </a:r>
          </a:p>
          <a:p>
            <a:pPr lvl="1"/>
            <a:r>
              <a:rPr lang="fr-BE" dirty="0"/>
              <a:t>Renseignements concernant la demande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9" y="2188363"/>
            <a:ext cx="7362769" cy="4048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4824091" y="3882534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Champs obligatoires</a:t>
            </a:r>
            <a:endParaRPr lang="en-US" sz="16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43608" y="2420888"/>
            <a:ext cx="2880320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755576" y="3573016"/>
            <a:ext cx="3168352" cy="3095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824091" y="3882534"/>
            <a:ext cx="2052165" cy="3385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stCxn id="9" idx="3"/>
            <a:endCxn id="8" idx="1"/>
          </p:cNvCxnSpPr>
          <p:nvPr/>
        </p:nvCxnSpPr>
        <p:spPr>
          <a:xfrm>
            <a:off x="3923928" y="2564904"/>
            <a:ext cx="900163" cy="1486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10" idx="3"/>
            <a:endCxn id="8" idx="1"/>
          </p:cNvCxnSpPr>
          <p:nvPr/>
        </p:nvCxnSpPr>
        <p:spPr>
          <a:xfrm>
            <a:off x="3923928" y="3727775"/>
            <a:ext cx="900163" cy="324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/>
              <a:t>Manuellement</a:t>
            </a:r>
          </a:p>
          <a:p>
            <a:pPr lvl="1"/>
            <a:r>
              <a:rPr lang="fr-BE" dirty="0"/>
              <a:t>Renseignements concernant la demande : détail des différents champs</a:t>
            </a:r>
          </a:p>
          <a:p>
            <a:pPr lvl="2"/>
            <a:r>
              <a:rPr lang="fr-BE" sz="1700" i="1" dirty="0" err="1"/>
              <a:t>Requester</a:t>
            </a:r>
            <a:r>
              <a:rPr lang="fr-BE" sz="1700" dirty="0"/>
              <a:t> : utilisateur introduisant la demande</a:t>
            </a:r>
          </a:p>
          <a:p>
            <a:pPr lvl="2"/>
            <a:r>
              <a:rPr lang="fr-BE" sz="1700" i="1" dirty="0" err="1"/>
              <a:t>Request</a:t>
            </a:r>
            <a:r>
              <a:rPr lang="fr-BE" sz="1700" i="1" dirty="0"/>
              <a:t> </a:t>
            </a:r>
            <a:r>
              <a:rPr lang="fr-BE" sz="1700" i="1" dirty="0" err="1"/>
              <a:t>status</a:t>
            </a:r>
            <a:r>
              <a:rPr lang="fr-BE" sz="1700" dirty="0"/>
              <a:t> : statut de la requête</a:t>
            </a:r>
          </a:p>
          <a:p>
            <a:pPr lvl="2"/>
            <a:r>
              <a:rPr lang="fr-BE" sz="1700" i="1" dirty="0" err="1"/>
              <a:t>Requested</a:t>
            </a:r>
            <a:r>
              <a:rPr lang="fr-BE" sz="1700" i="1" dirty="0"/>
              <a:t> format</a:t>
            </a:r>
            <a:r>
              <a:rPr lang="fr-BE" sz="1700" dirty="0"/>
              <a:t> : format du document souhaité</a:t>
            </a:r>
          </a:p>
          <a:p>
            <a:pPr lvl="2"/>
            <a:r>
              <a:rPr lang="fr-BE" sz="1700" i="1" dirty="0" err="1"/>
              <a:t>Requested</a:t>
            </a:r>
            <a:r>
              <a:rPr lang="fr-BE" sz="1700" i="1" dirty="0"/>
              <a:t> media</a:t>
            </a:r>
            <a:r>
              <a:rPr lang="fr-BE" sz="1700" dirty="0"/>
              <a:t> : Media souhaité (</a:t>
            </a:r>
            <a:r>
              <a:rPr lang="fr-BE" sz="1700" dirty="0">
                <a:solidFill>
                  <a:srgbClr val="FF0000"/>
                </a:solidFill>
              </a:rPr>
              <a:t>ne sera pas précisé</a:t>
            </a:r>
            <a:r>
              <a:rPr lang="fr-BE" sz="1700" dirty="0"/>
              <a:t>)</a:t>
            </a:r>
            <a:endParaRPr lang="fr-BE" sz="1700" i="1" dirty="0"/>
          </a:p>
          <a:p>
            <a:pPr lvl="2"/>
            <a:r>
              <a:rPr lang="fr-BE" sz="1700" i="1" dirty="0" err="1"/>
              <a:t>Allow</a:t>
            </a:r>
            <a:r>
              <a:rPr lang="fr-BE" sz="1700" i="1" dirty="0"/>
              <a:t> </a:t>
            </a:r>
            <a:r>
              <a:rPr lang="fr-BE" sz="1700" i="1" dirty="0" err="1"/>
              <a:t>other</a:t>
            </a:r>
            <a:r>
              <a:rPr lang="fr-BE" sz="1700" i="1" dirty="0"/>
              <a:t> format</a:t>
            </a:r>
            <a:r>
              <a:rPr lang="fr-BE" sz="1700" dirty="0"/>
              <a:t> : indique si l’utilisateur accepte un autre format que celui souhaité</a:t>
            </a:r>
          </a:p>
          <a:p>
            <a:pPr lvl="2"/>
            <a:r>
              <a:rPr lang="en-US" sz="1700" i="1" dirty="0"/>
              <a:t>Preferred send method</a:t>
            </a:r>
            <a:r>
              <a:rPr lang="en-US" sz="1700" dirty="0"/>
              <a:t> : </a:t>
            </a:r>
            <a:r>
              <a:rPr lang="en-US" sz="1700" dirty="0" err="1"/>
              <a:t>méthode</a:t>
            </a:r>
            <a:r>
              <a:rPr lang="en-US" sz="1700" dirty="0"/>
              <a:t> </a:t>
            </a:r>
            <a:r>
              <a:rPr lang="en-US" sz="1700" dirty="0" err="1"/>
              <a:t>préférée</a:t>
            </a:r>
            <a:r>
              <a:rPr lang="en-US" sz="1700" dirty="0"/>
              <a:t> pour </a:t>
            </a:r>
            <a:r>
              <a:rPr lang="en-US" sz="1700" dirty="0" err="1"/>
              <a:t>l’envoi</a:t>
            </a:r>
            <a:r>
              <a:rPr lang="en-US" sz="1700" dirty="0"/>
              <a:t> du document</a:t>
            </a:r>
          </a:p>
          <a:p>
            <a:pPr lvl="2"/>
            <a:r>
              <a:rPr lang="fr-BE" sz="1700" i="1" dirty="0" err="1"/>
              <a:t>Language</a:t>
            </a:r>
            <a:r>
              <a:rPr lang="fr-BE" sz="1700" i="1" dirty="0"/>
              <a:t> </a:t>
            </a:r>
            <a:r>
              <a:rPr lang="fr-BE" sz="1700" dirty="0"/>
              <a:t>: langue du document</a:t>
            </a:r>
            <a:endParaRPr lang="en-US" sz="1700" i="1" dirty="0"/>
          </a:p>
          <a:p>
            <a:pPr lvl="2"/>
            <a:r>
              <a:rPr lang="fr-BE" sz="1700" i="1" dirty="0"/>
              <a:t>Date </a:t>
            </a:r>
            <a:r>
              <a:rPr lang="fr-BE" sz="1700" i="1" dirty="0" err="1"/>
              <a:t>needed</a:t>
            </a:r>
            <a:r>
              <a:rPr lang="fr-BE" sz="1700" i="1" dirty="0"/>
              <a:t> by</a:t>
            </a:r>
            <a:r>
              <a:rPr lang="fr-BE" sz="1700" dirty="0"/>
              <a:t> : date jusqu’à laquelle le document est souhaité par l’utilisateur</a:t>
            </a:r>
          </a:p>
          <a:p>
            <a:pPr lvl="2"/>
            <a:r>
              <a:rPr lang="fr-BE" sz="1700" i="1" dirty="0"/>
              <a:t>Delivery location</a:t>
            </a:r>
            <a:r>
              <a:rPr lang="fr-BE" sz="1700" dirty="0"/>
              <a:t> : lieu de livraison du document (</a:t>
            </a:r>
            <a:r>
              <a:rPr lang="fr-BE" sz="1700" dirty="0">
                <a:solidFill>
                  <a:srgbClr val="FF0000"/>
                </a:solidFill>
              </a:rPr>
              <a:t>toujours choisir« </a:t>
            </a:r>
            <a:r>
              <a:rPr lang="fr-BE" sz="1700" dirty="0" err="1">
                <a:solidFill>
                  <a:srgbClr val="FF0000"/>
                </a:solidFill>
              </a:rPr>
              <a:t>Deliver</a:t>
            </a:r>
            <a:r>
              <a:rPr lang="fr-BE" sz="1700" dirty="0">
                <a:solidFill>
                  <a:srgbClr val="FF0000"/>
                </a:solidFill>
              </a:rPr>
              <a:t> to </a:t>
            </a:r>
            <a:r>
              <a:rPr lang="fr-BE" sz="1700" dirty="0" err="1">
                <a:solidFill>
                  <a:srgbClr val="FF0000"/>
                </a:solidFill>
              </a:rPr>
              <a:t>library</a:t>
            </a:r>
            <a:r>
              <a:rPr lang="fr-BE" sz="1700" dirty="0">
                <a:solidFill>
                  <a:srgbClr val="FF0000"/>
                </a:solidFill>
              </a:rPr>
              <a:t> </a:t>
            </a:r>
            <a:r>
              <a:rPr lang="fr-BE" sz="1700" dirty="0" smtClean="0">
                <a:solidFill>
                  <a:srgbClr val="FF0000"/>
                </a:solidFill>
              </a:rPr>
              <a:t>» pour les documents sous format physique</a:t>
            </a:r>
            <a:r>
              <a:rPr lang="fr-BE" sz="1700" dirty="0" smtClean="0"/>
              <a:t>)</a:t>
            </a:r>
            <a:endParaRPr lang="fr-BE" sz="1700" dirty="0"/>
          </a:p>
          <a:p>
            <a:pPr lvl="2"/>
            <a:r>
              <a:rPr lang="fr-BE" sz="1700" i="1" dirty="0" err="1"/>
              <a:t>Requested</a:t>
            </a:r>
            <a:r>
              <a:rPr lang="fr-BE" sz="1700" i="1" dirty="0"/>
              <a:t> pickup location </a:t>
            </a:r>
            <a:r>
              <a:rPr lang="fr-BE" sz="1700" dirty="0"/>
              <a:t>: bibliothèque où l’utilisateur consultera/empruntera le document</a:t>
            </a:r>
          </a:p>
          <a:p>
            <a:pPr lvl="2"/>
            <a:r>
              <a:rPr lang="fr-BE" sz="1700" i="1" dirty="0"/>
              <a:t>For Reading-Room Use</a:t>
            </a:r>
            <a:r>
              <a:rPr lang="fr-BE" sz="1700" dirty="0"/>
              <a:t> : pour restreindre l’accès à une salle de lecture</a:t>
            </a:r>
            <a:endParaRPr lang="fr-BE" sz="1700" i="1" dirty="0"/>
          </a:p>
          <a:p>
            <a:pPr lvl="2"/>
            <a:r>
              <a:rPr lang="fr-BE" sz="1700" i="1" dirty="0"/>
              <a:t>Shipping </a:t>
            </a:r>
            <a:r>
              <a:rPr lang="fr-BE" sz="1700" i="1" dirty="0" err="1"/>
              <a:t>cost</a:t>
            </a:r>
            <a:r>
              <a:rPr lang="fr-BE" sz="1700" i="1" dirty="0"/>
              <a:t> </a:t>
            </a:r>
            <a:r>
              <a:rPr lang="fr-BE" sz="1700" dirty="0"/>
              <a:t>: frais d’envoi (</a:t>
            </a:r>
            <a:r>
              <a:rPr lang="fr-BE" sz="1700" dirty="0">
                <a:solidFill>
                  <a:srgbClr val="FF0000"/>
                </a:solidFill>
              </a:rPr>
              <a:t>ne pas les </a:t>
            </a:r>
            <a:r>
              <a:rPr lang="fr-BE" sz="1700" dirty="0" smtClean="0">
                <a:solidFill>
                  <a:srgbClr val="FF0000"/>
                </a:solidFill>
              </a:rPr>
              <a:t>compléter </a:t>
            </a:r>
            <a:r>
              <a:rPr lang="fr-BE" sz="1700" dirty="0">
                <a:solidFill>
                  <a:srgbClr val="FF0000"/>
                </a:solidFill>
              </a:rPr>
              <a:t>à cet endroit</a:t>
            </a:r>
            <a:r>
              <a:rPr lang="fr-BE" sz="1700" dirty="0" smtClean="0"/>
              <a:t>)</a:t>
            </a:r>
          </a:p>
          <a:p>
            <a:pPr lvl="2"/>
            <a:r>
              <a:rPr lang="fr-BE" sz="1700" i="1" dirty="0" err="1" smtClean="0"/>
              <a:t>Fund</a:t>
            </a:r>
            <a:r>
              <a:rPr lang="fr-BE" sz="1700" i="1" dirty="0" smtClean="0"/>
              <a:t> : </a:t>
            </a:r>
            <a:r>
              <a:rPr lang="fr-BE" sz="1700" dirty="0" smtClean="0"/>
              <a:t>facturation sur un fond spécifique (</a:t>
            </a:r>
            <a:r>
              <a:rPr lang="fr-BE" sz="1700" dirty="0" smtClean="0">
                <a:solidFill>
                  <a:srgbClr val="FF0000"/>
                </a:solidFill>
              </a:rPr>
              <a:t>ne sera pas utilisé</a:t>
            </a:r>
            <a:r>
              <a:rPr lang="fr-BE" sz="1700" dirty="0" smtClean="0"/>
              <a:t>)</a:t>
            </a:r>
            <a:endParaRPr lang="fr-BE" sz="1700" i="1" dirty="0"/>
          </a:p>
          <a:p>
            <a:pPr lvl="2"/>
            <a:r>
              <a:rPr lang="fr-BE" sz="1700" i="1" dirty="0"/>
              <a:t>Patron </a:t>
            </a:r>
            <a:r>
              <a:rPr lang="fr-BE" sz="1700" i="1" dirty="0" err="1"/>
              <a:t>request</a:t>
            </a:r>
            <a:r>
              <a:rPr lang="fr-BE" sz="1700" i="1" dirty="0"/>
              <a:t> </a:t>
            </a:r>
            <a:r>
              <a:rPr lang="fr-BE" sz="1700" i="1" dirty="0" err="1"/>
              <a:t>cost</a:t>
            </a:r>
            <a:r>
              <a:rPr lang="fr-BE" sz="1700" dirty="0"/>
              <a:t> : frais de la demande (</a:t>
            </a:r>
            <a:r>
              <a:rPr lang="fr-BE" sz="1700" dirty="0">
                <a:solidFill>
                  <a:srgbClr val="FF0000"/>
                </a:solidFill>
              </a:rPr>
              <a:t>ne pas le compléter à cet endroit</a:t>
            </a:r>
            <a:r>
              <a:rPr lang="fr-BE" sz="1700" dirty="0"/>
              <a:t>)</a:t>
            </a:r>
          </a:p>
          <a:p>
            <a:pPr lvl="2"/>
            <a:r>
              <a:rPr lang="fr-BE" sz="1700" i="1" dirty="0" err="1"/>
              <a:t>Willing</a:t>
            </a:r>
            <a:r>
              <a:rPr lang="fr-BE" sz="1700" i="1" dirty="0"/>
              <a:t> to </a:t>
            </a:r>
            <a:r>
              <a:rPr lang="fr-BE" sz="1700" i="1" dirty="0" err="1"/>
              <a:t>pay</a:t>
            </a:r>
            <a:r>
              <a:rPr lang="fr-BE" sz="1700" i="1" dirty="0"/>
              <a:t> </a:t>
            </a:r>
            <a:r>
              <a:rPr lang="fr-BE" sz="1700" dirty="0"/>
              <a:t>: indique si l’utilisateur accepte de payer les frais liés à la demande</a:t>
            </a:r>
          </a:p>
          <a:p>
            <a:pPr lvl="2"/>
            <a:r>
              <a:rPr lang="en-US" sz="1700" i="1" dirty="0"/>
              <a:t>Agree to copyright terms</a:t>
            </a:r>
            <a:r>
              <a:rPr lang="en-US" sz="1700" dirty="0"/>
              <a:t> : (</a:t>
            </a:r>
            <a:r>
              <a:rPr lang="en-US" sz="1700" dirty="0">
                <a:solidFill>
                  <a:srgbClr val="FF0000"/>
                </a:solidFill>
              </a:rPr>
              <a:t>ne sera pas </a:t>
            </a:r>
            <a:r>
              <a:rPr lang="en-US" sz="1700" dirty="0" err="1">
                <a:solidFill>
                  <a:srgbClr val="FF0000"/>
                </a:solidFill>
              </a:rPr>
              <a:t>utilisé</a:t>
            </a:r>
            <a:r>
              <a:rPr lang="en-US" sz="1700" dirty="0">
                <a:solidFill>
                  <a:srgbClr val="FF0000"/>
                </a:solidFill>
              </a:rPr>
              <a:t> : pour des </a:t>
            </a:r>
            <a:r>
              <a:rPr lang="en-US" sz="1700" dirty="0" err="1">
                <a:solidFill>
                  <a:srgbClr val="FF0000"/>
                </a:solidFill>
              </a:rPr>
              <a:t>partenaires</a:t>
            </a:r>
            <a:r>
              <a:rPr lang="en-US" sz="1700" dirty="0">
                <a:solidFill>
                  <a:srgbClr val="FF0000"/>
                </a:solidFill>
              </a:rPr>
              <a:t> ISO</a:t>
            </a:r>
            <a:r>
              <a:rPr lang="en-US" sz="1700" dirty="0"/>
              <a:t>)</a:t>
            </a:r>
          </a:p>
          <a:p>
            <a:pPr lvl="2"/>
            <a:r>
              <a:rPr lang="en-US" sz="1700" i="1" dirty="0"/>
              <a:t>Needs patron information</a:t>
            </a:r>
            <a:r>
              <a:rPr lang="en-US" sz="1700" dirty="0"/>
              <a:t> : </a:t>
            </a:r>
            <a:r>
              <a:rPr lang="en-US" sz="1700" dirty="0" err="1"/>
              <a:t>indique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des </a:t>
            </a:r>
            <a:r>
              <a:rPr lang="en-US" sz="1700" dirty="0" err="1"/>
              <a:t>informations</a:t>
            </a:r>
            <a:r>
              <a:rPr lang="en-US" sz="1700" dirty="0"/>
              <a:t> </a:t>
            </a:r>
            <a:r>
              <a:rPr lang="en-US" sz="1700" dirty="0" err="1"/>
              <a:t>complémentaires</a:t>
            </a:r>
            <a:r>
              <a:rPr lang="en-US" sz="1700" dirty="0"/>
              <a:t> </a:t>
            </a:r>
            <a:r>
              <a:rPr lang="en-US" sz="1700" dirty="0" err="1"/>
              <a:t>concernant</a:t>
            </a:r>
            <a:r>
              <a:rPr lang="en-US" sz="1700" dirty="0"/>
              <a:t> </a:t>
            </a:r>
            <a:r>
              <a:rPr lang="en-US" sz="1700" dirty="0" err="1"/>
              <a:t>l’utilisateur</a:t>
            </a:r>
            <a:r>
              <a:rPr lang="en-US" sz="1700" dirty="0"/>
              <a:t> </a:t>
            </a:r>
            <a:r>
              <a:rPr lang="en-US" sz="1700" dirty="0" err="1"/>
              <a:t>sont</a:t>
            </a:r>
            <a:r>
              <a:rPr lang="en-US" sz="1700" dirty="0"/>
              <a:t> </a:t>
            </a:r>
            <a:r>
              <a:rPr lang="en-US" sz="1700" dirty="0" err="1"/>
              <a:t>nécessaires</a:t>
            </a:r>
            <a:endParaRPr lang="en-US" sz="1700" dirty="0"/>
          </a:p>
          <a:p>
            <a:pPr lvl="2"/>
            <a:r>
              <a:rPr lang="fr-BE" sz="1700" i="1" dirty="0" err="1"/>
              <a:t>Request</a:t>
            </a:r>
            <a:r>
              <a:rPr lang="fr-BE" sz="1700" i="1" dirty="0"/>
              <a:t> note</a:t>
            </a:r>
            <a:r>
              <a:rPr lang="fr-BE" sz="1700" dirty="0"/>
              <a:t> : note concernant la requête</a:t>
            </a:r>
          </a:p>
          <a:p>
            <a:pPr lvl="2"/>
            <a:r>
              <a:rPr lang="fr-BE" sz="1700" i="1" dirty="0"/>
              <a:t>Maximum </a:t>
            </a:r>
            <a:r>
              <a:rPr lang="fr-BE" sz="1700" i="1" dirty="0" err="1"/>
              <a:t>fee</a:t>
            </a:r>
            <a:r>
              <a:rPr lang="fr-BE" sz="1700" dirty="0"/>
              <a:t> : frais maximum que l’utilisateur accepte de payer </a:t>
            </a:r>
          </a:p>
          <a:p>
            <a:pPr lvl="2"/>
            <a:r>
              <a:rPr lang="fr-BE" sz="1700" i="1" dirty="0" err="1"/>
              <a:t>Level</a:t>
            </a:r>
            <a:r>
              <a:rPr lang="fr-BE" sz="1700" i="1" dirty="0"/>
              <a:t> of service</a:t>
            </a:r>
            <a:r>
              <a:rPr lang="fr-BE" sz="1700" dirty="0"/>
              <a:t> : niveau (rapidité) du service (</a:t>
            </a:r>
            <a:r>
              <a:rPr lang="fr-BE" sz="1700" dirty="0">
                <a:solidFill>
                  <a:srgbClr val="FF0000"/>
                </a:solidFill>
              </a:rPr>
              <a:t>ne sera pas précisé</a:t>
            </a:r>
            <a:r>
              <a:rPr lang="fr-BE" sz="1700" dirty="0"/>
              <a:t>)</a:t>
            </a:r>
            <a:endParaRPr lang="en-US" sz="1700" i="1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Manuellement</a:t>
            </a:r>
          </a:p>
          <a:p>
            <a:pPr lvl="1"/>
            <a:r>
              <a:rPr lang="fr-BE" dirty="0"/>
              <a:t>Renseignements concernant la </a:t>
            </a:r>
            <a:r>
              <a:rPr lang="fr-BE" dirty="0" smtClean="0"/>
              <a:t>demande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/>
              <a:t>Lorsque l’utilisateur est sélectionné, </a:t>
            </a:r>
            <a:r>
              <a:rPr lang="fr-BE" dirty="0" smtClean="0"/>
              <a:t>la bibliothèque du PIB apparait </a:t>
            </a:r>
            <a:r>
              <a:rPr lang="fr-BE" dirty="0"/>
              <a:t>automatiquement</a:t>
            </a:r>
            <a:r>
              <a:rPr lang="fr-BE" dirty="0" smtClean="0"/>
              <a:t>.</a:t>
            </a:r>
          </a:p>
          <a:p>
            <a:pPr lvl="1"/>
            <a:r>
              <a:rPr lang="fr-BE" dirty="0"/>
              <a:t>Sélectionner la </a:t>
            </a:r>
            <a:r>
              <a:rPr lang="fr-BE" dirty="0" err="1"/>
              <a:t>Pick</a:t>
            </a:r>
            <a:r>
              <a:rPr lang="fr-BE" dirty="0"/>
              <a:t> up location</a:t>
            </a:r>
            <a:endParaRPr lang="en-US" dirty="0"/>
          </a:p>
          <a:p>
            <a:pPr lvl="1"/>
            <a:endParaRPr lang="fr-BE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40" y="2132856"/>
            <a:ext cx="3740448" cy="937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987824" y="2420888"/>
            <a:ext cx="2952328" cy="36003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4860032" y="2780927"/>
            <a:ext cx="576064" cy="360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75" y="4240922"/>
            <a:ext cx="4391025" cy="1000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à coins arrondis 12"/>
          <p:cNvSpPr/>
          <p:nvPr/>
        </p:nvSpPr>
        <p:spPr>
          <a:xfrm>
            <a:off x="2267744" y="4437112"/>
            <a:ext cx="4320480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/>
              <a:t>Demandes de PIB sortantes (</a:t>
            </a:r>
            <a:r>
              <a:rPr lang="fr-BE" sz="3000" dirty="0" err="1"/>
              <a:t>borrowing</a:t>
            </a:r>
            <a:r>
              <a:rPr lang="fr-BE" sz="3000" dirty="0"/>
              <a:t> </a:t>
            </a:r>
            <a:r>
              <a:rPr lang="fr-BE" sz="3000" dirty="0" err="1"/>
              <a:t>requests</a:t>
            </a:r>
            <a:r>
              <a:rPr lang="fr-BE" sz="3000" dirty="0"/>
              <a:t>)</a:t>
            </a:r>
            <a:endParaRPr lang="en-US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Les demandes de PIB sortantes concernent les demandes de documents faites à une bibliothèque extérieure (hors </a:t>
            </a:r>
            <a:r>
              <a:rPr lang="fr-BE" dirty="0" smtClean="0"/>
              <a:t>Université de Liège).</a:t>
            </a:r>
            <a:endParaRPr lang="fr-BE" dirty="0"/>
          </a:p>
          <a:p>
            <a:r>
              <a:rPr lang="fr-BE" dirty="0"/>
              <a:t>On peut faire une demande de PIB sortante pour un document</a:t>
            </a:r>
          </a:p>
          <a:p>
            <a:pPr lvl="1"/>
            <a:r>
              <a:rPr lang="fr-BE" dirty="0"/>
              <a:t>non présent à </a:t>
            </a:r>
            <a:r>
              <a:rPr lang="fr-BE" dirty="0" smtClean="0"/>
              <a:t>l’Université de Liège</a:t>
            </a:r>
            <a:endParaRPr lang="fr-BE" dirty="0"/>
          </a:p>
          <a:p>
            <a:pPr lvl="1"/>
            <a:r>
              <a:rPr lang="fr-BE" dirty="0"/>
              <a:t>présent à </a:t>
            </a:r>
            <a:r>
              <a:rPr lang="fr-BE" dirty="0" smtClean="0"/>
              <a:t>l’Université de Liège </a:t>
            </a:r>
            <a:r>
              <a:rPr lang="fr-BE" dirty="0"/>
              <a:t>mais indisponible (en prêt</a:t>
            </a:r>
            <a:r>
              <a:rPr lang="fr-BE" dirty="0" smtClean="0"/>
              <a:t>, manquant,…)</a:t>
            </a:r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Manuellement</a:t>
            </a:r>
          </a:p>
          <a:p>
            <a:pPr lvl="1"/>
            <a:r>
              <a:rPr lang="fr-BE" dirty="0"/>
              <a:t>Renseignements concernant la demande</a:t>
            </a:r>
          </a:p>
          <a:p>
            <a:pPr lvl="2"/>
            <a:r>
              <a:rPr lang="fr-BE" dirty="0" smtClean="0"/>
              <a:t>Si le format est « Digital », l’ « Alternative </a:t>
            </a:r>
            <a:r>
              <a:rPr lang="fr-BE" dirty="0" err="1" smtClean="0"/>
              <a:t>Address</a:t>
            </a:r>
            <a:r>
              <a:rPr lang="fr-BE" dirty="0" smtClean="0"/>
              <a:t> » est sélectionnée et complétée par l’adresse mail de l’utilisateur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0" y="3032261"/>
            <a:ext cx="7771507" cy="1749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539552" y="3789040"/>
            <a:ext cx="338437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195736" y="4509120"/>
            <a:ext cx="1008112" cy="2721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4509120"/>
            <a:ext cx="3528066" cy="2721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0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 partir d’une recherche dans Alma</a:t>
            </a:r>
          </a:p>
          <a:p>
            <a:pPr lvl="1"/>
            <a:r>
              <a:rPr lang="fr-BE" dirty="0"/>
              <a:t>Cocher le résultat souhaité puis cliquer sur « Select »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2302723"/>
            <a:ext cx="8100392" cy="3142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043608" y="2348880"/>
            <a:ext cx="5544616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539552" y="3861048"/>
            <a:ext cx="21602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611560" y="2154143"/>
            <a:ext cx="720080" cy="1719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7812360" y="2636912"/>
            <a:ext cx="485800" cy="32365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940152" y="2100329"/>
            <a:ext cx="1872208" cy="536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220072" y="564896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Livre en prêt</a:t>
            </a:r>
            <a:endParaRPr lang="en-US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796136" y="5085184"/>
            <a:ext cx="79208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5220072" y="5647618"/>
            <a:ext cx="1467068" cy="37067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avec flèche 17"/>
          <p:cNvCxnSpPr>
            <a:endCxn id="15" idx="2"/>
          </p:cNvCxnSpPr>
          <p:nvPr/>
        </p:nvCxnSpPr>
        <p:spPr>
          <a:xfrm flipV="1">
            <a:off x="6084168" y="5373216"/>
            <a:ext cx="108012" cy="274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630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 partir d’une recherche dans Alma</a:t>
            </a:r>
          </a:p>
          <a:p>
            <a:pPr lvl="1"/>
            <a:r>
              <a:rPr lang="fr-BE" dirty="0"/>
              <a:t>Compléter les renseignements concernant la demande (les données bibliographiques étant déjà complétées) :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9" y="2540949"/>
            <a:ext cx="7906829" cy="2731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4932040" y="27809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</a:t>
            </a:r>
            <a:r>
              <a:rPr lang="fr-BE" dirty="0" smtClean="0"/>
              <a:t>onnées bibliographiques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971600" y="2780928"/>
            <a:ext cx="2808312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2780928"/>
            <a:ext cx="2808312" cy="3693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>
            <a:stCxn id="9" idx="3"/>
            <a:endCxn id="10" idx="1"/>
          </p:cNvCxnSpPr>
          <p:nvPr/>
        </p:nvCxnSpPr>
        <p:spPr>
          <a:xfrm flipV="1">
            <a:off x="3779912" y="2965594"/>
            <a:ext cx="1152128" cy="313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25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 partir d’un catalogue externe</a:t>
            </a:r>
          </a:p>
          <a:p>
            <a:pPr lvl="1"/>
            <a:r>
              <a:rPr lang="fr-BE" dirty="0"/>
              <a:t>Dans le menu déroulant, choisir le </a:t>
            </a:r>
            <a:r>
              <a:rPr lang="fr-BE" dirty="0" smtClean="0"/>
              <a:t>catalogue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Introduire </a:t>
            </a:r>
            <a:r>
              <a:rPr lang="fr-BE" dirty="0"/>
              <a:t>les termes de recherche</a:t>
            </a:r>
          </a:p>
          <a:p>
            <a:pPr lvl="1"/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8" y="2254300"/>
            <a:ext cx="8034091" cy="2758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827584" y="2924944"/>
            <a:ext cx="1584176" cy="20882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247963" y="2924944"/>
            <a:ext cx="1908213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>
            <a:endCxn id="8" idx="2"/>
          </p:cNvCxnSpPr>
          <p:nvPr/>
        </p:nvCxnSpPr>
        <p:spPr>
          <a:xfrm flipV="1">
            <a:off x="3203848" y="3284984"/>
            <a:ext cx="1998222" cy="2088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1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 partir d’un catalogue externe</a:t>
            </a:r>
          </a:p>
          <a:p>
            <a:pPr lvl="1"/>
            <a:r>
              <a:rPr lang="fr-BE" dirty="0"/>
              <a:t>Cocher le résultat souhaité puis cliquer sur « Select </a:t>
            </a:r>
            <a:r>
              <a:rPr lang="fr-BE" dirty="0" smtClean="0"/>
              <a:t>»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marL="411480" lvl="1" indent="0">
              <a:buNone/>
            </a:pPr>
            <a:endParaRPr lang="fr-BE" dirty="0"/>
          </a:p>
          <a:p>
            <a:pPr lvl="1"/>
            <a:r>
              <a:rPr lang="fr-BE" dirty="0"/>
              <a:t>Compléter les renseignements concernant la demande (les données bibliographiques étant déjà complétées</a:t>
            </a:r>
            <a:r>
              <a:rPr lang="fr-BE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3" y="2195736"/>
            <a:ext cx="7302041" cy="3177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827584" y="3933056"/>
            <a:ext cx="360040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7452320" y="2204864"/>
            <a:ext cx="467400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>
            <a:endCxn id="7" idx="0"/>
          </p:cNvCxnSpPr>
          <p:nvPr/>
        </p:nvCxnSpPr>
        <p:spPr>
          <a:xfrm flipH="1">
            <a:off x="1007604" y="2114600"/>
            <a:ext cx="324036" cy="1818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8" idx="1"/>
          </p:cNvCxnSpPr>
          <p:nvPr/>
        </p:nvCxnSpPr>
        <p:spPr>
          <a:xfrm>
            <a:off x="5796136" y="2114600"/>
            <a:ext cx="1656184" cy="234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Dans les trois cas, enregistrer la demande en cliquant sur le bouton « Save »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0" y="2276872"/>
            <a:ext cx="7936507" cy="29335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7740352" y="2276872"/>
            <a:ext cx="504056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dans Alma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Liste des demandes : un identifiant interne a été créé automatiquement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22" y="1772816"/>
            <a:ext cx="5895884" cy="4418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5443184" y="5229200"/>
            <a:ext cx="2225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dirty="0" smtClean="0"/>
              <a:t>A partir d’un catalogue</a:t>
            </a:r>
          </a:p>
          <a:p>
            <a:pPr algn="ctr"/>
            <a:r>
              <a:rPr lang="fr-BE" sz="1600" dirty="0" smtClean="0"/>
              <a:t>extérieur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5305325" y="3689806"/>
            <a:ext cx="236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dirty="0" smtClean="0"/>
              <a:t>A partir d’une recherche</a:t>
            </a:r>
          </a:p>
          <a:p>
            <a:pPr algn="ctr"/>
            <a:r>
              <a:rPr lang="fr-BE" sz="1600" dirty="0" smtClean="0"/>
              <a:t> dans Alma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523132" y="2204864"/>
            <a:ext cx="156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Manuellement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419872" y="1916832"/>
            <a:ext cx="1525413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5523132" y="2204864"/>
            <a:ext cx="1569148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5305325" y="3689806"/>
            <a:ext cx="2298199" cy="5575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5443184" y="5229200"/>
            <a:ext cx="2176376" cy="5994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sortantes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sz="1800" dirty="0"/>
              <a:t>Réception d’une demande</a:t>
            </a:r>
            <a:endParaRPr lang="en-US" sz="1800" dirty="0"/>
          </a:p>
          <a:p>
            <a:pPr lvl="1"/>
            <a:r>
              <a:rPr lang="fr-BE" sz="1600" dirty="0"/>
              <a:t>A l’accueil de la bibliothèque ou par mail</a:t>
            </a:r>
            <a:endParaRPr lang="en-US" sz="1600" dirty="0"/>
          </a:p>
          <a:p>
            <a:pPr lvl="1"/>
            <a:r>
              <a:rPr lang="fr-BE" sz="1600" dirty="0"/>
              <a:t>Via Primo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Création dans Alma de la demande (si réception à l’accueil ou par mail)</a:t>
            </a:r>
            <a:endParaRPr lang="en-US" sz="1800" dirty="0"/>
          </a:p>
          <a:p>
            <a:pPr lvl="1"/>
            <a:r>
              <a:rPr lang="fr-BE" sz="1600" dirty="0"/>
              <a:t>Manuellement</a:t>
            </a:r>
            <a:endParaRPr lang="en-US" sz="1600" dirty="0"/>
          </a:p>
          <a:p>
            <a:pPr lvl="1"/>
            <a:r>
              <a:rPr lang="fr-BE" sz="1600" dirty="0"/>
              <a:t>A partir d’une recherche dans Alma</a:t>
            </a:r>
            <a:endParaRPr lang="en-US" sz="1600" dirty="0"/>
          </a:p>
          <a:p>
            <a:pPr lvl="1"/>
            <a:r>
              <a:rPr lang="fr-BE" sz="1600" dirty="0"/>
              <a:t>A partir d’un catalogue externe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>
                <a:solidFill>
                  <a:srgbClr val="FF0000"/>
                </a:solidFill>
              </a:rPr>
              <a:t>Prise en charge de la demande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fr-BE" sz="1600" dirty="0"/>
              <a:t>Edition de la demande</a:t>
            </a:r>
            <a:endParaRPr lang="en-US" sz="1600" dirty="0"/>
          </a:p>
          <a:p>
            <a:pPr lvl="1"/>
            <a:r>
              <a:rPr lang="fr-BE" sz="1600" dirty="0"/>
              <a:t>Envoi (si nécessaire) d’une question à l’utilisateur</a:t>
            </a:r>
            <a:endParaRPr lang="en-US" sz="1600" dirty="0"/>
          </a:p>
          <a:p>
            <a:pPr lvl="1"/>
            <a:r>
              <a:rPr lang="fr-BE" sz="1600" dirty="0"/>
              <a:t>Sélection d’un partenaire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Envoi de la demande au partenaire</a:t>
            </a:r>
            <a:endParaRPr lang="en-US" sz="1800" dirty="0"/>
          </a:p>
          <a:p>
            <a:pPr lvl="1"/>
            <a:r>
              <a:rPr lang="fr-BE" sz="1600" dirty="0"/>
              <a:t>Par mail directement au partenaire</a:t>
            </a:r>
            <a:endParaRPr lang="en-US" sz="1600" dirty="0"/>
          </a:p>
          <a:p>
            <a:pPr lvl="1"/>
            <a:r>
              <a:rPr lang="fr-BE" sz="1600" dirty="0"/>
              <a:t>A un mail « bidon » pour ensuite être encodée dans un système hors ALMA, comme Impala ou Subito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Options </a:t>
            </a:r>
            <a:r>
              <a:rPr lang="fr-BE" dirty="0" smtClean="0"/>
              <a:t>disponibles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lvl="1"/>
            <a:r>
              <a:rPr lang="fr-BE" sz="1700" i="1" dirty="0"/>
              <a:t>Edit</a:t>
            </a:r>
            <a:r>
              <a:rPr lang="fr-BE" sz="1700" dirty="0"/>
              <a:t> : modifier les informations concernant la </a:t>
            </a:r>
            <a:r>
              <a:rPr lang="fr-BE" sz="1700" dirty="0" smtClean="0"/>
              <a:t>demande</a:t>
            </a:r>
          </a:p>
          <a:p>
            <a:pPr lvl="1"/>
            <a:r>
              <a:rPr lang="fr-BE" sz="1700" i="1" dirty="0" err="1"/>
              <a:t>View</a:t>
            </a:r>
            <a:r>
              <a:rPr lang="fr-BE" sz="1700" i="1" dirty="0"/>
              <a:t> Local </a:t>
            </a:r>
            <a:r>
              <a:rPr lang="fr-BE" sz="1700" i="1" dirty="0" err="1"/>
              <a:t>Resources</a:t>
            </a:r>
            <a:r>
              <a:rPr lang="fr-BE" sz="1700" i="1" dirty="0"/>
              <a:t> </a:t>
            </a:r>
            <a:r>
              <a:rPr lang="fr-BE" sz="1700" dirty="0"/>
              <a:t>: vérifier si le document n’est pas présent dans nos </a:t>
            </a:r>
            <a:r>
              <a:rPr lang="fr-BE" sz="1700" dirty="0" smtClean="0"/>
              <a:t>collections</a:t>
            </a:r>
            <a:endParaRPr lang="fr-BE" sz="1700" dirty="0"/>
          </a:p>
          <a:p>
            <a:pPr lvl="1"/>
            <a:r>
              <a:rPr lang="fr-BE" sz="1700" i="1" dirty="0"/>
              <a:t>Cancel</a:t>
            </a:r>
            <a:r>
              <a:rPr lang="fr-BE" sz="1700" dirty="0"/>
              <a:t> : annuler la demande</a:t>
            </a:r>
            <a:endParaRPr lang="fr-BE" sz="1700" i="1" dirty="0"/>
          </a:p>
          <a:p>
            <a:pPr lvl="1"/>
            <a:r>
              <a:rPr lang="fr-BE" sz="1700" i="1" dirty="0"/>
              <a:t>Duplicate</a:t>
            </a:r>
            <a:r>
              <a:rPr lang="fr-BE" sz="1700" dirty="0"/>
              <a:t> : dupliquer la demande</a:t>
            </a:r>
            <a:endParaRPr lang="fr-BE" sz="1700" i="1" dirty="0"/>
          </a:p>
          <a:p>
            <a:pPr lvl="1"/>
            <a:r>
              <a:rPr lang="fr-BE" sz="1700" i="1" dirty="0" err="1"/>
              <a:t>Send</a:t>
            </a:r>
            <a:r>
              <a:rPr lang="fr-BE" sz="1700" i="1" dirty="0"/>
              <a:t> </a:t>
            </a:r>
            <a:r>
              <a:rPr lang="fr-BE" sz="1700" i="1" dirty="0" err="1"/>
              <a:t>query</a:t>
            </a:r>
            <a:r>
              <a:rPr lang="fr-BE" sz="1700" i="1" dirty="0"/>
              <a:t> to patron</a:t>
            </a:r>
            <a:r>
              <a:rPr lang="fr-BE" sz="1700" dirty="0"/>
              <a:t> : envoyer un mail </a:t>
            </a:r>
            <a:r>
              <a:rPr lang="fr-BE" sz="1700" dirty="0" err="1"/>
              <a:t>pré-configuré</a:t>
            </a:r>
            <a:r>
              <a:rPr lang="fr-BE" sz="1700" dirty="0"/>
              <a:t> à </a:t>
            </a:r>
            <a:r>
              <a:rPr lang="fr-BE" sz="1700" dirty="0" smtClean="0"/>
              <a:t>l’utilisateur</a:t>
            </a:r>
          </a:p>
          <a:p>
            <a:pPr lvl="1"/>
            <a:r>
              <a:rPr lang="fr-BE" sz="1700" i="1" dirty="0" smtClean="0"/>
              <a:t>Edit Shipping </a:t>
            </a:r>
            <a:r>
              <a:rPr lang="fr-BE" sz="1700" i="1" dirty="0" err="1" smtClean="0"/>
              <a:t>Cost</a:t>
            </a:r>
            <a:r>
              <a:rPr lang="fr-BE" sz="1700" dirty="0"/>
              <a:t> </a:t>
            </a:r>
            <a:r>
              <a:rPr lang="fr-BE" sz="1700" dirty="0" smtClean="0"/>
              <a:t>: modifier les frais de port</a:t>
            </a:r>
            <a:endParaRPr lang="fr-BE" sz="1700" i="1" dirty="0"/>
          </a:p>
          <a:p>
            <a:pPr lvl="1"/>
            <a:r>
              <a:rPr lang="fr-BE" sz="1700" i="1" dirty="0" err="1" smtClean="0"/>
              <a:t>Recalculate</a:t>
            </a:r>
            <a:r>
              <a:rPr lang="fr-BE" sz="1700" i="1" dirty="0" smtClean="0"/>
              <a:t> </a:t>
            </a:r>
            <a:r>
              <a:rPr lang="fr-BE" sz="1700" i="1" dirty="0"/>
              <a:t>rota </a:t>
            </a:r>
            <a:r>
              <a:rPr lang="fr-BE" sz="1700" i="1" dirty="0" err="1"/>
              <a:t>assignment</a:t>
            </a:r>
            <a:r>
              <a:rPr lang="fr-BE" sz="1700" dirty="0"/>
              <a:t> : (</a:t>
            </a:r>
            <a:r>
              <a:rPr lang="fr-BE" sz="1700" dirty="0">
                <a:solidFill>
                  <a:srgbClr val="FF0000"/>
                </a:solidFill>
              </a:rPr>
              <a:t>ne sera pas utilisé</a:t>
            </a:r>
            <a:r>
              <a:rPr lang="fr-BE" sz="1700" dirty="0" smtClean="0"/>
              <a:t>)</a:t>
            </a:r>
          </a:p>
          <a:p>
            <a:pPr lvl="1"/>
            <a:r>
              <a:rPr lang="fr-BE" sz="1700" i="1" dirty="0" err="1" smtClean="0"/>
              <a:t>Reassign</a:t>
            </a:r>
            <a:r>
              <a:rPr lang="fr-BE" sz="1700" dirty="0" smtClean="0"/>
              <a:t> : Réassigner la demande à un autre gestionnaire</a:t>
            </a:r>
          </a:p>
          <a:p>
            <a:pPr lvl="1"/>
            <a:r>
              <a:rPr lang="fr-BE" sz="1700" i="1" dirty="0" smtClean="0"/>
              <a:t>Release </a:t>
            </a:r>
            <a:r>
              <a:rPr lang="fr-BE" sz="1700" i="1" dirty="0" err="1" smtClean="0"/>
              <a:t>Assign</a:t>
            </a:r>
            <a:r>
              <a:rPr lang="fr-BE" sz="1700" dirty="0" smtClean="0"/>
              <a:t> : Supprimer l’assignation</a:t>
            </a:r>
            <a:endParaRPr lang="fr-BE" sz="1700" i="1" dirty="0"/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735871"/>
            <a:ext cx="6804248" cy="1909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012160" y="1754345"/>
            <a:ext cx="1584176" cy="15841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Cancel</a:t>
            </a:r>
          </a:p>
          <a:p>
            <a:pPr lvl="1"/>
            <a:r>
              <a:rPr lang="fr-BE" dirty="0"/>
              <a:t>Sélectionner dans le menu déroulant la cause de l’annulation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05" y="2204864"/>
            <a:ext cx="5919917" cy="3951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979712" y="2924944"/>
            <a:ext cx="2520280" cy="33123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sortantes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sz="1800" dirty="0"/>
              <a:t>Réception d’une demande</a:t>
            </a:r>
            <a:endParaRPr lang="en-US" sz="1800" dirty="0"/>
          </a:p>
          <a:p>
            <a:pPr lvl="1"/>
            <a:r>
              <a:rPr lang="fr-BE" sz="1600" dirty="0"/>
              <a:t>A l’accueil de la bibliothèque ou par mail</a:t>
            </a:r>
            <a:endParaRPr lang="en-US" sz="1600" dirty="0"/>
          </a:p>
          <a:p>
            <a:pPr lvl="1"/>
            <a:r>
              <a:rPr lang="fr-BE" sz="1600" dirty="0"/>
              <a:t>Via Primo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Création dans Alma de la demande (si réception à l’accueil ou par mail)</a:t>
            </a:r>
            <a:endParaRPr lang="en-US" sz="1800" dirty="0"/>
          </a:p>
          <a:p>
            <a:pPr lvl="1"/>
            <a:r>
              <a:rPr lang="fr-BE" sz="1600" dirty="0"/>
              <a:t>Manuellement</a:t>
            </a:r>
            <a:endParaRPr lang="en-US" sz="1600" dirty="0"/>
          </a:p>
          <a:p>
            <a:pPr lvl="1"/>
            <a:r>
              <a:rPr lang="fr-BE" sz="1600" dirty="0"/>
              <a:t>A partir d’une recherche dans Alma</a:t>
            </a:r>
            <a:endParaRPr lang="en-US" sz="1600" dirty="0"/>
          </a:p>
          <a:p>
            <a:pPr lvl="1"/>
            <a:r>
              <a:rPr lang="fr-BE" sz="1600" dirty="0"/>
              <a:t>A partir d’un catalogue externe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Prise en charge de la demande</a:t>
            </a:r>
            <a:endParaRPr lang="en-US" sz="1800" dirty="0"/>
          </a:p>
          <a:p>
            <a:pPr lvl="1"/>
            <a:r>
              <a:rPr lang="fr-BE" sz="1600" dirty="0"/>
              <a:t>Edition de la demande</a:t>
            </a:r>
            <a:endParaRPr lang="en-US" sz="1600" dirty="0"/>
          </a:p>
          <a:p>
            <a:pPr lvl="1"/>
            <a:r>
              <a:rPr lang="fr-BE" sz="1600" dirty="0"/>
              <a:t>Envoi (si nécessaire) d’une question à l’utilisateur</a:t>
            </a:r>
            <a:endParaRPr lang="en-US" sz="1600" dirty="0"/>
          </a:p>
          <a:p>
            <a:pPr lvl="1"/>
            <a:r>
              <a:rPr lang="fr-BE" sz="1600" dirty="0"/>
              <a:t>Sélection d’un partenaire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Envoi de la demande au partenaire</a:t>
            </a:r>
            <a:endParaRPr lang="en-US" sz="1800" dirty="0"/>
          </a:p>
          <a:p>
            <a:pPr lvl="1"/>
            <a:r>
              <a:rPr lang="fr-BE" sz="1600" dirty="0"/>
              <a:t>Par mail directement au partenaire</a:t>
            </a:r>
            <a:endParaRPr lang="en-US" sz="1600" dirty="0"/>
          </a:p>
          <a:p>
            <a:pPr lvl="1"/>
            <a:r>
              <a:rPr lang="fr-BE" sz="1600" dirty="0"/>
              <a:t>A un mail « bidon » pour ensuite être encodée dans un système hors ALMA, comme Impala ou Subito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Cancel</a:t>
            </a:r>
          </a:p>
          <a:p>
            <a:pPr lvl="1"/>
            <a:r>
              <a:rPr lang="fr-BE" dirty="0"/>
              <a:t>Cocher la case « </a:t>
            </a:r>
            <a:r>
              <a:rPr lang="fr-BE" dirty="0" err="1"/>
              <a:t>Notify</a:t>
            </a:r>
            <a:r>
              <a:rPr lang="fr-BE" dirty="0"/>
              <a:t> User » pour que l’utilisateur soit averti par mail de l’annulation de la demande, </a:t>
            </a:r>
            <a:r>
              <a:rPr lang="fr-BE" dirty="0" smtClean="0"/>
              <a:t>ajouter éventuellement </a:t>
            </a:r>
            <a:r>
              <a:rPr lang="fr-BE" dirty="0"/>
              <a:t>une note puis cliquer sur « </a:t>
            </a:r>
            <a:r>
              <a:rPr lang="fr-BE" dirty="0" err="1"/>
              <a:t>Confirm</a:t>
            </a:r>
            <a:r>
              <a:rPr lang="fr-BE" dirty="0"/>
              <a:t> »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6" y="2924944"/>
            <a:ext cx="7472375" cy="2567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547664" y="4509120"/>
            <a:ext cx="360040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331640" y="2060848"/>
            <a:ext cx="360040" cy="2448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7236296" y="5085184"/>
            <a:ext cx="747855" cy="40706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154614" y="2674640"/>
            <a:ext cx="4081682" cy="2410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52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Cancel : exemple de lettre de notification d’annulation d’une demande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5" y="2160456"/>
            <a:ext cx="8006597" cy="3860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57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Cancel</a:t>
            </a:r>
          </a:p>
          <a:p>
            <a:pPr lvl="1"/>
            <a:r>
              <a:rPr lang="fr-BE" dirty="0"/>
              <a:t>D</a:t>
            </a:r>
            <a:r>
              <a:rPr lang="fr-BE" dirty="0" smtClean="0"/>
              <a:t>ès que la demande est annulée, elle disparait des demandes actives. Pour la retrouver, sélectionner « </a:t>
            </a:r>
            <a:r>
              <a:rPr lang="fr-BE" dirty="0" err="1" smtClean="0"/>
              <a:t>Cancelled</a:t>
            </a:r>
            <a:r>
              <a:rPr lang="fr-BE" dirty="0" smtClean="0"/>
              <a:t> by staff » dans le filtre « Activity </a:t>
            </a:r>
            <a:r>
              <a:rPr lang="fr-BE" dirty="0" err="1" smtClean="0"/>
              <a:t>Status</a:t>
            </a:r>
            <a:r>
              <a:rPr lang="fr-BE" dirty="0" smtClean="0"/>
              <a:t> »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 smtClean="0"/>
              <a:t>Le statut de la demande est passé à « </a:t>
            </a:r>
            <a:r>
              <a:rPr lang="fr-BE" dirty="0" err="1" smtClean="0"/>
              <a:t>Cancelled</a:t>
            </a:r>
            <a:r>
              <a:rPr lang="fr-BE" dirty="0" smtClean="0"/>
              <a:t> by staff »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9" y="2924944"/>
            <a:ext cx="3014485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2780928"/>
            <a:ext cx="4569367" cy="2232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1835696" y="4005064"/>
            <a:ext cx="86409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>
            <a:endCxn id="7" idx="1"/>
          </p:cNvCxnSpPr>
          <p:nvPr/>
        </p:nvCxnSpPr>
        <p:spPr>
          <a:xfrm flipV="1">
            <a:off x="2699792" y="3897052"/>
            <a:ext cx="1118939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899592" y="2924944"/>
            <a:ext cx="93610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6804248" y="3573016"/>
            <a:ext cx="93610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940152" y="3789040"/>
            <a:ext cx="1368152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Cancel</a:t>
            </a:r>
          </a:p>
          <a:p>
            <a:pPr lvl="1"/>
            <a:r>
              <a:rPr lang="fr-BE" dirty="0"/>
              <a:t>L</a:t>
            </a:r>
            <a:r>
              <a:rPr lang="fr-BE" dirty="0" smtClean="0"/>
              <a:t>e « </a:t>
            </a:r>
            <a:r>
              <a:rPr lang="fr-BE" dirty="0" err="1" smtClean="0"/>
              <a:t>requester</a:t>
            </a:r>
            <a:r>
              <a:rPr lang="fr-BE" dirty="0" smtClean="0"/>
              <a:t> » peut annuler sa demande via </a:t>
            </a:r>
            <a:r>
              <a:rPr lang="fr-BE" dirty="0" err="1" smtClean="0"/>
              <a:t>MyLibrary</a:t>
            </a:r>
            <a:r>
              <a:rPr lang="fr-BE" dirty="0" smtClean="0"/>
              <a:t> (uniquement possible si le statut de la demande est « </a:t>
            </a:r>
            <a:r>
              <a:rPr lang="fr-BE" dirty="0" err="1" smtClean="0"/>
              <a:t>Created</a:t>
            </a:r>
            <a:r>
              <a:rPr lang="fr-BE" dirty="0" smtClean="0"/>
              <a:t> </a:t>
            </a:r>
            <a:r>
              <a:rPr lang="fr-BE" dirty="0" err="1" smtClean="0"/>
              <a:t>borrowing</a:t>
            </a:r>
            <a:r>
              <a:rPr lang="fr-BE" dirty="0" smtClean="0"/>
              <a:t> </a:t>
            </a:r>
            <a:r>
              <a:rPr lang="fr-BE" dirty="0" err="1" smtClean="0"/>
              <a:t>request</a:t>
            </a:r>
            <a:r>
              <a:rPr lang="fr-BE" dirty="0" smtClean="0"/>
              <a:t> »)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marL="411480" lvl="1" indent="0">
              <a:buNone/>
            </a:pPr>
            <a:endParaRPr lang="fr-BE" dirty="0"/>
          </a:p>
          <a:p>
            <a:pPr lvl="1"/>
            <a:r>
              <a:rPr lang="fr-BE" dirty="0" smtClean="0"/>
              <a:t>On peut retrouver </a:t>
            </a:r>
            <a:r>
              <a:rPr lang="fr-BE" dirty="0"/>
              <a:t>le demande en sélectionnant « </a:t>
            </a:r>
            <a:r>
              <a:rPr lang="fr-BE" dirty="0" err="1"/>
              <a:t>Cancelled</a:t>
            </a:r>
            <a:r>
              <a:rPr lang="fr-BE" dirty="0"/>
              <a:t> by patron » dans le filtre « Activity </a:t>
            </a:r>
            <a:r>
              <a:rPr lang="fr-BE" dirty="0" err="1"/>
              <a:t>Status</a:t>
            </a:r>
            <a:r>
              <a:rPr lang="fr-BE" dirty="0"/>
              <a:t> »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3" y="2420888"/>
            <a:ext cx="7587382" cy="1222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7308304" y="2924944"/>
            <a:ext cx="504056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247964" y="2924944"/>
            <a:ext cx="75608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11" y="4502814"/>
            <a:ext cx="2837705" cy="1897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4247963" y="5648960"/>
            <a:ext cx="972109" cy="3003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Send</a:t>
            </a:r>
            <a:r>
              <a:rPr lang="fr-BE" dirty="0"/>
              <a:t> </a:t>
            </a:r>
            <a:r>
              <a:rPr lang="fr-BE" dirty="0" err="1"/>
              <a:t>query</a:t>
            </a:r>
            <a:r>
              <a:rPr lang="fr-BE" dirty="0"/>
              <a:t> to patron</a:t>
            </a:r>
          </a:p>
          <a:p>
            <a:pPr lvl="1"/>
            <a:r>
              <a:rPr lang="fr-BE" dirty="0"/>
              <a:t>Sélectionner dans la liste déroulante le modèle à </a:t>
            </a:r>
            <a:r>
              <a:rPr lang="fr-BE" dirty="0" smtClean="0"/>
              <a:t>envoyer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marL="411480" lvl="1" indent="0">
              <a:buNone/>
            </a:pPr>
            <a:endParaRPr lang="fr-BE" dirty="0"/>
          </a:p>
          <a:p>
            <a:pPr marL="411480" lvl="1" indent="0">
              <a:buNone/>
            </a:pPr>
            <a:endParaRPr lang="fr-BE" dirty="0" smtClean="0"/>
          </a:p>
          <a:p>
            <a:pPr lvl="1"/>
            <a:r>
              <a:rPr lang="fr-BE" dirty="0"/>
              <a:t>Deux options disponibles </a:t>
            </a:r>
            <a:r>
              <a:rPr lang="fr-BE" dirty="0" smtClean="0"/>
              <a:t>: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2"/>
            <a:r>
              <a:rPr lang="fr-BE" i="1" dirty="0"/>
              <a:t>Open for Edit</a:t>
            </a:r>
            <a:r>
              <a:rPr lang="fr-BE" dirty="0"/>
              <a:t> : Editer le contenu du message avant de l’envoyer</a:t>
            </a:r>
          </a:p>
          <a:p>
            <a:pPr lvl="2"/>
            <a:r>
              <a:rPr lang="fr-BE" i="1" dirty="0" err="1"/>
              <a:t>Send</a:t>
            </a:r>
            <a:r>
              <a:rPr lang="fr-BE" i="1" dirty="0"/>
              <a:t> Email</a:t>
            </a:r>
            <a:r>
              <a:rPr lang="fr-BE" dirty="0"/>
              <a:t> : Envoyer directement le message</a:t>
            </a:r>
            <a:endParaRPr lang="en-US" i="1" dirty="0"/>
          </a:p>
          <a:p>
            <a:pPr lvl="2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4" y="2087461"/>
            <a:ext cx="5935500" cy="1485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843808" y="2780928"/>
            <a:ext cx="1584176" cy="6938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4" y="4149080"/>
            <a:ext cx="5935500" cy="1204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5004048" y="5013176"/>
            <a:ext cx="864096" cy="340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516216" y="5013176"/>
            <a:ext cx="699498" cy="340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18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/>
              <a:t>Send</a:t>
            </a:r>
            <a:r>
              <a:rPr lang="fr-BE" dirty="0"/>
              <a:t> </a:t>
            </a:r>
            <a:r>
              <a:rPr lang="fr-BE" dirty="0" err="1"/>
              <a:t>query</a:t>
            </a:r>
            <a:r>
              <a:rPr lang="fr-BE" dirty="0"/>
              <a:t> to patron : Open for </a:t>
            </a:r>
            <a:r>
              <a:rPr lang="fr-BE" dirty="0" smtClean="0"/>
              <a:t>Edit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/>
              <a:t>Editer le contenu (tous les champs sont éditables) et envoyer le message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64" y="1844824"/>
            <a:ext cx="5667400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372200" y="5085184"/>
            <a:ext cx="720080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2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Send</a:t>
            </a:r>
            <a:r>
              <a:rPr lang="fr-BE" dirty="0"/>
              <a:t> </a:t>
            </a:r>
            <a:r>
              <a:rPr lang="fr-BE" dirty="0" err="1"/>
              <a:t>query</a:t>
            </a:r>
            <a:r>
              <a:rPr lang="fr-BE" dirty="0"/>
              <a:t> to patron : exemple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71" y="1916832"/>
            <a:ext cx="4898586" cy="4178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28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Sélection d’un partenaire</a:t>
            </a:r>
          </a:p>
          <a:p>
            <a:pPr lvl="1"/>
            <a:r>
              <a:rPr lang="fr-BE" sz="1600" dirty="0"/>
              <a:t>Sur la page détaillée de la demande, cliquer sur le bouton « </a:t>
            </a:r>
            <a:r>
              <a:rPr lang="fr-BE" sz="1600" dirty="0" err="1"/>
              <a:t>Add</a:t>
            </a:r>
            <a:r>
              <a:rPr lang="fr-BE" sz="1600" dirty="0"/>
              <a:t> </a:t>
            </a:r>
            <a:r>
              <a:rPr lang="fr-BE" sz="1600" dirty="0" err="1"/>
              <a:t>Partners</a:t>
            </a:r>
            <a:r>
              <a:rPr lang="fr-BE" sz="1600" dirty="0"/>
              <a:t> » </a:t>
            </a:r>
            <a:r>
              <a:rPr lang="fr-BE" sz="1600" dirty="0" smtClean="0"/>
              <a:t>: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marL="411480" lvl="1" indent="0">
              <a:buNone/>
            </a:pPr>
            <a:endParaRPr lang="fr-BE" dirty="0"/>
          </a:p>
          <a:p>
            <a:pPr lvl="1"/>
            <a:r>
              <a:rPr lang="fr-BE" sz="1600" dirty="0"/>
              <a:t>Dans la liste des partenaires, choisir celui à qui sera envoyé la demande et cliquer sur le bouton « Select » (on peut effectuer une recherche sur le nom ou le code du partenaire)</a:t>
            </a:r>
          </a:p>
          <a:p>
            <a:pPr lvl="1"/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6408164" cy="131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64" y="4221088"/>
            <a:ext cx="5472608" cy="2055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2483768" y="4653136"/>
            <a:ext cx="1080120" cy="5760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984461" y="6001967"/>
            <a:ext cx="467312" cy="2746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1835696" y="3068960"/>
            <a:ext cx="864096" cy="3096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Sélection d’un partenaire</a:t>
            </a:r>
          </a:p>
          <a:p>
            <a:pPr lvl="1"/>
            <a:r>
              <a:rPr lang="fr-BE" sz="1600" dirty="0"/>
              <a:t>Cliquer sur le bouton « Save » dans la page détaillée de la demande</a:t>
            </a:r>
          </a:p>
          <a:p>
            <a:pPr lvl="1"/>
            <a:r>
              <a:rPr lang="fr-BE" sz="1600" dirty="0"/>
              <a:t>D’autres options </a:t>
            </a:r>
            <a:r>
              <a:rPr lang="fr-BE" sz="1600" dirty="0" smtClean="0"/>
              <a:t>disponibles :</a:t>
            </a:r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2"/>
            <a:r>
              <a:rPr lang="fr-BE" sz="1400" i="1" dirty="0" err="1"/>
              <a:t>Send</a:t>
            </a:r>
            <a:r>
              <a:rPr lang="fr-BE" sz="1400" dirty="0"/>
              <a:t> : envoyer la demande au partenaire</a:t>
            </a:r>
          </a:p>
          <a:p>
            <a:pPr lvl="2"/>
            <a:r>
              <a:rPr lang="fr-BE" sz="1400" i="1" dirty="0" err="1"/>
              <a:t>Receive</a:t>
            </a:r>
            <a:r>
              <a:rPr lang="fr-BE" sz="1400" dirty="0"/>
              <a:t> : réceptionner le document</a:t>
            </a:r>
          </a:p>
          <a:p>
            <a:pPr lvl="2"/>
            <a:r>
              <a:rPr lang="fr-BE" sz="1400" i="1" dirty="0" err="1"/>
              <a:t>Reject</a:t>
            </a:r>
            <a:r>
              <a:rPr lang="fr-BE" sz="1400" dirty="0"/>
              <a:t> : indiquer que la demande a été refusée par le partenaire</a:t>
            </a:r>
            <a:endParaRPr lang="fr-BE" sz="1400" i="1" dirty="0"/>
          </a:p>
          <a:p>
            <a:pPr lvl="2"/>
            <a:r>
              <a:rPr lang="fr-BE" sz="1400" i="1" dirty="0" err="1"/>
              <a:t>Locate</a:t>
            </a:r>
            <a:r>
              <a:rPr lang="fr-BE" sz="1400" i="1" dirty="0"/>
              <a:t> Resource</a:t>
            </a:r>
            <a:r>
              <a:rPr lang="fr-BE" sz="1400" dirty="0"/>
              <a:t> : </a:t>
            </a:r>
            <a:r>
              <a:rPr lang="fr-BE" sz="1400" dirty="0">
                <a:solidFill>
                  <a:srgbClr val="FF0000"/>
                </a:solidFill>
              </a:rPr>
              <a:t>ne sera pas utilisé</a:t>
            </a:r>
            <a:endParaRPr lang="fr-BE" sz="1400" dirty="0"/>
          </a:p>
          <a:p>
            <a:pPr lvl="2"/>
            <a:endParaRPr lang="fr-BE" sz="14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0" y="2420888"/>
            <a:ext cx="5652628" cy="2430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827584" y="409855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Le partenaire a été ajouté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1039981" y="3429000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Un identifiant externe</a:t>
            </a:r>
          </a:p>
          <a:p>
            <a:r>
              <a:rPr lang="fr-BE" sz="1400" dirty="0" smtClean="0"/>
              <a:t>a été ajouté</a:t>
            </a:r>
            <a:endParaRPr lang="en-US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724128" y="2852936"/>
            <a:ext cx="360040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5724128" y="3212976"/>
            <a:ext cx="43204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5724128" y="3645024"/>
            <a:ext cx="792088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1061610" y="3429000"/>
            <a:ext cx="1782198" cy="5232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2915816" y="2708920"/>
            <a:ext cx="158417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827584" y="4098558"/>
            <a:ext cx="2088232" cy="3077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2915816" y="3356992"/>
            <a:ext cx="936104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2" idx="0"/>
            <a:endCxn id="13" idx="1"/>
          </p:cNvCxnSpPr>
          <p:nvPr/>
        </p:nvCxnSpPr>
        <p:spPr>
          <a:xfrm flipV="1">
            <a:off x="1952709" y="2816932"/>
            <a:ext cx="963107" cy="612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2915816" y="3501008"/>
            <a:ext cx="288032" cy="597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sortantes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sz="1800" dirty="0"/>
              <a:t>Réception d’une demande</a:t>
            </a:r>
            <a:endParaRPr lang="en-US" sz="1800" dirty="0"/>
          </a:p>
          <a:p>
            <a:pPr lvl="1"/>
            <a:r>
              <a:rPr lang="fr-BE" sz="1600" dirty="0"/>
              <a:t>A l’accueil de la bibliothèque ou par mail</a:t>
            </a:r>
            <a:endParaRPr lang="en-US" sz="1600" dirty="0"/>
          </a:p>
          <a:p>
            <a:pPr lvl="1"/>
            <a:r>
              <a:rPr lang="fr-BE" sz="1600" dirty="0"/>
              <a:t>Via Primo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Création dans Alma de la demande (si réception à l’accueil ou par mail)</a:t>
            </a:r>
            <a:endParaRPr lang="en-US" sz="1800" dirty="0"/>
          </a:p>
          <a:p>
            <a:pPr lvl="1"/>
            <a:r>
              <a:rPr lang="fr-BE" sz="1600" dirty="0"/>
              <a:t>Manuellement</a:t>
            </a:r>
            <a:endParaRPr lang="en-US" sz="1600" dirty="0"/>
          </a:p>
          <a:p>
            <a:pPr lvl="1"/>
            <a:r>
              <a:rPr lang="fr-BE" sz="1600" dirty="0"/>
              <a:t>A partir d’une recherche dans Alma</a:t>
            </a:r>
            <a:endParaRPr lang="en-US" sz="1600" dirty="0"/>
          </a:p>
          <a:p>
            <a:pPr lvl="1"/>
            <a:r>
              <a:rPr lang="fr-BE" sz="1600" dirty="0"/>
              <a:t>A partir d’un catalogue externe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Prise en charge de la demande</a:t>
            </a:r>
            <a:endParaRPr lang="en-US" sz="1800" dirty="0"/>
          </a:p>
          <a:p>
            <a:pPr lvl="1"/>
            <a:r>
              <a:rPr lang="fr-BE" sz="1600" dirty="0"/>
              <a:t>Edition de la demande</a:t>
            </a:r>
            <a:endParaRPr lang="en-US" sz="1600" dirty="0"/>
          </a:p>
          <a:p>
            <a:pPr lvl="1"/>
            <a:r>
              <a:rPr lang="fr-BE" sz="1600" dirty="0"/>
              <a:t>Envoi (si nécessaire) d’une question à l’utilisateur</a:t>
            </a:r>
            <a:endParaRPr lang="en-US" sz="1600" dirty="0"/>
          </a:p>
          <a:p>
            <a:pPr lvl="1"/>
            <a:r>
              <a:rPr lang="fr-BE" sz="1600" dirty="0"/>
              <a:t>Sélection d’un partenaire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>
                <a:solidFill>
                  <a:srgbClr val="FF0000"/>
                </a:solidFill>
              </a:rPr>
              <a:t>Envoi de la demande au partenaire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fr-BE" sz="1600" dirty="0"/>
              <a:t>Par mail directement au partenaire</a:t>
            </a:r>
            <a:endParaRPr lang="en-US" sz="1600" dirty="0"/>
          </a:p>
          <a:p>
            <a:pPr lvl="1"/>
            <a:r>
              <a:rPr lang="fr-BE" sz="1600" dirty="0"/>
              <a:t>A un mail « bidon » pour ensuite être encodée dans un système hors ALMA, comme Impala ou Subito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sortantes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5"/>
            </a:pPr>
            <a:r>
              <a:rPr lang="fr-BE" dirty="0"/>
              <a:t>Réception du document (sous format papier ou électronique)</a:t>
            </a:r>
            <a:endParaRPr lang="en-US" dirty="0"/>
          </a:p>
          <a:p>
            <a:pPr lvl="1"/>
            <a:r>
              <a:rPr lang="fr-BE" dirty="0"/>
              <a:t>Si format papier : </a:t>
            </a:r>
            <a:endParaRPr lang="en-US" dirty="0"/>
          </a:p>
          <a:p>
            <a:pPr lvl="2"/>
            <a:r>
              <a:rPr lang="fr-BE" dirty="0"/>
              <a:t>Attribution automatique d’un code à barres temporaire</a:t>
            </a:r>
            <a:endParaRPr lang="en-US" dirty="0"/>
          </a:p>
          <a:p>
            <a:pPr lvl="2"/>
            <a:r>
              <a:rPr lang="fr-BE" dirty="0"/>
              <a:t>Envoi </a:t>
            </a:r>
            <a:r>
              <a:rPr lang="fr-BE" dirty="0" smtClean="0"/>
              <a:t>du </a:t>
            </a:r>
            <a:r>
              <a:rPr lang="fr-BE" dirty="0"/>
              <a:t>document à la bibliothèque de retrait (pickup location)</a:t>
            </a:r>
            <a:endParaRPr lang="en-US" dirty="0"/>
          </a:p>
          <a:p>
            <a:pPr lvl="2"/>
            <a:r>
              <a:rPr lang="fr-BE" dirty="0"/>
              <a:t>Envoi automatique d’un mail au lecteur le prévenant que le document est à sa disposition</a:t>
            </a:r>
            <a:endParaRPr lang="en-US" dirty="0"/>
          </a:p>
          <a:p>
            <a:pPr lvl="2"/>
            <a:r>
              <a:rPr lang="fr-BE" dirty="0"/>
              <a:t>Consultation/prêt/prolongation du document à l’utilisateur</a:t>
            </a:r>
            <a:endParaRPr lang="en-US" dirty="0"/>
          </a:p>
          <a:p>
            <a:pPr lvl="1"/>
            <a:r>
              <a:rPr lang="fr-BE" dirty="0"/>
              <a:t>Si format électronique :</a:t>
            </a:r>
            <a:endParaRPr lang="en-US" dirty="0"/>
          </a:p>
          <a:p>
            <a:pPr lvl="2"/>
            <a:r>
              <a:rPr lang="fr-BE" dirty="0"/>
              <a:t>Impression/envoi à l’utilisateur</a:t>
            </a:r>
            <a:endParaRPr lang="en-US" dirty="0"/>
          </a:p>
          <a:p>
            <a:pPr lvl="2"/>
            <a:r>
              <a:rPr lang="fr-BE" dirty="0"/>
              <a:t>Clôture de la demande</a:t>
            </a:r>
            <a:endParaRPr lang="en-US" dirty="0"/>
          </a:p>
          <a:p>
            <a:pPr marL="571500" indent="-457200">
              <a:buFont typeface="+mj-lt"/>
              <a:buAutoNum type="arabicPeriod" startAt="5"/>
            </a:pPr>
            <a:r>
              <a:rPr lang="fr-BE" dirty="0"/>
              <a:t>Si format papier, à la fin de la consultation/au retour de prêt du </a:t>
            </a:r>
            <a:r>
              <a:rPr lang="fr-BE" dirty="0" smtClean="0"/>
              <a:t>document : </a:t>
            </a:r>
            <a:endParaRPr lang="en-US" dirty="0"/>
          </a:p>
          <a:p>
            <a:pPr lvl="2"/>
            <a:r>
              <a:rPr lang="fr-BE" dirty="0" smtClean="0"/>
              <a:t>Renvoi </a:t>
            </a:r>
            <a:r>
              <a:rPr lang="fr-BE" dirty="0"/>
              <a:t>du document à la </a:t>
            </a:r>
            <a:r>
              <a:rPr lang="fr-BE" dirty="0" smtClean="0"/>
              <a:t>Resource Sharing Library (en Alpha)</a:t>
            </a:r>
            <a:endParaRPr lang="en-US" dirty="0"/>
          </a:p>
          <a:p>
            <a:pPr lvl="2"/>
            <a:r>
              <a:rPr lang="fr-BE" dirty="0"/>
              <a:t>Renvoi du document au partenaire</a:t>
            </a:r>
            <a:endParaRPr lang="en-US" dirty="0"/>
          </a:p>
          <a:p>
            <a:pPr lvl="2"/>
            <a:r>
              <a:rPr lang="fr-BE" dirty="0"/>
              <a:t>Clôture de la demande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4. Envoi de la demande au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Cliquer sur l’option « </a:t>
            </a:r>
            <a:r>
              <a:rPr lang="fr-BE" dirty="0" err="1"/>
              <a:t>Send</a:t>
            </a:r>
            <a:r>
              <a:rPr lang="fr-BE" dirty="0"/>
              <a:t> » dans la liste des </a:t>
            </a:r>
            <a:r>
              <a:rPr lang="fr-BE" dirty="0" smtClean="0"/>
              <a:t>demandes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/>
              <a:t>ou sur le bouton « </a:t>
            </a:r>
            <a:r>
              <a:rPr lang="fr-BE" dirty="0" err="1"/>
              <a:t>Send</a:t>
            </a:r>
            <a:r>
              <a:rPr lang="fr-BE" dirty="0"/>
              <a:t> » dans la page détaillée de la demande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7" y="1861195"/>
            <a:ext cx="7469093" cy="1567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156176" y="2492896"/>
            <a:ext cx="43204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60701"/>
            <a:ext cx="5501992" cy="2334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5940152" y="4060701"/>
            <a:ext cx="360040" cy="2323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Envoi de la demande au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Changement du statut de la demande : demande envoyée au </a:t>
            </a:r>
            <a:r>
              <a:rPr lang="fr-BE" sz="1800" dirty="0" smtClean="0"/>
              <a:t>partenaire</a:t>
            </a:r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r>
              <a:rPr lang="fr-BE" sz="1800" dirty="0"/>
              <a:t>Deux possibilités :</a:t>
            </a:r>
          </a:p>
          <a:p>
            <a:pPr lvl="1"/>
            <a:r>
              <a:rPr lang="fr-BE" sz="1600" dirty="0"/>
              <a:t>Pour les partenaires avec lesquels on communique par mail, un mail est bien envoyé à l’adresse du partenaire</a:t>
            </a:r>
          </a:p>
          <a:p>
            <a:pPr lvl="1"/>
            <a:r>
              <a:rPr lang="fr-BE" sz="1600" dirty="0"/>
              <a:t>Pour les partenaires possédant une plateforme (comme Impala ou Subito), un mail sera envoyé à une adresse bidon (et il faudra donc encoder la demande sur la plateforme du partenaire)</a:t>
            </a:r>
          </a:p>
          <a:p>
            <a:endParaRPr lang="fr-BE" sz="18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1" y="1772816"/>
            <a:ext cx="7835606" cy="2556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483768" y="2348880"/>
            <a:ext cx="223224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Envoi de la demande au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Exemple de demande envoyée à un partenaire :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847125"/>
            <a:ext cx="6912768" cy="4318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2644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Envoi de la demande au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 err="1"/>
              <a:t>Reject</a:t>
            </a:r>
            <a:endParaRPr lang="fr-BE" sz="1800" dirty="0"/>
          </a:p>
          <a:p>
            <a:pPr lvl="1"/>
            <a:r>
              <a:rPr lang="fr-BE" sz="1600" dirty="0"/>
              <a:t>Si le partenaire refuse la demande, cliquer sur l’option « </a:t>
            </a:r>
            <a:r>
              <a:rPr lang="fr-BE" sz="1600" dirty="0" err="1"/>
              <a:t>Reject</a:t>
            </a:r>
            <a:r>
              <a:rPr lang="fr-BE" sz="1600" dirty="0"/>
              <a:t> </a:t>
            </a:r>
            <a:r>
              <a:rPr lang="fr-BE" sz="1600" dirty="0" smtClean="0"/>
              <a:t>»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marL="411480" lvl="1" indent="0">
              <a:buNone/>
            </a:pPr>
            <a:endParaRPr lang="fr-BE" dirty="0"/>
          </a:p>
          <a:p>
            <a:pPr lvl="1"/>
            <a:r>
              <a:rPr lang="fr-BE" sz="1600" dirty="0"/>
              <a:t>Sélectionner dans le menu déroulant la cause du refus</a:t>
            </a:r>
          </a:p>
          <a:p>
            <a:pPr lvl="1"/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35" y="2060848"/>
            <a:ext cx="6156258" cy="1986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5940152" y="3429000"/>
            <a:ext cx="504056" cy="2422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54" y="4365104"/>
            <a:ext cx="2728819" cy="2327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3563888" y="4941168"/>
            <a:ext cx="1368152" cy="17281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68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Envoi de la demande au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Reject</a:t>
            </a:r>
            <a:endParaRPr lang="fr-BE" dirty="0"/>
          </a:p>
          <a:p>
            <a:pPr lvl="1"/>
            <a:r>
              <a:rPr lang="fr-BE" dirty="0"/>
              <a:t>Cocher la case « </a:t>
            </a:r>
            <a:r>
              <a:rPr lang="fr-BE" dirty="0" err="1"/>
              <a:t>Notify</a:t>
            </a:r>
            <a:r>
              <a:rPr lang="fr-BE" dirty="0"/>
              <a:t> User » pour que l’utilisateur soit averti par mail du rejet de la demande, ajouter éventuellement une note interne puis cliquer sur « Ok </a:t>
            </a:r>
            <a:r>
              <a:rPr lang="fr-BE" dirty="0" smtClean="0"/>
              <a:t>»</a:t>
            </a:r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r>
              <a:rPr lang="fr-BE" dirty="0"/>
              <a:t>Le champ « Note to </a:t>
            </a:r>
            <a:r>
              <a:rPr lang="fr-BE" dirty="0" err="1"/>
              <a:t>partner</a:t>
            </a:r>
            <a:r>
              <a:rPr lang="fr-BE" dirty="0"/>
              <a:t> » ne sera pas utilisé (pour les partenaires Alma) 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07477"/>
            <a:ext cx="5256709" cy="2277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763688" y="4424119"/>
            <a:ext cx="792088" cy="2422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516216" y="4810427"/>
            <a:ext cx="360165" cy="2747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6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Envoi de la demande au partenaire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Reject</a:t>
            </a:r>
            <a:endParaRPr lang="fr-BE" dirty="0"/>
          </a:p>
          <a:p>
            <a:pPr lvl="1"/>
            <a:r>
              <a:rPr lang="fr-BE" dirty="0"/>
              <a:t>Dès que la demande est </a:t>
            </a:r>
            <a:r>
              <a:rPr lang="fr-BE" dirty="0" smtClean="0"/>
              <a:t>rejetée, </a:t>
            </a:r>
            <a:r>
              <a:rPr lang="fr-BE" dirty="0"/>
              <a:t>elle disparait des demandes actives. Pour la retrouver, sélectionner « </a:t>
            </a:r>
            <a:r>
              <a:rPr lang="fr-BE" dirty="0" err="1" smtClean="0"/>
              <a:t>Rejected</a:t>
            </a:r>
            <a:r>
              <a:rPr lang="fr-BE" dirty="0" smtClean="0"/>
              <a:t> by </a:t>
            </a:r>
            <a:r>
              <a:rPr lang="fr-BE" dirty="0" err="1" smtClean="0"/>
              <a:t>partner</a:t>
            </a:r>
            <a:r>
              <a:rPr lang="fr-BE" dirty="0"/>
              <a:t> » dans le filtre « Activity </a:t>
            </a:r>
            <a:r>
              <a:rPr lang="fr-BE" dirty="0" err="1"/>
              <a:t>Status</a:t>
            </a:r>
            <a:r>
              <a:rPr lang="fr-BE" dirty="0"/>
              <a:t> </a:t>
            </a:r>
            <a:r>
              <a:rPr lang="fr-BE" dirty="0" smtClean="0"/>
              <a:t>»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/>
              <a:t>Le statut de la demande est passé à « </a:t>
            </a:r>
            <a:r>
              <a:rPr lang="fr-BE" dirty="0" err="1" smtClean="0"/>
              <a:t>Rejected</a:t>
            </a:r>
            <a:r>
              <a:rPr lang="fr-BE" dirty="0" smtClean="0"/>
              <a:t> by </a:t>
            </a:r>
            <a:r>
              <a:rPr lang="fr-BE" dirty="0" err="1" smtClean="0"/>
              <a:t>partner</a:t>
            </a:r>
            <a:r>
              <a:rPr lang="fr-BE" dirty="0"/>
              <a:t> </a:t>
            </a:r>
            <a:r>
              <a:rPr lang="fr-BE" dirty="0" smtClean="0"/>
              <a:t>»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2831949" cy="1894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21" y="2996952"/>
            <a:ext cx="4815603" cy="1756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1043608" y="2924944"/>
            <a:ext cx="864096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835696" y="4509120"/>
            <a:ext cx="1008112" cy="2444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5292080" y="3645024"/>
            <a:ext cx="1728192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868144" y="3872012"/>
            <a:ext cx="288032" cy="1141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3"/>
          </p:cNvCxnSpPr>
          <p:nvPr/>
        </p:nvCxnSpPr>
        <p:spPr>
          <a:xfrm flipV="1">
            <a:off x="2843808" y="3844691"/>
            <a:ext cx="729013" cy="7866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29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Envoi de la demande au partenaire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Reject</a:t>
            </a:r>
            <a:r>
              <a:rPr lang="fr-BE" dirty="0"/>
              <a:t> : exemple de lettre de notification de rejet d’une demande</a:t>
            </a:r>
          </a:p>
          <a:p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4" y="1988840"/>
            <a:ext cx="8020339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3568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sortantes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5"/>
            </a:pPr>
            <a:r>
              <a:rPr lang="fr-BE" dirty="0">
                <a:solidFill>
                  <a:srgbClr val="FF0000"/>
                </a:solidFill>
              </a:rPr>
              <a:t>Réception du document (sous format papier ou électronique)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fr-BE" dirty="0"/>
              <a:t>Si format papier : </a:t>
            </a:r>
            <a:endParaRPr lang="en-US" dirty="0"/>
          </a:p>
          <a:p>
            <a:pPr lvl="2"/>
            <a:r>
              <a:rPr lang="fr-BE" dirty="0"/>
              <a:t>Attribution automatique d’un code à barres temporaire</a:t>
            </a:r>
            <a:endParaRPr lang="en-US" dirty="0"/>
          </a:p>
          <a:p>
            <a:pPr lvl="2"/>
            <a:r>
              <a:rPr lang="fr-BE" dirty="0"/>
              <a:t>Envoi </a:t>
            </a:r>
            <a:r>
              <a:rPr lang="fr-BE" dirty="0" smtClean="0"/>
              <a:t>du </a:t>
            </a:r>
            <a:r>
              <a:rPr lang="fr-BE" dirty="0"/>
              <a:t>document à la bibliothèque de retrait (pickup location)</a:t>
            </a:r>
            <a:endParaRPr lang="en-US" dirty="0"/>
          </a:p>
          <a:p>
            <a:pPr lvl="2"/>
            <a:r>
              <a:rPr lang="fr-BE" dirty="0"/>
              <a:t>Envoi automatique d’un mail au lecteur le prévenant que le document est à sa disposition</a:t>
            </a:r>
            <a:endParaRPr lang="en-US" dirty="0"/>
          </a:p>
          <a:p>
            <a:pPr lvl="2"/>
            <a:r>
              <a:rPr lang="fr-BE" dirty="0"/>
              <a:t>Consultation/prêt/prolongation du document à l’utilisateur</a:t>
            </a:r>
            <a:endParaRPr lang="en-US" dirty="0"/>
          </a:p>
          <a:p>
            <a:pPr lvl="1"/>
            <a:r>
              <a:rPr lang="fr-BE" dirty="0"/>
              <a:t>Si format électronique :</a:t>
            </a:r>
            <a:endParaRPr lang="en-US" dirty="0"/>
          </a:p>
          <a:p>
            <a:pPr lvl="2"/>
            <a:r>
              <a:rPr lang="fr-BE" dirty="0"/>
              <a:t>Impression/envoi à l’utilisateur</a:t>
            </a:r>
            <a:endParaRPr lang="en-US" dirty="0"/>
          </a:p>
          <a:p>
            <a:pPr lvl="2"/>
            <a:r>
              <a:rPr lang="fr-BE" dirty="0"/>
              <a:t>Clôture de la demande</a:t>
            </a:r>
            <a:endParaRPr lang="en-US" dirty="0"/>
          </a:p>
          <a:p>
            <a:pPr marL="571500" indent="-457200">
              <a:buFont typeface="+mj-lt"/>
              <a:buAutoNum type="arabicPeriod" startAt="5"/>
            </a:pPr>
            <a:r>
              <a:rPr lang="fr-BE" dirty="0"/>
              <a:t>Si format papier, à la fin de la consultation/au retour de prêt du </a:t>
            </a:r>
            <a:r>
              <a:rPr lang="fr-BE" dirty="0" smtClean="0"/>
              <a:t>document : </a:t>
            </a:r>
            <a:endParaRPr lang="en-US" dirty="0"/>
          </a:p>
          <a:p>
            <a:pPr lvl="2"/>
            <a:r>
              <a:rPr lang="fr-BE" dirty="0" smtClean="0"/>
              <a:t>Renvoi </a:t>
            </a:r>
            <a:r>
              <a:rPr lang="fr-BE" dirty="0"/>
              <a:t>du document à la </a:t>
            </a:r>
            <a:r>
              <a:rPr lang="fr-BE" dirty="0" smtClean="0"/>
              <a:t>Resource Sharing Library (en Alpha)</a:t>
            </a:r>
            <a:endParaRPr lang="en-US" dirty="0"/>
          </a:p>
          <a:p>
            <a:pPr lvl="2"/>
            <a:r>
              <a:rPr lang="fr-BE" dirty="0"/>
              <a:t>Renvoi du document au partenaire</a:t>
            </a:r>
            <a:endParaRPr lang="en-US" dirty="0"/>
          </a:p>
          <a:p>
            <a:pPr lvl="2"/>
            <a:r>
              <a:rPr lang="fr-BE" dirty="0"/>
              <a:t>Clôture de la demande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5. Réception du document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600" dirty="0"/>
              <a:t>Cliquer sur l’option « </a:t>
            </a:r>
            <a:r>
              <a:rPr lang="fr-BE" sz="1600" dirty="0" err="1"/>
              <a:t>Receive</a:t>
            </a:r>
            <a:r>
              <a:rPr lang="fr-BE" sz="1600" dirty="0"/>
              <a:t> » dans la liste des </a:t>
            </a:r>
            <a:r>
              <a:rPr lang="fr-BE" sz="1600" dirty="0" smtClean="0"/>
              <a:t>demandes</a:t>
            </a:r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pPr marL="114300" indent="0">
              <a:buNone/>
            </a:pPr>
            <a:endParaRPr lang="fr-BE" sz="1800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6516724" cy="1580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5724128" y="2564903"/>
            <a:ext cx="432048" cy="2160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12" y="3429000"/>
            <a:ext cx="6480212" cy="33627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Connecteur en angle 13"/>
          <p:cNvCxnSpPr>
            <a:stCxn id="8" idx="3"/>
          </p:cNvCxnSpPr>
          <p:nvPr/>
        </p:nvCxnSpPr>
        <p:spPr>
          <a:xfrm>
            <a:off x="6156176" y="2672916"/>
            <a:ext cx="1440160" cy="756084"/>
          </a:xfrm>
          <a:prstGeom prst="bentConnector3">
            <a:avLst>
              <a:gd name="adj1" fmla="val 9930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102986" y="4439434"/>
            <a:ext cx="28371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Introduire une </a:t>
            </a:r>
            <a:r>
              <a:rPr lang="fr-BE" sz="1200" dirty="0"/>
              <a:t>« Due date </a:t>
            </a:r>
            <a:r>
              <a:rPr lang="fr-BE" sz="1200" dirty="0" smtClean="0"/>
              <a:t>»</a:t>
            </a:r>
          </a:p>
          <a:p>
            <a:r>
              <a:rPr lang="fr-BE" sz="1200" dirty="0" smtClean="0"/>
              <a:t>(</a:t>
            </a:r>
            <a:r>
              <a:rPr lang="fr-BE" sz="1200" dirty="0"/>
              <a:t>date à </a:t>
            </a:r>
            <a:r>
              <a:rPr lang="fr-BE" sz="1200" dirty="0" smtClean="0"/>
              <a:t>laquelle le document</a:t>
            </a:r>
          </a:p>
          <a:p>
            <a:r>
              <a:rPr lang="fr-BE" sz="1200" dirty="0" smtClean="0"/>
              <a:t>doit </a:t>
            </a:r>
            <a:r>
              <a:rPr lang="fr-BE" sz="1200" dirty="0"/>
              <a:t>être renvoyé au partenaire)</a:t>
            </a:r>
          </a:p>
          <a:p>
            <a:endParaRPr lang="en-US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131840" y="4437112"/>
            <a:ext cx="2232248" cy="6480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5608966" y="4653136"/>
            <a:ext cx="241941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19"/>
          <p:cNvCxnSpPr>
            <a:stCxn id="17" idx="3"/>
            <a:endCxn id="18" idx="1"/>
          </p:cNvCxnSpPr>
          <p:nvPr/>
        </p:nvCxnSpPr>
        <p:spPr>
          <a:xfrm flipV="1">
            <a:off x="5364088" y="4725144"/>
            <a:ext cx="244878" cy="36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555711" y="4994012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dirty="0" smtClean="0"/>
              <a:t>La localisation temporaire</a:t>
            </a:r>
          </a:p>
          <a:p>
            <a:r>
              <a:rPr lang="fr-BE" sz="1400" dirty="0" smtClean="0"/>
              <a:t>a été ajoutée</a:t>
            </a:r>
            <a:endParaRPr lang="en-US" sz="14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608966" y="5013176"/>
            <a:ext cx="2131386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à coins arrondis 23"/>
          <p:cNvSpPr/>
          <p:nvPr/>
        </p:nvSpPr>
        <p:spPr>
          <a:xfrm>
            <a:off x="5608966" y="4437112"/>
            <a:ext cx="2386455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en angle 25"/>
          <p:cNvCxnSpPr>
            <a:stCxn id="23" idx="3"/>
            <a:endCxn id="24" idx="3"/>
          </p:cNvCxnSpPr>
          <p:nvPr/>
        </p:nvCxnSpPr>
        <p:spPr>
          <a:xfrm flipV="1">
            <a:off x="7740352" y="4509120"/>
            <a:ext cx="255069" cy="756084"/>
          </a:xfrm>
          <a:prstGeom prst="bentConnector3">
            <a:avLst>
              <a:gd name="adj1" fmla="val 18962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716016" y="6433591"/>
            <a:ext cx="254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Un code à barres a été ajouté</a:t>
            </a:r>
            <a:endParaRPr lang="en-US" sz="1400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2123728" y="6597352"/>
            <a:ext cx="1440160" cy="1944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à coins arrondis 29"/>
          <p:cNvSpPr/>
          <p:nvPr/>
        </p:nvSpPr>
        <p:spPr>
          <a:xfrm>
            <a:off x="4716016" y="6433591"/>
            <a:ext cx="2541080" cy="3077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31"/>
          <p:cNvCxnSpPr>
            <a:stCxn id="29" idx="3"/>
            <a:endCxn id="30" idx="1"/>
          </p:cNvCxnSpPr>
          <p:nvPr/>
        </p:nvCxnSpPr>
        <p:spPr>
          <a:xfrm flipV="1">
            <a:off x="3563888" y="6587480"/>
            <a:ext cx="1152128" cy="107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sz="1400" dirty="0"/>
              <a:t>Décocher la case « </a:t>
            </a:r>
            <a:r>
              <a:rPr lang="fr-BE" sz="1400" dirty="0" err="1"/>
              <a:t>Automatically</a:t>
            </a:r>
            <a:r>
              <a:rPr lang="fr-BE" sz="1400" dirty="0"/>
              <a:t> </a:t>
            </a:r>
            <a:r>
              <a:rPr lang="fr-BE" sz="1400" dirty="0" err="1"/>
              <a:t>notify</a:t>
            </a:r>
            <a:r>
              <a:rPr lang="fr-BE" sz="1400" dirty="0"/>
              <a:t> patron » pour ne pas avertir le lecteur que le document est </a:t>
            </a:r>
            <a:r>
              <a:rPr lang="fr-BE" sz="1400" dirty="0" smtClean="0"/>
              <a:t>arrivé. Il sera averti lorsque le document sera arrivé à la </a:t>
            </a:r>
            <a:r>
              <a:rPr lang="fr-BE" sz="1400" dirty="0" err="1" smtClean="0"/>
              <a:t>pick</a:t>
            </a:r>
            <a:r>
              <a:rPr lang="fr-BE" sz="1400" dirty="0" smtClean="0"/>
              <a:t> up location.</a:t>
            </a:r>
          </a:p>
          <a:p>
            <a:endParaRPr lang="fr-BE" sz="1600" dirty="0"/>
          </a:p>
          <a:p>
            <a:endParaRPr lang="fr-BE" sz="1600" dirty="0" smtClean="0"/>
          </a:p>
          <a:p>
            <a:endParaRPr lang="fr-BE" sz="1600" dirty="0"/>
          </a:p>
          <a:p>
            <a:endParaRPr lang="fr-BE" sz="1600" dirty="0" smtClean="0"/>
          </a:p>
          <a:p>
            <a:endParaRPr lang="fr-BE" sz="1600" dirty="0"/>
          </a:p>
          <a:p>
            <a:endParaRPr lang="fr-BE" sz="1600" dirty="0" smtClean="0"/>
          </a:p>
          <a:p>
            <a:endParaRPr lang="fr-BE" sz="1600" dirty="0"/>
          </a:p>
          <a:p>
            <a:endParaRPr lang="fr-BE" sz="1600" dirty="0" smtClean="0"/>
          </a:p>
          <a:p>
            <a:endParaRPr lang="fr-BE" sz="1600" dirty="0" smtClean="0"/>
          </a:p>
          <a:p>
            <a:endParaRPr lang="fr-BE" sz="1600" dirty="0"/>
          </a:p>
          <a:p>
            <a:endParaRPr lang="fr-BE" sz="1600" dirty="0" smtClean="0"/>
          </a:p>
          <a:p>
            <a:endParaRPr lang="fr-BE" sz="1600" dirty="0"/>
          </a:p>
          <a:p>
            <a:r>
              <a:rPr lang="fr-BE" sz="1400" dirty="0"/>
              <a:t>Compléter si nécessaire les champs « Fulfillment note » (note de prêt) et « </a:t>
            </a:r>
            <a:r>
              <a:rPr lang="fr-BE" sz="1400" dirty="0" err="1"/>
              <a:t>Internal</a:t>
            </a:r>
            <a:r>
              <a:rPr lang="fr-BE" sz="1400" dirty="0"/>
              <a:t> Note » (note interne)</a:t>
            </a:r>
          </a:p>
          <a:p>
            <a:r>
              <a:rPr lang="fr-BE" sz="1400" dirty="0"/>
              <a:t>Pour les utilisateurs payant au bureau de prêt, ajouter les frais dans « Patron </a:t>
            </a:r>
            <a:r>
              <a:rPr lang="fr-BE" sz="1400" dirty="0" err="1"/>
              <a:t>Request</a:t>
            </a:r>
            <a:r>
              <a:rPr lang="fr-BE" sz="1400" dirty="0"/>
              <a:t> </a:t>
            </a:r>
            <a:r>
              <a:rPr lang="fr-BE" sz="1400" dirty="0" err="1"/>
              <a:t>Cost</a:t>
            </a:r>
            <a:r>
              <a:rPr lang="fr-BE" sz="1400" dirty="0"/>
              <a:t> »</a:t>
            </a:r>
          </a:p>
          <a:p>
            <a:r>
              <a:rPr lang="fr-BE" sz="1400" dirty="0"/>
              <a:t>Cliquer sur le bouton « Go »</a:t>
            </a:r>
          </a:p>
          <a:p>
            <a:r>
              <a:rPr lang="fr-BE" sz="1400" dirty="0"/>
              <a:t>Le champ « Note to </a:t>
            </a:r>
            <a:r>
              <a:rPr lang="fr-BE" sz="1400" dirty="0" err="1"/>
              <a:t>partner</a:t>
            </a:r>
            <a:r>
              <a:rPr lang="fr-BE" sz="1400" dirty="0"/>
              <a:t> » ne sera pas utilisé (pour les partenaires Alma)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55" y="1916832"/>
            <a:ext cx="5979617" cy="3091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355976" y="2636912"/>
            <a:ext cx="79208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547664" y="2996952"/>
            <a:ext cx="2448272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547664" y="3212976"/>
            <a:ext cx="244827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403648" y="4293096"/>
            <a:ext cx="259228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6948264" y="1916832"/>
            <a:ext cx="28950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sortantes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sz="1800" dirty="0">
                <a:solidFill>
                  <a:srgbClr val="FF0000"/>
                </a:solidFill>
              </a:rPr>
              <a:t>Réception d’une demande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fr-BE" sz="1600" dirty="0"/>
              <a:t>A l’accueil de la bibliothèque ou par mail</a:t>
            </a:r>
            <a:endParaRPr lang="en-US" sz="1600" dirty="0"/>
          </a:p>
          <a:p>
            <a:pPr lvl="1"/>
            <a:r>
              <a:rPr lang="fr-BE" sz="1600" dirty="0"/>
              <a:t>Via Primo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Création dans Alma de la demande (si réception à l’accueil ou par mail)</a:t>
            </a:r>
            <a:endParaRPr lang="en-US" sz="1800" dirty="0"/>
          </a:p>
          <a:p>
            <a:pPr lvl="1"/>
            <a:r>
              <a:rPr lang="fr-BE" sz="1600" dirty="0"/>
              <a:t>Manuellement</a:t>
            </a:r>
            <a:endParaRPr lang="en-US" sz="1600" dirty="0"/>
          </a:p>
          <a:p>
            <a:pPr lvl="1"/>
            <a:r>
              <a:rPr lang="fr-BE" sz="1600" dirty="0"/>
              <a:t>A partir d’une recherche dans Alma</a:t>
            </a:r>
            <a:endParaRPr lang="en-US" sz="1600" dirty="0"/>
          </a:p>
          <a:p>
            <a:pPr lvl="1"/>
            <a:r>
              <a:rPr lang="fr-BE" sz="1600" dirty="0"/>
              <a:t>A partir d’un catalogue externe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Prise en charge de la demande</a:t>
            </a:r>
            <a:endParaRPr lang="en-US" sz="1800" dirty="0"/>
          </a:p>
          <a:p>
            <a:pPr lvl="1"/>
            <a:r>
              <a:rPr lang="fr-BE" sz="1600" dirty="0"/>
              <a:t>Edition de la demande</a:t>
            </a:r>
            <a:endParaRPr lang="en-US" sz="1600" dirty="0"/>
          </a:p>
          <a:p>
            <a:pPr lvl="1"/>
            <a:r>
              <a:rPr lang="fr-BE" sz="1600" dirty="0"/>
              <a:t>Envoi (si nécessaire) d’une question à l’utilisateur</a:t>
            </a:r>
            <a:endParaRPr lang="en-US" sz="1600" dirty="0"/>
          </a:p>
          <a:p>
            <a:pPr lvl="1"/>
            <a:r>
              <a:rPr lang="fr-BE" sz="1600" dirty="0"/>
              <a:t>Sélection d’un partenaire</a:t>
            </a: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fr-BE" sz="1800" dirty="0"/>
              <a:t>Envoi de la demande au partenaire</a:t>
            </a:r>
            <a:endParaRPr lang="en-US" sz="1800" dirty="0"/>
          </a:p>
          <a:p>
            <a:pPr lvl="1"/>
            <a:r>
              <a:rPr lang="fr-BE" sz="1600" dirty="0"/>
              <a:t>Par mail directement au partenaire</a:t>
            </a:r>
            <a:endParaRPr lang="en-US" sz="1600" dirty="0"/>
          </a:p>
          <a:p>
            <a:pPr lvl="1"/>
            <a:r>
              <a:rPr lang="fr-BE" sz="1600" dirty="0"/>
              <a:t>A un mail « bidon » pour ensuite être encodée dans un système hors ALMA, comme Impala ou Subito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519" y="1331640"/>
            <a:ext cx="7992888" cy="4988024"/>
          </a:xfrm>
        </p:spPr>
        <p:txBody>
          <a:bodyPr>
            <a:normAutofit fontScale="92500" lnSpcReduction="20000"/>
          </a:bodyPr>
          <a:lstStyle/>
          <a:p>
            <a:r>
              <a:rPr lang="fr-BE" sz="1800" dirty="0"/>
              <a:t>Autre manière de réceptionner un document : cliquer sur le lien « </a:t>
            </a:r>
            <a:r>
              <a:rPr lang="fr-BE" sz="1800" dirty="0" err="1"/>
              <a:t>Receiving</a:t>
            </a:r>
            <a:r>
              <a:rPr lang="fr-BE" sz="1800" dirty="0"/>
              <a:t> Items » dans le menu </a:t>
            </a:r>
            <a:r>
              <a:rPr lang="fr-BE" sz="1800" dirty="0" smtClean="0"/>
              <a:t>Alma</a:t>
            </a:r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 smtClean="0"/>
          </a:p>
          <a:p>
            <a:r>
              <a:rPr lang="fr-BE" sz="1800" dirty="0"/>
              <a:t>Compléter le champ « </a:t>
            </a:r>
            <a:r>
              <a:rPr lang="fr-BE" sz="1800" dirty="0" err="1"/>
              <a:t>External</a:t>
            </a:r>
            <a:r>
              <a:rPr lang="fr-BE" sz="1800" dirty="0"/>
              <a:t> Identifier » et cliquer sur le bouton « Ok </a:t>
            </a:r>
            <a:r>
              <a:rPr lang="fr-BE" sz="1800" dirty="0" smtClean="0"/>
              <a:t>»</a:t>
            </a:r>
          </a:p>
          <a:p>
            <a:pPr marL="114300" indent="0">
              <a:buNone/>
            </a:pPr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r>
              <a:rPr lang="fr-BE" sz="1800" dirty="0" smtClean="0"/>
              <a:t>Comme </a:t>
            </a:r>
            <a:r>
              <a:rPr lang="fr-BE" sz="1800" dirty="0"/>
              <a:t>précédemment , le </a:t>
            </a:r>
            <a:r>
              <a:rPr lang="fr-BE" sz="1800" dirty="0" err="1"/>
              <a:t>càb</a:t>
            </a:r>
            <a:r>
              <a:rPr lang="fr-BE" sz="1800" dirty="0"/>
              <a:t> temporaire est créé et on peut ajouter les frais dans « Patron </a:t>
            </a:r>
            <a:r>
              <a:rPr lang="fr-BE" sz="1800" dirty="0" err="1"/>
              <a:t>Request</a:t>
            </a:r>
            <a:r>
              <a:rPr lang="fr-BE" sz="1800" dirty="0"/>
              <a:t> </a:t>
            </a:r>
            <a:r>
              <a:rPr lang="fr-BE" sz="1800" dirty="0" err="1"/>
              <a:t>Cost</a:t>
            </a:r>
            <a:r>
              <a:rPr lang="fr-BE" sz="1800" dirty="0"/>
              <a:t> » (pour les utilisateurs payant au bureau de prêt</a:t>
            </a:r>
            <a:r>
              <a:rPr lang="fr-BE" sz="1800" dirty="0" smtClean="0"/>
              <a:t>)</a:t>
            </a:r>
            <a:endParaRPr lang="fr-BE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39" y="1772816"/>
            <a:ext cx="1115849" cy="12172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779912" y="2276872"/>
            <a:ext cx="86409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06" y="3429000"/>
            <a:ext cx="6378713" cy="1889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1259632" y="5013176"/>
            <a:ext cx="2880320" cy="30537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Changement du statut de la demande : Document reçu physiquement par la bibliothèque</a:t>
            </a:r>
          </a:p>
          <a:p>
            <a:pPr lvl="1"/>
            <a:endParaRPr lang="fr-BE" dirty="0">
              <a:solidFill>
                <a:srgbClr val="FF0000"/>
              </a:solidFill>
            </a:endParaRPr>
          </a:p>
          <a:p>
            <a:pPr lvl="1"/>
            <a:endParaRPr lang="fr-BE" dirty="0" smtClean="0">
              <a:solidFill>
                <a:srgbClr val="FF0000"/>
              </a:solidFill>
            </a:endParaRPr>
          </a:p>
          <a:p>
            <a:pPr lvl="1"/>
            <a:endParaRPr lang="fr-BE" dirty="0">
              <a:solidFill>
                <a:srgbClr val="FF0000"/>
              </a:solidFill>
            </a:endParaRPr>
          </a:p>
          <a:p>
            <a:pPr lvl="1"/>
            <a:endParaRPr lang="fr-BE" dirty="0" smtClean="0">
              <a:solidFill>
                <a:srgbClr val="FF0000"/>
              </a:solidFill>
            </a:endParaRPr>
          </a:p>
          <a:p>
            <a:pPr lvl="1"/>
            <a:endParaRPr lang="fr-BE" dirty="0">
              <a:solidFill>
                <a:srgbClr val="FF0000"/>
              </a:solidFill>
            </a:endParaRPr>
          </a:p>
          <a:p>
            <a:pPr lvl="1"/>
            <a:endParaRPr lang="fr-BE" dirty="0" smtClean="0">
              <a:solidFill>
                <a:srgbClr val="FF0000"/>
              </a:solidFill>
            </a:endParaRPr>
          </a:p>
          <a:p>
            <a:pPr lvl="1"/>
            <a:endParaRPr lang="fr-BE" dirty="0">
              <a:solidFill>
                <a:srgbClr val="FF0000"/>
              </a:solidFill>
            </a:endParaRPr>
          </a:p>
          <a:p>
            <a:pPr lvl="1"/>
            <a:endParaRPr lang="fr-BE" dirty="0" smtClean="0">
              <a:solidFill>
                <a:srgbClr val="FF0000"/>
              </a:solidFill>
            </a:endParaRPr>
          </a:p>
          <a:p>
            <a:r>
              <a:rPr lang="fr-BE" sz="1800" dirty="0"/>
              <a:t>D’autres options disponibles</a:t>
            </a:r>
          </a:p>
          <a:p>
            <a:pPr lvl="1"/>
            <a:r>
              <a:rPr lang="fr-BE" sz="1600" i="1" dirty="0" err="1"/>
              <a:t>Request</a:t>
            </a:r>
            <a:r>
              <a:rPr lang="fr-BE" sz="1600" i="1" dirty="0"/>
              <a:t> </a:t>
            </a:r>
            <a:r>
              <a:rPr lang="fr-BE" sz="1600" i="1" dirty="0" err="1"/>
              <a:t>renew</a:t>
            </a:r>
            <a:r>
              <a:rPr lang="fr-BE" sz="1600" i="1" dirty="0"/>
              <a:t> </a:t>
            </a:r>
            <a:r>
              <a:rPr lang="fr-BE" sz="1600" dirty="0"/>
              <a:t>: prolonger la demande</a:t>
            </a:r>
          </a:p>
          <a:p>
            <a:pPr lvl="1"/>
            <a:r>
              <a:rPr lang="fr-BE" sz="1600" i="1" dirty="0"/>
              <a:t>Return</a:t>
            </a:r>
            <a:r>
              <a:rPr lang="fr-BE" sz="1600" dirty="0"/>
              <a:t> : renvoyer le document à la bibliothèque propriétaire du document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8" y="2204864"/>
            <a:ext cx="7662871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483768" y="2924944"/>
            <a:ext cx="237626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Une notice a été crée temporairement dans le catalogue. Elle n’est pas visible dans Primo.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3" y="2199414"/>
            <a:ext cx="7774521" cy="3845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95536" y="2204864"/>
            <a:ext cx="3096344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3789040"/>
            <a:ext cx="360040" cy="3332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331640" y="5085184"/>
            <a:ext cx="2376264" cy="7618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Envoi du document à la </a:t>
            </a:r>
            <a:r>
              <a:rPr lang="fr-BE" dirty="0" err="1"/>
              <a:t>pick</a:t>
            </a:r>
            <a:r>
              <a:rPr lang="fr-BE" dirty="0"/>
              <a:t> up location </a:t>
            </a:r>
            <a:endParaRPr lang="fr-BE" dirty="0" smtClean="0"/>
          </a:p>
          <a:p>
            <a:r>
              <a:rPr lang="fr-BE" dirty="0" smtClean="0"/>
              <a:t>Envoi </a:t>
            </a:r>
            <a:r>
              <a:rPr lang="fr-BE" dirty="0"/>
              <a:t>automatique d’un mail à l’utilisateur l’avertissant que le document est à sa disposition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4" y="2474561"/>
            <a:ext cx="7579239" cy="36187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9166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Les frais ont été ajoutés au compte du </a:t>
            </a:r>
            <a:r>
              <a:rPr lang="fr-BE" dirty="0" smtClean="0"/>
              <a:t>lecteur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2200856"/>
            <a:ext cx="8100392" cy="1160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043608" y="2852936"/>
            <a:ext cx="864096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247964" y="2852936"/>
            <a:ext cx="828092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876256" y="2924944"/>
            <a:ext cx="504056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Prêt du document à l’utilisateur </a:t>
            </a:r>
            <a:r>
              <a:rPr lang="fr-BE" dirty="0" smtClean="0"/>
              <a:t>(sauf pour les user group du type « Extérieur »). </a:t>
            </a:r>
            <a:r>
              <a:rPr lang="fr-BE" dirty="0"/>
              <a:t>La date de retour est la « Due date » introduite à la réception du document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endParaRPr lang="fr-BE" dirty="0" smtClean="0"/>
          </a:p>
          <a:p>
            <a:pPr marL="114300" indent="0">
              <a:buNone/>
            </a:pPr>
            <a:endParaRPr lang="fr-BE" dirty="0"/>
          </a:p>
          <a:p>
            <a:endParaRPr lang="fr-BE" dirty="0" smtClean="0"/>
          </a:p>
          <a:p>
            <a:r>
              <a:rPr lang="fr-BE" dirty="0" smtClean="0"/>
              <a:t>Changement </a:t>
            </a:r>
            <a:r>
              <a:rPr lang="fr-BE" dirty="0"/>
              <a:t>du statut de la demande : document en prêt à l’utilisateur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89211"/>
            <a:ext cx="7560840" cy="1083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411760" y="3065275"/>
            <a:ext cx="648072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4" y="4581128"/>
            <a:ext cx="7506139" cy="1563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3059832" y="5157192"/>
            <a:ext cx="2304256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48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L’utilisateur ne peut pas prolonger le prêt. Si la bibliothèque propriétaire autorise une prolongation, cliquer sur l’option « </a:t>
            </a:r>
            <a:r>
              <a:rPr lang="fr-BE" sz="1800" dirty="0" err="1"/>
              <a:t>Request</a:t>
            </a:r>
            <a:r>
              <a:rPr lang="fr-BE" sz="1800" dirty="0"/>
              <a:t> </a:t>
            </a:r>
            <a:r>
              <a:rPr lang="fr-BE" sz="1800" dirty="0" err="1"/>
              <a:t>Renew</a:t>
            </a:r>
            <a:r>
              <a:rPr lang="fr-BE" sz="1800" dirty="0"/>
              <a:t> » et modifier la « Due date »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6804248" cy="1907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012160" y="3140968"/>
            <a:ext cx="79208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65104"/>
            <a:ext cx="4536504" cy="2335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2915816" y="5192717"/>
            <a:ext cx="1224136" cy="32451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en angle 10"/>
          <p:cNvCxnSpPr>
            <a:stCxn id="7" idx="3"/>
            <a:endCxn id="8" idx="3"/>
          </p:cNvCxnSpPr>
          <p:nvPr/>
        </p:nvCxnSpPr>
        <p:spPr>
          <a:xfrm>
            <a:off x="6804248" y="3248980"/>
            <a:ext cx="504056" cy="2283758"/>
          </a:xfrm>
          <a:prstGeom prst="bentConnector3">
            <a:avLst>
              <a:gd name="adj1" fmla="val 14535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491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Changement du statut de la demande : Demande renouvelée par le </a:t>
            </a:r>
            <a:r>
              <a:rPr lang="fr-BE" dirty="0" smtClean="0"/>
              <a:t>partenaire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/>
              <a:t>Un mail est envoyé automatiquement au partenaire et à l’utilisateur les informant que la date de retour de prêt a été modifiée</a:t>
            </a:r>
          </a:p>
          <a:p>
            <a:endParaRPr lang="fr-BE" dirty="0"/>
          </a:p>
          <a:p>
            <a:r>
              <a:rPr lang="fr-BE" dirty="0" smtClean="0"/>
              <a:t>      Pour </a:t>
            </a:r>
            <a:r>
              <a:rPr lang="fr-BE" dirty="0"/>
              <a:t>les documents ne pouvant pas être empruntés, les garder sur la « </a:t>
            </a:r>
            <a:r>
              <a:rPr lang="fr-BE" dirty="0" err="1"/>
              <a:t>Hold</a:t>
            </a:r>
            <a:r>
              <a:rPr lang="fr-BE" dirty="0"/>
              <a:t> </a:t>
            </a:r>
            <a:r>
              <a:rPr lang="fr-BE" dirty="0" err="1"/>
              <a:t>shelf</a:t>
            </a:r>
            <a:r>
              <a:rPr lang="fr-BE" dirty="0"/>
              <a:t> » jusqu’à la « Due date » </a:t>
            </a:r>
            <a:endParaRPr lang="en-US" dirty="0"/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6" y="5369014"/>
            <a:ext cx="364242" cy="3642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7" y="2060848"/>
            <a:ext cx="6654934" cy="2402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3203848" y="2564904"/>
            <a:ext cx="194421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04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5. Réception du document (électronique)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600" dirty="0"/>
              <a:t>Cliquer sur l’option « </a:t>
            </a:r>
            <a:r>
              <a:rPr lang="fr-BE" sz="1600" dirty="0" err="1"/>
              <a:t>Receive</a:t>
            </a:r>
            <a:r>
              <a:rPr lang="fr-BE" sz="1600" dirty="0"/>
              <a:t> » dans la liste des </a:t>
            </a:r>
            <a:r>
              <a:rPr lang="fr-BE" sz="1600" dirty="0" smtClean="0"/>
              <a:t>demandes</a:t>
            </a:r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r>
              <a:rPr lang="fr-BE" sz="1600" dirty="0"/>
              <a:t>Pour les utilisateurs payant au bureau de prêt, ajouter les frais dans « Patron </a:t>
            </a:r>
            <a:r>
              <a:rPr lang="fr-BE" sz="1600" dirty="0" err="1"/>
              <a:t>Request</a:t>
            </a:r>
            <a:r>
              <a:rPr lang="fr-BE" sz="1600" dirty="0"/>
              <a:t> </a:t>
            </a:r>
            <a:r>
              <a:rPr lang="fr-BE" sz="1600" dirty="0" err="1"/>
              <a:t>Cost</a:t>
            </a:r>
            <a:r>
              <a:rPr lang="fr-BE" sz="1600" dirty="0"/>
              <a:t> », compléter éventuellement la note interne et cliquer sur « Go »</a:t>
            </a:r>
          </a:p>
          <a:p>
            <a:pPr marL="114300" indent="0">
              <a:buNone/>
            </a:pPr>
            <a:endParaRPr lang="fr-BE" sz="18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6729350" cy="199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156176" y="2564904"/>
            <a:ext cx="50405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17" y="4275524"/>
            <a:ext cx="5584673" cy="2413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2123728" y="6045200"/>
            <a:ext cx="2376264" cy="2641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(électronique)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Changement du statut de la demande : Document reçu sous format électronique par la bibliothèque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9" y="2348880"/>
            <a:ext cx="8214329" cy="25983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339752" y="2924944"/>
            <a:ext cx="237626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Réception d’une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 l’accueil de la bibliothèque ou par mail</a:t>
            </a:r>
          </a:p>
          <a:p>
            <a:pPr marL="114300" indent="0">
              <a:buNone/>
            </a:pPr>
            <a:r>
              <a:rPr lang="fr-BE" dirty="0"/>
              <a:t>		Encodage de la demande dans Alma</a:t>
            </a:r>
          </a:p>
          <a:p>
            <a:r>
              <a:rPr lang="fr-BE" dirty="0"/>
              <a:t>Via Primo</a:t>
            </a:r>
          </a:p>
          <a:p>
            <a:pPr lvl="1"/>
            <a:r>
              <a:rPr lang="fr-BE" dirty="0"/>
              <a:t>Formulaire vierge</a:t>
            </a:r>
          </a:p>
          <a:p>
            <a:pPr lvl="1"/>
            <a:r>
              <a:rPr lang="fr-BE" dirty="0"/>
              <a:t>A partir d’un résultat de recherche : pour un document </a:t>
            </a:r>
          </a:p>
          <a:p>
            <a:pPr lvl="2"/>
            <a:r>
              <a:rPr lang="fr-BE" dirty="0"/>
              <a:t>non présent à </a:t>
            </a:r>
            <a:r>
              <a:rPr lang="fr-BE" dirty="0" smtClean="0"/>
              <a:t>l’Université de Liège</a:t>
            </a:r>
            <a:endParaRPr lang="fr-BE" dirty="0"/>
          </a:p>
          <a:p>
            <a:pPr lvl="2"/>
            <a:r>
              <a:rPr lang="fr-BE" dirty="0"/>
              <a:t>présent à </a:t>
            </a:r>
            <a:r>
              <a:rPr lang="fr-BE" dirty="0" smtClean="0"/>
              <a:t>l’Université </a:t>
            </a:r>
            <a:r>
              <a:rPr lang="fr-BE" smtClean="0"/>
              <a:t>de Liège </a:t>
            </a:r>
            <a:r>
              <a:rPr lang="fr-BE" dirty="0"/>
              <a:t>mais indisponible </a:t>
            </a:r>
          </a:p>
          <a:p>
            <a:pPr marL="114300" indent="0">
              <a:buNone/>
            </a:pPr>
            <a:r>
              <a:rPr lang="fr-BE" dirty="0"/>
              <a:t>		La demande arrive directement dans Alma</a:t>
            </a:r>
          </a:p>
          <a:p>
            <a:pPr marL="411480" lvl="1" indent="0">
              <a:buNone/>
            </a:pPr>
            <a:r>
              <a:rPr lang="fr-BE" dirty="0"/>
              <a:t>		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sp>
        <p:nvSpPr>
          <p:cNvPr id="6" name="Flèche vers le bas 5"/>
          <p:cNvSpPr/>
          <p:nvPr/>
        </p:nvSpPr>
        <p:spPr>
          <a:xfrm rot="16200000">
            <a:off x="1619673" y="1772816"/>
            <a:ext cx="288031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Flèche vers le bas 6"/>
          <p:cNvSpPr/>
          <p:nvPr/>
        </p:nvSpPr>
        <p:spPr>
          <a:xfrm rot="16200000">
            <a:off x="1619673" y="3789040"/>
            <a:ext cx="288031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5. Réception </a:t>
            </a:r>
            <a:r>
              <a:rPr lang="fr-BE" dirty="0"/>
              <a:t>du document (électronique)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Envoi par mail du document (pour les utilisateurs ne payant pas au bureau de prêt).</a:t>
            </a:r>
          </a:p>
          <a:p>
            <a:r>
              <a:rPr lang="fr-BE" dirty="0"/>
              <a:t>Impression du document (pour les utilisateurs payant au bureau de prêt)</a:t>
            </a:r>
          </a:p>
          <a:p>
            <a:pPr lvl="1"/>
            <a:r>
              <a:rPr lang="fr-BE" dirty="0"/>
              <a:t>Envoi (si nécessaire) des photocopies à la </a:t>
            </a:r>
            <a:r>
              <a:rPr lang="fr-BE" dirty="0" err="1"/>
              <a:t>pick</a:t>
            </a:r>
            <a:r>
              <a:rPr lang="fr-BE" dirty="0"/>
              <a:t> up location</a:t>
            </a:r>
          </a:p>
          <a:p>
            <a:pPr lvl="1"/>
            <a:r>
              <a:rPr lang="fr-BE" dirty="0"/>
              <a:t>Envoi d’un mail à l’utilisateur le prévenant que les photocopies sont à sa disposition : dans l’option « </a:t>
            </a:r>
            <a:r>
              <a:rPr lang="fr-BE" dirty="0" err="1"/>
              <a:t>Send</a:t>
            </a:r>
            <a:r>
              <a:rPr lang="fr-BE" dirty="0"/>
              <a:t> </a:t>
            </a:r>
            <a:r>
              <a:rPr lang="fr-BE" dirty="0" err="1"/>
              <a:t>query</a:t>
            </a:r>
            <a:r>
              <a:rPr lang="fr-BE" dirty="0"/>
              <a:t> to patron », choisir le modèle « Impression à votre disposition », éditer éventuellement le contenu et envoyer le message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46881"/>
            <a:ext cx="6402346" cy="1602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771800" y="5373216"/>
            <a:ext cx="1476164" cy="2757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37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(électronique)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Exemple de mail concernant l’impression d’un document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5975343" cy="43124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18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(électronique)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Pour clôturer la demande, deux possibilités :</a:t>
            </a:r>
          </a:p>
          <a:p>
            <a:pPr lvl="1"/>
            <a:r>
              <a:rPr lang="fr-BE" sz="1600" dirty="0"/>
              <a:t>A la réception du document, cocher la case « Complete the </a:t>
            </a:r>
            <a:r>
              <a:rPr lang="fr-BE" sz="1600" dirty="0" err="1"/>
              <a:t>request</a:t>
            </a:r>
            <a:r>
              <a:rPr lang="fr-BE" sz="1600" dirty="0"/>
              <a:t> </a:t>
            </a:r>
            <a:r>
              <a:rPr lang="fr-BE" sz="1600" dirty="0" smtClean="0"/>
              <a:t>»</a:t>
            </a:r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r>
              <a:rPr lang="fr-BE" sz="1600" dirty="0"/>
              <a:t>Changer manuellement le statut dans la liste des demandes : cocher la case de la demande, sélectionner « </a:t>
            </a:r>
            <a:r>
              <a:rPr lang="fr-BE" sz="1600" dirty="0" err="1" smtClean="0"/>
              <a:t>Request</a:t>
            </a:r>
            <a:r>
              <a:rPr lang="fr-BE" sz="1600" dirty="0" smtClean="0"/>
              <a:t> </a:t>
            </a:r>
            <a:r>
              <a:rPr lang="fr-BE" sz="1600" dirty="0" err="1" smtClean="0"/>
              <a:t>Completed</a:t>
            </a:r>
            <a:r>
              <a:rPr lang="fr-BE" sz="1600" dirty="0"/>
              <a:t> » dans le menu déroulant et cliquer sur « Change </a:t>
            </a:r>
            <a:r>
              <a:rPr lang="fr-BE" sz="1600" dirty="0" err="1"/>
              <a:t>Status</a:t>
            </a:r>
            <a:r>
              <a:rPr lang="fr-BE" sz="1600" dirty="0"/>
              <a:t> »</a:t>
            </a:r>
          </a:p>
          <a:p>
            <a:pPr marL="411480" lvl="1" indent="0">
              <a:buNone/>
            </a:pPr>
            <a:endParaRPr lang="fr-BE" sz="16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2060848"/>
            <a:ext cx="5436096" cy="2349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763688" y="4149080"/>
            <a:ext cx="720080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157192"/>
            <a:ext cx="5328592" cy="1586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2195736" y="5579769"/>
            <a:ext cx="216024" cy="1981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5687472" y="5304025"/>
            <a:ext cx="1764848" cy="8439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Réception du document (électronique)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La demande est clôturée et disparait de la liste des demandes actives</a:t>
            </a:r>
          </a:p>
          <a:p>
            <a:r>
              <a:rPr lang="fr-BE" sz="1800" dirty="0"/>
              <a:t>Pour la retrouver, dans la liste des demandes sélectionner le statut « </a:t>
            </a:r>
            <a:r>
              <a:rPr lang="fr-BE" sz="1800" dirty="0" err="1"/>
              <a:t>Completed</a:t>
            </a:r>
            <a:r>
              <a:rPr lang="fr-BE" sz="1800" dirty="0"/>
              <a:t> » et effectuer une recherche sur un des champs proposés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20" y="2452836"/>
            <a:ext cx="5434687" cy="3640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483768" y="2924944"/>
            <a:ext cx="208823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530620" y="2564904"/>
            <a:ext cx="2717343" cy="2160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203848" y="2371700"/>
            <a:ext cx="936104" cy="19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403648" y="2371700"/>
            <a:ext cx="1584176" cy="5532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619673" y="472514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La demande est clôturée</a:t>
            </a:r>
            <a:endParaRPr lang="en-US" sz="16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691680" y="4725144"/>
            <a:ext cx="2304256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4067945" y="4005064"/>
            <a:ext cx="2088231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endCxn id="15" idx="1"/>
          </p:cNvCxnSpPr>
          <p:nvPr/>
        </p:nvCxnSpPr>
        <p:spPr>
          <a:xfrm flipV="1">
            <a:off x="3563888" y="4113076"/>
            <a:ext cx="504057" cy="612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650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sortantes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5"/>
            </a:pPr>
            <a:r>
              <a:rPr lang="fr-BE" dirty="0"/>
              <a:t>Réception du document (sous format papier ou électronique)</a:t>
            </a:r>
            <a:endParaRPr lang="en-US" dirty="0"/>
          </a:p>
          <a:p>
            <a:pPr lvl="1"/>
            <a:r>
              <a:rPr lang="fr-BE" dirty="0"/>
              <a:t>Si format papier : </a:t>
            </a:r>
            <a:endParaRPr lang="en-US" dirty="0"/>
          </a:p>
          <a:p>
            <a:pPr lvl="2"/>
            <a:r>
              <a:rPr lang="fr-BE" dirty="0"/>
              <a:t>Attribution automatique d’un code à barres temporaire</a:t>
            </a:r>
            <a:endParaRPr lang="en-US" dirty="0"/>
          </a:p>
          <a:p>
            <a:pPr lvl="2"/>
            <a:r>
              <a:rPr lang="fr-BE" dirty="0"/>
              <a:t>Envoi </a:t>
            </a:r>
            <a:r>
              <a:rPr lang="fr-BE" dirty="0" smtClean="0"/>
              <a:t>du </a:t>
            </a:r>
            <a:r>
              <a:rPr lang="fr-BE" dirty="0"/>
              <a:t>document à la bibliothèque de retrait (pickup location)</a:t>
            </a:r>
            <a:endParaRPr lang="en-US" dirty="0"/>
          </a:p>
          <a:p>
            <a:pPr lvl="2"/>
            <a:r>
              <a:rPr lang="fr-BE" dirty="0"/>
              <a:t>Envoi automatique d’un mail au lecteur le prévenant que le document est à sa disposition</a:t>
            </a:r>
            <a:endParaRPr lang="en-US" dirty="0"/>
          </a:p>
          <a:p>
            <a:pPr lvl="2"/>
            <a:r>
              <a:rPr lang="fr-BE" dirty="0"/>
              <a:t>Consultation/prêt/prolongation du document à l’utilisateur</a:t>
            </a:r>
            <a:endParaRPr lang="en-US" dirty="0"/>
          </a:p>
          <a:p>
            <a:pPr lvl="1"/>
            <a:r>
              <a:rPr lang="fr-BE" dirty="0"/>
              <a:t>Si format électronique :</a:t>
            </a:r>
            <a:endParaRPr lang="en-US" dirty="0"/>
          </a:p>
          <a:p>
            <a:pPr lvl="2"/>
            <a:r>
              <a:rPr lang="fr-BE" dirty="0"/>
              <a:t>Impression/envoi à l’utilisateur</a:t>
            </a:r>
            <a:endParaRPr lang="en-US" dirty="0"/>
          </a:p>
          <a:p>
            <a:pPr lvl="2"/>
            <a:r>
              <a:rPr lang="fr-BE" dirty="0"/>
              <a:t>Clôture de la demande</a:t>
            </a:r>
            <a:endParaRPr lang="en-US" dirty="0"/>
          </a:p>
          <a:p>
            <a:pPr marL="571500" indent="-457200">
              <a:buFont typeface="+mj-lt"/>
              <a:buAutoNum type="arabicPeriod" startAt="5"/>
            </a:pPr>
            <a:r>
              <a:rPr lang="fr-BE" dirty="0">
                <a:solidFill>
                  <a:srgbClr val="FF0000"/>
                </a:solidFill>
              </a:rPr>
              <a:t>Si format papier, à la fin de la consultation/au retour de prêt du </a:t>
            </a:r>
            <a:r>
              <a:rPr lang="fr-BE" dirty="0" smtClean="0">
                <a:solidFill>
                  <a:srgbClr val="FF0000"/>
                </a:solidFill>
              </a:rPr>
              <a:t>document :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fr-BE" dirty="0" smtClean="0"/>
              <a:t>Renvoi </a:t>
            </a:r>
            <a:r>
              <a:rPr lang="fr-BE" dirty="0"/>
              <a:t>du document à la </a:t>
            </a:r>
            <a:r>
              <a:rPr lang="fr-BE" dirty="0" smtClean="0"/>
              <a:t>Resource Sharing Library (en Alpha)</a:t>
            </a:r>
            <a:endParaRPr lang="en-US" dirty="0"/>
          </a:p>
          <a:p>
            <a:pPr lvl="2"/>
            <a:r>
              <a:rPr lang="fr-BE" dirty="0"/>
              <a:t>Renvoi du document au partenaire</a:t>
            </a:r>
            <a:endParaRPr lang="en-US" dirty="0"/>
          </a:p>
          <a:p>
            <a:pPr lvl="2"/>
            <a:r>
              <a:rPr lang="fr-BE" dirty="0"/>
              <a:t>Clôture de la demande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6. Renvoi du document au partenaire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600" dirty="0" smtClean="0"/>
              <a:t>Pour un document mis en prêt : au retour du prêt (« Return Items » dans le menu Alma), le système indique que le document doit être renvoyé à la Resource Sharing Library (en Alpha)</a:t>
            </a:r>
          </a:p>
          <a:p>
            <a:endParaRPr lang="fr-BE" dirty="0"/>
          </a:p>
          <a:p>
            <a:endParaRPr lang="fr-BE" dirty="0" smtClean="0"/>
          </a:p>
          <a:p>
            <a:pPr marL="114300" indent="0">
              <a:buNone/>
            </a:pPr>
            <a:endParaRPr lang="fr-BE" dirty="0"/>
          </a:p>
          <a:p>
            <a:r>
              <a:rPr lang="fr-BE" sz="1600" dirty="0" smtClean="0"/>
              <a:t>Un dernier scan est effectué à la Resource Sharing Library (en Alpha) et </a:t>
            </a:r>
            <a:r>
              <a:rPr lang="fr-BE" sz="1600" dirty="0"/>
              <a:t>le système indique que le document doit être renvoyé au partenaire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73" y="2273317"/>
            <a:ext cx="5064625" cy="1015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984064" y="2628918"/>
            <a:ext cx="2515928" cy="2240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10" y="3906788"/>
            <a:ext cx="6120680" cy="2708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6660232" y="3906788"/>
            <a:ext cx="1451258" cy="2422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242028" y="6146591"/>
            <a:ext cx="753908" cy="4691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6. Renvoi du document au partenaire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La demande est clôturée (passer par le statut « </a:t>
            </a:r>
            <a:r>
              <a:rPr lang="fr-BE" dirty="0" err="1"/>
              <a:t>Completed</a:t>
            </a:r>
            <a:r>
              <a:rPr lang="fr-BE" dirty="0"/>
              <a:t> » pour la retrouver)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9" y="2276872"/>
            <a:ext cx="7639050" cy="366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403648" y="2348880"/>
            <a:ext cx="223224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247964" y="3501008"/>
            <a:ext cx="2340260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6. Renvoi du document au partenaire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600" dirty="0"/>
              <a:t>Pour les documents ne pouvant pas être empruntés, lorsqu’ils sont sur la « </a:t>
            </a:r>
            <a:r>
              <a:rPr lang="fr-BE" sz="1600" dirty="0" err="1"/>
              <a:t>Expired</a:t>
            </a:r>
            <a:r>
              <a:rPr lang="fr-BE" sz="1600" dirty="0"/>
              <a:t> </a:t>
            </a:r>
            <a:r>
              <a:rPr lang="fr-BE" sz="1600" dirty="0" err="1"/>
              <a:t>Hold</a:t>
            </a:r>
            <a:r>
              <a:rPr lang="fr-BE" sz="1600" dirty="0"/>
              <a:t> </a:t>
            </a:r>
            <a:r>
              <a:rPr lang="fr-BE" sz="1600" dirty="0" err="1"/>
              <a:t>Shelf</a:t>
            </a:r>
            <a:r>
              <a:rPr lang="fr-BE" sz="1600" dirty="0"/>
              <a:t> », au moment du « Scan in Items », le système indique que le document doit être renvoyé à la Resource Sharing Library (en Alpha</a:t>
            </a:r>
            <a:r>
              <a:rPr lang="fr-BE" sz="1600" dirty="0" smtClean="0"/>
              <a:t>)</a:t>
            </a:r>
            <a:endParaRPr lang="fr-BE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2276872"/>
            <a:ext cx="7452320" cy="1551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22487" y="2554593"/>
            <a:ext cx="1584176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3933056"/>
            <a:ext cx="3685567" cy="1417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611560" y="5157192"/>
            <a:ext cx="3528392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69" y="5454352"/>
            <a:ext cx="7095239" cy="736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Rectangle à coins arrondis 10"/>
          <p:cNvSpPr/>
          <p:nvPr/>
        </p:nvSpPr>
        <p:spPr>
          <a:xfrm>
            <a:off x="2483768" y="5589240"/>
            <a:ext cx="864096" cy="5760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en angle 12"/>
          <p:cNvCxnSpPr>
            <a:stCxn id="9" idx="3"/>
          </p:cNvCxnSpPr>
          <p:nvPr/>
        </p:nvCxnSpPr>
        <p:spPr>
          <a:xfrm>
            <a:off x="4139952" y="5265204"/>
            <a:ext cx="2016224" cy="166514"/>
          </a:xfrm>
          <a:prstGeom prst="bentConnector3">
            <a:avLst>
              <a:gd name="adj1" fmla="val 10017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7" idx="0"/>
          </p:cNvCxnSpPr>
          <p:nvPr/>
        </p:nvCxnSpPr>
        <p:spPr>
          <a:xfrm flipH="1">
            <a:off x="1414575" y="1897390"/>
            <a:ext cx="349113" cy="6572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9" idx="0"/>
          </p:cNvCxnSpPr>
          <p:nvPr/>
        </p:nvCxnSpPr>
        <p:spPr>
          <a:xfrm flipH="1">
            <a:off x="2375756" y="1895705"/>
            <a:ext cx="2540082" cy="32614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6. Renvoi du document au partenaire (papier)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sz="1600" dirty="0" smtClean="0"/>
              <a:t>Lorsque le document est scanné à la Resource Sharing Library (en Alpha), </a:t>
            </a:r>
            <a:r>
              <a:rPr lang="fr-BE" sz="1600" dirty="0"/>
              <a:t>le système indique que le document doit être renvoyé au partenaire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sz="1600" dirty="0" smtClean="0"/>
              <a:t>Le document peut être renvoyé au partenaire (navette ou poste)</a:t>
            </a: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7704856" cy="2677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5868144" y="2060848"/>
            <a:ext cx="2160240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4437112"/>
            <a:ext cx="388843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973788"/>
            <a:ext cx="7200800" cy="79885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necteur en angle 10"/>
          <p:cNvCxnSpPr>
            <a:stCxn id="8" idx="3"/>
          </p:cNvCxnSpPr>
          <p:nvPr/>
        </p:nvCxnSpPr>
        <p:spPr>
          <a:xfrm>
            <a:off x="4716016" y="4581128"/>
            <a:ext cx="216024" cy="39266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1979712" y="4973788"/>
            <a:ext cx="864096" cy="7988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Réception d’une demande via Primo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O</a:t>
            </a:r>
            <a:r>
              <a:rPr lang="fr-BE" dirty="0" smtClean="0"/>
              <a:t>n </a:t>
            </a:r>
            <a:r>
              <a:rPr lang="fr-BE" dirty="0"/>
              <a:t>trouve le </a:t>
            </a:r>
            <a:r>
              <a:rPr lang="fr-BE" dirty="0" smtClean="0"/>
              <a:t>formulaire vierge à </a:t>
            </a:r>
            <a:r>
              <a:rPr lang="fr-BE" dirty="0"/>
              <a:t>deux </a:t>
            </a:r>
            <a:r>
              <a:rPr lang="fr-BE" dirty="0" smtClean="0"/>
              <a:t>endroits :</a:t>
            </a:r>
            <a:endParaRPr lang="fr-BE" dirty="0"/>
          </a:p>
          <a:p>
            <a:pPr lvl="1"/>
            <a:r>
              <a:rPr lang="fr-BE" dirty="0"/>
              <a:t>Dans la barre supérieure </a:t>
            </a:r>
            <a:r>
              <a:rPr lang="fr-BE" dirty="0" smtClean="0"/>
              <a:t>: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r>
              <a:rPr lang="fr-BE" dirty="0"/>
              <a:t>Dans l’onglet « Demandes &amp; Services » de « </a:t>
            </a:r>
            <a:r>
              <a:rPr lang="fr-BE" dirty="0" err="1"/>
              <a:t>MyLibrary</a:t>
            </a:r>
            <a:r>
              <a:rPr lang="fr-BE" dirty="0"/>
              <a:t> »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76" y="2348880"/>
            <a:ext cx="4600575" cy="53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347864" y="2348880"/>
            <a:ext cx="28803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9" y="4013989"/>
            <a:ext cx="7524328" cy="1255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3347864" y="4653136"/>
            <a:ext cx="115212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Réception d’une demande via Primo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Formulaire vierge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80765"/>
            <a:ext cx="5932215" cy="1000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56" y="2377808"/>
            <a:ext cx="5606312" cy="39878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necteur en angle 8"/>
          <p:cNvCxnSpPr>
            <a:endCxn id="7" idx="1"/>
          </p:cNvCxnSpPr>
          <p:nvPr/>
        </p:nvCxnSpPr>
        <p:spPr>
          <a:xfrm rot="16200000" flipH="1">
            <a:off x="1171134" y="2797417"/>
            <a:ext cx="1590812" cy="155783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Réception d’une demande via Primo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 partir d’un résultat de recherche pour un document non présent à </a:t>
            </a:r>
            <a:r>
              <a:rPr lang="fr-BE" dirty="0" smtClean="0"/>
              <a:t>l’</a:t>
            </a:r>
            <a:r>
              <a:rPr lang="fr-BE" dirty="0" err="1" smtClean="0"/>
              <a:t>ULiège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998192" cy="1875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83568" y="2564904"/>
            <a:ext cx="1728192" cy="2160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3429000"/>
            <a:ext cx="79208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89" y="3596928"/>
            <a:ext cx="6273835" cy="25683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1619672" y="3501008"/>
            <a:ext cx="494917" cy="95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2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5">
      <a:dk1>
        <a:srgbClr val="2F2B20"/>
      </a:dk1>
      <a:lt1>
        <a:srgbClr val="FFFFFF"/>
      </a:lt1>
      <a:dk2>
        <a:srgbClr val="3C4457"/>
      </a:dk2>
      <a:lt2>
        <a:srgbClr val="FBBE34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ersonnalisé 1">
      <a:majorFont>
        <a:latin typeface="Source Sans Pro"/>
        <a:ea typeface=""/>
        <a:cs typeface=""/>
      </a:majorFont>
      <a:minorFont>
        <a:latin typeface="Source San Pro"/>
        <a:ea typeface=""/>
        <a:cs typeface="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13854</TotalTime>
  <Words>2610</Words>
  <Application>Microsoft Office PowerPoint</Application>
  <PresentationFormat>Affichage à l'écran (4:3)</PresentationFormat>
  <Paragraphs>730</Paragraphs>
  <Slides>68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68</vt:i4>
      </vt:variant>
    </vt:vector>
  </HeadingPairs>
  <TitlesOfParts>
    <vt:vector size="76" baseType="lpstr">
      <vt:lpstr>Arial</vt:lpstr>
      <vt:lpstr>Arial Rounded MT Bold</vt:lpstr>
      <vt:lpstr>Calibri</vt:lpstr>
      <vt:lpstr>Calibri Light</vt:lpstr>
      <vt:lpstr>Source San Pro</vt:lpstr>
      <vt:lpstr>Source Sans Pro</vt:lpstr>
      <vt:lpstr>Contiguïté</vt:lpstr>
      <vt:lpstr>Conception personnalisée</vt:lpstr>
      <vt:lpstr>Borrowing requests</vt:lpstr>
      <vt:lpstr>Demandes de PIB sortantes (borrowing requests)</vt:lpstr>
      <vt:lpstr>Demandes de PIB sortantes : workflow</vt:lpstr>
      <vt:lpstr>Demandes de PIB sortantes : workflow</vt:lpstr>
      <vt:lpstr>Demandes de PIB sortantes : workflow</vt:lpstr>
      <vt:lpstr>1. Réception d’une demande</vt:lpstr>
      <vt:lpstr>1. Réception d’une demande via Primo</vt:lpstr>
      <vt:lpstr>1. Réception d’une demande via Primo</vt:lpstr>
      <vt:lpstr>1. Réception d’une demande via Primo</vt:lpstr>
      <vt:lpstr>1. Réception d’une demande via Primo</vt:lpstr>
      <vt:lpstr>1. Réception d’une demande via Primo</vt:lpstr>
      <vt:lpstr>Demandes de PIB sortantes : workflow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2. Création dans Alma de la demande</vt:lpstr>
      <vt:lpstr>Demandes de PIB sortantes : workflow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Demandes de PIB sortantes : workflow</vt:lpstr>
      <vt:lpstr>4. Envoi de la demande au partenaire</vt:lpstr>
      <vt:lpstr>4. Envoi de la demande au partenaire</vt:lpstr>
      <vt:lpstr>4. Envoi de la demande au partenaire</vt:lpstr>
      <vt:lpstr>4. Envoi de la demande au partenaire</vt:lpstr>
      <vt:lpstr>4. Envoi de la demande au partenaire</vt:lpstr>
      <vt:lpstr>4. Envoi de la demande au partenaire</vt:lpstr>
      <vt:lpstr>4. Envoi de la demande au partenaire</vt:lpstr>
      <vt:lpstr>Demandes de PIB sortantes : workflow</vt:lpstr>
      <vt:lpstr>5. Réception du document (papier)</vt:lpstr>
      <vt:lpstr>5. Réception du document (papier)</vt:lpstr>
      <vt:lpstr>5. Réception du document (papier)</vt:lpstr>
      <vt:lpstr>5. Réception du document (papier)</vt:lpstr>
      <vt:lpstr>5. Réception du document (papier)</vt:lpstr>
      <vt:lpstr>5. Réception du document (papier)</vt:lpstr>
      <vt:lpstr>5. Réception du document (papier)</vt:lpstr>
      <vt:lpstr>5. Réception du document (papier)</vt:lpstr>
      <vt:lpstr>5. Réception du document (papier)</vt:lpstr>
      <vt:lpstr>5. Réception du document (papier)</vt:lpstr>
      <vt:lpstr>5. Réception du document (électronique)</vt:lpstr>
      <vt:lpstr>5. Réception du document (électronique)</vt:lpstr>
      <vt:lpstr>5. Réception du document (électronique)</vt:lpstr>
      <vt:lpstr>5. Réception du document (électronique)</vt:lpstr>
      <vt:lpstr>5. Réception du document (électronique)</vt:lpstr>
      <vt:lpstr>5. Réception du document (électronique)</vt:lpstr>
      <vt:lpstr>Demandes de PIB sortantes : workflow</vt:lpstr>
      <vt:lpstr>6. Renvoi du document au partenaire (papier)</vt:lpstr>
      <vt:lpstr>6. Renvoi du document au partenaire (papier)</vt:lpstr>
      <vt:lpstr>6. Renvoi du document au partenaire (papier)</vt:lpstr>
      <vt:lpstr>6. Renvoi du document au partenaire (papier)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Richelle</dc:creator>
  <cp:lastModifiedBy>Fabienne Prosmans</cp:lastModifiedBy>
  <cp:revision>1305</cp:revision>
  <cp:lastPrinted>2017-12-12T15:37:23Z</cp:lastPrinted>
  <dcterms:created xsi:type="dcterms:W3CDTF">2014-10-28T10:20:46Z</dcterms:created>
  <dcterms:modified xsi:type="dcterms:W3CDTF">2017-12-19T20:14:25Z</dcterms:modified>
</cp:coreProperties>
</file>