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2"/>
  </p:notesMasterIdLst>
  <p:handoutMasterIdLst>
    <p:handoutMasterId r:id="rId43"/>
  </p:handoutMasterIdLst>
  <p:sldIdLst>
    <p:sldId id="385" r:id="rId2"/>
    <p:sldId id="465" r:id="rId3"/>
    <p:sldId id="502" r:id="rId4"/>
    <p:sldId id="518" r:id="rId5"/>
    <p:sldId id="519" r:id="rId6"/>
    <p:sldId id="520" r:id="rId7"/>
    <p:sldId id="539" r:id="rId8"/>
    <p:sldId id="496" r:id="rId9"/>
    <p:sldId id="471" r:id="rId10"/>
    <p:sldId id="540" r:id="rId11"/>
    <p:sldId id="474" r:id="rId12"/>
    <p:sldId id="477" r:id="rId13"/>
    <p:sldId id="523" r:id="rId14"/>
    <p:sldId id="478" r:id="rId15"/>
    <p:sldId id="489" r:id="rId16"/>
    <p:sldId id="488" r:id="rId17"/>
    <p:sldId id="511" r:id="rId18"/>
    <p:sldId id="524" r:id="rId19"/>
    <p:sldId id="484" r:id="rId20"/>
    <p:sldId id="485" r:id="rId21"/>
    <p:sldId id="497" r:id="rId22"/>
    <p:sldId id="486" r:id="rId23"/>
    <p:sldId id="494" r:id="rId24"/>
    <p:sldId id="495" r:id="rId25"/>
    <p:sldId id="490" r:id="rId26"/>
    <p:sldId id="492" r:id="rId27"/>
    <p:sldId id="493" r:id="rId28"/>
    <p:sldId id="525" r:id="rId29"/>
    <p:sldId id="526" r:id="rId30"/>
    <p:sldId id="527" r:id="rId31"/>
    <p:sldId id="528" r:id="rId32"/>
    <p:sldId id="541" r:id="rId33"/>
    <p:sldId id="498" r:id="rId34"/>
    <p:sldId id="499" r:id="rId35"/>
    <p:sldId id="529" r:id="rId36"/>
    <p:sldId id="542" r:id="rId37"/>
    <p:sldId id="500" r:id="rId38"/>
    <p:sldId id="530" r:id="rId39"/>
    <p:sldId id="531" r:id="rId40"/>
    <p:sldId id="532" r:id="rId41"/>
  </p:sldIdLst>
  <p:sldSz cx="9144000" cy="6858000" type="screen4x3"/>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Richelle" initials="LR" lastIdx="1" clrIdx="0">
    <p:extLst>
      <p:ext uri="{19B8F6BF-5375-455C-9EA6-DF929625EA0E}">
        <p15:presenceInfo xmlns:p15="http://schemas.microsoft.com/office/powerpoint/2012/main" userId="Laurence Richel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7BA97"/>
    <a:srgbClr val="585B6E"/>
    <a:srgbClr val="FF9900"/>
    <a:srgbClr val="7B7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712" autoAdjust="0"/>
  </p:normalViewPr>
  <p:slideViewPr>
    <p:cSldViewPr>
      <p:cViewPr varScale="1">
        <p:scale>
          <a:sx n="101" d="100"/>
          <a:sy n="101" d="100"/>
        </p:scale>
        <p:origin x="1338" y="108"/>
      </p:cViewPr>
      <p:guideLst>
        <p:guide orient="horz" pos="2160"/>
        <p:guide pos="2880"/>
      </p:guideLst>
    </p:cSldViewPr>
  </p:slideViewPr>
  <p:outlineViewPr>
    <p:cViewPr>
      <p:scale>
        <a:sx n="33" d="100"/>
        <a:sy n="33" d="100"/>
      </p:scale>
      <p:origin x="48" y="30846"/>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74" d="100"/>
          <a:sy n="74" d="100"/>
        </p:scale>
        <p:origin x="-2172" y="-108"/>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889938" cy="496332"/>
          </a:xfrm>
          <a:prstGeom prst="rect">
            <a:avLst/>
          </a:prstGeom>
        </p:spPr>
        <p:txBody>
          <a:bodyPr vert="horz" lIns="91424" tIns="45712" rIns="91424" bIns="45712" rtlCol="0"/>
          <a:lstStyle>
            <a:lvl1pPr algn="l">
              <a:defRPr sz="1200"/>
            </a:lvl1pPr>
          </a:lstStyle>
          <a:p>
            <a:endParaRPr lang="fr-BE"/>
          </a:p>
        </p:txBody>
      </p:sp>
      <p:sp>
        <p:nvSpPr>
          <p:cNvPr id="3" name="Espace réservé de la date 2"/>
          <p:cNvSpPr>
            <a:spLocks noGrp="1"/>
          </p:cNvSpPr>
          <p:nvPr>
            <p:ph type="dt" sz="quarter" idx="1"/>
          </p:nvPr>
        </p:nvSpPr>
        <p:spPr>
          <a:xfrm>
            <a:off x="3777609" y="2"/>
            <a:ext cx="2889938" cy="496332"/>
          </a:xfrm>
          <a:prstGeom prst="rect">
            <a:avLst/>
          </a:prstGeom>
        </p:spPr>
        <p:txBody>
          <a:bodyPr vert="horz" lIns="91424" tIns="45712" rIns="91424" bIns="45712" rtlCol="0"/>
          <a:lstStyle>
            <a:lvl1pPr algn="r">
              <a:defRPr sz="1200"/>
            </a:lvl1pPr>
          </a:lstStyle>
          <a:p>
            <a:fld id="{F5EA7798-A561-4C99-91F3-D24BACABD4A1}" type="datetimeFigureOut">
              <a:rPr lang="fr-BE" smtClean="0"/>
              <a:pPr/>
              <a:t>07-09-16</a:t>
            </a:fld>
            <a:endParaRPr lang="fr-BE"/>
          </a:p>
        </p:txBody>
      </p:sp>
      <p:sp>
        <p:nvSpPr>
          <p:cNvPr id="4" name="Espace réservé du pied de page 3"/>
          <p:cNvSpPr>
            <a:spLocks noGrp="1"/>
          </p:cNvSpPr>
          <p:nvPr>
            <p:ph type="ftr" sz="quarter" idx="2"/>
          </p:nvPr>
        </p:nvSpPr>
        <p:spPr>
          <a:xfrm>
            <a:off x="2" y="9428585"/>
            <a:ext cx="2889938" cy="496332"/>
          </a:xfrm>
          <a:prstGeom prst="rect">
            <a:avLst/>
          </a:prstGeom>
        </p:spPr>
        <p:txBody>
          <a:bodyPr vert="horz" lIns="91424" tIns="45712" rIns="91424" bIns="45712"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777609" y="9428585"/>
            <a:ext cx="2889938" cy="496332"/>
          </a:xfrm>
          <a:prstGeom prst="rect">
            <a:avLst/>
          </a:prstGeom>
        </p:spPr>
        <p:txBody>
          <a:bodyPr vert="horz" lIns="91424" tIns="45712" rIns="91424" bIns="45712" rtlCol="0" anchor="b"/>
          <a:lstStyle>
            <a:lvl1pPr algn="r">
              <a:defRPr sz="1200"/>
            </a:lvl1pPr>
          </a:lstStyle>
          <a:p>
            <a:fld id="{BBD89D9C-4971-4BD5-A9AF-8B8AA5943C9D}" type="slidenum">
              <a:rPr lang="fr-BE" smtClean="0"/>
              <a:pPr/>
              <a:t>‹N°›</a:t>
            </a:fld>
            <a:endParaRPr lang="fr-BE"/>
          </a:p>
        </p:txBody>
      </p:sp>
    </p:spTree>
    <p:extLst>
      <p:ext uri="{BB962C8B-B14F-4D97-AF65-F5344CB8AC3E}">
        <p14:creationId xmlns:p14="http://schemas.microsoft.com/office/powerpoint/2010/main" val="1948296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889938" cy="496332"/>
          </a:xfrm>
          <a:prstGeom prst="rect">
            <a:avLst/>
          </a:prstGeom>
        </p:spPr>
        <p:txBody>
          <a:bodyPr vert="horz" lIns="91424" tIns="45712" rIns="91424" bIns="45712" rtlCol="0"/>
          <a:lstStyle>
            <a:lvl1pPr algn="l">
              <a:defRPr sz="1200"/>
            </a:lvl1pPr>
          </a:lstStyle>
          <a:p>
            <a:endParaRPr lang="fr-BE"/>
          </a:p>
        </p:txBody>
      </p:sp>
      <p:sp>
        <p:nvSpPr>
          <p:cNvPr id="3" name="Espace réservé de la date 2"/>
          <p:cNvSpPr>
            <a:spLocks noGrp="1"/>
          </p:cNvSpPr>
          <p:nvPr>
            <p:ph type="dt" idx="1"/>
          </p:nvPr>
        </p:nvSpPr>
        <p:spPr>
          <a:xfrm>
            <a:off x="3777609" y="2"/>
            <a:ext cx="2889938" cy="496332"/>
          </a:xfrm>
          <a:prstGeom prst="rect">
            <a:avLst/>
          </a:prstGeom>
        </p:spPr>
        <p:txBody>
          <a:bodyPr vert="horz" lIns="91424" tIns="45712" rIns="91424" bIns="45712" rtlCol="0"/>
          <a:lstStyle>
            <a:lvl1pPr algn="r">
              <a:defRPr sz="1200"/>
            </a:lvl1pPr>
          </a:lstStyle>
          <a:p>
            <a:fld id="{5CFE7606-93E1-4414-B184-EF82DF2282F8}" type="datetimeFigureOut">
              <a:rPr lang="fr-BE" smtClean="0"/>
              <a:pPr/>
              <a:t>07-09-16</a:t>
            </a:fld>
            <a:endParaRPr lang="fr-BE"/>
          </a:p>
        </p:txBody>
      </p:sp>
      <p:sp>
        <p:nvSpPr>
          <p:cNvPr id="4" name="Espace réservé de l'image des diapositives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24" tIns="45712" rIns="91424" bIns="45712" rtlCol="0" anchor="ctr"/>
          <a:lstStyle/>
          <a:p>
            <a:endParaRPr lang="fr-BE"/>
          </a:p>
        </p:txBody>
      </p:sp>
      <p:sp>
        <p:nvSpPr>
          <p:cNvPr id="5" name="Espace réservé des commentaires 4"/>
          <p:cNvSpPr>
            <a:spLocks noGrp="1"/>
          </p:cNvSpPr>
          <p:nvPr>
            <p:ph type="body" sz="quarter" idx="3"/>
          </p:nvPr>
        </p:nvSpPr>
        <p:spPr>
          <a:xfrm>
            <a:off x="666909" y="4715156"/>
            <a:ext cx="5335270" cy="4466987"/>
          </a:xfrm>
          <a:prstGeom prst="rect">
            <a:avLst/>
          </a:prstGeom>
        </p:spPr>
        <p:txBody>
          <a:bodyPr vert="horz" lIns="91424" tIns="45712" rIns="91424" bIns="45712"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2" y="9428585"/>
            <a:ext cx="2889938" cy="496332"/>
          </a:xfrm>
          <a:prstGeom prst="rect">
            <a:avLst/>
          </a:prstGeom>
        </p:spPr>
        <p:txBody>
          <a:bodyPr vert="horz" lIns="91424" tIns="45712" rIns="91424" bIns="45712"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777609" y="9428585"/>
            <a:ext cx="2889938" cy="496332"/>
          </a:xfrm>
          <a:prstGeom prst="rect">
            <a:avLst/>
          </a:prstGeom>
        </p:spPr>
        <p:txBody>
          <a:bodyPr vert="horz" lIns="91424" tIns="45712" rIns="91424" bIns="45712" rtlCol="0" anchor="b"/>
          <a:lstStyle>
            <a:lvl1pPr algn="r">
              <a:defRPr sz="1200"/>
            </a:lvl1pPr>
          </a:lstStyle>
          <a:p>
            <a:fld id="{9B6F5836-DC94-4EDB-AAF6-CE956D4E9F1D}" type="slidenum">
              <a:rPr lang="fr-BE" smtClean="0"/>
              <a:pPr/>
              <a:t>‹N°›</a:t>
            </a:fld>
            <a:endParaRPr lang="fr-BE"/>
          </a:p>
        </p:txBody>
      </p:sp>
    </p:spTree>
    <p:extLst>
      <p:ext uri="{BB962C8B-B14F-4D97-AF65-F5344CB8AC3E}">
        <p14:creationId xmlns:p14="http://schemas.microsoft.com/office/powerpoint/2010/main" val="4065229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a:t>
            </a:fld>
            <a:endParaRPr lang="fr-BE"/>
          </a:p>
        </p:txBody>
      </p:sp>
    </p:spTree>
    <p:extLst>
      <p:ext uri="{BB962C8B-B14F-4D97-AF65-F5344CB8AC3E}">
        <p14:creationId xmlns:p14="http://schemas.microsoft.com/office/powerpoint/2010/main" val="2721699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mtClean="0">
                <a:solidFill>
                  <a:srgbClr val="002060"/>
                </a:solidFill>
              </a:rPr>
              <a:t>Le détail de la migration pour les données du catalogue fait l’objet d’un document ANNEXE mais on s’attache tout de même ici aux éléments principaux de cette</a:t>
            </a:r>
            <a:r>
              <a:rPr lang="fr-BE" baseline="0" smtClean="0">
                <a:solidFill>
                  <a:srgbClr val="002060"/>
                </a:solidFill>
              </a:rPr>
              <a:t> migration,</a:t>
            </a:r>
            <a:endParaRPr lang="fr-BE" smtClean="0">
              <a:solidFill>
                <a:srgbClr val="002060"/>
              </a:solidFill>
            </a:endParaRPr>
          </a:p>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10</a:t>
            </a:fld>
            <a:endParaRPr lang="fr-BE"/>
          </a:p>
        </p:txBody>
      </p:sp>
    </p:spTree>
    <p:extLst>
      <p:ext uri="{BB962C8B-B14F-4D97-AF65-F5344CB8AC3E}">
        <p14:creationId xmlns:p14="http://schemas.microsoft.com/office/powerpoint/2010/main" val="2794062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11</a:t>
            </a:fld>
            <a:endParaRPr lang="fr-BE"/>
          </a:p>
        </p:txBody>
      </p:sp>
    </p:spTree>
    <p:extLst>
      <p:ext uri="{BB962C8B-B14F-4D97-AF65-F5344CB8AC3E}">
        <p14:creationId xmlns:p14="http://schemas.microsoft.com/office/powerpoint/2010/main" val="1938342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12</a:t>
            </a:fld>
            <a:endParaRPr lang="fr-BE"/>
          </a:p>
        </p:txBody>
      </p:sp>
    </p:spTree>
    <p:extLst>
      <p:ext uri="{BB962C8B-B14F-4D97-AF65-F5344CB8AC3E}">
        <p14:creationId xmlns:p14="http://schemas.microsoft.com/office/powerpoint/2010/main" val="2612316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13</a:t>
            </a:fld>
            <a:endParaRPr lang="fr-BE"/>
          </a:p>
        </p:txBody>
      </p:sp>
    </p:spTree>
    <p:extLst>
      <p:ext uri="{BB962C8B-B14F-4D97-AF65-F5344CB8AC3E}">
        <p14:creationId xmlns:p14="http://schemas.microsoft.com/office/powerpoint/2010/main" val="2458522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14</a:t>
            </a:fld>
            <a:endParaRPr lang="fr-BE"/>
          </a:p>
        </p:txBody>
      </p:sp>
    </p:spTree>
    <p:extLst>
      <p:ext uri="{BB962C8B-B14F-4D97-AF65-F5344CB8AC3E}">
        <p14:creationId xmlns:p14="http://schemas.microsoft.com/office/powerpoint/2010/main" val="17921726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 typeface="Symbol"/>
              <a:buChar char="Þ"/>
            </a:pPr>
            <a:r>
              <a:rPr lang="fr-BE" smtClean="0"/>
              <a:t>Seules la date et l’heure de la dernière modification sont conservées dans une zone officielle du format Marc21.</a:t>
            </a:r>
            <a:endParaRPr lang="fr-BE" dirty="0" smtClean="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15</a:t>
            </a:fld>
            <a:endParaRPr lang="fr-BE"/>
          </a:p>
        </p:txBody>
      </p:sp>
    </p:spTree>
    <p:extLst>
      <p:ext uri="{BB962C8B-B14F-4D97-AF65-F5344CB8AC3E}">
        <p14:creationId xmlns:p14="http://schemas.microsoft.com/office/powerpoint/2010/main" val="4037008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16</a:t>
            </a:fld>
            <a:endParaRPr lang="fr-BE"/>
          </a:p>
        </p:txBody>
      </p:sp>
    </p:spTree>
    <p:extLst>
      <p:ext uri="{BB962C8B-B14F-4D97-AF65-F5344CB8AC3E}">
        <p14:creationId xmlns:p14="http://schemas.microsoft.com/office/powerpoint/2010/main" val="3848597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mtClean="0"/>
              <a:t>La</a:t>
            </a:r>
            <a:r>
              <a:rPr lang="fr-BE" baseline="0" smtClean="0"/>
              <a:t> fonctionnalité de création des exemplaires à partir de modèles prévisionnels générés dans les notices de données sur les fonds existe dans Alma depuis la mise à jour de janvier 2015,</a:t>
            </a:r>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17</a:t>
            </a:fld>
            <a:endParaRPr lang="fr-BE"/>
          </a:p>
        </p:txBody>
      </p:sp>
    </p:spTree>
    <p:extLst>
      <p:ext uri="{BB962C8B-B14F-4D97-AF65-F5344CB8AC3E}">
        <p14:creationId xmlns:p14="http://schemas.microsoft.com/office/powerpoint/2010/main" val="2849874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18</a:t>
            </a:fld>
            <a:endParaRPr lang="fr-BE"/>
          </a:p>
        </p:txBody>
      </p:sp>
    </p:spTree>
    <p:extLst>
      <p:ext uri="{BB962C8B-B14F-4D97-AF65-F5344CB8AC3E}">
        <p14:creationId xmlns:p14="http://schemas.microsoft.com/office/powerpoint/2010/main" val="24190925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r>
              <a:rPr lang="fr-BE" smtClean="0"/>
              <a:t>Exemple 1 : l’exemplaire relatif à un fascicule attendu pour le 15 novembre 2014 mais non reçu est migré, </a:t>
            </a:r>
          </a:p>
          <a:p>
            <a:pPr lvl="1"/>
            <a:r>
              <a:rPr lang="fr-BE" smtClean="0"/>
              <a:t>Exemple 2 : l’exemplaire relatif à un fascicule attendu pour le 15 mars 2015 n’est pas migré.</a:t>
            </a:r>
          </a:p>
          <a:p>
            <a:pPr lvl="1"/>
            <a:endParaRPr lang="fr-BE" smtClean="0"/>
          </a:p>
          <a:p>
            <a:pPr lvl="1"/>
            <a:endParaRPr lang="fr-BE" smtClean="0"/>
          </a:p>
          <a:p>
            <a:pPr lvl="1"/>
            <a:r>
              <a:rPr lang="fr-BE" smtClean="0"/>
              <a:t>En ce qui concerne les numéros de commandes</a:t>
            </a:r>
            <a:r>
              <a:rPr lang="fr-BE" baseline="0" smtClean="0"/>
              <a:t>, ils seront copiés en « Note interne » du pavé exemplaire d’Aleph directemetn via Oracle avant l’export final</a:t>
            </a:r>
            <a:endParaRPr lang="fr-BE" smtClean="0"/>
          </a:p>
          <a:p>
            <a:pPr lvl="1"/>
            <a:endParaRPr lang="fr-BE" smtClean="0"/>
          </a:p>
          <a:p>
            <a:endParaRPr lang="fr-BE" smtClean="0"/>
          </a:p>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19</a:t>
            </a:fld>
            <a:endParaRPr lang="fr-BE"/>
          </a:p>
        </p:txBody>
      </p:sp>
    </p:spTree>
    <p:extLst>
      <p:ext uri="{BB962C8B-B14F-4D97-AF65-F5344CB8AC3E}">
        <p14:creationId xmlns:p14="http://schemas.microsoft.com/office/powerpoint/2010/main" val="282711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a:t>
            </a:fld>
            <a:endParaRPr lang="fr-BE"/>
          </a:p>
        </p:txBody>
      </p:sp>
    </p:spTree>
    <p:extLst>
      <p:ext uri="{BB962C8B-B14F-4D97-AF65-F5344CB8AC3E}">
        <p14:creationId xmlns:p14="http://schemas.microsoft.com/office/powerpoint/2010/main" val="3002087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20</a:t>
            </a:fld>
            <a:endParaRPr lang="fr-BE"/>
          </a:p>
        </p:txBody>
      </p:sp>
    </p:spTree>
    <p:extLst>
      <p:ext uri="{BB962C8B-B14F-4D97-AF65-F5344CB8AC3E}">
        <p14:creationId xmlns:p14="http://schemas.microsoft.com/office/powerpoint/2010/main" val="2304177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Je</a:t>
            </a:r>
            <a:r>
              <a:rPr lang="fr-BE" baseline="0" dirty="0" smtClean="0"/>
              <a:t> ne parle pas de l’exception statut 15 car elle ne concerne pas la migration. Nous ne commencerons à l’utiliser qu’après </a:t>
            </a:r>
            <a:r>
              <a:rPr lang="fr-BE" baseline="0" smtClean="0"/>
              <a:t>la mise </a:t>
            </a:r>
            <a:r>
              <a:rPr lang="fr-BE" baseline="0" dirty="0" smtClean="0"/>
              <a:t>en production.</a:t>
            </a:r>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21</a:t>
            </a:fld>
            <a:endParaRPr lang="fr-BE"/>
          </a:p>
        </p:txBody>
      </p:sp>
    </p:spTree>
    <p:extLst>
      <p:ext uri="{BB962C8B-B14F-4D97-AF65-F5344CB8AC3E}">
        <p14:creationId xmlns:p14="http://schemas.microsoft.com/office/powerpoint/2010/main" val="2304177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mtClean="0"/>
              <a:t>Par exemple, en commande, su</a:t>
            </a:r>
            <a:r>
              <a:rPr lang="fr-BE" baseline="0" smtClean="0"/>
              <a:t>r présentoir, à la reliure, provisoirement non consultable…</a:t>
            </a:r>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22</a:t>
            </a:fld>
            <a:endParaRPr lang="fr-BE"/>
          </a:p>
        </p:txBody>
      </p:sp>
    </p:spTree>
    <p:extLst>
      <p:ext uri="{BB962C8B-B14F-4D97-AF65-F5344CB8AC3E}">
        <p14:creationId xmlns:p14="http://schemas.microsoft.com/office/powerpoint/2010/main" val="28782948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23</a:t>
            </a:fld>
            <a:endParaRPr lang="fr-BE"/>
          </a:p>
        </p:txBody>
      </p:sp>
    </p:spTree>
    <p:extLst>
      <p:ext uri="{BB962C8B-B14F-4D97-AF65-F5344CB8AC3E}">
        <p14:creationId xmlns:p14="http://schemas.microsoft.com/office/powerpoint/2010/main" val="2878294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24</a:t>
            </a:fld>
            <a:endParaRPr lang="fr-BE"/>
          </a:p>
        </p:txBody>
      </p:sp>
    </p:spTree>
    <p:extLst>
      <p:ext uri="{BB962C8B-B14F-4D97-AF65-F5344CB8AC3E}">
        <p14:creationId xmlns:p14="http://schemas.microsoft.com/office/powerpoint/2010/main" val="28782948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25</a:t>
            </a:fld>
            <a:endParaRPr lang="fr-BE"/>
          </a:p>
        </p:txBody>
      </p:sp>
    </p:spTree>
    <p:extLst>
      <p:ext uri="{BB962C8B-B14F-4D97-AF65-F5344CB8AC3E}">
        <p14:creationId xmlns:p14="http://schemas.microsoft.com/office/powerpoint/2010/main" val="573680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26</a:t>
            </a:fld>
            <a:endParaRPr lang="fr-BE"/>
          </a:p>
        </p:txBody>
      </p:sp>
    </p:spTree>
    <p:extLst>
      <p:ext uri="{BB962C8B-B14F-4D97-AF65-F5344CB8AC3E}">
        <p14:creationId xmlns:p14="http://schemas.microsoft.com/office/powerpoint/2010/main" val="5736802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27</a:t>
            </a:fld>
            <a:endParaRPr lang="fr-BE"/>
          </a:p>
        </p:txBody>
      </p:sp>
    </p:spTree>
    <p:extLst>
      <p:ext uri="{BB962C8B-B14F-4D97-AF65-F5344CB8AC3E}">
        <p14:creationId xmlns:p14="http://schemas.microsoft.com/office/powerpoint/2010/main" val="5736802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28</a:t>
            </a:fld>
            <a:endParaRPr lang="fr-BE"/>
          </a:p>
        </p:txBody>
      </p:sp>
    </p:spTree>
    <p:extLst>
      <p:ext uri="{BB962C8B-B14F-4D97-AF65-F5344CB8AC3E}">
        <p14:creationId xmlns:p14="http://schemas.microsoft.com/office/powerpoint/2010/main" val="1276494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29</a:t>
            </a:fld>
            <a:endParaRPr lang="fr-BE"/>
          </a:p>
        </p:txBody>
      </p:sp>
    </p:spTree>
    <p:extLst>
      <p:ext uri="{BB962C8B-B14F-4D97-AF65-F5344CB8AC3E}">
        <p14:creationId xmlns:p14="http://schemas.microsoft.com/office/powerpoint/2010/main" val="1930248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a:t>
            </a:fld>
            <a:endParaRPr lang="fr-BE"/>
          </a:p>
        </p:txBody>
      </p:sp>
    </p:spTree>
    <p:extLst>
      <p:ext uri="{BB962C8B-B14F-4D97-AF65-F5344CB8AC3E}">
        <p14:creationId xmlns:p14="http://schemas.microsoft.com/office/powerpoint/2010/main" val="32014356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mtClean="0"/>
              <a:t>Il ne doit bien sûr</a:t>
            </a:r>
            <a:r>
              <a:rPr lang="fr-BE" baseline="0" smtClean="0"/>
              <a:t> pas être utilisé!</a:t>
            </a:r>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30</a:t>
            </a:fld>
            <a:endParaRPr lang="fr-BE"/>
          </a:p>
        </p:txBody>
      </p:sp>
    </p:spTree>
    <p:extLst>
      <p:ext uri="{BB962C8B-B14F-4D97-AF65-F5344CB8AC3E}">
        <p14:creationId xmlns:p14="http://schemas.microsoft.com/office/powerpoint/2010/main" val="8737088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mtClean="0"/>
              <a:t>On verra dans le module 2 de la formation comment</a:t>
            </a:r>
            <a:r>
              <a:rPr lang="fr-BE" baseline="0" smtClean="0"/>
              <a:t> exploiter les résultats de recherche.</a:t>
            </a:r>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31</a:t>
            </a:fld>
            <a:endParaRPr lang="fr-BE"/>
          </a:p>
        </p:txBody>
      </p:sp>
    </p:spTree>
    <p:extLst>
      <p:ext uri="{BB962C8B-B14F-4D97-AF65-F5344CB8AC3E}">
        <p14:creationId xmlns:p14="http://schemas.microsoft.com/office/powerpoint/2010/main" val="15674798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32</a:t>
            </a:fld>
            <a:endParaRPr lang="fr-BE"/>
          </a:p>
        </p:txBody>
      </p:sp>
    </p:spTree>
    <p:extLst>
      <p:ext uri="{BB962C8B-B14F-4D97-AF65-F5344CB8AC3E}">
        <p14:creationId xmlns:p14="http://schemas.microsoft.com/office/powerpoint/2010/main" val="41916075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33</a:t>
            </a:fld>
            <a:endParaRPr lang="fr-BE"/>
          </a:p>
        </p:txBody>
      </p:sp>
    </p:spTree>
    <p:extLst>
      <p:ext uri="{BB962C8B-B14F-4D97-AF65-F5344CB8AC3E}">
        <p14:creationId xmlns:p14="http://schemas.microsoft.com/office/powerpoint/2010/main" val="11209907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34</a:t>
            </a:fld>
            <a:endParaRPr lang="fr-BE"/>
          </a:p>
        </p:txBody>
      </p:sp>
    </p:spTree>
    <p:extLst>
      <p:ext uri="{BB962C8B-B14F-4D97-AF65-F5344CB8AC3E}">
        <p14:creationId xmlns:p14="http://schemas.microsoft.com/office/powerpoint/2010/main" val="11209907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35</a:t>
            </a:fld>
            <a:endParaRPr lang="fr-BE"/>
          </a:p>
        </p:txBody>
      </p:sp>
    </p:spTree>
    <p:extLst>
      <p:ext uri="{BB962C8B-B14F-4D97-AF65-F5344CB8AC3E}">
        <p14:creationId xmlns:p14="http://schemas.microsoft.com/office/powerpoint/2010/main" val="1093818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36</a:t>
            </a:fld>
            <a:endParaRPr lang="fr-BE"/>
          </a:p>
        </p:txBody>
      </p:sp>
    </p:spTree>
    <p:extLst>
      <p:ext uri="{BB962C8B-B14F-4D97-AF65-F5344CB8AC3E}">
        <p14:creationId xmlns:p14="http://schemas.microsoft.com/office/powerpoint/2010/main" val="1117201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37</a:t>
            </a:fld>
            <a:endParaRPr lang="fr-BE"/>
          </a:p>
        </p:txBody>
      </p:sp>
    </p:spTree>
    <p:extLst>
      <p:ext uri="{BB962C8B-B14F-4D97-AF65-F5344CB8AC3E}">
        <p14:creationId xmlns:p14="http://schemas.microsoft.com/office/powerpoint/2010/main" val="8348592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38</a:t>
            </a:fld>
            <a:endParaRPr lang="fr-BE"/>
          </a:p>
        </p:txBody>
      </p:sp>
    </p:spTree>
    <p:extLst>
      <p:ext uri="{BB962C8B-B14F-4D97-AF65-F5344CB8AC3E}">
        <p14:creationId xmlns:p14="http://schemas.microsoft.com/office/powerpoint/2010/main" val="23299710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39</a:t>
            </a:fld>
            <a:endParaRPr lang="fr-BE"/>
          </a:p>
        </p:txBody>
      </p:sp>
    </p:spTree>
    <p:extLst>
      <p:ext uri="{BB962C8B-B14F-4D97-AF65-F5344CB8AC3E}">
        <p14:creationId xmlns:p14="http://schemas.microsoft.com/office/powerpoint/2010/main" val="3924036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4</a:t>
            </a:fld>
            <a:endParaRPr lang="fr-BE"/>
          </a:p>
        </p:txBody>
      </p:sp>
    </p:spTree>
    <p:extLst>
      <p:ext uri="{BB962C8B-B14F-4D97-AF65-F5344CB8AC3E}">
        <p14:creationId xmlns:p14="http://schemas.microsoft.com/office/powerpoint/2010/main" val="11528924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40</a:t>
            </a:fld>
            <a:endParaRPr lang="fr-BE"/>
          </a:p>
        </p:txBody>
      </p:sp>
    </p:spTree>
    <p:extLst>
      <p:ext uri="{BB962C8B-B14F-4D97-AF65-F5344CB8AC3E}">
        <p14:creationId xmlns:p14="http://schemas.microsoft.com/office/powerpoint/2010/main" val="2698623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5</a:t>
            </a:fld>
            <a:endParaRPr lang="fr-BE"/>
          </a:p>
        </p:txBody>
      </p:sp>
    </p:spTree>
    <p:extLst>
      <p:ext uri="{BB962C8B-B14F-4D97-AF65-F5344CB8AC3E}">
        <p14:creationId xmlns:p14="http://schemas.microsoft.com/office/powerpoint/2010/main" val="228200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6</a:t>
            </a:fld>
            <a:endParaRPr lang="fr-BE"/>
          </a:p>
        </p:txBody>
      </p:sp>
    </p:spTree>
    <p:extLst>
      <p:ext uri="{BB962C8B-B14F-4D97-AF65-F5344CB8AC3E}">
        <p14:creationId xmlns:p14="http://schemas.microsoft.com/office/powerpoint/2010/main" val="2397310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7</a:t>
            </a:fld>
            <a:endParaRPr lang="fr-BE"/>
          </a:p>
        </p:txBody>
      </p:sp>
    </p:spTree>
    <p:extLst>
      <p:ext uri="{BB962C8B-B14F-4D97-AF65-F5344CB8AC3E}">
        <p14:creationId xmlns:p14="http://schemas.microsoft.com/office/powerpoint/2010/main" val="1707833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smtClean="0"/>
              <a:t>Le processus</a:t>
            </a:r>
            <a:r>
              <a:rPr lang="fr-BE" baseline="0" smtClean="0"/>
              <a:t> de migration est le même pour tous les clients qui passent d’Aleph vers Alma. On ne peut rien demander comme traitement particulier au moment de l’import des données dans Alma de la part d’ExLibris.</a:t>
            </a:r>
          </a:p>
          <a:p>
            <a:r>
              <a:rPr lang="fr-BE" baseline="0" smtClean="0"/>
              <a:t>La migration est effectuée par l’équipe israélienne ; le bureau français n’est responsable que du contrôle de la préparation de la migration et de la configuration.</a:t>
            </a:r>
            <a:endParaRPr lang="fr-BE" dirty="0"/>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8</a:t>
            </a:fld>
            <a:endParaRPr lang="fr-BE"/>
          </a:p>
        </p:txBody>
      </p:sp>
    </p:spTree>
    <p:extLst>
      <p:ext uri="{BB962C8B-B14F-4D97-AF65-F5344CB8AC3E}">
        <p14:creationId xmlns:p14="http://schemas.microsoft.com/office/powerpoint/2010/main" val="3002087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9B6F5836-DC94-4EDB-AAF6-CE956D4E9F1D}" type="slidenum">
              <a:rPr lang="fr-BE" smtClean="0"/>
              <a:pPr/>
              <a:t>9</a:t>
            </a:fld>
            <a:endParaRPr lang="fr-BE"/>
          </a:p>
        </p:txBody>
      </p:sp>
    </p:spTree>
    <p:extLst>
      <p:ext uri="{BB962C8B-B14F-4D97-AF65-F5344CB8AC3E}">
        <p14:creationId xmlns:p14="http://schemas.microsoft.com/office/powerpoint/2010/main" val="12169786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3933056"/>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Espace réservé du pied de page 3"/>
          <p:cNvSpPr>
            <a:spLocks noGrp="1"/>
          </p:cNvSpPr>
          <p:nvPr>
            <p:ph type="ftr" sz="quarter" idx="10"/>
          </p:nvPr>
        </p:nvSpPr>
        <p:spPr/>
        <p:txBody>
          <a:bodyPr/>
          <a:lstStyle/>
          <a:p>
            <a:r>
              <a:rPr lang="fr-BE" smtClean="0"/>
              <a:t>Alma @ ULg – Resource Management – Récupération des données</a:t>
            </a:r>
            <a:endParaRPr lang="en-US"/>
          </a:p>
        </p:txBody>
      </p:sp>
      <p:sp>
        <p:nvSpPr>
          <p:cNvPr id="5" name="Espace réservé du numéro de diapositive 4"/>
          <p:cNvSpPr>
            <a:spLocks noGrp="1"/>
          </p:cNvSpPr>
          <p:nvPr>
            <p:ph type="sldNum" sz="quarter" idx="11"/>
          </p:nvPr>
        </p:nvSpPr>
        <p:spPr>
          <a:ln w="19050">
            <a:solidFill>
              <a:srgbClr val="FFFFFF"/>
            </a:solidFill>
          </a:ln>
        </p:spPr>
        <p:txBody>
          <a:bodyPr vert="horz" lIns="0" tIns="0" rIns="0" bIns="0" rtlCol="0" anchor="ctr"/>
          <a:lstStyle>
            <a:lvl1pPr>
              <a:defRPr lang="en-US" smtClean="0"/>
            </a:lvl1pPr>
          </a:lstStyle>
          <a:p>
            <a:fld id="{E667ED75-B537-4810-9364-B7D9FE7FDC55}" type="slidenum">
              <a:rPr lang="fr-BE" smtClean="0"/>
              <a:pPr/>
              <a:t>‹N°›</a:t>
            </a:fld>
            <a:endParaRPr lang="fr-BE"/>
          </a:p>
        </p:txBody>
      </p:sp>
      <p:sp>
        <p:nvSpPr>
          <p:cNvPr id="6" name="Titre 5"/>
          <p:cNvSpPr>
            <a:spLocks noGrp="1"/>
          </p:cNvSpPr>
          <p:nvPr>
            <p:ph type="title"/>
          </p:nvPr>
        </p:nvSpPr>
        <p:spPr>
          <a:xfrm>
            <a:off x="611560" y="2780928"/>
            <a:ext cx="7620000" cy="1143000"/>
          </a:xfrm>
        </p:spPr>
        <p:txBody>
          <a:bodyPr/>
          <a:lstStyle>
            <a:lvl1pPr>
              <a:defRPr sz="3600" b="1"/>
            </a:lvl1pPr>
          </a:lstStyle>
          <a:p>
            <a:r>
              <a:rPr lang="fr-FR" smtClean="0"/>
              <a:t>Modifiez le style du titre</a:t>
            </a:r>
            <a:endParaRPr lang="fr-BE" dirty="0"/>
          </a:p>
        </p:txBody>
      </p:sp>
      <p:sp>
        <p:nvSpPr>
          <p:cNvPr id="7" name="ZoneTexte 6"/>
          <p:cNvSpPr txBox="1"/>
          <p:nvPr userDrawn="1"/>
        </p:nvSpPr>
        <p:spPr>
          <a:xfrm>
            <a:off x="4114376" y="259233"/>
            <a:ext cx="4216549" cy="461665"/>
          </a:xfrm>
          <a:prstGeom prst="rect">
            <a:avLst/>
          </a:prstGeom>
          <a:noFill/>
        </p:spPr>
        <p:txBody>
          <a:bodyPr wrap="square" rtlCol="0">
            <a:spAutoFit/>
          </a:bodyPr>
          <a:lstStyle/>
          <a:p>
            <a:pPr algn="r"/>
            <a:r>
              <a:rPr lang="fr-BE" sz="2400" b="1" smtClean="0">
                <a:solidFill>
                  <a:schemeClr val="tx2"/>
                </a:solidFill>
              </a:rPr>
              <a:t>Alma @ ULg - Acquisitions</a:t>
            </a:r>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531" y="1"/>
            <a:ext cx="2672261" cy="753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gradFill flip="none" rotWithShape="1">
          <a:gsLst>
            <a:gs pos="37500">
              <a:srgbClr val="FFFFFF"/>
            </a:gs>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idx="1"/>
          </p:nvPr>
        </p:nvSpPr>
        <p:spPr>
          <a:xfrm>
            <a:off x="251520" y="1412776"/>
            <a:ext cx="7992888" cy="4988024"/>
          </a:xfrm>
        </p:spPr>
        <p:txBody>
          <a:bodyPr/>
          <a:lstStyle>
            <a:lvl1pPr>
              <a:buSzPct val="120000"/>
              <a:defRPr/>
            </a:lvl1pPr>
            <a:lvl2pPr>
              <a:buClr>
                <a:schemeClr val="tx2"/>
              </a:buClr>
              <a:buSzPct val="120000"/>
              <a:defRPr/>
            </a:lvl2pPr>
            <a:lvl3pPr>
              <a:buClr>
                <a:schemeClr val="accent1"/>
              </a:buClr>
              <a:buSzPct val="120000"/>
              <a:defRPr/>
            </a:lvl3pPr>
            <a:lvl4pPr>
              <a:buClr>
                <a:schemeClr val="tx2"/>
              </a:buClr>
              <a:buSzPct val="120000"/>
              <a:defRPr/>
            </a:lvl4pPr>
            <a:lvl5pPr>
              <a:buClr>
                <a:schemeClr val="accent1"/>
              </a:buClr>
              <a:buSzPct val="120000"/>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Slide Number Placeholder 5"/>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sz="half" idx="1"/>
          </p:nvPr>
        </p:nvSpPr>
        <p:spPr>
          <a:xfrm>
            <a:off x="251520" y="1412776"/>
            <a:ext cx="3863280" cy="4968552"/>
          </a:xfrm>
        </p:spPr>
        <p:txBody>
          <a:bodyPr/>
          <a:lstStyle>
            <a:lvl1pPr>
              <a:buSzPct val="120000"/>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400" kern="1200" baseline="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412776"/>
            <a:ext cx="3824808" cy="4968552"/>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buClr>
                <a:schemeClr val="accent1"/>
              </a:buClr>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tx2"/>
              </a:buClr>
              <a:buSzPct val="120000"/>
              <a:defRPr sz="1400"/>
            </a:lvl5pPr>
            <a:lvl6pPr>
              <a:defRPr sz="1800"/>
            </a:lvl6pPr>
            <a:lvl7pPr>
              <a:defRPr sz="1800"/>
            </a:lvl7pPr>
            <a:lvl8pPr>
              <a:defRPr sz="1800"/>
            </a:lvl8pPr>
            <a:lvl9pPr>
              <a:defRPr sz="1800"/>
            </a:lvl9pPr>
          </a:lstStyle>
          <a:p>
            <a:pPr marL="342900" lvl="0" indent="-228600" algn="l" defTabSz="914400" rtl="0" eaLnBrk="1" latinLnBrk="0" hangingPunct="1">
              <a:spcBef>
                <a:spcPct val="20000"/>
              </a:spcBef>
              <a:buClr>
                <a:schemeClr val="accent1"/>
              </a:buClr>
              <a:buSzPct val="120000"/>
              <a:buFont typeface="Arial"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itchFamily="34" charset="0"/>
              <a:buChar char="•"/>
            </a:pPr>
            <a:r>
              <a:rPr lang="fr-FR" smtClean="0"/>
              <a:t>Cinquième niveau</a:t>
            </a:r>
            <a:endParaRPr lang="en-US" dirty="0"/>
          </a:p>
        </p:txBody>
      </p:sp>
      <p:sp>
        <p:nvSpPr>
          <p:cNvPr id="7" name="Slide Number Placeholder 6"/>
          <p:cNvSpPr>
            <a:spLocks noGrp="1"/>
          </p:cNvSpPr>
          <p:nvPr>
            <p:ph type="sldNum" sz="quarter" idx="12"/>
          </p:nvPr>
        </p:nvSpPr>
        <p:spPr/>
        <p:txBody>
          <a:body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323528" y="1412776"/>
            <a:ext cx="3791272"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323528" y="2060848"/>
            <a:ext cx="3791272" cy="4320479"/>
          </a:xfrm>
        </p:spPr>
        <p:txBody>
          <a:bodyPr/>
          <a:lstStyle>
            <a:lvl1pPr marL="342900" indent="-228600">
              <a:buClr>
                <a:schemeClr val="accent1"/>
              </a:buClr>
              <a:buSzPct val="120000"/>
              <a:buFont typeface="Arial" panose="020B0604020202020204" pitchFamily="34" charset="0"/>
              <a:buChar char="•"/>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600" kern="1200" baseline="0" dirty="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412776"/>
            <a:ext cx="3824808"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060848"/>
            <a:ext cx="3824808" cy="4320479"/>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accent1"/>
              </a:buClr>
              <a:buSzPct val="120000"/>
              <a:defRPr sz="1600"/>
            </a:lvl5pPr>
            <a:lvl6pPr>
              <a:defRPr sz="1600"/>
            </a:lvl6pPr>
            <a:lvl7pPr>
              <a:defRPr sz="1600"/>
            </a:lvl7pPr>
            <a:lvl8pPr>
              <a:defRPr sz="1600"/>
            </a:lvl8pPr>
            <a:lvl9pPr>
              <a:defRPr sz="1600"/>
            </a:lvl9pPr>
          </a:lstStyle>
          <a:p>
            <a:pPr marL="342900" lvl="0"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Cinquième niveau</a:t>
            </a:r>
            <a:endParaRPr lang="en-US" dirty="0"/>
          </a:p>
        </p:txBody>
      </p:sp>
      <p:sp>
        <p:nvSpPr>
          <p:cNvPr id="9" name="Slide Number Placeholder 8"/>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1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5" name="Slide Number Placeholder 4"/>
          <p:cNvSpPr>
            <a:spLocks noGrp="1"/>
          </p:cNvSpPr>
          <p:nvPr>
            <p:ph type="sldNum" sz="quarter" idx="12"/>
          </p:nvPr>
        </p:nvSpPr>
        <p:spPr/>
        <p:txBody>
          <a:bodyPr/>
          <a:lstStyle/>
          <a:p>
            <a:fld id="{E667ED75-B537-4810-9364-B7D9FE7FDC55}" type="slidenum">
              <a:rPr lang="en-US" smtClean="0"/>
              <a:pPr/>
              <a:t>‹N°›</a:t>
            </a:fld>
            <a:endParaRPr lang="en-US"/>
          </a:p>
        </p:txBody>
      </p:sp>
      <p:sp>
        <p:nvSpPr>
          <p:cNvPr id="7"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667ED75-B537-4810-9364-B7D9FE7FDC55}" type="slidenum">
              <a:rPr lang="en-US" smtClean="0"/>
              <a:pPr/>
              <a:t>‹N°›</a:t>
            </a:fld>
            <a:endParaRPr lang="en-US"/>
          </a:p>
        </p:txBody>
      </p:sp>
      <p:sp>
        <p:nvSpPr>
          <p:cNvPr id="6"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188640"/>
            <a:ext cx="7992888" cy="1143000"/>
          </a:xfrm>
          <a:prstGeom prst="rect">
            <a:avLst/>
          </a:prstGeom>
        </p:spPr>
        <p:txBody>
          <a:bodyPr vert="horz" lIns="91440" tIns="45720" rIns="91440" bIns="45720" rtlCol="0" anchor="ctr">
            <a:noAutofit/>
          </a:bodyPr>
          <a:lstStyle/>
          <a:p>
            <a:r>
              <a:rPr lang="fr-FR" dirty="0" smtClean="0"/>
              <a:t>Modifiez le style du titre</a:t>
            </a:r>
            <a:endParaRPr lang="en-US" dirty="0"/>
          </a:p>
        </p:txBody>
      </p:sp>
      <p:sp>
        <p:nvSpPr>
          <p:cNvPr id="3" name="Text Placeholder 2"/>
          <p:cNvSpPr>
            <a:spLocks noGrp="1"/>
          </p:cNvSpPr>
          <p:nvPr>
            <p:ph type="body" idx="1"/>
          </p:nvPr>
        </p:nvSpPr>
        <p:spPr>
          <a:xfrm>
            <a:off x="251520" y="1412776"/>
            <a:ext cx="7992888" cy="4988024"/>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7" name="Rectangle 6"/>
          <p:cNvSpPr/>
          <p:nvPr/>
        </p:nvSpPr>
        <p:spPr>
          <a:xfrm>
            <a:off x="8458200" y="0"/>
            <a:ext cx="685800" cy="6858000"/>
          </a:xfrm>
          <a:prstGeom prst="rect">
            <a:avLst/>
          </a:prstGeom>
          <a:solidFill>
            <a:srgbClr val="585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rgbClr val="C7B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500" b="1" baseline="0">
                <a:solidFill>
                  <a:srgbClr val="FFFFFF"/>
                </a:solidFill>
              </a:defRPr>
            </a:lvl1p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195040" y="2598047"/>
            <a:ext cx="5184577"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pic>
        <p:nvPicPr>
          <p:cNvPr id="11" name="Picture 2"/>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6512" y="6353607"/>
            <a:ext cx="936104" cy="531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Lst>
  <p:timing>
    <p:tnLst>
      <p:par>
        <p:cTn id="1" dur="indefinite" restart="never" nodeType="tmRoot"/>
      </p:par>
    </p:tnLst>
  </p:timing>
  <p:hf hdr="0" dt="0"/>
  <p:txStyles>
    <p:titleStyle>
      <a:lvl1pPr algn="l" defTabSz="914400" rtl="0" eaLnBrk="1" latinLnBrk="0" hangingPunct="1">
        <a:spcBef>
          <a:spcPct val="0"/>
        </a:spcBef>
        <a:buNone/>
        <a:defRPr sz="3200" b="0" kern="1200" cap="none" spc="-100" baseline="0">
          <a:ln>
            <a:noFill/>
          </a:ln>
          <a:solidFill>
            <a:schemeClr val="tx2"/>
          </a:solidFill>
          <a:effectLst/>
          <a:latin typeface="Arial Rounded MT Bold" pitchFamily="34" charset="0"/>
          <a:ea typeface="+mj-ea"/>
          <a:cs typeface="+mj-cs"/>
        </a:defRPr>
      </a:lvl1pPr>
    </p:titleStyle>
    <p:bodyStyle>
      <a:lvl1pPr marL="342900" indent="-228600" algn="l" defTabSz="914400" rtl="0" eaLnBrk="1" latinLnBrk="0" hangingPunct="1">
        <a:spcBef>
          <a:spcPct val="20000"/>
        </a:spcBef>
        <a:buClr>
          <a:schemeClr val="accent1"/>
        </a:buClr>
        <a:buSzPct val="120000"/>
        <a:buFont typeface="Arial" panose="020B0604020202020204" pitchFamily="34" charset="0"/>
        <a:buChar char="•"/>
        <a:defRPr sz="2000" kern="1200">
          <a:solidFill>
            <a:schemeClr val="tx1"/>
          </a:solidFill>
          <a:latin typeface="+mn-lt"/>
          <a:ea typeface="+mn-ea"/>
          <a:cs typeface="+mn-cs"/>
        </a:defRPr>
      </a:lvl1pPr>
      <a:lvl2pPr marL="640080" indent="-228600" algn="l" defTabSz="914400" rtl="0" eaLnBrk="1" latinLnBrk="0" hangingPunct="1">
        <a:spcBef>
          <a:spcPct val="20000"/>
        </a:spcBef>
        <a:buClr>
          <a:schemeClr val="tx2"/>
        </a:buClr>
        <a:buSzPct val="120000"/>
        <a:buFont typeface="Arial" pitchFamily="34" charset="0"/>
        <a:buChar char="•"/>
        <a:defRPr sz="1800" kern="1200">
          <a:solidFill>
            <a:schemeClr val="tx1"/>
          </a:solidFill>
          <a:latin typeface="+mn-lt"/>
          <a:ea typeface="+mn-ea"/>
          <a:cs typeface="+mn-cs"/>
        </a:defRPr>
      </a:lvl2pPr>
      <a:lvl3pPr marL="1005840" indent="-228600" algn="l" defTabSz="914400" rtl="0" eaLnBrk="1" latinLnBrk="0" hangingPunct="1">
        <a:spcBef>
          <a:spcPct val="20000"/>
        </a:spcBef>
        <a:buClr>
          <a:schemeClr val="accent1"/>
        </a:buClr>
        <a:buSzPct val="120000"/>
        <a:buFont typeface="Arial" pitchFamily="34" charset="0"/>
        <a:buChar char="•"/>
        <a:defRPr sz="1600" kern="1200">
          <a:solidFill>
            <a:schemeClr val="tx1"/>
          </a:solidFill>
          <a:latin typeface="+mn-lt"/>
          <a:ea typeface="+mn-ea"/>
          <a:cs typeface="+mn-cs"/>
        </a:defRPr>
      </a:lvl3pPr>
      <a:lvl4pPr marL="1280160" indent="-228600" algn="l" defTabSz="914400" rtl="0" eaLnBrk="1" latinLnBrk="0" hangingPunct="1">
        <a:spcBef>
          <a:spcPct val="20000"/>
        </a:spcBef>
        <a:buClr>
          <a:schemeClr val="tx2"/>
        </a:buClr>
        <a:buSzPct val="12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spcBef>
          <a:spcPct val="20000"/>
        </a:spcBef>
        <a:buClr>
          <a:schemeClr val="accent1"/>
        </a:buClr>
        <a:buSzPct val="12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Alma-rm@lists.ulg.ac.be"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500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4" name="Sous-titre 3"/>
          <p:cNvSpPr>
            <a:spLocks noGrp="1"/>
          </p:cNvSpPr>
          <p:nvPr>
            <p:ph type="subTitle" idx="1"/>
          </p:nvPr>
        </p:nvSpPr>
        <p:spPr>
          <a:xfrm>
            <a:off x="755576" y="3189054"/>
            <a:ext cx="6461760" cy="1800200"/>
          </a:xfrm>
        </p:spPr>
        <p:txBody>
          <a:bodyPr>
            <a:normAutofit/>
          </a:bodyPr>
          <a:lstStyle/>
          <a:p>
            <a:pPr algn="ctr"/>
            <a:r>
              <a:rPr lang="fr-BE" sz="3200" b="1" smtClean="0">
                <a:solidFill>
                  <a:schemeClr val="accent2">
                    <a:lumMod val="50000"/>
                  </a:schemeClr>
                </a:solidFill>
              </a:rPr>
              <a:t>Aleph &amp; SFX</a:t>
            </a:r>
          </a:p>
          <a:p>
            <a:pPr algn="ctr"/>
            <a:endParaRPr lang="fr-BE" sz="3200" b="1">
              <a:solidFill>
                <a:schemeClr val="accent2">
                  <a:lumMod val="50000"/>
                </a:schemeClr>
              </a:solidFill>
            </a:endParaRPr>
          </a:p>
          <a:p>
            <a:pPr algn="ctr"/>
            <a:endParaRPr lang="fr-BE" sz="3200" b="1">
              <a:solidFill>
                <a:schemeClr val="accent2">
                  <a:lumMod val="50000"/>
                </a:schemeClr>
              </a:solidFill>
            </a:endParaRPr>
          </a:p>
          <a:p>
            <a:pPr algn="ctr"/>
            <a:endParaRPr lang="fr-BE" sz="3200" b="1" smtClean="0">
              <a:solidFill>
                <a:schemeClr val="accent2">
                  <a:lumMod val="50000"/>
                </a:schemeClr>
              </a:solidFill>
            </a:endParaRPr>
          </a:p>
          <a:p>
            <a:pPr algn="ctr"/>
            <a:endParaRPr lang="fr-BE" sz="3200" b="1">
              <a:solidFill>
                <a:schemeClr val="accent2">
                  <a:lumMod val="50000"/>
                </a:schemeClr>
              </a:solidFill>
            </a:endParaRPr>
          </a:p>
        </p:txBody>
      </p:sp>
      <p:sp>
        <p:nvSpPr>
          <p:cNvPr id="2" name="Titre 1"/>
          <p:cNvSpPr>
            <a:spLocks noGrp="1"/>
          </p:cNvSpPr>
          <p:nvPr>
            <p:ph type="title"/>
          </p:nvPr>
        </p:nvSpPr>
        <p:spPr>
          <a:xfrm>
            <a:off x="590993" y="2157705"/>
            <a:ext cx="7620000" cy="1143000"/>
          </a:xfrm>
        </p:spPr>
        <p:txBody>
          <a:bodyPr/>
          <a:lstStyle/>
          <a:p>
            <a:pPr algn="ctr"/>
            <a:r>
              <a:rPr lang="fr-BE" smtClean="0"/>
              <a:t>Récupération des données</a:t>
            </a:r>
            <a:endParaRPr lang="fr-BE"/>
          </a:p>
        </p:txBody>
      </p:sp>
      <p:pic>
        <p:nvPicPr>
          <p:cNvPr id="8" name="Image 7"/>
          <p:cNvPicPr>
            <a:picLocks noChangeAspect="1"/>
          </p:cNvPicPr>
          <p:nvPr/>
        </p:nvPicPr>
        <p:blipFill>
          <a:blip r:embed="rId3" cstate="print"/>
          <a:stretch>
            <a:fillRect/>
          </a:stretch>
        </p:blipFill>
        <p:spPr>
          <a:xfrm>
            <a:off x="3688850" y="16799"/>
            <a:ext cx="4715623" cy="951050"/>
          </a:xfrm>
          <a:prstGeom prst="rect">
            <a:avLst/>
          </a:prstGeom>
        </p:spPr>
      </p:pic>
      <p:pic>
        <p:nvPicPr>
          <p:cNvPr id="3" name="Image 2"/>
          <p:cNvPicPr>
            <a:picLocks noChangeAspect="1"/>
          </p:cNvPicPr>
          <p:nvPr/>
        </p:nvPicPr>
        <p:blipFill>
          <a:blip r:embed="rId4" cstate="print"/>
          <a:stretch>
            <a:fillRect/>
          </a:stretch>
        </p:blipFill>
        <p:spPr>
          <a:xfrm>
            <a:off x="3131840" y="5877272"/>
            <a:ext cx="1895475" cy="590550"/>
          </a:xfrm>
          <a:prstGeom prst="rect">
            <a:avLst/>
          </a:prstGeom>
        </p:spPr>
      </p:pic>
      <p:pic>
        <p:nvPicPr>
          <p:cNvPr id="9218" name="Picture 2" descr="http://images.fotocommunity.fr/photos/oiseaux/herons-cigognes-ibis/v-7a22c20e-5910-4ccb-86e5-c8d764d8d3e2.jpg"/>
          <p:cNvPicPr>
            <a:picLocks noChangeAspect="1" noChangeArrowheads="1"/>
          </p:cNvPicPr>
          <p:nvPr/>
        </p:nvPicPr>
        <p:blipFill>
          <a:blip r:embed="rId5" cstate="print"/>
          <a:srcRect/>
          <a:stretch>
            <a:fillRect/>
          </a:stretch>
        </p:blipFill>
        <p:spPr bwMode="auto">
          <a:xfrm>
            <a:off x="2699792" y="3284984"/>
            <a:ext cx="3240360" cy="2206387"/>
          </a:xfrm>
          <a:prstGeom prst="rect">
            <a:avLst/>
          </a:prstGeom>
          <a:noFill/>
        </p:spPr>
      </p:pic>
      <p:sp>
        <p:nvSpPr>
          <p:cNvPr id="7" name="ZoneTexte 6"/>
          <p:cNvSpPr txBox="1"/>
          <p:nvPr/>
        </p:nvSpPr>
        <p:spPr>
          <a:xfrm>
            <a:off x="6228184" y="6220973"/>
            <a:ext cx="1872208" cy="261610"/>
          </a:xfrm>
          <a:prstGeom prst="rect">
            <a:avLst/>
          </a:prstGeom>
          <a:noFill/>
        </p:spPr>
        <p:txBody>
          <a:bodyPr wrap="square" rtlCol="0">
            <a:spAutoFit/>
          </a:bodyPr>
          <a:lstStyle/>
          <a:p>
            <a:r>
              <a:rPr lang="fr-BE" sz="1100" i="1" dirty="0" smtClean="0">
                <a:solidFill>
                  <a:schemeClr val="bg1">
                    <a:lumMod val="50000"/>
                  </a:schemeClr>
                </a:solidFill>
              </a:rPr>
              <a:t>Version </a:t>
            </a:r>
            <a:r>
              <a:rPr lang="fr-BE" sz="1100" i="1" smtClean="0">
                <a:solidFill>
                  <a:schemeClr val="bg1">
                    <a:lumMod val="50000"/>
                  </a:schemeClr>
                </a:solidFill>
              </a:rPr>
              <a:t>de </a:t>
            </a:r>
            <a:r>
              <a:rPr lang="fr-BE" sz="1100" i="1" smtClean="0">
                <a:solidFill>
                  <a:schemeClr val="bg1">
                    <a:lumMod val="50000"/>
                  </a:schemeClr>
                </a:solidFill>
              </a:rPr>
              <a:t>janvier </a:t>
            </a:r>
            <a:r>
              <a:rPr lang="fr-BE" sz="1100" i="1" dirty="0" smtClean="0">
                <a:solidFill>
                  <a:schemeClr val="bg1">
                    <a:lumMod val="50000"/>
                  </a:schemeClr>
                </a:solidFill>
              </a:rPr>
              <a:t>2015</a:t>
            </a:r>
            <a:endParaRPr lang="fr-BE" sz="1100" i="1" dirty="0">
              <a:solidFill>
                <a:schemeClr val="bg1">
                  <a:lumMod val="50000"/>
                </a:schemeClr>
              </a:solidFill>
            </a:endParaRPr>
          </a:p>
        </p:txBody>
      </p:sp>
    </p:spTree>
    <p:extLst>
      <p:ext uri="{BB962C8B-B14F-4D97-AF65-F5344CB8AC3E}">
        <p14:creationId xmlns:p14="http://schemas.microsoft.com/office/powerpoint/2010/main" val="3045411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E667ED75-B537-4810-9364-B7D9FE7FDC55}" type="slidenum">
              <a:rPr lang="en-US" smtClean="0"/>
              <a:pPr/>
              <a:t>10</a:t>
            </a:fld>
            <a:endParaRPr lang="en-US"/>
          </a:p>
        </p:txBody>
      </p:sp>
      <p:sp>
        <p:nvSpPr>
          <p:cNvPr id="6"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
        <p:nvSpPr>
          <p:cNvPr id="8" name="Espace réservé du contenu 7"/>
          <p:cNvSpPr>
            <a:spLocks noGrp="1"/>
          </p:cNvSpPr>
          <p:nvPr>
            <p:ph idx="4294967295"/>
          </p:nvPr>
        </p:nvSpPr>
        <p:spPr>
          <a:xfrm>
            <a:off x="395536" y="785737"/>
            <a:ext cx="7920880" cy="3888432"/>
          </a:xfrm>
        </p:spPr>
        <p:txBody>
          <a:bodyPr>
            <a:normAutofit/>
          </a:bodyPr>
          <a:lstStyle/>
          <a:p>
            <a:pPr lvl="1">
              <a:buFont typeface="Wingdings" panose="05000000000000000000" pitchFamily="2" charset="2"/>
              <a:buChar char="ü"/>
            </a:pPr>
            <a:r>
              <a:rPr lang="fr-BE" sz="2000" smtClean="0"/>
              <a:t>INTRODUCTION</a:t>
            </a:r>
          </a:p>
          <a:p>
            <a:pPr marL="411480" lvl="1" indent="0">
              <a:buNone/>
            </a:pPr>
            <a:endParaRPr lang="fr-BE" sz="2000" smtClean="0">
              <a:solidFill>
                <a:srgbClr val="0070C0"/>
              </a:solidFill>
            </a:endParaRPr>
          </a:p>
          <a:p>
            <a:pPr lvl="1">
              <a:buFont typeface="Wingdings" panose="05000000000000000000" pitchFamily="2" charset="2"/>
              <a:buChar char="ü"/>
            </a:pPr>
            <a:r>
              <a:rPr lang="fr-BE" sz="2000" cap="all"/>
              <a:t>Migration du catalogue Aleph: </a:t>
            </a:r>
            <a:r>
              <a:rPr lang="fr-BE" sz="2000" cap="all" smtClean="0"/>
              <a:t>déroulement &amp; principes</a:t>
            </a:r>
          </a:p>
          <a:p>
            <a:pPr marL="411480" lvl="1" indent="0">
              <a:buNone/>
            </a:pPr>
            <a:endParaRPr lang="fr-BE" sz="2000" cap="all" smtClean="0"/>
          </a:p>
          <a:p>
            <a:pPr lvl="1">
              <a:buFont typeface="Wingdings" panose="05000000000000000000" pitchFamily="2" charset="2"/>
              <a:buChar char="ü"/>
            </a:pPr>
            <a:r>
              <a:rPr lang="fr-BE" sz="2000" cap="all" smtClean="0">
                <a:solidFill>
                  <a:srgbClr val="0070C0"/>
                </a:solidFill>
              </a:rPr>
              <a:t>MIGRATION DU CATALOGUE ALEPH: ÉLÉMENTS PRINCIPAUX</a:t>
            </a:r>
          </a:p>
          <a:p>
            <a:pPr lvl="2">
              <a:buFont typeface="Wingdings" panose="05000000000000000000" pitchFamily="2" charset="2"/>
              <a:buChar char="v"/>
            </a:pPr>
            <a:endParaRPr lang="fr-BE"/>
          </a:p>
          <a:p>
            <a:pPr lvl="1">
              <a:buFont typeface="Wingdings" panose="05000000000000000000" pitchFamily="2" charset="2"/>
              <a:buChar char="ü"/>
            </a:pPr>
            <a:r>
              <a:rPr lang="fr-BE" sz="2000" cap="all"/>
              <a:t>Migration </a:t>
            </a:r>
            <a:r>
              <a:rPr lang="fr-BE" sz="2000" cap="all" smtClean="0"/>
              <a:t>dES DONNÉES SFX</a:t>
            </a:r>
          </a:p>
          <a:p>
            <a:pPr marL="411480" lvl="1" indent="0">
              <a:buNone/>
            </a:pPr>
            <a:endParaRPr lang="fr-BE" cap="all"/>
          </a:p>
          <a:p>
            <a:pPr lvl="1">
              <a:buFont typeface="Wingdings" panose="05000000000000000000" pitchFamily="2" charset="2"/>
              <a:buChar char="ü"/>
            </a:pPr>
            <a:r>
              <a:rPr lang="fr-BE" sz="2000" cap="all" smtClean="0"/>
              <a:t>TEST DES DONNÉES MIGRÉES</a:t>
            </a:r>
          </a:p>
        </p:txBody>
      </p:sp>
    </p:spTree>
    <p:extLst>
      <p:ext uri="{BB962C8B-B14F-4D97-AF65-F5344CB8AC3E}">
        <p14:creationId xmlns:p14="http://schemas.microsoft.com/office/powerpoint/2010/main" val="3229635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Éléments </a:t>
            </a:r>
            <a:r>
              <a:rPr lang="fr-BE" sz="2800" smtClean="0"/>
              <a:t>principaux : zones Marc locales </a:t>
            </a:r>
            <a:endParaRPr lang="fr-BE" sz="2800" dirty="0"/>
          </a:p>
        </p:txBody>
      </p:sp>
      <p:sp>
        <p:nvSpPr>
          <p:cNvPr id="3" name="Espace réservé du contenu 2"/>
          <p:cNvSpPr>
            <a:spLocks noGrp="1"/>
          </p:cNvSpPr>
          <p:nvPr>
            <p:ph idx="1"/>
          </p:nvPr>
        </p:nvSpPr>
        <p:spPr>
          <a:xfrm>
            <a:off x="251520" y="1412776"/>
            <a:ext cx="8136904" cy="4988024"/>
          </a:xfrm>
        </p:spPr>
        <p:txBody>
          <a:bodyPr>
            <a:normAutofit/>
          </a:bodyPr>
          <a:lstStyle/>
          <a:p>
            <a:pPr marL="114300" indent="0">
              <a:buNone/>
            </a:pPr>
            <a:r>
              <a:rPr lang="fr-BE" smtClean="0"/>
              <a:t>Alma </a:t>
            </a:r>
            <a:r>
              <a:rPr lang="fr-BE" dirty="0" smtClean="0"/>
              <a:t>est un système qui repose sur un principe de catalogage collaboratif. Nous n’avons pas la main sur l’indexation des données ni sur leur affichage. </a:t>
            </a:r>
          </a:p>
          <a:p>
            <a:pPr>
              <a:buFont typeface="Symbol" panose="05050102010706020507" pitchFamily="18" charset="2"/>
              <a:buChar char="Þ"/>
            </a:pPr>
            <a:r>
              <a:rPr lang="fr-BE" b="1" smtClean="0">
                <a:solidFill>
                  <a:srgbClr val="002060"/>
                </a:solidFill>
              </a:rPr>
              <a:t>Dans </a:t>
            </a:r>
            <a:r>
              <a:rPr lang="fr-BE" b="1" dirty="0" smtClean="0">
                <a:solidFill>
                  <a:srgbClr val="002060"/>
                </a:solidFill>
              </a:rPr>
              <a:t>cette perspective, il est important que les données soient aussi standardisées que </a:t>
            </a:r>
            <a:r>
              <a:rPr lang="fr-BE" b="1" smtClean="0">
                <a:solidFill>
                  <a:srgbClr val="002060"/>
                </a:solidFill>
              </a:rPr>
              <a:t>possible.</a:t>
            </a:r>
          </a:p>
          <a:p>
            <a:pPr>
              <a:buFont typeface="Symbol" panose="05050102010706020507" pitchFamily="18" charset="2"/>
              <a:buChar char="Þ"/>
            </a:pPr>
            <a:endParaRPr lang="fr-BE" dirty="0" smtClean="0"/>
          </a:p>
          <a:p>
            <a:pPr marL="114300" indent="0">
              <a:buNone/>
            </a:pPr>
            <a:r>
              <a:rPr lang="fr-BE" sz="2200" dirty="0" smtClean="0"/>
              <a:t>C’est pourquoi le contenu des champs </a:t>
            </a:r>
            <a:r>
              <a:rPr lang="fr-BE" sz="2200" i="1" dirty="0" smtClean="0"/>
              <a:t>locaux</a:t>
            </a:r>
            <a:r>
              <a:rPr lang="fr-BE" sz="2200" dirty="0" smtClean="0"/>
              <a:t> a été analysé afin de déterminer :</a:t>
            </a:r>
          </a:p>
          <a:p>
            <a:pPr lvl="1"/>
            <a:r>
              <a:rPr lang="fr-BE" sz="2000" dirty="0" smtClean="0"/>
              <a:t>quels champs, désormais obsolètes, pouvaient </a:t>
            </a:r>
            <a:r>
              <a:rPr lang="fr-BE" sz="2000" smtClean="0"/>
              <a:t>être </a:t>
            </a:r>
            <a:r>
              <a:rPr lang="fr-BE" sz="2000" u="sng" smtClean="0"/>
              <a:t>supprimés</a:t>
            </a:r>
            <a:r>
              <a:rPr lang="fr-BE" sz="2000"/>
              <a:t> </a:t>
            </a:r>
            <a:r>
              <a:rPr lang="fr-BE" sz="2000" smtClean="0"/>
              <a:t>;</a:t>
            </a:r>
            <a:endParaRPr lang="fr-BE" sz="2000" dirty="0" smtClean="0"/>
          </a:p>
          <a:p>
            <a:pPr lvl="1"/>
            <a:r>
              <a:rPr lang="fr-BE" sz="2000" dirty="0" smtClean="0"/>
              <a:t>quels champs devaient être conservés mais pouvaient </a:t>
            </a:r>
            <a:r>
              <a:rPr lang="fr-BE" sz="2000" smtClean="0"/>
              <a:t>être </a:t>
            </a:r>
            <a:r>
              <a:rPr lang="fr-BE" sz="2000" u="sng" smtClean="0"/>
              <a:t>regroupés</a:t>
            </a:r>
            <a:r>
              <a:rPr lang="fr-BE" sz="2000" smtClean="0"/>
              <a:t> ;</a:t>
            </a:r>
            <a:endParaRPr lang="fr-BE" sz="2000" dirty="0" smtClean="0"/>
          </a:p>
          <a:p>
            <a:pPr lvl="1"/>
            <a:r>
              <a:rPr lang="fr-BE" sz="2000" dirty="0" smtClean="0"/>
              <a:t>quels </a:t>
            </a:r>
            <a:r>
              <a:rPr lang="fr-BE" sz="2000" smtClean="0"/>
              <a:t>champs </a:t>
            </a:r>
            <a:r>
              <a:rPr lang="fr-BE" sz="2000"/>
              <a:t>pouvaient être </a:t>
            </a:r>
            <a:r>
              <a:rPr lang="fr-BE" sz="2000" u="sng" dirty="0" smtClean="0"/>
              <a:t>maintenus</a:t>
            </a:r>
            <a:r>
              <a:rPr lang="fr-BE" sz="2000" dirty="0" smtClean="0"/>
              <a:t> </a:t>
            </a:r>
            <a:r>
              <a:rPr lang="fr-BE" sz="2000" smtClean="0"/>
              <a:t>en l’état ;</a:t>
            </a:r>
          </a:p>
          <a:p>
            <a:pPr lvl="1"/>
            <a:r>
              <a:rPr lang="fr-BE" sz="2000" smtClean="0"/>
              <a:t>si certains champs devaient être </a:t>
            </a:r>
            <a:r>
              <a:rPr lang="fr-BE" sz="2000" u="sng" smtClean="0"/>
              <a:t>désignés</a:t>
            </a:r>
            <a:r>
              <a:rPr lang="fr-BE" sz="2000" smtClean="0"/>
              <a:t> autrement (changement d’étiquette)</a:t>
            </a:r>
          </a:p>
          <a:p>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11</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352928" cy="1143000"/>
          </a:xfrm>
        </p:spPr>
        <p:txBody>
          <a:bodyPr/>
          <a:lstStyle/>
          <a:p>
            <a:r>
              <a:rPr lang="fr-BE" sz="2800"/>
              <a:t>Migration du catalogue Aleph </a:t>
            </a:r>
            <a:br>
              <a:rPr lang="fr-BE" sz="2800"/>
            </a:br>
            <a:r>
              <a:rPr lang="fr-BE" sz="2800" smtClean="0"/>
              <a:t>	</a:t>
            </a:r>
            <a:r>
              <a:rPr lang="fr-BE" sz="2400" smtClean="0"/>
              <a:t>Éléments </a:t>
            </a:r>
            <a:r>
              <a:rPr lang="fr-BE" sz="2400"/>
              <a:t>principaux : </a:t>
            </a:r>
            <a:r>
              <a:rPr lang="fr-BE" sz="2400" smtClean="0"/>
              <a:t>zones de l’indexation matière</a:t>
            </a:r>
            <a:endParaRPr lang="fr-BE" sz="2400" dirty="0"/>
          </a:p>
        </p:txBody>
      </p:sp>
      <p:sp>
        <p:nvSpPr>
          <p:cNvPr id="3" name="Espace réservé du contenu 2"/>
          <p:cNvSpPr>
            <a:spLocks noGrp="1"/>
          </p:cNvSpPr>
          <p:nvPr>
            <p:ph idx="1"/>
          </p:nvPr>
        </p:nvSpPr>
        <p:spPr>
          <a:xfrm>
            <a:off x="251520" y="1331640"/>
            <a:ext cx="8208912" cy="5069160"/>
          </a:xfrm>
        </p:spPr>
        <p:txBody>
          <a:bodyPr>
            <a:normAutofit/>
          </a:bodyPr>
          <a:lstStyle/>
          <a:p>
            <a:pPr>
              <a:buClrTx/>
              <a:buSzPct val="100000"/>
              <a:buFont typeface="Wingdings" panose="05000000000000000000" pitchFamily="2" charset="2"/>
              <a:buChar char="ü"/>
            </a:pPr>
            <a:endParaRPr lang="fr-BE" smtClean="0"/>
          </a:p>
          <a:p>
            <a:pPr>
              <a:buClrTx/>
              <a:buSzPct val="100000"/>
              <a:buFont typeface="Wingdings" panose="05000000000000000000" pitchFamily="2" charset="2"/>
              <a:buChar char="ü"/>
            </a:pPr>
            <a:r>
              <a:rPr lang="fr-BE" smtClean="0"/>
              <a:t>L’indexation </a:t>
            </a:r>
            <a:r>
              <a:rPr lang="fr-BE"/>
              <a:t>matière </a:t>
            </a:r>
            <a:r>
              <a:rPr lang="fr-BE" b="1"/>
              <a:t>Rameau</a:t>
            </a:r>
            <a:r>
              <a:rPr lang="fr-BE"/>
              <a:t> est récupérée dans les zones des notices bibliographiques </a:t>
            </a:r>
          </a:p>
          <a:p>
            <a:pPr marL="114300" indent="0">
              <a:buClrTx/>
              <a:buSzPct val="100000"/>
              <a:buNone/>
            </a:pPr>
            <a:r>
              <a:rPr lang="fr-BE" smtClean="0"/>
              <a:t>	</a:t>
            </a:r>
            <a:r>
              <a:rPr lang="fr-BE" sz="1800" smtClean="0"/>
              <a:t>-&gt; </a:t>
            </a:r>
            <a:r>
              <a:rPr lang="fr-BE" sz="1800"/>
              <a:t>mais n’est reliée à rien à l’heure actuelle dans Alma</a:t>
            </a:r>
          </a:p>
          <a:p>
            <a:pPr lvl="0">
              <a:buClrTx/>
              <a:buSzPct val="100000"/>
              <a:buFont typeface="Wingdings" panose="05000000000000000000" pitchFamily="2" charset="2"/>
              <a:buChar char="ü"/>
            </a:pPr>
            <a:endParaRPr lang="fr-BE" smtClean="0"/>
          </a:p>
          <a:p>
            <a:pPr lvl="0">
              <a:buClrTx/>
              <a:buSzPct val="100000"/>
              <a:buFont typeface="Wingdings" panose="05000000000000000000" pitchFamily="2" charset="2"/>
              <a:buChar char="ü"/>
            </a:pPr>
            <a:r>
              <a:rPr lang="fr-BE" smtClean="0"/>
              <a:t>L’indexation matière </a:t>
            </a:r>
            <a:r>
              <a:rPr lang="fr-BE" b="1" smtClean="0"/>
              <a:t>Agrovoc</a:t>
            </a:r>
            <a:r>
              <a:rPr lang="fr-BE" smtClean="0"/>
              <a:t> est récupérée</a:t>
            </a:r>
          </a:p>
          <a:p>
            <a:pPr marL="114300" indent="0">
              <a:buClrTx/>
              <a:buSzPct val="100000"/>
              <a:buNone/>
            </a:pPr>
            <a:r>
              <a:rPr lang="fr-BE" smtClean="0"/>
              <a:t>	</a:t>
            </a:r>
            <a:r>
              <a:rPr lang="fr-BE" sz="1800" smtClean="0"/>
              <a:t>-&gt; mais </a:t>
            </a:r>
            <a:r>
              <a:rPr lang="fr-BE" sz="1800"/>
              <a:t>n’est reliée à rien à l’heure actuelle dans </a:t>
            </a:r>
            <a:r>
              <a:rPr lang="fr-BE" sz="1800" smtClean="0"/>
              <a:t>Alma</a:t>
            </a:r>
          </a:p>
          <a:p>
            <a:pPr marL="114300" lvl="0" indent="0">
              <a:buClrTx/>
              <a:buSzPct val="100000"/>
              <a:buNone/>
            </a:pPr>
            <a:r>
              <a:rPr lang="fr-BE" sz="1800" smtClean="0"/>
              <a:t>	-&gt; par ailleurs, </a:t>
            </a:r>
            <a:r>
              <a:rPr lang="fr-BE" sz="1800"/>
              <a:t>Alma ne permet pas à ce jour la gestion d’un thésaurus multilingue : la précision de langue a donc été supprimée puisque seuls les termes français étaient présents dans les notices bibliographiques</a:t>
            </a:r>
          </a:p>
          <a:p>
            <a:pPr>
              <a:buClrTx/>
              <a:buSzPct val="100000"/>
              <a:buFont typeface="Wingdings" panose="05000000000000000000" pitchFamily="2" charset="2"/>
              <a:buChar char="ü"/>
            </a:pPr>
            <a:endParaRPr lang="fr-BE" smtClean="0"/>
          </a:p>
          <a:p>
            <a:pPr>
              <a:buClrTx/>
              <a:buSzPct val="100000"/>
              <a:buFont typeface="Wingdings" panose="05000000000000000000" pitchFamily="2" charset="2"/>
              <a:buChar char="ü"/>
            </a:pPr>
            <a:r>
              <a:rPr lang="fr-BE" smtClean="0"/>
              <a:t>Les autres zones d’indexation matière issues de notices créées par copy-cataloging sont conservées telles quelles : </a:t>
            </a:r>
            <a:r>
              <a:rPr lang="fr-BE" b="1" smtClean="0"/>
              <a:t>LCSH, MeSH</a:t>
            </a:r>
          </a:p>
          <a:p>
            <a:pPr marL="114300" lvl="0" indent="0">
              <a:buClrTx/>
              <a:buSzPct val="100000"/>
              <a:buNone/>
            </a:pPr>
            <a:endParaRPr lang="fr-BE" smtClean="0"/>
          </a:p>
          <a:p>
            <a:pPr marL="114300" lvl="0" indent="0">
              <a:buNone/>
            </a:pPr>
            <a:endParaRPr lang="fr-BE"/>
          </a:p>
          <a:p>
            <a:pPr marL="114300" lvl="0" indent="0">
              <a:buNone/>
            </a:pPr>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12</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352928" cy="1143000"/>
          </a:xfrm>
        </p:spPr>
        <p:txBody>
          <a:bodyPr/>
          <a:lstStyle/>
          <a:p>
            <a:r>
              <a:rPr lang="fr-BE" sz="2800"/>
              <a:t>Migration du catalogue Aleph </a:t>
            </a:r>
            <a:br>
              <a:rPr lang="fr-BE" sz="2800"/>
            </a:br>
            <a:r>
              <a:rPr lang="fr-BE" sz="2800" smtClean="0"/>
              <a:t>	</a:t>
            </a:r>
            <a:r>
              <a:rPr lang="fr-BE" sz="2400" smtClean="0"/>
              <a:t>Éléments </a:t>
            </a:r>
            <a:r>
              <a:rPr lang="fr-BE" sz="2400"/>
              <a:t>principaux : </a:t>
            </a:r>
            <a:r>
              <a:rPr lang="fr-BE" sz="2400" smtClean="0"/>
              <a:t>zones de l’indexation matière</a:t>
            </a:r>
            <a:endParaRPr lang="fr-BE" sz="2400" dirty="0"/>
          </a:p>
        </p:txBody>
      </p:sp>
      <p:sp>
        <p:nvSpPr>
          <p:cNvPr id="3" name="Espace réservé du contenu 2"/>
          <p:cNvSpPr>
            <a:spLocks noGrp="1"/>
          </p:cNvSpPr>
          <p:nvPr>
            <p:ph idx="1"/>
          </p:nvPr>
        </p:nvSpPr>
        <p:spPr>
          <a:xfrm>
            <a:off x="250868" y="1556792"/>
            <a:ext cx="8208912" cy="5069160"/>
          </a:xfrm>
        </p:spPr>
        <p:txBody>
          <a:bodyPr>
            <a:normAutofit/>
          </a:bodyPr>
          <a:lstStyle/>
          <a:p>
            <a:pPr lvl="0">
              <a:buClrTx/>
              <a:buSzPct val="100000"/>
              <a:buFont typeface="Wingdings" panose="05000000000000000000" pitchFamily="2" charset="2"/>
              <a:buChar char="ü"/>
            </a:pPr>
            <a:r>
              <a:rPr lang="fr-BE" smtClean="0"/>
              <a:t>Les principales zones de l’indexation matière issues du SIGB qui a précédé Aleph étaient </a:t>
            </a:r>
            <a:r>
              <a:rPr lang="fr-BE" b="1" smtClean="0"/>
              <a:t>conservées dans une zone Marc locale </a:t>
            </a:r>
          </a:p>
          <a:p>
            <a:pPr marL="114300" lvl="0" indent="0">
              <a:buNone/>
            </a:pPr>
            <a:r>
              <a:rPr lang="fr-BE" smtClean="0"/>
              <a:t>	</a:t>
            </a:r>
            <a:r>
              <a:rPr lang="fr-BE" sz="1800" smtClean="0"/>
              <a:t>-&gt; cette zone est conservée et indexée dans Alma</a:t>
            </a:r>
          </a:p>
          <a:p>
            <a:pPr marL="114300" lvl="0" indent="0">
              <a:buNone/>
            </a:pPr>
            <a:r>
              <a:rPr lang="fr-BE" sz="1800" smtClean="0"/>
              <a:t>	-&gt; mais ne doit plus être exploitée pour de nouvelles indexations</a:t>
            </a:r>
          </a:p>
          <a:p>
            <a:pPr>
              <a:buClrTx/>
              <a:buSzPct val="100000"/>
              <a:buFont typeface="Wingdings" panose="05000000000000000000" pitchFamily="2" charset="2"/>
              <a:buChar char="ü"/>
            </a:pPr>
            <a:endParaRPr lang="fr-BE" b="1" smtClean="0"/>
          </a:p>
          <a:p>
            <a:pPr>
              <a:buClrTx/>
              <a:buSzPct val="100000"/>
              <a:buFont typeface="Wingdings" panose="05000000000000000000" pitchFamily="2" charset="2"/>
              <a:buChar char="ü"/>
            </a:pPr>
            <a:r>
              <a:rPr lang="fr-BE" b="1" smtClean="0"/>
              <a:t>Des zones spécifiques </a:t>
            </a:r>
            <a:r>
              <a:rPr lang="fr-BE" smtClean="0"/>
              <a:t>utilisées en BST-Géosciences ont été basculées dans des zones Marc21 officielles</a:t>
            </a:r>
          </a:p>
          <a:p>
            <a:pPr lvl="0">
              <a:buClrTx/>
              <a:buSzPct val="100000"/>
              <a:buFont typeface="Wingdings" panose="05000000000000000000" pitchFamily="2" charset="2"/>
              <a:buChar char="ü"/>
            </a:pPr>
            <a:endParaRPr lang="fr-BE" smtClean="0"/>
          </a:p>
          <a:p>
            <a:pPr lvl="0">
              <a:buClrTx/>
              <a:buSzPct val="100000"/>
              <a:buFont typeface="Wingdings" panose="05000000000000000000" pitchFamily="2" charset="2"/>
              <a:buChar char="ü"/>
            </a:pPr>
            <a:r>
              <a:rPr lang="fr-BE" smtClean="0"/>
              <a:t>Notre </a:t>
            </a:r>
            <a:r>
              <a:rPr lang="fr-BE" b="1" smtClean="0"/>
              <a:t>indexation Genre/Forme </a:t>
            </a:r>
            <a:r>
              <a:rPr lang="fr-BE" smtClean="0"/>
              <a:t>a été basculée vers une zone locale dans Alma </a:t>
            </a:r>
          </a:p>
          <a:p>
            <a:pPr marL="777240" lvl="2" indent="0">
              <a:buClrTx/>
              <a:buSzPct val="100000"/>
              <a:buNone/>
            </a:pPr>
            <a:r>
              <a:rPr lang="fr-BE" smtClean="0"/>
              <a:t>-&gt; il s’agit par exemple de l’attribution d’un genre de document comme « Thèses et écrits académiques » ou « Catalogues » ou « Manuscrits »… </a:t>
            </a:r>
          </a:p>
          <a:p>
            <a:pPr marL="114300" lvl="0" indent="0">
              <a:buClrTx/>
              <a:buSzPct val="100000"/>
              <a:buNone/>
            </a:pPr>
            <a:endParaRPr lang="fr-BE" smtClean="0"/>
          </a:p>
          <a:p>
            <a:pPr marL="114300" lvl="0" indent="0">
              <a:buNone/>
            </a:pPr>
            <a:endParaRPr lang="fr-BE"/>
          </a:p>
          <a:p>
            <a:pPr marL="114300" lvl="0" indent="0">
              <a:buNone/>
            </a:pPr>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13</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1092783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400"/>
              <a:t>Migration du catalogue Aleph </a:t>
            </a:r>
            <a:br>
              <a:rPr lang="fr-BE" sz="2400"/>
            </a:br>
            <a:r>
              <a:rPr lang="fr-BE" sz="2400"/>
              <a:t>	Éléments principaux : zones </a:t>
            </a:r>
            <a:r>
              <a:rPr lang="fr-BE" sz="2400" smtClean="0"/>
              <a:t>des liens</a:t>
            </a:r>
            <a:endParaRPr lang="fr-BE" sz="2400" dirty="0"/>
          </a:p>
        </p:txBody>
      </p:sp>
      <p:sp>
        <p:nvSpPr>
          <p:cNvPr id="3" name="Espace réservé du contenu 2"/>
          <p:cNvSpPr>
            <a:spLocks noGrp="1"/>
          </p:cNvSpPr>
          <p:nvPr>
            <p:ph idx="1"/>
          </p:nvPr>
        </p:nvSpPr>
        <p:spPr/>
        <p:txBody>
          <a:bodyPr/>
          <a:lstStyle/>
          <a:p>
            <a:pPr marL="114300" indent="0">
              <a:buNone/>
            </a:pPr>
            <a:r>
              <a:rPr lang="fr-BE" smtClean="0"/>
              <a:t>Dans Aleph, les liens entre notices bibliographiques sont présents dans une zone spécifique </a:t>
            </a:r>
            <a:r>
              <a:rPr lang="fr-BE" dirty="0" smtClean="0"/>
              <a:t>à </a:t>
            </a:r>
            <a:r>
              <a:rPr lang="fr-BE" smtClean="0"/>
              <a:t>ce logiciel.</a:t>
            </a:r>
          </a:p>
          <a:p>
            <a:pPr marL="411480" lvl="1" indent="0">
              <a:buNone/>
            </a:pPr>
            <a:endParaRPr lang="fr-BE" smtClean="0"/>
          </a:p>
          <a:p>
            <a:pPr marL="411480" lvl="1" indent="0">
              <a:buNone/>
            </a:pPr>
            <a:r>
              <a:rPr lang="fr-BE" smtClean="0"/>
              <a:t>Le Marc standard prévoit la gestion des liens via des zones précises du format.</a:t>
            </a:r>
          </a:p>
          <a:p>
            <a:pPr marL="411480" lvl="1" indent="0">
              <a:buNone/>
            </a:pPr>
            <a:endParaRPr lang="fr-BE" smtClean="0"/>
          </a:p>
          <a:p>
            <a:pPr marL="411480" lvl="1" indent="0" algn="ctr">
              <a:buNone/>
            </a:pPr>
            <a:r>
              <a:rPr lang="fr-BE" smtClean="0"/>
              <a:t>MAIS ALMA NE NOUS PERMET PAS PLUS QU’ALEPH D’UTILISER CES ZONES POUR GÉNÉRER DES LIENS ACTIFS ENTRE LES NOTICES BIBLIOGRAPHIQUES.</a:t>
            </a:r>
            <a:endParaRPr lang="fr-BE"/>
          </a:p>
          <a:p>
            <a:pPr marL="411480" lvl="1" indent="0" algn="ctr">
              <a:buNone/>
            </a:pPr>
            <a:endParaRPr lang="fr-BE" dirty="0" smtClean="0"/>
          </a:p>
          <a:p>
            <a:pPr>
              <a:buFont typeface="Symbol" panose="05050102010706020507" pitchFamily="18" charset="2"/>
              <a:buChar char="Þ"/>
            </a:pPr>
            <a:r>
              <a:rPr lang="fr-BE" sz="1800" i="1" smtClean="0"/>
              <a:t>Pour les catalogueurs, le détail de la migration des zones LKR est reprise dans le document ANNEXE.</a:t>
            </a:r>
          </a:p>
          <a:p>
            <a:pPr>
              <a:buFont typeface="Symbol" panose="05050102010706020507" pitchFamily="18" charset="2"/>
              <a:buChar char="Þ"/>
            </a:pPr>
            <a:r>
              <a:rPr lang="fr-BE" sz="1800" i="1" smtClean="0"/>
              <a:t>Pour tout le monde, le détail de la présence de notices liées sera vu dans la suite de cette formation (partie « Recherche » de la formation)</a:t>
            </a:r>
            <a:endParaRPr lang="fr-BE" sz="1800" i="1"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14</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4440" y="260102"/>
            <a:ext cx="7992888" cy="1143000"/>
          </a:xfrm>
        </p:spPr>
        <p:txBody>
          <a:bodyPr/>
          <a:lstStyle/>
          <a:p>
            <a:r>
              <a:rPr lang="fr-BE" sz="2400"/>
              <a:t>Migration du catalogue Aleph </a:t>
            </a:r>
            <a:br>
              <a:rPr lang="fr-BE" sz="2400"/>
            </a:br>
            <a:r>
              <a:rPr lang="fr-BE" sz="2400"/>
              <a:t>	Éléments principaux </a:t>
            </a:r>
            <a:r>
              <a:rPr lang="fr-BE" sz="2400" smtClean="0"/>
              <a:t> : autres zones ‘ALEPH’</a:t>
            </a:r>
            <a:endParaRPr lang="fr-BE" sz="2400" dirty="0"/>
          </a:p>
        </p:txBody>
      </p:sp>
      <p:sp>
        <p:nvSpPr>
          <p:cNvPr id="3" name="Espace réservé du contenu 2"/>
          <p:cNvSpPr>
            <a:spLocks noGrp="1"/>
          </p:cNvSpPr>
          <p:nvPr>
            <p:ph idx="1"/>
          </p:nvPr>
        </p:nvSpPr>
        <p:spPr>
          <a:xfrm>
            <a:off x="274440" y="1856610"/>
            <a:ext cx="7992888" cy="4176464"/>
          </a:xfrm>
        </p:spPr>
        <p:txBody>
          <a:bodyPr>
            <a:normAutofit/>
          </a:bodyPr>
          <a:lstStyle/>
          <a:p>
            <a:pPr marL="114300" indent="0">
              <a:buNone/>
            </a:pPr>
            <a:r>
              <a:rPr lang="fr-BE" smtClean="0"/>
              <a:t>Certaines zones propres à Aleph n’ont </a:t>
            </a:r>
            <a:r>
              <a:rPr lang="fr-BE" dirty="0" smtClean="0"/>
              <a:t>pas </a:t>
            </a:r>
            <a:r>
              <a:rPr lang="fr-BE" smtClean="0"/>
              <a:t>été récupérées </a:t>
            </a:r>
            <a:r>
              <a:rPr lang="fr-BE" dirty="0" smtClean="0"/>
              <a:t>par le  processus </a:t>
            </a:r>
            <a:r>
              <a:rPr lang="fr-BE" smtClean="0"/>
              <a:t>de migration :</a:t>
            </a:r>
          </a:p>
          <a:p>
            <a:pPr marL="114300" indent="0">
              <a:buNone/>
            </a:pPr>
            <a:endParaRPr lang="fr-BE" dirty="0" smtClean="0"/>
          </a:p>
          <a:p>
            <a:pPr>
              <a:buFont typeface="Symbol"/>
              <a:buChar char="Þ"/>
            </a:pPr>
            <a:r>
              <a:rPr lang="fr-BE" smtClean="0"/>
              <a:t> soit </a:t>
            </a:r>
            <a:r>
              <a:rPr lang="fr-BE" dirty="0" smtClean="0"/>
              <a:t>les </a:t>
            </a:r>
            <a:r>
              <a:rPr lang="fr-BE" smtClean="0"/>
              <a:t>informations qu’elles </a:t>
            </a:r>
            <a:r>
              <a:rPr lang="fr-BE" dirty="0" smtClean="0"/>
              <a:t>contiennent font double emploi avec celles qui sont contenues dans </a:t>
            </a:r>
            <a:r>
              <a:rPr lang="fr-BE" smtClean="0"/>
              <a:t>d’autres champs : par exemple les zones TYP </a:t>
            </a:r>
            <a:r>
              <a:rPr lang="fr-BE"/>
              <a:t>(</a:t>
            </a:r>
            <a:r>
              <a:rPr lang="fr-BE" smtClean="0"/>
              <a:t>type de document) ou FMT (format)</a:t>
            </a:r>
          </a:p>
          <a:p>
            <a:pPr marL="114300" indent="0">
              <a:buNone/>
            </a:pPr>
            <a:endParaRPr lang="fr-BE" smtClean="0"/>
          </a:p>
          <a:p>
            <a:pPr>
              <a:buFont typeface="Symbol"/>
              <a:buChar char="Þ"/>
            </a:pPr>
            <a:r>
              <a:rPr lang="fr-BE" smtClean="0"/>
              <a:t> </a:t>
            </a:r>
            <a:r>
              <a:rPr lang="fr-BE" dirty="0"/>
              <a:t>s</a:t>
            </a:r>
            <a:r>
              <a:rPr lang="fr-BE" smtClean="0"/>
              <a:t>oit </a:t>
            </a:r>
            <a:r>
              <a:rPr lang="fr-BE" dirty="0" smtClean="0"/>
              <a:t>les informations pouvaient être abandonnées </a:t>
            </a:r>
            <a:r>
              <a:rPr lang="fr-BE" smtClean="0"/>
              <a:t>sans inconvénient :</a:t>
            </a:r>
            <a:r>
              <a:rPr lang="fr-BE"/>
              <a:t> par exemple </a:t>
            </a:r>
            <a:r>
              <a:rPr lang="fr-BE" smtClean="0"/>
              <a:t>la zone CAT (historique du catalogage). </a:t>
            </a:r>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15</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4186003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5517" y="188639"/>
            <a:ext cx="8208912" cy="1143000"/>
          </a:xfrm>
        </p:spPr>
        <p:txBody>
          <a:bodyPr/>
          <a:lstStyle/>
          <a:p>
            <a:r>
              <a:rPr lang="fr-BE" sz="2800"/>
              <a:t>Migration du catalogue Aleph </a:t>
            </a:r>
            <a:br>
              <a:rPr lang="fr-BE" sz="2800"/>
            </a:br>
            <a:r>
              <a:rPr lang="fr-BE" sz="2800"/>
              <a:t>	</a:t>
            </a:r>
            <a:r>
              <a:rPr lang="fr-BE" sz="2400"/>
              <a:t>Éléments principaux </a:t>
            </a:r>
            <a:r>
              <a:rPr lang="fr-BE" sz="2400" smtClean="0"/>
              <a:t> : ponctuation et articles initiaux</a:t>
            </a:r>
            <a:endParaRPr lang="fr-BE" sz="2400" dirty="0"/>
          </a:p>
        </p:txBody>
      </p:sp>
      <p:sp>
        <p:nvSpPr>
          <p:cNvPr id="3" name="Espace réservé du contenu 2"/>
          <p:cNvSpPr>
            <a:spLocks noGrp="1"/>
          </p:cNvSpPr>
          <p:nvPr>
            <p:ph idx="1"/>
          </p:nvPr>
        </p:nvSpPr>
        <p:spPr/>
        <p:txBody>
          <a:bodyPr>
            <a:normAutofit/>
          </a:bodyPr>
          <a:lstStyle/>
          <a:p>
            <a:pPr algn="just">
              <a:buClrTx/>
              <a:buSzPct val="100000"/>
              <a:buFont typeface="Wingdings" panose="05000000000000000000" pitchFamily="2" charset="2"/>
              <a:buChar char="ü"/>
            </a:pPr>
            <a:r>
              <a:rPr lang="fr-BE" dirty="0" smtClean="0"/>
              <a:t>La </a:t>
            </a:r>
            <a:r>
              <a:rPr lang="fr-BE" dirty="0"/>
              <a:t>ponctuation d’une série de zones, qui était gérée à l’affichage </a:t>
            </a:r>
            <a:r>
              <a:rPr lang="fr-BE"/>
              <a:t>par </a:t>
            </a:r>
            <a:r>
              <a:rPr lang="fr-BE" smtClean="0"/>
              <a:t>Aleph  (et Primo), </a:t>
            </a:r>
            <a:r>
              <a:rPr lang="fr-BE" dirty="0"/>
              <a:t>a été intégrée directement dans les notices</a:t>
            </a:r>
            <a:r>
              <a:rPr lang="fr-BE"/>
              <a:t>. </a:t>
            </a:r>
            <a:endParaRPr lang="fr-BE" smtClean="0"/>
          </a:p>
          <a:p>
            <a:pPr marL="114300" indent="0" algn="just">
              <a:buNone/>
            </a:pPr>
            <a:r>
              <a:rPr lang="fr-BE" smtClean="0"/>
              <a:t>De même, la ponctuation s’insérait automatiquement à l’enregistrement pour d’autres zones : ce n’est plus le cas avec Alma.</a:t>
            </a:r>
          </a:p>
          <a:p>
            <a:pPr marL="114300" indent="0">
              <a:buNone/>
            </a:pPr>
            <a:endParaRPr lang="fr-BE" sz="1000" smtClean="0"/>
          </a:p>
          <a:p>
            <a:pPr>
              <a:buClr>
                <a:schemeClr val="tx2"/>
              </a:buClr>
              <a:buSzPct val="100000"/>
              <a:buFont typeface="Symbol" panose="05050102010706020507" pitchFamily="18" charset="2"/>
              <a:buChar char="Þ"/>
            </a:pPr>
            <a:r>
              <a:rPr lang="fr-BE" smtClean="0">
                <a:solidFill>
                  <a:srgbClr val="002060"/>
                </a:solidFill>
              </a:rPr>
              <a:t>Dans </a:t>
            </a:r>
            <a:r>
              <a:rPr lang="fr-BE" dirty="0" smtClean="0">
                <a:solidFill>
                  <a:srgbClr val="002060"/>
                </a:solidFill>
              </a:rPr>
              <a:t>ALMA, toute la ponctuation devra être insérée MANUELLEMENT lors </a:t>
            </a:r>
            <a:r>
              <a:rPr lang="fr-BE" smtClean="0">
                <a:solidFill>
                  <a:srgbClr val="002060"/>
                </a:solidFill>
              </a:rPr>
              <a:t>du catalogage</a:t>
            </a:r>
          </a:p>
          <a:p>
            <a:pPr marL="114300" indent="0">
              <a:buNone/>
            </a:pPr>
            <a:endParaRPr lang="fr-BE" dirty="0" smtClean="0"/>
          </a:p>
          <a:p>
            <a:pPr marL="400050" lvl="1" indent="-285750">
              <a:buClrTx/>
              <a:buSzPct val="100000"/>
              <a:buFont typeface="Wingdings" panose="05000000000000000000" pitchFamily="2" charset="2"/>
              <a:buChar char="ü"/>
            </a:pPr>
            <a:r>
              <a:rPr lang="fr-BE" sz="2000" smtClean="0"/>
              <a:t>Les </a:t>
            </a:r>
            <a:r>
              <a:rPr lang="fr-BE" sz="2000" dirty="0"/>
              <a:t>chevrons &lt;&lt; &gt;&gt; qui isolaient les articles initiaux </a:t>
            </a:r>
            <a:r>
              <a:rPr lang="fr-BE" sz="2000"/>
              <a:t>dans </a:t>
            </a:r>
            <a:r>
              <a:rPr lang="fr-BE" sz="2000" smtClean="0"/>
              <a:t>certains champs, en </a:t>
            </a:r>
            <a:r>
              <a:rPr lang="fr-BE" sz="2000" dirty="0"/>
              <a:t>vue de permettre </a:t>
            </a:r>
            <a:r>
              <a:rPr lang="fr-BE" sz="2000" dirty="0" smtClean="0"/>
              <a:t>l’indexation </a:t>
            </a:r>
            <a:r>
              <a:rPr lang="fr-BE" sz="2000" dirty="0"/>
              <a:t>par liste </a:t>
            </a:r>
            <a:r>
              <a:rPr lang="fr-BE" sz="2000"/>
              <a:t>dans </a:t>
            </a:r>
            <a:r>
              <a:rPr lang="fr-BE" sz="2000" smtClean="0"/>
              <a:t>Aleph, </a:t>
            </a:r>
            <a:r>
              <a:rPr lang="fr-BE" sz="2000" dirty="0"/>
              <a:t>ont été supprimés</a:t>
            </a:r>
            <a:r>
              <a:rPr lang="fr-BE" sz="2000"/>
              <a:t>. </a:t>
            </a:r>
            <a:r>
              <a:rPr lang="fr-BE" sz="2000" smtClean="0"/>
              <a:t>Le format Marc21 ne prévoit pas d’indexation liste pour ces zones et la </a:t>
            </a:r>
            <a:r>
              <a:rPr lang="fr-BE" sz="2000" dirty="0"/>
              <a:t>fonctionnalité qui caractérisait ces chevrons dans Aleph n’est plus présente dans </a:t>
            </a:r>
            <a:r>
              <a:rPr lang="fr-BE" sz="2000"/>
              <a:t>Alma</a:t>
            </a:r>
            <a:r>
              <a:rPr lang="fr-BE" sz="2000" smtClean="0"/>
              <a:t>.</a:t>
            </a:r>
          </a:p>
          <a:p>
            <a:pPr marL="114300" lvl="1" indent="0">
              <a:buClrTx/>
              <a:buSzPct val="100000"/>
              <a:buNone/>
            </a:pPr>
            <a:endParaRPr lang="fr-BE" sz="2000" smtClean="0"/>
          </a:p>
          <a:p>
            <a:pPr>
              <a:buClr>
                <a:schemeClr val="tx2"/>
              </a:buClr>
              <a:buSzPct val="100000"/>
              <a:buFont typeface="Symbol" panose="05050102010706020507" pitchFamily="18" charset="2"/>
              <a:buChar char="Þ"/>
            </a:pPr>
            <a:r>
              <a:rPr lang="fr-BE" smtClean="0">
                <a:solidFill>
                  <a:srgbClr val="002060"/>
                </a:solidFill>
              </a:rPr>
              <a:t>Là encore, nous rejoignons une standardisation plus stricte des données</a:t>
            </a:r>
          </a:p>
          <a:p>
            <a:pPr>
              <a:buFont typeface="Symbol" panose="05050102010706020507" pitchFamily="18" charset="2"/>
              <a:buChar char="Þ"/>
            </a:pPr>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16</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4245135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1183"/>
            <a:ext cx="8208912" cy="1143000"/>
          </a:xfrm>
        </p:spPr>
        <p:txBody>
          <a:bodyPr/>
          <a:lstStyle/>
          <a:p>
            <a:r>
              <a:rPr lang="fr-BE" sz="2800"/>
              <a:t>Migration du catalogue Aleph </a:t>
            </a:r>
            <a:br>
              <a:rPr lang="fr-BE" sz="2800"/>
            </a:br>
            <a:r>
              <a:rPr lang="fr-BE" sz="2800"/>
              <a:t>	</a:t>
            </a:r>
            <a:r>
              <a:rPr lang="fr-BE" sz="2400"/>
              <a:t>Éléments </a:t>
            </a:r>
            <a:r>
              <a:rPr lang="fr-BE" sz="2400" smtClean="0"/>
              <a:t>principaux :</a:t>
            </a:r>
            <a:r>
              <a:rPr lang="fr-BE" sz="2800" smtClean="0"/>
              <a:t> </a:t>
            </a:r>
            <a:r>
              <a:rPr lang="fr-BE" sz="2400" dirty="0"/>
              <a:t>c</a:t>
            </a:r>
            <a:r>
              <a:rPr lang="fr-BE" sz="2400" smtClean="0"/>
              <a:t>hamps </a:t>
            </a:r>
            <a:r>
              <a:rPr lang="fr-BE" sz="2400" dirty="0" smtClean="0"/>
              <a:t>relatifs au </a:t>
            </a:r>
            <a:r>
              <a:rPr lang="fr-BE" sz="2400" dirty="0" err="1" smtClean="0"/>
              <a:t>bulletinage</a:t>
            </a:r>
            <a:endParaRPr lang="fr-BE" sz="2400" dirty="0"/>
          </a:p>
        </p:txBody>
      </p:sp>
      <p:sp>
        <p:nvSpPr>
          <p:cNvPr id="3" name="Espace réservé du contenu 2"/>
          <p:cNvSpPr>
            <a:spLocks noGrp="1"/>
          </p:cNvSpPr>
          <p:nvPr>
            <p:ph idx="1"/>
          </p:nvPr>
        </p:nvSpPr>
        <p:spPr>
          <a:xfrm>
            <a:off x="251520" y="1700808"/>
            <a:ext cx="7992888" cy="4988024"/>
          </a:xfrm>
        </p:spPr>
        <p:txBody>
          <a:bodyPr/>
          <a:lstStyle/>
          <a:p>
            <a:pPr marL="114300" lvl="0" indent="0">
              <a:buNone/>
            </a:pPr>
            <a:r>
              <a:rPr lang="fr-BE" dirty="0" smtClean="0"/>
              <a:t>Le </a:t>
            </a:r>
            <a:r>
              <a:rPr lang="fr-BE" dirty="0" err="1" smtClean="0"/>
              <a:t>bulletinage</a:t>
            </a:r>
            <a:r>
              <a:rPr lang="fr-BE" dirty="0" smtClean="0"/>
              <a:t> dans Aleph </a:t>
            </a:r>
            <a:r>
              <a:rPr lang="fr-BE" smtClean="0"/>
              <a:t>mêlait des </a:t>
            </a:r>
            <a:r>
              <a:rPr lang="fr-BE" dirty="0" smtClean="0"/>
              <a:t>champs Marc standard et des champs propres à Aleph. </a:t>
            </a:r>
          </a:p>
          <a:p>
            <a:pPr marL="114300" lvl="0" indent="0">
              <a:buNone/>
            </a:pPr>
            <a:r>
              <a:rPr lang="fr-BE" smtClean="0"/>
              <a:t>-&gt; Les champs standards (énumération et chronologie) </a:t>
            </a:r>
            <a:r>
              <a:rPr lang="fr-BE" dirty="0" smtClean="0"/>
              <a:t>ont été conservés.</a:t>
            </a:r>
          </a:p>
          <a:p>
            <a:pPr marL="114300" lvl="0" indent="0">
              <a:buNone/>
            </a:pPr>
            <a:r>
              <a:rPr lang="fr-BE" smtClean="0"/>
              <a:t>-&gt; Les </a:t>
            </a:r>
            <a:r>
              <a:rPr lang="fr-BE" dirty="0" smtClean="0"/>
              <a:t>champs et sous-champs propres à Aleph ont </a:t>
            </a:r>
            <a:r>
              <a:rPr lang="fr-BE" smtClean="0"/>
              <a:t>été supprimés.</a:t>
            </a:r>
            <a:endParaRPr lang="fr-BE"/>
          </a:p>
          <a:p>
            <a:pPr marL="114300" lvl="0" indent="0">
              <a:buNone/>
            </a:pPr>
            <a:endParaRPr lang="fr-BE" smtClean="0"/>
          </a:p>
          <a:p>
            <a:pPr marL="114300" lvl="0" indent="0">
              <a:buNone/>
            </a:pPr>
            <a:r>
              <a:rPr lang="fr-BE" smtClean="0"/>
              <a:t>Les exemplaires créés dans le cadre de ces modèles prévisionnels ont été conservés en partie.</a:t>
            </a:r>
            <a:endParaRPr lang="fr-BE" dirty="0" smtClean="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17</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1533677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1183"/>
            <a:ext cx="8208912" cy="1143000"/>
          </a:xfrm>
        </p:spPr>
        <p:txBody>
          <a:bodyPr/>
          <a:lstStyle/>
          <a:p>
            <a:r>
              <a:rPr lang="fr-BE" sz="2800"/>
              <a:t>Migration du catalogue Aleph </a:t>
            </a:r>
            <a:br>
              <a:rPr lang="fr-BE" sz="2800"/>
            </a:br>
            <a:r>
              <a:rPr lang="fr-BE" sz="2800"/>
              <a:t>	</a:t>
            </a:r>
            <a:r>
              <a:rPr lang="fr-BE" sz="2200"/>
              <a:t>Éléments principaux </a:t>
            </a:r>
            <a:r>
              <a:rPr lang="fr-BE" sz="2200" smtClean="0"/>
              <a:t>: </a:t>
            </a:r>
            <a:r>
              <a:rPr lang="fr-BE" sz="2200"/>
              <a:t>c</a:t>
            </a:r>
            <a:r>
              <a:rPr lang="fr-BE" sz="2200" smtClean="0"/>
              <a:t>hamps relatifs aux mesures de 	conservation</a:t>
            </a:r>
            <a:endParaRPr lang="fr-BE" sz="2200" dirty="0"/>
          </a:p>
        </p:txBody>
      </p:sp>
      <p:sp>
        <p:nvSpPr>
          <p:cNvPr id="3" name="Espace réservé du contenu 2"/>
          <p:cNvSpPr>
            <a:spLocks noGrp="1"/>
          </p:cNvSpPr>
          <p:nvPr>
            <p:ph idx="1"/>
          </p:nvPr>
        </p:nvSpPr>
        <p:spPr/>
        <p:txBody>
          <a:bodyPr/>
          <a:lstStyle/>
          <a:p>
            <a:pPr marL="114300" lvl="0" indent="0">
              <a:buNone/>
            </a:pPr>
            <a:r>
              <a:rPr lang="fr-BE"/>
              <a:t>Les informations relatives au statut de conservation attribué à certaines collections dans le cadre des activités des groupes Gevafa et CPP ont été migrées dans </a:t>
            </a:r>
            <a:r>
              <a:rPr lang="fr-BE" smtClean="0"/>
              <a:t>une zone de  </a:t>
            </a:r>
            <a:r>
              <a:rPr lang="fr-BE" i="1" smtClean="0"/>
              <a:t>Notes </a:t>
            </a:r>
            <a:r>
              <a:rPr lang="fr-BE" i="1"/>
              <a:t>sur les mesures </a:t>
            </a:r>
            <a:r>
              <a:rPr lang="fr-BE" i="1" smtClean="0"/>
              <a:t>prises</a:t>
            </a:r>
            <a:r>
              <a:rPr lang="fr-BE" smtClean="0"/>
              <a:t>. </a:t>
            </a:r>
          </a:p>
          <a:p>
            <a:pPr marL="114300" lvl="0" indent="0">
              <a:buNone/>
            </a:pPr>
            <a:endParaRPr lang="fr-BE" smtClean="0"/>
          </a:p>
          <a:p>
            <a:pPr marL="114300" lvl="0" indent="0">
              <a:buNone/>
            </a:pPr>
            <a:r>
              <a:rPr lang="fr-BE" smtClean="0"/>
              <a:t>Ce </a:t>
            </a:r>
            <a:r>
              <a:rPr lang="fr-BE"/>
              <a:t>champ, </a:t>
            </a:r>
            <a:r>
              <a:rPr lang="fr-BE" smtClean="0"/>
              <a:t>dédié </a:t>
            </a:r>
            <a:r>
              <a:rPr lang="fr-BE"/>
              <a:t>aux informations relatives aux actions de conservation et de numérisation (en anglais PDA, Preservation and digitization actions) consigne désormais les informations précédemment contenues dans  </a:t>
            </a:r>
            <a:r>
              <a:rPr lang="fr-BE" smtClean="0"/>
              <a:t>des champs définis localement par l’ULg pour l’identification des collections Gevafa et des collections CPP.</a:t>
            </a:r>
            <a:endParaRPr lang="fr-BE"/>
          </a:p>
          <a:p>
            <a:pPr marL="114300" lvl="0" indent="0">
              <a:buNone/>
            </a:pPr>
            <a:endParaRPr lang="fr-BE" dirty="0" smtClean="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18</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1800204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a:t>
            </a:r>
            <a:r>
              <a:rPr lang="fr-BE" sz="2400" smtClean="0"/>
              <a:t>principaux : exemplaires</a:t>
            </a:r>
            <a:endParaRPr lang="fr-BE" sz="2800" dirty="0"/>
          </a:p>
        </p:txBody>
      </p:sp>
      <p:sp>
        <p:nvSpPr>
          <p:cNvPr id="3" name="Espace réservé du contenu 2"/>
          <p:cNvSpPr>
            <a:spLocks noGrp="1"/>
          </p:cNvSpPr>
          <p:nvPr>
            <p:ph idx="1"/>
          </p:nvPr>
        </p:nvSpPr>
        <p:spPr/>
        <p:txBody>
          <a:bodyPr>
            <a:normAutofit lnSpcReduction="10000"/>
          </a:bodyPr>
          <a:lstStyle/>
          <a:p>
            <a:pPr>
              <a:buFont typeface="Symbol" panose="05050102010706020507" pitchFamily="18" charset="2"/>
              <a:buChar char="Þ"/>
            </a:pPr>
            <a:r>
              <a:rPr lang="fr-BE" smtClean="0"/>
              <a:t>Tous </a:t>
            </a:r>
            <a:r>
              <a:rPr lang="fr-BE" dirty="0" smtClean="0"/>
              <a:t>les exemplaires présents dans Aleph ont été migrés dans Alma à l’exception des exemplaires de périodiques non reçus pour lesquels la date de réception estimée dans Aleph est postérieure à la date de </a:t>
            </a:r>
            <a:r>
              <a:rPr lang="fr-BE" smtClean="0"/>
              <a:t>migration.</a:t>
            </a:r>
          </a:p>
          <a:p>
            <a:pPr marL="114300" indent="0">
              <a:buNone/>
            </a:pPr>
            <a:endParaRPr lang="fr-BE" smtClean="0"/>
          </a:p>
          <a:p>
            <a:pPr>
              <a:buFont typeface="Symbol" panose="05050102010706020507" pitchFamily="18" charset="2"/>
              <a:buChar char="Þ"/>
            </a:pPr>
            <a:r>
              <a:rPr lang="fr-BE" smtClean="0"/>
              <a:t>Toutes </a:t>
            </a:r>
            <a:r>
              <a:rPr lang="fr-BE" dirty="0" smtClean="0"/>
              <a:t>les informations présentes dans les exemplaires Aleph ont été migrées dans les items </a:t>
            </a:r>
            <a:r>
              <a:rPr lang="fr-BE" smtClean="0"/>
              <a:t>Alma.</a:t>
            </a:r>
          </a:p>
          <a:p>
            <a:pPr marL="114300" indent="0">
              <a:buNone/>
            </a:pPr>
            <a:r>
              <a:rPr lang="fr-BE"/>
              <a:t>	</a:t>
            </a:r>
            <a:r>
              <a:rPr lang="fr-BE" smtClean="0"/>
              <a:t>Sauf les </a:t>
            </a:r>
            <a:r>
              <a:rPr lang="fr-BE" dirty="0" smtClean="0"/>
              <a:t>informations de prix et les numéros </a:t>
            </a:r>
            <a:r>
              <a:rPr lang="fr-BE" smtClean="0"/>
              <a:t>de commandes </a:t>
            </a:r>
            <a:r>
              <a:rPr lang="fr-BE" dirty="0" smtClean="0"/>
              <a:t>encodés dans les exemplaires sans passer par le </a:t>
            </a:r>
            <a:r>
              <a:rPr lang="fr-BE" smtClean="0"/>
              <a:t>module Acquisitions d’Aleph qui ne sont </a:t>
            </a:r>
            <a:r>
              <a:rPr lang="fr-BE" dirty="0" smtClean="0"/>
              <a:t>pas </a:t>
            </a:r>
            <a:r>
              <a:rPr lang="fr-BE" smtClean="0"/>
              <a:t>été récupérés dans le processus standard de migration.</a:t>
            </a:r>
          </a:p>
          <a:p>
            <a:pPr marL="114300" indent="0">
              <a:buNone/>
            </a:pPr>
            <a:endParaRPr lang="fr-BE" smtClean="0"/>
          </a:p>
          <a:p>
            <a:pPr marL="114300" indent="0">
              <a:buNone/>
            </a:pPr>
            <a:r>
              <a:rPr lang="fr-BE" smtClean="0"/>
              <a:t>Par </a:t>
            </a:r>
            <a:r>
              <a:rPr lang="fr-BE" dirty="0" smtClean="0"/>
              <a:t>contre, comme la logique qui sous-tend le fonctionnement d’Alma n’est pas semblable à celle d’Aleph, toutes les informations migrées ne sont </a:t>
            </a:r>
            <a:r>
              <a:rPr lang="fr-BE" smtClean="0"/>
              <a:t>pas réutilisables à l’identique : c’est le cas par exemple des « statuts de traitement » d’Aleph.</a:t>
            </a:r>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19</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E667ED75-B537-4810-9364-B7D9FE7FDC55}" type="slidenum">
              <a:rPr lang="en-US" smtClean="0"/>
              <a:pPr/>
              <a:t>2</a:t>
            </a:fld>
            <a:endParaRPr lang="en-US"/>
          </a:p>
        </p:txBody>
      </p:sp>
      <p:sp>
        <p:nvSpPr>
          <p:cNvPr id="6"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
        <p:nvSpPr>
          <p:cNvPr id="8" name="Espace réservé du contenu 7"/>
          <p:cNvSpPr>
            <a:spLocks noGrp="1"/>
          </p:cNvSpPr>
          <p:nvPr>
            <p:ph idx="4294967295"/>
          </p:nvPr>
        </p:nvSpPr>
        <p:spPr>
          <a:xfrm>
            <a:off x="395536" y="785737"/>
            <a:ext cx="7920880" cy="3888432"/>
          </a:xfrm>
        </p:spPr>
        <p:txBody>
          <a:bodyPr>
            <a:normAutofit/>
          </a:bodyPr>
          <a:lstStyle/>
          <a:p>
            <a:pPr lvl="1">
              <a:buFont typeface="Wingdings" panose="05000000000000000000" pitchFamily="2" charset="2"/>
              <a:buChar char="ü"/>
            </a:pPr>
            <a:r>
              <a:rPr lang="fr-BE" sz="2000" smtClean="0">
                <a:solidFill>
                  <a:srgbClr val="0070C0"/>
                </a:solidFill>
              </a:rPr>
              <a:t>INTRODUCTION</a:t>
            </a:r>
          </a:p>
          <a:p>
            <a:pPr marL="411480" lvl="1" indent="0">
              <a:buNone/>
            </a:pPr>
            <a:endParaRPr lang="fr-BE" sz="2000" smtClean="0">
              <a:solidFill>
                <a:srgbClr val="0070C0"/>
              </a:solidFill>
            </a:endParaRPr>
          </a:p>
          <a:p>
            <a:pPr lvl="1">
              <a:buFont typeface="Wingdings" panose="05000000000000000000" pitchFamily="2" charset="2"/>
              <a:buChar char="ü"/>
            </a:pPr>
            <a:r>
              <a:rPr lang="fr-BE" sz="2000" cap="all"/>
              <a:t>Migration du catalogue Aleph: </a:t>
            </a:r>
            <a:r>
              <a:rPr lang="fr-BE" sz="2000" cap="all" smtClean="0"/>
              <a:t>déroulement &amp; principes</a:t>
            </a:r>
          </a:p>
          <a:p>
            <a:pPr marL="411480" lvl="1" indent="0">
              <a:buNone/>
            </a:pPr>
            <a:endParaRPr lang="fr-BE" sz="2000" cap="all" smtClean="0"/>
          </a:p>
          <a:p>
            <a:pPr lvl="1">
              <a:buFont typeface="Wingdings" panose="05000000000000000000" pitchFamily="2" charset="2"/>
              <a:buChar char="ü"/>
            </a:pPr>
            <a:r>
              <a:rPr lang="fr-BE" sz="2000" cap="all" smtClean="0"/>
              <a:t>MIGRATION DU CATALOGUE ALEPH: ÉLÉMENTS PRINCIPAUX</a:t>
            </a:r>
          </a:p>
          <a:p>
            <a:pPr lvl="2">
              <a:buFont typeface="Wingdings" panose="05000000000000000000" pitchFamily="2" charset="2"/>
              <a:buChar char="v"/>
            </a:pPr>
            <a:endParaRPr lang="fr-BE"/>
          </a:p>
          <a:p>
            <a:pPr lvl="1">
              <a:buFont typeface="Wingdings" panose="05000000000000000000" pitchFamily="2" charset="2"/>
              <a:buChar char="ü"/>
            </a:pPr>
            <a:r>
              <a:rPr lang="fr-BE" sz="2000" cap="all"/>
              <a:t>Migration </a:t>
            </a:r>
            <a:r>
              <a:rPr lang="fr-BE" sz="2000" cap="all" smtClean="0"/>
              <a:t>dES DONNÉES SFX</a:t>
            </a:r>
          </a:p>
          <a:p>
            <a:pPr marL="411480" lvl="1" indent="0">
              <a:buNone/>
            </a:pPr>
            <a:endParaRPr lang="fr-BE" cap="all"/>
          </a:p>
          <a:p>
            <a:pPr lvl="1">
              <a:buFont typeface="Wingdings" panose="05000000000000000000" pitchFamily="2" charset="2"/>
              <a:buChar char="ü"/>
            </a:pPr>
            <a:r>
              <a:rPr lang="fr-BE" sz="2000" cap="all" smtClean="0"/>
              <a:t>TEST DES DONNÉES MIGRÉES</a:t>
            </a:r>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9245" y="0"/>
            <a:ext cx="7992888" cy="1143000"/>
          </a:xfrm>
        </p:spPr>
        <p:txBody>
          <a:bodyPr/>
          <a:lstStyle/>
          <a:p>
            <a:r>
              <a:rPr lang="fr-BE" sz="2800"/>
              <a:t>Migration du catalogue Aleph </a:t>
            </a:r>
            <a:br>
              <a:rPr lang="fr-BE" sz="2800"/>
            </a:br>
            <a:r>
              <a:rPr lang="fr-BE" sz="2800"/>
              <a:t>	</a:t>
            </a:r>
            <a:r>
              <a:rPr lang="fr-BE" sz="2400"/>
              <a:t>Éléments principaux : </a:t>
            </a:r>
            <a:r>
              <a:rPr lang="fr-BE" sz="2400" smtClean="0"/>
              <a:t>exemplaires</a:t>
            </a:r>
            <a:endParaRPr lang="fr-BE" sz="2400" dirty="0"/>
          </a:p>
        </p:txBody>
      </p:sp>
      <p:sp>
        <p:nvSpPr>
          <p:cNvPr id="3" name="Espace réservé du contenu 2"/>
          <p:cNvSpPr>
            <a:spLocks noGrp="1"/>
          </p:cNvSpPr>
          <p:nvPr>
            <p:ph idx="1"/>
          </p:nvPr>
        </p:nvSpPr>
        <p:spPr>
          <a:xfrm>
            <a:off x="251520" y="1196752"/>
            <a:ext cx="7992888" cy="5204048"/>
          </a:xfrm>
        </p:spPr>
        <p:txBody>
          <a:bodyPr>
            <a:normAutofit/>
          </a:bodyPr>
          <a:lstStyle/>
          <a:p>
            <a:pPr marL="114300" indent="0">
              <a:buNone/>
            </a:pPr>
            <a:r>
              <a:rPr lang="fr-BE" dirty="0" smtClean="0"/>
              <a:t>Les </a:t>
            </a:r>
            <a:r>
              <a:rPr lang="fr-BE" b="1" cap="small" dirty="0" smtClean="0">
                <a:solidFill>
                  <a:srgbClr val="002060"/>
                </a:solidFill>
              </a:rPr>
              <a:t>statuts d’exemplaires Aleph </a:t>
            </a:r>
            <a:r>
              <a:rPr lang="fr-BE" dirty="0" smtClean="0"/>
              <a:t>ont été </a:t>
            </a:r>
            <a:r>
              <a:rPr lang="fr-BE" smtClean="0"/>
              <a:t>migrés dans la zone </a:t>
            </a:r>
            <a:r>
              <a:rPr lang="fr-BE" i="1" smtClean="0"/>
              <a:t>item </a:t>
            </a:r>
            <a:r>
              <a:rPr lang="fr-BE" i="1" dirty="0" err="1" smtClean="0"/>
              <a:t>policy</a:t>
            </a:r>
            <a:r>
              <a:rPr lang="fr-BE" i="1" dirty="0" smtClean="0"/>
              <a:t> </a:t>
            </a:r>
            <a:r>
              <a:rPr lang="fr-BE" dirty="0" smtClean="0"/>
              <a:t>dans les items Alma.</a:t>
            </a:r>
          </a:p>
          <a:p>
            <a:pPr lvl="1"/>
            <a:r>
              <a:rPr lang="fr-BE" dirty="0" smtClean="0"/>
              <a:t>C’est l’intitulé (par exemple « Empruntable ») et non le code (par exemple « 10 ») qui a été migré.</a:t>
            </a:r>
          </a:p>
          <a:p>
            <a:pPr marL="411480" lvl="1" indent="0">
              <a:buNone/>
            </a:pPr>
            <a:r>
              <a:rPr lang="fr-BE" dirty="0" smtClean="0">
                <a:solidFill>
                  <a:srgbClr val="FF3300"/>
                </a:solidFill>
              </a:rPr>
              <a:t>Comme dans Alma les conditions de prêt d’un document sont déterminées </a:t>
            </a:r>
            <a:r>
              <a:rPr lang="fr-BE" smtClean="0">
                <a:solidFill>
                  <a:srgbClr val="FF3300"/>
                </a:solidFill>
              </a:rPr>
              <a:t>par les règles associées à sa localisation</a:t>
            </a:r>
            <a:r>
              <a:rPr lang="fr-BE" dirty="0" smtClean="0">
                <a:solidFill>
                  <a:srgbClr val="FF3300"/>
                </a:solidFill>
              </a:rPr>
              <a:t>, ces statuts migrés ne sont pas actifs et sont donc juste présents </a:t>
            </a:r>
            <a:r>
              <a:rPr lang="fr-BE" i="1" smtClean="0">
                <a:solidFill>
                  <a:srgbClr val="FF3300"/>
                </a:solidFill>
              </a:rPr>
              <a:t>pour mémoire.</a:t>
            </a:r>
            <a:endParaRPr lang="fr-BE" dirty="0">
              <a:solidFill>
                <a:srgbClr val="FF3300"/>
              </a:solidFill>
            </a:endParaRPr>
          </a:p>
          <a:p>
            <a:pPr marL="411480" lvl="1" indent="0" algn="ctr">
              <a:buNone/>
            </a:pPr>
            <a:r>
              <a:rPr lang="fr-BE" b="1" smtClean="0">
                <a:solidFill>
                  <a:srgbClr val="002060"/>
                </a:solidFill>
                <a:effectLst>
                  <a:outerShdw blurRad="38100" dist="38100" dir="2700000" algn="tl">
                    <a:srgbClr val="000000">
                      <a:alpha val="43137"/>
                    </a:srgbClr>
                  </a:outerShdw>
                </a:effectLst>
              </a:rPr>
              <a:t>=&gt; Ils </a:t>
            </a:r>
            <a:r>
              <a:rPr lang="fr-BE" b="1" dirty="0" smtClean="0">
                <a:solidFill>
                  <a:srgbClr val="002060"/>
                </a:solidFill>
                <a:effectLst>
                  <a:outerShdw blurRad="38100" dist="38100" dir="2700000" algn="tl">
                    <a:srgbClr val="000000">
                      <a:alpha val="43137"/>
                    </a:srgbClr>
                  </a:outerShdw>
                </a:effectLst>
              </a:rPr>
              <a:t>seront effacés </a:t>
            </a:r>
            <a:r>
              <a:rPr lang="fr-BE" b="1" smtClean="0">
                <a:solidFill>
                  <a:srgbClr val="002060"/>
                </a:solidFill>
                <a:effectLst>
                  <a:outerShdw blurRad="38100" dist="38100" dir="2700000" algn="tl">
                    <a:srgbClr val="000000">
                      <a:alpha val="43137"/>
                    </a:srgbClr>
                  </a:outerShdw>
                </a:effectLst>
              </a:rPr>
              <a:t>peu après </a:t>
            </a:r>
            <a:r>
              <a:rPr lang="fr-BE" b="1" dirty="0" smtClean="0">
                <a:solidFill>
                  <a:srgbClr val="002060"/>
                </a:solidFill>
                <a:effectLst>
                  <a:outerShdw blurRad="38100" dist="38100" dir="2700000" algn="tl">
                    <a:srgbClr val="000000">
                      <a:alpha val="43137"/>
                    </a:srgbClr>
                  </a:outerShdw>
                </a:effectLst>
              </a:rPr>
              <a:t>la mise en production </a:t>
            </a:r>
            <a:r>
              <a:rPr lang="fr-BE" dirty="0" smtClean="0"/>
              <a:t>(</a:t>
            </a:r>
            <a:r>
              <a:rPr lang="fr-BE" smtClean="0"/>
              <a:t>à </a:t>
            </a:r>
            <a:r>
              <a:rPr lang="fr-BE"/>
              <a:t>3</a:t>
            </a:r>
            <a:r>
              <a:rPr lang="fr-BE" smtClean="0"/>
              <a:t> </a:t>
            </a:r>
            <a:r>
              <a:rPr lang="fr-BE" dirty="0" smtClean="0"/>
              <a:t>exceptions près).</a:t>
            </a:r>
          </a:p>
          <a:p>
            <a:pPr lvl="2"/>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20</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pic>
        <p:nvPicPr>
          <p:cNvPr id="7" name="Image 6" descr="SEX.png"/>
          <p:cNvPicPr>
            <a:picLocks noChangeAspect="1"/>
          </p:cNvPicPr>
          <p:nvPr/>
        </p:nvPicPr>
        <p:blipFill>
          <a:blip r:embed="rId3" cstate="print"/>
          <a:stretch>
            <a:fillRect/>
          </a:stretch>
        </p:blipFill>
        <p:spPr>
          <a:xfrm>
            <a:off x="611560" y="3861048"/>
            <a:ext cx="7632848" cy="2553286"/>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pPr marL="114300" indent="0">
              <a:buNone/>
            </a:pPr>
            <a:r>
              <a:rPr lang="fr-BE" dirty="0" smtClean="0"/>
              <a:t>Dans Alma, la zone «</a:t>
            </a:r>
            <a:r>
              <a:rPr lang="fr-BE" smtClean="0"/>
              <a:t> </a:t>
            </a:r>
            <a:r>
              <a:rPr lang="fr-BE" b="1" smtClean="0"/>
              <a:t>Item </a:t>
            </a:r>
            <a:r>
              <a:rPr lang="fr-BE" b="1" dirty="0" err="1" smtClean="0"/>
              <a:t>policy</a:t>
            </a:r>
            <a:r>
              <a:rPr lang="fr-BE" dirty="0" smtClean="0"/>
              <a:t> » est destinée à rester vide dans la plupart des cas. Elle sert uniquement à introduire des exceptions par rapport aux conditions de prêt </a:t>
            </a:r>
            <a:r>
              <a:rPr lang="fr-BE" smtClean="0"/>
              <a:t>déterminées par les localisations (</a:t>
            </a:r>
            <a:r>
              <a:rPr lang="fr-BE" i="1" smtClean="0"/>
              <a:t>physical location</a:t>
            </a:r>
            <a:r>
              <a:rPr lang="fr-BE" smtClean="0"/>
              <a:t>).</a:t>
            </a:r>
            <a:endParaRPr lang="fr-BE" dirty="0" smtClean="0"/>
          </a:p>
          <a:p>
            <a:pPr>
              <a:buNone/>
            </a:pPr>
            <a:r>
              <a:rPr lang="fr-BE" dirty="0" smtClean="0"/>
              <a:t>=&gt;  </a:t>
            </a:r>
            <a:r>
              <a:rPr lang="fr-BE" smtClean="0"/>
              <a:t>Seuls 2 statuts d’exemplaire Aleph </a:t>
            </a:r>
            <a:r>
              <a:rPr lang="fr-BE" dirty="0" smtClean="0"/>
              <a:t>deviennent des </a:t>
            </a:r>
            <a:r>
              <a:rPr lang="fr-BE" i="1" dirty="0" smtClean="0"/>
              <a:t>item </a:t>
            </a:r>
            <a:r>
              <a:rPr lang="fr-BE" i="1" err="1" smtClean="0"/>
              <a:t>policy</a:t>
            </a:r>
            <a:r>
              <a:rPr lang="fr-BE" i="1" smtClean="0"/>
              <a:t> </a:t>
            </a:r>
            <a:r>
              <a:rPr lang="fr-BE" smtClean="0"/>
              <a:t>valides dans Alma </a:t>
            </a:r>
            <a:r>
              <a:rPr lang="fr-BE" dirty="0" smtClean="0"/>
              <a:t>:</a:t>
            </a:r>
          </a:p>
          <a:p>
            <a:pPr lvl="1"/>
            <a:r>
              <a:rPr lang="fr-BE" dirty="0" smtClean="0"/>
              <a:t>Le statut 30 - S’adresser au service : exception permettant d’appliquer à un item les conditions « </a:t>
            </a:r>
            <a:r>
              <a:rPr lang="fr-BE" dirty="0" err="1" smtClean="0"/>
              <a:t>loan</a:t>
            </a:r>
            <a:r>
              <a:rPr lang="fr-BE" dirty="0" smtClean="0"/>
              <a:t> </a:t>
            </a:r>
            <a:r>
              <a:rPr lang="fr-BE" smtClean="0"/>
              <a:t>– no </a:t>
            </a:r>
            <a:r>
              <a:rPr lang="fr-BE" dirty="0" err="1" smtClean="0"/>
              <a:t>request</a:t>
            </a:r>
            <a:r>
              <a:rPr lang="fr-BE" dirty="0" smtClean="0"/>
              <a:t> »</a:t>
            </a:r>
          </a:p>
          <a:p>
            <a:pPr lvl="1"/>
            <a:r>
              <a:rPr lang="fr-BE" dirty="0" smtClean="0"/>
              <a:t>Le statut 18 – Non consultable  : exception permettant d’appliquer à un item les conditions « no </a:t>
            </a:r>
            <a:r>
              <a:rPr lang="fr-BE" dirty="0" err="1" smtClean="0"/>
              <a:t>loan</a:t>
            </a:r>
            <a:r>
              <a:rPr lang="fr-BE" dirty="0" smtClean="0"/>
              <a:t> </a:t>
            </a:r>
            <a:r>
              <a:rPr lang="fr-BE" smtClean="0"/>
              <a:t>– no </a:t>
            </a:r>
            <a:r>
              <a:rPr lang="fr-BE" dirty="0" err="1" smtClean="0"/>
              <a:t>request</a:t>
            </a:r>
            <a:r>
              <a:rPr lang="fr-BE" dirty="0" smtClean="0"/>
              <a:t>  ». Dans Aleph, « non consultable » correspondait au statut de traitement PC. Dans la perspective de la migration, tous les exemplaires concernés ont reçu le </a:t>
            </a:r>
            <a:r>
              <a:rPr lang="fr-BE" smtClean="0"/>
              <a:t>statut d’exemplaire 18.</a:t>
            </a:r>
          </a:p>
          <a:p>
            <a:pPr lvl="1"/>
            <a:endParaRPr lang="fr-BE" smtClean="0"/>
          </a:p>
          <a:p>
            <a:pPr marL="411480" lvl="1" indent="0">
              <a:buNone/>
            </a:pPr>
            <a:r>
              <a:rPr lang="fr-BE" smtClean="0">
                <a:solidFill>
                  <a:srgbClr val="002060"/>
                </a:solidFill>
              </a:rPr>
              <a:t>(* Une 3</a:t>
            </a:r>
            <a:r>
              <a:rPr lang="fr-BE" baseline="30000" smtClean="0">
                <a:solidFill>
                  <a:srgbClr val="002060"/>
                </a:solidFill>
              </a:rPr>
              <a:t>ème</a:t>
            </a:r>
            <a:r>
              <a:rPr lang="fr-BE" smtClean="0">
                <a:solidFill>
                  <a:srgbClr val="002060"/>
                </a:solidFill>
              </a:rPr>
              <a:t> </a:t>
            </a:r>
            <a:r>
              <a:rPr lang="fr-BE" i="1" smtClean="0">
                <a:solidFill>
                  <a:srgbClr val="002060"/>
                </a:solidFill>
              </a:rPr>
              <a:t>item policy </a:t>
            </a:r>
            <a:r>
              <a:rPr lang="fr-BE" smtClean="0">
                <a:solidFill>
                  <a:srgbClr val="002060"/>
                </a:solidFill>
              </a:rPr>
              <a:t>dans Alma correspondra au nouveau statut 15 – créé dans le cadre du passage sur Alma pour des exemplaires abimés ou hors période chronologique (pré-1831) du magasin à livres.)</a:t>
            </a:r>
            <a:endParaRPr lang="fr-BE" dirty="0" smtClean="0">
              <a:solidFill>
                <a:srgbClr val="002060"/>
              </a:solidFill>
            </a:endParaRPr>
          </a:p>
          <a:p>
            <a:pPr lvl="2"/>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21</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4086" y="0"/>
            <a:ext cx="7992888" cy="1143000"/>
          </a:xfrm>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r>
              <a:rPr lang="fr-BE" dirty="0" smtClean="0"/>
              <a:t>Les fonctions gérées dans Aleph </a:t>
            </a:r>
            <a:r>
              <a:rPr lang="fr-BE" smtClean="0"/>
              <a:t>via les </a:t>
            </a:r>
            <a:r>
              <a:rPr lang="fr-BE" b="1" cap="small" smtClean="0">
                <a:solidFill>
                  <a:srgbClr val="002060"/>
                </a:solidFill>
              </a:rPr>
              <a:t>statuts de traitement </a:t>
            </a:r>
            <a:r>
              <a:rPr lang="fr-BE" dirty="0" smtClean="0"/>
              <a:t>sont gérées dans Alma par des procédures appelées </a:t>
            </a:r>
          </a:p>
          <a:p>
            <a:pPr lvl="1"/>
            <a:r>
              <a:rPr lang="fr-BE" dirty="0" smtClean="0"/>
              <a:t>« </a:t>
            </a:r>
            <a:r>
              <a:rPr lang="fr-BE" dirty="0" err="1" smtClean="0"/>
              <a:t>process</a:t>
            </a:r>
            <a:r>
              <a:rPr lang="fr-BE" dirty="0" smtClean="0"/>
              <a:t> types » (pour les acquisitions ou les exemplaires manquants, par exemple)</a:t>
            </a:r>
          </a:p>
          <a:p>
            <a:pPr lvl="1"/>
            <a:r>
              <a:rPr lang="fr-BE" dirty="0" smtClean="0"/>
              <a:t>ou « </a:t>
            </a:r>
            <a:r>
              <a:rPr lang="fr-BE" dirty="0" err="1" smtClean="0"/>
              <a:t>work</a:t>
            </a:r>
            <a:r>
              <a:rPr lang="fr-BE" dirty="0" smtClean="0"/>
              <a:t> </a:t>
            </a:r>
            <a:r>
              <a:rPr lang="fr-BE" dirty="0" err="1" smtClean="0"/>
              <a:t>orders</a:t>
            </a:r>
            <a:r>
              <a:rPr lang="fr-BE" dirty="0" smtClean="0"/>
              <a:t> » (pour la reliure par </a:t>
            </a:r>
            <a:r>
              <a:rPr lang="fr-BE" smtClean="0"/>
              <a:t>exemple).</a:t>
            </a:r>
          </a:p>
          <a:p>
            <a:pPr marL="411480" lvl="1" indent="0">
              <a:buNone/>
            </a:pPr>
            <a:endParaRPr lang="fr-BE" dirty="0" smtClean="0"/>
          </a:p>
          <a:p>
            <a:pPr marL="114300" indent="0">
              <a:buNone/>
            </a:pPr>
            <a:r>
              <a:rPr lang="fr-BE" smtClean="0"/>
              <a:t>=&gt; Les </a:t>
            </a:r>
            <a:r>
              <a:rPr lang="fr-BE" dirty="0" smtClean="0"/>
              <a:t>codes des statuts de </a:t>
            </a:r>
            <a:r>
              <a:rPr lang="fr-BE" smtClean="0"/>
              <a:t>traitement Aleph </a:t>
            </a:r>
            <a:r>
              <a:rPr lang="fr-BE" dirty="0" smtClean="0"/>
              <a:t>présents dans les exemplaires ont été migrés </a:t>
            </a:r>
            <a:r>
              <a:rPr lang="fr-BE" smtClean="0"/>
              <a:t>dans la zone «</a:t>
            </a:r>
            <a:r>
              <a:rPr lang="fr-BE" dirty="0" smtClean="0">
                <a:effectLst>
                  <a:outerShdw blurRad="38100" dist="38100" dir="2700000" algn="tl">
                    <a:srgbClr val="000000">
                      <a:alpha val="43137"/>
                    </a:srgbClr>
                  </a:outerShdw>
                </a:effectLst>
              </a:rPr>
              <a:t> </a:t>
            </a:r>
            <a:r>
              <a:rPr lang="fr-BE" dirty="0" err="1" smtClean="0">
                <a:effectLst>
                  <a:outerShdw blurRad="38100" dist="38100" dir="2700000" algn="tl">
                    <a:srgbClr val="000000">
                      <a:alpha val="43137"/>
                    </a:srgbClr>
                  </a:outerShdw>
                </a:effectLst>
              </a:rPr>
              <a:t>Internal</a:t>
            </a:r>
            <a:r>
              <a:rPr lang="fr-BE" dirty="0" smtClean="0">
                <a:effectLst>
                  <a:outerShdw blurRad="38100" dist="38100" dir="2700000" algn="tl">
                    <a:srgbClr val="000000">
                      <a:alpha val="43137"/>
                    </a:srgbClr>
                  </a:outerShdw>
                </a:effectLst>
              </a:rPr>
              <a:t> note 3</a:t>
            </a:r>
            <a:r>
              <a:rPr lang="fr-BE" dirty="0" smtClean="0"/>
              <a:t> » des items Alma.</a:t>
            </a:r>
          </a:p>
          <a:p>
            <a:pPr marL="114300" indent="0">
              <a:buNone/>
            </a:pPr>
            <a:r>
              <a:rPr lang="fr-BE" smtClean="0"/>
              <a:t>&amp;</a:t>
            </a:r>
          </a:p>
          <a:p>
            <a:pPr marL="114300" indent="0">
              <a:buNone/>
            </a:pPr>
            <a:r>
              <a:rPr lang="fr-BE" smtClean="0"/>
              <a:t>=&gt; Tous </a:t>
            </a:r>
            <a:r>
              <a:rPr lang="fr-BE" dirty="0" smtClean="0"/>
              <a:t>les exemplaires comportant une </a:t>
            </a:r>
            <a:r>
              <a:rPr lang="fr-BE" dirty="0" err="1" smtClean="0"/>
              <a:t>Internal</a:t>
            </a:r>
            <a:r>
              <a:rPr lang="fr-BE" dirty="0" smtClean="0"/>
              <a:t> note 3 contenant de l’information sont intégrés au </a:t>
            </a:r>
            <a:r>
              <a:rPr lang="fr-BE" dirty="0" err="1" smtClean="0">
                <a:effectLst>
                  <a:outerShdw blurRad="38100" dist="38100" dir="2700000" algn="tl">
                    <a:srgbClr val="000000">
                      <a:alpha val="43137"/>
                    </a:srgbClr>
                  </a:outerShdw>
                </a:effectLst>
              </a:rPr>
              <a:t>process</a:t>
            </a:r>
            <a:r>
              <a:rPr lang="fr-BE" dirty="0" smtClean="0">
                <a:effectLst>
                  <a:outerShdw blurRad="38100" dist="38100" dir="2700000" algn="tl">
                    <a:srgbClr val="000000">
                      <a:alpha val="43137"/>
                    </a:srgbClr>
                  </a:outerShdw>
                </a:effectLst>
              </a:rPr>
              <a:t> type </a:t>
            </a:r>
            <a:r>
              <a:rPr lang="fr-BE" dirty="0" smtClean="0"/>
              <a:t>« </a:t>
            </a:r>
            <a:r>
              <a:rPr lang="fr-BE" dirty="0" err="1" smtClean="0">
                <a:effectLst>
                  <a:outerShdw blurRad="38100" dist="38100" dir="2700000" algn="tl">
                    <a:srgbClr val="000000">
                      <a:alpha val="43137"/>
                    </a:srgbClr>
                  </a:outerShdw>
                </a:effectLst>
              </a:rPr>
              <a:t>Technical</a:t>
            </a:r>
            <a:r>
              <a:rPr lang="fr-BE" dirty="0" smtClean="0">
                <a:effectLst>
                  <a:outerShdw blurRad="38100" dist="38100" dir="2700000" algn="tl">
                    <a:srgbClr val="000000">
                      <a:alpha val="43137"/>
                    </a:srgbClr>
                  </a:outerShdw>
                </a:effectLst>
              </a:rPr>
              <a:t> migration</a:t>
            </a:r>
            <a:r>
              <a:rPr lang="fr-BE" dirty="0" smtClean="0"/>
              <a:t> », ce qui a pour conséquence de les afficher </a:t>
            </a:r>
            <a:r>
              <a:rPr lang="fr-BE" smtClean="0"/>
              <a:t>comme indisponibles dans Alma.</a:t>
            </a:r>
            <a:endParaRPr lang="fr-BE" dirty="0" smtClean="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22</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pPr>
              <a:buNone/>
            </a:pPr>
            <a:r>
              <a:rPr lang="fr-BE" i="1" smtClean="0">
                <a:solidFill>
                  <a:srgbClr val="0070C0"/>
                </a:solidFill>
                <a:effectLst>
                  <a:outerShdw blurRad="38100" dist="38100" dir="2700000" algn="tl">
                    <a:srgbClr val="000000">
                      <a:alpha val="43137"/>
                    </a:srgbClr>
                  </a:outerShdw>
                </a:effectLst>
              </a:rPr>
              <a:t>Exemple</a:t>
            </a:r>
          </a:p>
          <a:p>
            <a:pPr>
              <a:buNone/>
            </a:pPr>
            <a:r>
              <a:rPr lang="fr-BE" smtClean="0"/>
              <a:t>Exemplaire </a:t>
            </a:r>
            <a:r>
              <a:rPr lang="fr-BE" dirty="0" smtClean="0"/>
              <a:t>possédant un statut de traitement, migré dans le </a:t>
            </a:r>
            <a:r>
              <a:rPr lang="fr-BE" dirty="0" err="1" smtClean="0"/>
              <a:t>process</a:t>
            </a:r>
            <a:r>
              <a:rPr lang="fr-BE" dirty="0" smtClean="0"/>
              <a:t> type </a:t>
            </a:r>
            <a:r>
              <a:rPr lang="fr-BE" dirty="0" err="1" smtClean="0"/>
              <a:t>Technical</a:t>
            </a:r>
            <a:r>
              <a:rPr lang="fr-BE" dirty="0" smtClean="0"/>
              <a:t> migration</a:t>
            </a:r>
            <a:r>
              <a:rPr lang="fr-BE" smtClean="0"/>
              <a:t>, et noté </a:t>
            </a:r>
            <a:r>
              <a:rPr lang="fr-BE" dirty="0" smtClean="0"/>
              <a:t>comme étant non disponible :</a:t>
            </a:r>
          </a:p>
          <a:p>
            <a:pPr>
              <a:buNone/>
            </a:pPr>
            <a:endParaRPr lang="fr-BE" dirty="0">
              <a:solidFill>
                <a:srgbClr val="FF0000"/>
              </a:solidFill>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23</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pic>
        <p:nvPicPr>
          <p:cNvPr id="6" name="Image 5" descr="RE1.png"/>
          <p:cNvPicPr>
            <a:picLocks noChangeAspect="1"/>
          </p:cNvPicPr>
          <p:nvPr/>
        </p:nvPicPr>
        <p:blipFill>
          <a:blip r:embed="rId3" cstate="print"/>
          <a:stretch>
            <a:fillRect/>
          </a:stretch>
        </p:blipFill>
        <p:spPr>
          <a:xfrm>
            <a:off x="576064" y="3059275"/>
            <a:ext cx="7668344" cy="2787805"/>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pPr>
              <a:buNone/>
            </a:pPr>
            <a:r>
              <a:rPr lang="fr-BE" i="1">
                <a:solidFill>
                  <a:srgbClr val="0070C0"/>
                </a:solidFill>
                <a:effectLst>
                  <a:outerShdw blurRad="38100" dist="38100" dir="2700000" algn="tl">
                    <a:srgbClr val="000000">
                      <a:alpha val="43137"/>
                    </a:srgbClr>
                  </a:outerShdw>
                </a:effectLst>
              </a:rPr>
              <a:t>Exemple</a:t>
            </a:r>
          </a:p>
          <a:p>
            <a:pPr>
              <a:buNone/>
            </a:pPr>
            <a:r>
              <a:rPr lang="fr-BE" smtClean="0"/>
              <a:t>Le </a:t>
            </a:r>
            <a:r>
              <a:rPr lang="fr-BE" dirty="0" smtClean="0"/>
              <a:t>code du statut de traitement Aleph est migré dans l’</a:t>
            </a:r>
            <a:r>
              <a:rPr lang="fr-BE" dirty="0" err="1" smtClean="0"/>
              <a:t>Internal</a:t>
            </a:r>
            <a:r>
              <a:rPr lang="fr-BE" dirty="0" smtClean="0"/>
              <a:t> note 3.</a:t>
            </a:r>
          </a:p>
          <a:p>
            <a:pPr>
              <a:buNone/>
            </a:pPr>
            <a:r>
              <a:rPr lang="fr-BE" dirty="0" smtClean="0"/>
              <a:t>Ici, il s’agit d’un exemplaire en reliure.</a:t>
            </a:r>
          </a:p>
          <a:p>
            <a:pPr>
              <a:buNone/>
            </a:pPr>
            <a:endParaRPr lang="fr-BE" dirty="0" smtClean="0"/>
          </a:p>
          <a:p>
            <a:pPr>
              <a:buNone/>
            </a:pPr>
            <a:endParaRPr lang="fr-BE" dirty="0" smtClean="0"/>
          </a:p>
          <a:p>
            <a:pPr>
              <a:buNone/>
            </a:pPr>
            <a:endParaRPr lang="fr-BE" dirty="0">
              <a:solidFill>
                <a:srgbClr val="FF0000"/>
              </a:solidFill>
            </a:endParaRPr>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24</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pic>
        <p:nvPicPr>
          <p:cNvPr id="7" name="Image 6" descr="RE2.png"/>
          <p:cNvPicPr>
            <a:picLocks noChangeAspect="1"/>
          </p:cNvPicPr>
          <p:nvPr/>
        </p:nvPicPr>
        <p:blipFill>
          <a:blip r:embed="rId3" cstate="print"/>
          <a:stretch>
            <a:fillRect/>
          </a:stretch>
        </p:blipFill>
        <p:spPr>
          <a:xfrm>
            <a:off x="395536" y="2204864"/>
            <a:ext cx="7827610" cy="4024485"/>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a:t>
            </a:r>
            <a:r>
              <a:rPr lang="fr-BE" sz="2400" smtClean="0"/>
              <a:t>exemplaires</a:t>
            </a:r>
            <a:endParaRPr lang="fr-BE" sz="2400" dirty="0"/>
          </a:p>
        </p:txBody>
      </p:sp>
      <p:sp>
        <p:nvSpPr>
          <p:cNvPr id="3" name="Espace réservé du contenu 2"/>
          <p:cNvSpPr>
            <a:spLocks noGrp="1"/>
          </p:cNvSpPr>
          <p:nvPr>
            <p:ph idx="1"/>
          </p:nvPr>
        </p:nvSpPr>
        <p:spPr/>
        <p:txBody>
          <a:bodyPr>
            <a:normAutofit/>
          </a:bodyPr>
          <a:lstStyle/>
          <a:p>
            <a:pPr marL="114300" indent="0">
              <a:buNone/>
            </a:pPr>
            <a:endParaRPr lang="fr-BE" smtClean="0"/>
          </a:p>
          <a:p>
            <a:r>
              <a:rPr lang="fr-BE" smtClean="0"/>
              <a:t>Les </a:t>
            </a:r>
            <a:r>
              <a:rPr lang="fr-BE" dirty="0" smtClean="0"/>
              <a:t>exemplaires portant un </a:t>
            </a:r>
            <a:r>
              <a:rPr lang="fr-BE" smtClean="0"/>
              <a:t>statut de traitement «</a:t>
            </a:r>
            <a:r>
              <a:rPr lang="fr-BE" dirty="0" smtClean="0"/>
              <a:t> CO » (en commande) </a:t>
            </a:r>
            <a:r>
              <a:rPr lang="fr-BE" b="1" i="1" dirty="0" smtClean="0"/>
              <a:t>et</a:t>
            </a:r>
            <a:r>
              <a:rPr lang="fr-BE" dirty="0" smtClean="0"/>
              <a:t> attachés au module Acquisitions d’Aleph par une ligne de commande ont été migrés dans le </a:t>
            </a:r>
            <a:r>
              <a:rPr lang="fr-BE" dirty="0" err="1" smtClean="0"/>
              <a:t>process</a:t>
            </a:r>
            <a:r>
              <a:rPr lang="fr-BE" dirty="0" smtClean="0"/>
              <a:t> type « Acquisition ». Ils apparaissent donc comme en commande</a:t>
            </a:r>
            <a:r>
              <a:rPr lang="fr-BE" smtClean="0"/>
              <a:t>. </a:t>
            </a:r>
          </a:p>
          <a:p>
            <a:pPr marL="114300" indent="0">
              <a:buNone/>
            </a:pPr>
            <a:r>
              <a:rPr lang="fr-BE" i="1" smtClean="0"/>
              <a:t>	</a:t>
            </a:r>
            <a:r>
              <a:rPr lang="fr-BE" sz="1800" i="1" smtClean="0"/>
              <a:t>Mais les </a:t>
            </a:r>
            <a:r>
              <a:rPr lang="fr-BE" sz="1800" i="1" dirty="0" smtClean="0"/>
              <a:t>exemplaires en commande non liés </a:t>
            </a:r>
            <a:r>
              <a:rPr lang="fr-BE" sz="1800" i="1" smtClean="0"/>
              <a:t>au module Acquisitions sont 	en </a:t>
            </a:r>
            <a:r>
              <a:rPr lang="fr-BE" sz="1800" i="1" dirty="0" smtClean="0"/>
              <a:t>«</a:t>
            </a:r>
            <a:r>
              <a:rPr lang="fr-BE" sz="1800" i="1" smtClean="0"/>
              <a:t> </a:t>
            </a:r>
            <a:r>
              <a:rPr lang="fr-BE" sz="1800" i="1" dirty="0" err="1"/>
              <a:t>T</a:t>
            </a:r>
            <a:r>
              <a:rPr lang="fr-BE" sz="1800" i="1" smtClean="0"/>
              <a:t>echnical </a:t>
            </a:r>
            <a:r>
              <a:rPr lang="fr-BE" sz="1800" i="1" dirty="0" smtClean="0"/>
              <a:t>migration ».</a:t>
            </a:r>
          </a:p>
          <a:p>
            <a:r>
              <a:rPr lang="fr-BE" dirty="0" smtClean="0"/>
              <a:t>Tous les exemplaires présents dans le </a:t>
            </a:r>
            <a:r>
              <a:rPr lang="fr-BE" dirty="0" err="1" smtClean="0"/>
              <a:t>process</a:t>
            </a:r>
            <a:r>
              <a:rPr lang="fr-BE" dirty="0" smtClean="0"/>
              <a:t> type «</a:t>
            </a:r>
            <a:r>
              <a:rPr lang="fr-BE" smtClean="0"/>
              <a:t> </a:t>
            </a:r>
            <a:r>
              <a:rPr lang="fr-BE" dirty="0" err="1"/>
              <a:t>T</a:t>
            </a:r>
            <a:r>
              <a:rPr lang="fr-BE" smtClean="0"/>
              <a:t>echnical </a:t>
            </a:r>
            <a:r>
              <a:rPr lang="fr-BE" dirty="0" smtClean="0"/>
              <a:t>migration » devront être revus progressivement pour intégrer la nouvelle procédure qui </a:t>
            </a:r>
            <a:r>
              <a:rPr lang="fr-BE" smtClean="0"/>
              <a:t>leur correspond.</a:t>
            </a:r>
          </a:p>
          <a:p>
            <a:pPr marL="114300" indent="0">
              <a:buNone/>
            </a:pPr>
            <a:r>
              <a:rPr lang="fr-BE" i="1"/>
              <a:t>	</a:t>
            </a:r>
            <a:r>
              <a:rPr lang="fr-BE" sz="1800" i="1" smtClean="0"/>
              <a:t>-&gt; Les </a:t>
            </a:r>
            <a:r>
              <a:rPr lang="fr-BE" sz="1800" i="1" dirty="0"/>
              <a:t>exemplaires portant le statut « MA » (Manquant) </a:t>
            </a:r>
            <a:r>
              <a:rPr lang="fr-BE" sz="1800" i="1"/>
              <a:t>recevront </a:t>
            </a:r>
            <a:r>
              <a:rPr lang="fr-BE" sz="1800" i="1" smtClean="0"/>
              <a:t>le 	process </a:t>
            </a:r>
            <a:r>
              <a:rPr lang="fr-BE" sz="1800" i="1" dirty="0" smtClean="0"/>
              <a:t>type </a:t>
            </a:r>
            <a:r>
              <a:rPr lang="fr-BE" sz="1800" i="1" dirty="0"/>
              <a:t>« </a:t>
            </a:r>
            <a:r>
              <a:rPr lang="fr-BE" sz="1800" i="1" dirty="0" err="1"/>
              <a:t>Missing</a:t>
            </a:r>
            <a:r>
              <a:rPr lang="fr-BE" sz="1800" i="1" dirty="0"/>
              <a:t> </a:t>
            </a:r>
            <a:r>
              <a:rPr lang="fr-BE" sz="1800" i="1" dirty="0" smtClean="0"/>
              <a:t>» par un traitement automatisé.</a:t>
            </a:r>
            <a:endParaRPr lang="fr-BE" sz="1800" i="1" dirty="0"/>
          </a:p>
          <a:p>
            <a:pPr marL="114300" indent="0">
              <a:buNone/>
            </a:pPr>
            <a:r>
              <a:rPr lang="fr-BE" sz="1800" smtClean="0"/>
              <a:t>	</a:t>
            </a:r>
            <a:r>
              <a:rPr lang="fr-BE" sz="1800" i="1" smtClean="0"/>
              <a:t>-&gt; Les </a:t>
            </a:r>
            <a:r>
              <a:rPr lang="fr-BE" sz="1800" i="1" dirty="0"/>
              <a:t>exemplaires portant d’autres statuts de traitement </a:t>
            </a:r>
            <a:r>
              <a:rPr lang="fr-BE" sz="1800" i="1"/>
              <a:t>devront </a:t>
            </a:r>
            <a:r>
              <a:rPr lang="fr-BE" sz="1800" i="1" smtClean="0"/>
              <a:t>être 	traités </a:t>
            </a:r>
            <a:r>
              <a:rPr lang="fr-BE" sz="1800" i="1" dirty="0"/>
              <a:t>manuellement car ils mêlent souvent des cas de </a:t>
            </a:r>
            <a:r>
              <a:rPr lang="fr-BE" sz="1800" i="1"/>
              <a:t>figure </a:t>
            </a:r>
            <a:r>
              <a:rPr lang="fr-BE" sz="1800" i="1" smtClean="0"/>
              <a:t>assez 	différents.</a:t>
            </a:r>
            <a:endParaRPr lang="fr-BE" sz="1800" i="1" dirty="0"/>
          </a:p>
          <a:p>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25</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54422" y="1312813"/>
            <a:ext cx="503688" cy="453802"/>
          </a:xfrm>
          <a:prstGeom prst="rect">
            <a:avLst/>
          </a:prstGeom>
        </p:spPr>
      </p:pic>
    </p:spTree>
    <p:extLst>
      <p:ext uri="{BB962C8B-B14F-4D97-AF65-F5344CB8AC3E}">
        <p14:creationId xmlns:p14="http://schemas.microsoft.com/office/powerpoint/2010/main" val="1865576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pPr>
              <a:buNone/>
            </a:pPr>
            <a:r>
              <a:rPr lang="fr-BE" i="1">
                <a:solidFill>
                  <a:srgbClr val="0070C0"/>
                </a:solidFill>
                <a:effectLst>
                  <a:outerShdw blurRad="38100" dist="38100" dir="2700000" algn="tl">
                    <a:srgbClr val="000000">
                      <a:alpha val="43137"/>
                    </a:srgbClr>
                  </a:outerShdw>
                </a:effectLst>
              </a:rPr>
              <a:t>Exemple</a:t>
            </a:r>
          </a:p>
          <a:p>
            <a:pPr>
              <a:buNone/>
            </a:pPr>
            <a:r>
              <a:rPr lang="fr-BE" smtClean="0"/>
              <a:t>Migration </a:t>
            </a:r>
            <a:r>
              <a:rPr lang="fr-BE" dirty="0" smtClean="0"/>
              <a:t>d’un exemplaire en commande via le module Acquisitions d’Aleph : il est intégré dans le </a:t>
            </a:r>
            <a:r>
              <a:rPr lang="fr-BE" dirty="0" err="1" smtClean="0"/>
              <a:t>process</a:t>
            </a:r>
            <a:r>
              <a:rPr lang="fr-BE" dirty="0" smtClean="0"/>
              <a:t> type Acquisition.</a:t>
            </a:r>
          </a:p>
          <a:p>
            <a:pPr>
              <a:buNone/>
            </a:pPr>
            <a:endParaRPr lang="fr-BE" dirty="0" smtClean="0"/>
          </a:p>
          <a:p>
            <a:pPr>
              <a:buNone/>
            </a:pPr>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26</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pic>
        <p:nvPicPr>
          <p:cNvPr id="10" name="Image 9" descr="CO1.png"/>
          <p:cNvPicPr>
            <a:picLocks noChangeAspect="1"/>
          </p:cNvPicPr>
          <p:nvPr/>
        </p:nvPicPr>
        <p:blipFill>
          <a:blip r:embed="rId3" cstate="print"/>
          <a:stretch>
            <a:fillRect/>
          </a:stretch>
        </p:blipFill>
        <p:spPr>
          <a:xfrm>
            <a:off x="288032" y="2924944"/>
            <a:ext cx="7956376" cy="2575601"/>
          </a:xfrm>
          <a:prstGeom prst="rect">
            <a:avLst/>
          </a:prstGeom>
        </p:spPr>
      </p:pic>
    </p:spTree>
    <p:extLst>
      <p:ext uri="{BB962C8B-B14F-4D97-AF65-F5344CB8AC3E}">
        <p14:creationId xmlns:p14="http://schemas.microsoft.com/office/powerpoint/2010/main" val="18655766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pPr>
              <a:buNone/>
            </a:pPr>
            <a:r>
              <a:rPr lang="fr-BE" i="1">
                <a:solidFill>
                  <a:srgbClr val="0070C0"/>
                </a:solidFill>
                <a:effectLst>
                  <a:outerShdw blurRad="38100" dist="38100" dir="2700000" algn="tl">
                    <a:srgbClr val="000000">
                      <a:alpha val="43137"/>
                    </a:srgbClr>
                  </a:outerShdw>
                </a:effectLst>
              </a:rPr>
              <a:t>Exemple</a:t>
            </a:r>
          </a:p>
          <a:p>
            <a:pPr>
              <a:buNone/>
            </a:pPr>
            <a:r>
              <a:rPr lang="fr-BE" smtClean="0"/>
              <a:t>Migration </a:t>
            </a:r>
            <a:r>
              <a:rPr lang="fr-BE" dirty="0" smtClean="0"/>
              <a:t>d’un exemplaire en commande via le module Acquisitions d’Aleph : l’ancien statut de traitement CO est migré en </a:t>
            </a:r>
            <a:r>
              <a:rPr lang="fr-BE" dirty="0" err="1" smtClean="0"/>
              <a:t>internal</a:t>
            </a:r>
            <a:r>
              <a:rPr lang="fr-BE" dirty="0" smtClean="0"/>
              <a:t> note 3.</a:t>
            </a:r>
          </a:p>
          <a:p>
            <a:pPr>
              <a:buNone/>
            </a:pPr>
            <a:endParaRPr lang="fr-BE" dirty="0" smtClean="0"/>
          </a:p>
          <a:p>
            <a:pPr>
              <a:buNone/>
            </a:pPr>
            <a:endParaRPr lang="fr-BE" dirty="0" smtClean="0"/>
          </a:p>
          <a:p>
            <a:endParaRPr lang="fr-BE"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27</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pic>
        <p:nvPicPr>
          <p:cNvPr id="7" name="Image 6" descr="CO2.png"/>
          <p:cNvPicPr>
            <a:picLocks noChangeAspect="1"/>
          </p:cNvPicPr>
          <p:nvPr/>
        </p:nvPicPr>
        <p:blipFill>
          <a:blip r:embed="rId3" cstate="print"/>
          <a:stretch>
            <a:fillRect/>
          </a:stretch>
        </p:blipFill>
        <p:spPr>
          <a:xfrm>
            <a:off x="287524" y="2757759"/>
            <a:ext cx="7920880" cy="3269293"/>
          </a:xfrm>
          <a:prstGeom prst="rect">
            <a:avLst/>
          </a:prstGeom>
        </p:spPr>
      </p:pic>
    </p:spTree>
    <p:extLst>
      <p:ext uri="{BB962C8B-B14F-4D97-AF65-F5344CB8AC3E}">
        <p14:creationId xmlns:p14="http://schemas.microsoft.com/office/powerpoint/2010/main" val="18655766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a:xfrm>
            <a:off x="179512" y="1412776"/>
            <a:ext cx="8208912" cy="4988024"/>
          </a:xfrm>
        </p:spPr>
        <p:txBody>
          <a:bodyPr>
            <a:normAutofit/>
          </a:bodyPr>
          <a:lstStyle/>
          <a:p>
            <a:pPr marL="114300" indent="0">
              <a:buNone/>
            </a:pPr>
            <a:r>
              <a:rPr lang="fr-BE" i="1" smtClean="0">
                <a:solidFill>
                  <a:srgbClr val="0070C0"/>
                </a:solidFill>
                <a:effectLst>
                  <a:outerShdw blurRad="38100" dist="38100" dir="2700000" algn="tl">
                    <a:srgbClr val="000000">
                      <a:alpha val="43137"/>
                    </a:srgbClr>
                  </a:outerShdw>
                </a:effectLst>
              </a:rPr>
              <a:t>Résumé</a:t>
            </a:r>
          </a:p>
          <a:p>
            <a:pPr marL="114300" indent="0">
              <a:buNone/>
            </a:pPr>
            <a:endParaRPr lang="fr-BE"/>
          </a:p>
          <a:p>
            <a:pPr>
              <a:buFont typeface="Symbol" panose="05050102010706020507" pitchFamily="18" charset="2"/>
              <a:buChar char="Þ"/>
            </a:pPr>
            <a:r>
              <a:rPr lang="fr-BE" smtClean="0"/>
              <a:t>Les statuts d’exemplaires ALEPH sont remplacés par des règles de circulation plus générales directements liées à des ensembles</a:t>
            </a:r>
          </a:p>
          <a:p>
            <a:pPr marL="411480" lvl="1" indent="0">
              <a:buNone/>
            </a:pPr>
            <a:r>
              <a:rPr lang="fr-BE" sz="2000" b="1" i="1"/>
              <a:t>	</a:t>
            </a:r>
            <a:r>
              <a:rPr lang="fr-BE" sz="1900" b="1" i="1" smtClean="0"/>
              <a:t>basés sur des localisations physiques (associées à un ‘location type’)</a:t>
            </a:r>
          </a:p>
          <a:p>
            <a:pPr marL="411480" lvl="1" indent="0">
              <a:buNone/>
            </a:pPr>
            <a:endParaRPr lang="fr-BE" sz="2000" b="1" i="1"/>
          </a:p>
          <a:p>
            <a:pPr marL="411480" lvl="1" indent="0" algn="just">
              <a:buNone/>
            </a:pPr>
            <a:r>
              <a:rPr lang="fr-BE" sz="1400" smtClean="0">
                <a:solidFill>
                  <a:srgbClr val="0070C0"/>
                </a:solidFill>
              </a:rPr>
              <a:t>(DG) À FAIRE EN FÉVRIER </a:t>
            </a:r>
            <a:r>
              <a:rPr lang="fr-BE" sz="2400" smtClean="0">
                <a:solidFill>
                  <a:srgbClr val="0070C0"/>
                </a:solidFill>
              </a:rPr>
              <a:t>: </a:t>
            </a:r>
          </a:p>
          <a:p>
            <a:pPr marL="411480" lvl="1" indent="0" algn="just">
              <a:buNone/>
            </a:pPr>
            <a:r>
              <a:rPr lang="fr-BE" sz="2400" smtClean="0">
                <a:solidFill>
                  <a:srgbClr val="0070C0"/>
                </a:solidFill>
              </a:rPr>
              <a:t>- </a:t>
            </a:r>
            <a:r>
              <a:rPr lang="fr-BE" sz="2400" i="1" smtClean="0">
                <a:solidFill>
                  <a:srgbClr val="0070C0"/>
                </a:solidFill>
              </a:rPr>
              <a:t>supprimer des données d’exemplaire les ‘anciens’ statuts d’exemplaires Aleph qui ne sont plus fonctionnels dans Alma.</a:t>
            </a:r>
            <a:endParaRPr lang="fr-BE" sz="2400" i="1">
              <a:solidFill>
                <a:srgbClr val="0070C0"/>
              </a:solidFill>
            </a:endParaRPr>
          </a:p>
          <a:p>
            <a:pPr marL="411480" lvl="1" indent="0">
              <a:buNone/>
            </a:pPr>
            <a:endParaRPr lang="fr-BE" sz="2000" b="1" i="1"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28</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3961978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exemplaires</a:t>
            </a:r>
            <a:endParaRPr lang="fr-BE" sz="2400" dirty="0"/>
          </a:p>
        </p:txBody>
      </p:sp>
      <p:sp>
        <p:nvSpPr>
          <p:cNvPr id="3" name="Espace réservé du contenu 2"/>
          <p:cNvSpPr>
            <a:spLocks noGrp="1"/>
          </p:cNvSpPr>
          <p:nvPr>
            <p:ph idx="1"/>
          </p:nvPr>
        </p:nvSpPr>
        <p:spPr/>
        <p:txBody>
          <a:bodyPr>
            <a:normAutofit/>
          </a:bodyPr>
          <a:lstStyle/>
          <a:p>
            <a:pPr marL="114300" indent="0">
              <a:buNone/>
            </a:pPr>
            <a:r>
              <a:rPr lang="fr-BE" i="1" smtClean="0">
                <a:solidFill>
                  <a:srgbClr val="0070C0"/>
                </a:solidFill>
                <a:effectLst>
                  <a:outerShdw blurRad="38100" dist="38100" dir="2700000" algn="tl">
                    <a:srgbClr val="000000">
                      <a:alpha val="43137"/>
                    </a:srgbClr>
                  </a:outerShdw>
                </a:effectLst>
              </a:rPr>
              <a:t>Résumé</a:t>
            </a:r>
          </a:p>
          <a:p>
            <a:pPr marL="114300" indent="0">
              <a:buNone/>
            </a:pPr>
            <a:endParaRPr lang="fr-BE"/>
          </a:p>
          <a:p>
            <a:pPr>
              <a:buFont typeface="Symbol" panose="05050102010706020507" pitchFamily="18" charset="2"/>
              <a:buChar char="Þ"/>
            </a:pPr>
            <a:r>
              <a:rPr lang="fr-BE" smtClean="0"/>
              <a:t>Les statuts de traitement ALEPH sont remplacés par d’autres procédures</a:t>
            </a:r>
          </a:p>
          <a:p>
            <a:pPr marL="114300" indent="0">
              <a:buNone/>
            </a:pPr>
            <a:endParaRPr lang="fr-BE" sz="2000" b="1" i="1"/>
          </a:p>
          <a:p>
            <a:pPr marL="411480" lvl="1" indent="0" algn="just">
              <a:buNone/>
            </a:pPr>
            <a:r>
              <a:rPr lang="fr-BE" sz="1400" smtClean="0">
                <a:solidFill>
                  <a:srgbClr val="0070C0"/>
                </a:solidFill>
              </a:rPr>
              <a:t>(DG) À FAIRE EN FÉVRIER </a:t>
            </a:r>
            <a:r>
              <a:rPr lang="fr-BE" sz="2400" smtClean="0">
                <a:solidFill>
                  <a:srgbClr val="0070C0"/>
                </a:solidFill>
              </a:rPr>
              <a:t>: </a:t>
            </a:r>
          </a:p>
          <a:p>
            <a:pPr lvl="1" algn="just">
              <a:buFontTx/>
              <a:buChar char="-"/>
            </a:pPr>
            <a:r>
              <a:rPr lang="fr-BE" sz="2400" i="1" smtClean="0">
                <a:solidFill>
                  <a:srgbClr val="0070C0"/>
                </a:solidFill>
              </a:rPr>
              <a:t>Appliquer le process type ‘missing’ aux exemplaires ‘Manquant’ d’Aleph</a:t>
            </a:r>
          </a:p>
          <a:p>
            <a:pPr marL="411480" lvl="1" indent="0" algn="just">
              <a:buNone/>
            </a:pPr>
            <a:r>
              <a:rPr lang="fr-BE" sz="1400" cap="all" smtClean="0">
                <a:solidFill>
                  <a:srgbClr val="0070C0"/>
                </a:solidFill>
              </a:rPr>
              <a:t>(Bibliothèques) </a:t>
            </a:r>
            <a:r>
              <a:rPr lang="fr-BE" sz="1400">
                <a:solidFill>
                  <a:srgbClr val="0070C0"/>
                </a:solidFill>
              </a:rPr>
              <a:t>À FAIRE </a:t>
            </a:r>
            <a:r>
              <a:rPr lang="fr-BE" sz="1400" smtClean="0">
                <a:solidFill>
                  <a:srgbClr val="0070C0"/>
                </a:solidFill>
              </a:rPr>
              <a:t>:</a:t>
            </a:r>
            <a:endParaRPr lang="fr-BE" sz="1400" cap="all" smtClean="0">
              <a:solidFill>
                <a:srgbClr val="0070C0"/>
              </a:solidFill>
            </a:endParaRPr>
          </a:p>
          <a:p>
            <a:pPr lvl="1" algn="just">
              <a:buFontTx/>
              <a:buChar char="-"/>
            </a:pPr>
            <a:r>
              <a:rPr lang="fr-BE" sz="2400" i="1" smtClean="0">
                <a:solidFill>
                  <a:srgbClr val="0070C0"/>
                </a:solidFill>
              </a:rPr>
              <a:t>Traiter au cas par cas les autres ‘statuts de traitement’ : PR, …</a:t>
            </a:r>
          </a:p>
          <a:p>
            <a:pPr lvl="1" algn="just">
              <a:buFontTx/>
              <a:buChar char="-"/>
            </a:pPr>
            <a:endParaRPr lang="fr-BE" sz="2000" i="1" dirty="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29</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2256931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Introduction</a:t>
            </a:r>
            <a:endParaRPr lang="fr-BE" sz="2800" dirty="0"/>
          </a:p>
        </p:txBody>
      </p:sp>
      <p:sp>
        <p:nvSpPr>
          <p:cNvPr id="8" name="Espace réservé du contenu 7"/>
          <p:cNvSpPr>
            <a:spLocks noGrp="1"/>
          </p:cNvSpPr>
          <p:nvPr>
            <p:ph idx="1"/>
          </p:nvPr>
        </p:nvSpPr>
        <p:spPr/>
        <p:txBody>
          <a:bodyPr/>
          <a:lstStyle/>
          <a:p>
            <a:pPr marL="114300" indent="0">
              <a:buNone/>
            </a:pPr>
            <a:r>
              <a:rPr lang="fr-BE" sz="2200" b="1" i="1" dirty="0" smtClean="0"/>
              <a:t>Alma remplace à la </a:t>
            </a:r>
            <a:r>
              <a:rPr lang="fr-BE" sz="2200" b="1" i="1" smtClean="0"/>
              <a:t>fois </a:t>
            </a:r>
          </a:p>
          <a:p>
            <a:pPr marL="114300" indent="0">
              <a:buNone/>
            </a:pPr>
            <a:r>
              <a:rPr lang="fr-BE" b="1" cap="all" smtClean="0">
                <a:solidFill>
                  <a:srgbClr val="002060"/>
                </a:solidFill>
              </a:rPr>
              <a:t>Aleph</a:t>
            </a:r>
            <a:r>
              <a:rPr lang="fr-BE" smtClean="0"/>
              <a:t> </a:t>
            </a:r>
            <a:r>
              <a:rPr lang="fr-BE" dirty="0" smtClean="0"/>
              <a:t>(gestion de la documentation imprimée</a:t>
            </a:r>
            <a:r>
              <a:rPr lang="fr-BE" smtClean="0"/>
              <a:t>) </a:t>
            </a:r>
          </a:p>
          <a:p>
            <a:pPr marL="114300" indent="0">
              <a:buNone/>
            </a:pPr>
            <a:r>
              <a:rPr lang="fr-BE" smtClean="0"/>
              <a:t>&amp;</a:t>
            </a:r>
          </a:p>
          <a:p>
            <a:pPr marL="114300" indent="0">
              <a:buNone/>
            </a:pPr>
            <a:r>
              <a:rPr lang="fr-BE" b="1" smtClean="0">
                <a:solidFill>
                  <a:srgbClr val="002060"/>
                </a:solidFill>
              </a:rPr>
              <a:t>SFX</a:t>
            </a:r>
            <a:r>
              <a:rPr lang="fr-BE" smtClean="0"/>
              <a:t> </a:t>
            </a:r>
            <a:r>
              <a:rPr lang="fr-BE" dirty="0" smtClean="0"/>
              <a:t>(gestion de la documentation électronique</a:t>
            </a:r>
            <a:r>
              <a:rPr lang="fr-BE" smtClean="0"/>
              <a:t>). </a:t>
            </a:r>
          </a:p>
          <a:p>
            <a:pPr marL="114300" indent="0">
              <a:buNone/>
            </a:pPr>
            <a:endParaRPr lang="fr-BE" smtClean="0"/>
          </a:p>
          <a:p>
            <a:pPr marL="114300" indent="0" algn="ctr">
              <a:buNone/>
            </a:pPr>
            <a:r>
              <a:rPr lang="fr-BE" sz="2200" cap="small" smtClean="0">
                <a:solidFill>
                  <a:srgbClr val="002060"/>
                </a:solidFill>
                <a:effectLst>
                  <a:outerShdw blurRad="38100" dist="38100" dir="2700000" algn="tl">
                    <a:srgbClr val="000000">
                      <a:alpha val="43137"/>
                    </a:srgbClr>
                  </a:outerShdw>
                </a:effectLst>
              </a:rPr>
              <a:t>La </a:t>
            </a:r>
            <a:r>
              <a:rPr lang="fr-BE" sz="2200" cap="small" dirty="0" smtClean="0">
                <a:solidFill>
                  <a:srgbClr val="002060"/>
                </a:solidFill>
                <a:effectLst>
                  <a:outerShdw blurRad="38100" dist="38100" dir="2700000" algn="tl">
                    <a:srgbClr val="000000">
                      <a:alpha val="43137"/>
                    </a:srgbClr>
                  </a:outerShdw>
                </a:effectLst>
              </a:rPr>
              <a:t>récupération des données </a:t>
            </a:r>
            <a:r>
              <a:rPr lang="fr-BE" sz="2200" cap="small" smtClean="0">
                <a:solidFill>
                  <a:srgbClr val="002060"/>
                </a:solidFill>
                <a:effectLst>
                  <a:outerShdw blurRad="38100" dist="38100" dir="2700000" algn="tl">
                    <a:srgbClr val="000000">
                      <a:alpha val="43137"/>
                    </a:srgbClr>
                  </a:outerShdw>
                </a:effectLst>
              </a:rPr>
              <a:t>concerne donc</a:t>
            </a:r>
            <a:endParaRPr lang="fr-BE" sz="2200" cap="small" dirty="0" smtClean="0">
              <a:solidFill>
                <a:srgbClr val="002060"/>
              </a:solidFill>
              <a:effectLst>
                <a:outerShdw blurRad="38100" dist="38100" dir="2700000" algn="tl">
                  <a:srgbClr val="000000">
                    <a:alpha val="43137"/>
                  </a:srgbClr>
                </a:outerShdw>
              </a:effectLst>
            </a:endParaRPr>
          </a:p>
          <a:p>
            <a:pPr>
              <a:buNone/>
            </a:pPr>
            <a:endParaRPr lang="fr-BE" dirty="0" smtClean="0"/>
          </a:p>
          <a:p>
            <a:pPr lvl="1"/>
            <a:r>
              <a:rPr lang="fr-BE" sz="2000" dirty="0" smtClean="0"/>
              <a:t>L’ensemble des données du catalogue présentes dans Aleph</a:t>
            </a:r>
          </a:p>
          <a:p>
            <a:pPr lvl="2"/>
            <a:r>
              <a:rPr lang="fr-BE" sz="1800" dirty="0" smtClean="0"/>
              <a:t>Les notices bibliographiques</a:t>
            </a:r>
          </a:p>
          <a:p>
            <a:pPr lvl="2"/>
            <a:r>
              <a:rPr lang="fr-BE" sz="1800" dirty="0" smtClean="0"/>
              <a:t>Les </a:t>
            </a:r>
            <a:r>
              <a:rPr lang="fr-BE" sz="1800" smtClean="0"/>
              <a:t>notices HOL</a:t>
            </a:r>
            <a:endParaRPr lang="fr-BE" sz="1800" dirty="0" smtClean="0"/>
          </a:p>
          <a:p>
            <a:pPr lvl="2"/>
            <a:r>
              <a:rPr lang="fr-BE" sz="1800" dirty="0" smtClean="0"/>
              <a:t>Les exemplaires</a:t>
            </a:r>
          </a:p>
          <a:p>
            <a:pPr lvl="2"/>
            <a:endParaRPr lang="fr-BE" dirty="0" smtClean="0"/>
          </a:p>
          <a:p>
            <a:pPr lvl="1"/>
            <a:r>
              <a:rPr lang="fr-BE" sz="2000" dirty="0" smtClean="0"/>
              <a:t>L’ensemble des données liées aux titres activés dans SFX</a:t>
            </a:r>
          </a:p>
          <a:p>
            <a:pPr marL="411480" lvl="1" indent="0">
              <a:buNone/>
            </a:pPr>
            <a:endParaRPr lang="fr-BE"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3</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37508723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a:t>
            </a:r>
            <a:r>
              <a:rPr lang="fr-BE" sz="2400" smtClean="0"/>
              <a:t>données de localisation</a:t>
            </a:r>
            <a:endParaRPr lang="fr-BE" sz="2400" dirty="0"/>
          </a:p>
        </p:txBody>
      </p:sp>
      <p:sp>
        <p:nvSpPr>
          <p:cNvPr id="3" name="Espace réservé du contenu 2"/>
          <p:cNvSpPr>
            <a:spLocks noGrp="1"/>
          </p:cNvSpPr>
          <p:nvPr>
            <p:ph idx="1"/>
          </p:nvPr>
        </p:nvSpPr>
        <p:spPr/>
        <p:txBody>
          <a:bodyPr>
            <a:normAutofit/>
          </a:bodyPr>
          <a:lstStyle/>
          <a:p>
            <a:pPr marL="114300" indent="0">
              <a:buNone/>
            </a:pPr>
            <a:r>
              <a:rPr lang="fr-BE" i="1" smtClean="0">
                <a:solidFill>
                  <a:srgbClr val="0070C0"/>
                </a:solidFill>
                <a:effectLst>
                  <a:outerShdw blurRad="38100" dist="38100" dir="2700000" algn="tl">
                    <a:srgbClr val="000000">
                      <a:alpha val="43137"/>
                    </a:srgbClr>
                  </a:outerShdw>
                </a:effectLst>
              </a:rPr>
              <a:t>BIBLIOTHÈQUES</a:t>
            </a:r>
          </a:p>
          <a:p>
            <a:pPr marL="114300" indent="0">
              <a:buNone/>
            </a:pPr>
            <a:r>
              <a:rPr lang="fr-BE" i="1" smtClean="0"/>
              <a:t>(Library)</a:t>
            </a:r>
          </a:p>
          <a:p>
            <a:pPr marL="114300" indent="0">
              <a:buNone/>
            </a:pPr>
            <a:endParaRPr lang="fr-BE" i="1" dirty="0"/>
          </a:p>
          <a:p>
            <a:pPr marL="114300" indent="0">
              <a:buNone/>
            </a:pPr>
            <a:r>
              <a:rPr lang="fr-BE" smtClean="0"/>
              <a:t>Les notices qui n’ont aucune donnée d’inventaire dans Aleph ou qui présentent dans Aleph des notices HOL ‘vides’ se voient attribuer dans Alma le code de  bibliothèque NOLIB.</a:t>
            </a:r>
          </a:p>
          <a:p>
            <a:pPr marL="114300" indent="0">
              <a:buNone/>
            </a:pPr>
            <a:endParaRPr lang="fr-BE"/>
          </a:p>
          <a:p>
            <a:pPr marL="114300" indent="0">
              <a:buNone/>
            </a:pPr>
            <a:r>
              <a:rPr lang="fr-BE" smtClean="0"/>
              <a:t>La plupart de ces notices ont été corrigées dans Aleph.</a:t>
            </a:r>
          </a:p>
          <a:p>
            <a:pPr marL="114300" indent="0">
              <a:buNone/>
            </a:pPr>
            <a:endParaRPr lang="fr-BE"/>
          </a:p>
          <a:p>
            <a:pPr marL="114300" indent="0">
              <a:buNone/>
            </a:pPr>
            <a:r>
              <a:rPr lang="fr-BE" smtClean="0"/>
              <a:t>Mais le code « NOLIB » fait partie des codes de bibliothèque présents dans la configuration.</a:t>
            </a:r>
          </a:p>
          <a:p>
            <a:pPr marL="114300" indent="0">
              <a:buNone/>
            </a:pP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30</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25076533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a:t>Migration du catalogue Aleph </a:t>
            </a:r>
            <a:br>
              <a:rPr lang="fr-BE" sz="2800"/>
            </a:br>
            <a:r>
              <a:rPr lang="fr-BE" sz="2800"/>
              <a:t>	</a:t>
            </a:r>
            <a:r>
              <a:rPr lang="fr-BE" sz="2400"/>
              <a:t>Éléments principaux : </a:t>
            </a:r>
            <a:r>
              <a:rPr lang="fr-BE" sz="2400" smtClean="0"/>
              <a:t>données de localisation</a:t>
            </a:r>
            <a:endParaRPr lang="fr-BE" sz="2400" dirty="0"/>
          </a:p>
        </p:txBody>
      </p:sp>
      <p:sp>
        <p:nvSpPr>
          <p:cNvPr id="3" name="Espace réservé du contenu 2"/>
          <p:cNvSpPr>
            <a:spLocks noGrp="1"/>
          </p:cNvSpPr>
          <p:nvPr>
            <p:ph idx="1"/>
          </p:nvPr>
        </p:nvSpPr>
        <p:spPr/>
        <p:txBody>
          <a:bodyPr>
            <a:normAutofit fontScale="92500" lnSpcReduction="20000"/>
          </a:bodyPr>
          <a:lstStyle/>
          <a:p>
            <a:pPr marL="114300" indent="0">
              <a:buNone/>
            </a:pPr>
            <a:r>
              <a:rPr lang="fr-BE" i="1" smtClean="0">
                <a:solidFill>
                  <a:srgbClr val="0070C0"/>
                </a:solidFill>
                <a:effectLst>
                  <a:outerShdw blurRad="38100" dist="38100" dir="2700000" algn="tl">
                    <a:srgbClr val="000000">
                      <a:alpha val="43137"/>
                    </a:srgbClr>
                  </a:outerShdw>
                </a:effectLst>
              </a:rPr>
              <a:t>LOCALISATIONS</a:t>
            </a:r>
          </a:p>
          <a:p>
            <a:pPr marL="114300" indent="0">
              <a:buNone/>
            </a:pPr>
            <a:r>
              <a:rPr lang="fr-BE" i="1" smtClean="0"/>
              <a:t>(Physical locations)</a:t>
            </a:r>
          </a:p>
          <a:p>
            <a:pPr marL="114300" indent="0">
              <a:buNone/>
            </a:pPr>
            <a:endParaRPr lang="fr-BE" i="1" dirty="0"/>
          </a:p>
          <a:p>
            <a:pPr marL="114300" indent="0">
              <a:buNone/>
            </a:pPr>
            <a:r>
              <a:rPr lang="fr-BE" smtClean="0"/>
              <a:t>Les notices qui n’ont aucune donnée de  localisation (zone 852$c des notices  HOL) dans Aleph se voient attribuer dans Alma le code de localisation UNASSIGNED.</a:t>
            </a:r>
          </a:p>
          <a:p>
            <a:pPr marL="114300" indent="0">
              <a:buNone/>
            </a:pPr>
            <a:endParaRPr lang="fr-BE" i="1">
              <a:solidFill>
                <a:srgbClr val="0070C0"/>
              </a:solidFill>
            </a:endParaRPr>
          </a:p>
          <a:p>
            <a:pPr marL="114300" indent="0">
              <a:buNone/>
            </a:pPr>
            <a:r>
              <a:rPr lang="fr-BE" i="1" smtClean="0">
                <a:solidFill>
                  <a:srgbClr val="0070C0"/>
                </a:solidFill>
              </a:rPr>
              <a:t>=&gt; Les exemplaires attachés à une localisation UNASSIGNED ne peuvent pas circuler dans ALMA, puisqu’aucune règle (‘Fulfillment unit’ &amp; ‘Terms of use’) n’a été définie pour eux.</a:t>
            </a:r>
          </a:p>
          <a:p>
            <a:pPr marL="114300" indent="0">
              <a:buNone/>
            </a:pPr>
            <a:endParaRPr lang="fr-BE" smtClean="0"/>
          </a:p>
          <a:p>
            <a:pPr marL="114300" indent="0">
              <a:buNone/>
            </a:pPr>
            <a:r>
              <a:rPr lang="fr-BE" smtClean="0"/>
              <a:t>Après les traitements faits dans Aleph entre septembre 2014 et janvier 2015, il restera relativement peu de localisations ‘UNASSIGNED’. </a:t>
            </a:r>
          </a:p>
          <a:p>
            <a:pPr marL="114300" indent="0">
              <a:buNone/>
            </a:pPr>
            <a:r>
              <a:rPr lang="fr-BE" smtClean="0"/>
              <a:t>Les exemplaires concernés devront</a:t>
            </a:r>
          </a:p>
          <a:p>
            <a:pPr>
              <a:buFontTx/>
              <a:buChar char="-"/>
            </a:pPr>
            <a:r>
              <a:rPr lang="fr-BE"/>
              <a:t>s</a:t>
            </a:r>
            <a:r>
              <a:rPr lang="fr-BE" smtClean="0"/>
              <a:t>oit être traités au cas par cas par chaque bibliothèque</a:t>
            </a:r>
          </a:p>
          <a:p>
            <a:pPr>
              <a:buFontTx/>
              <a:buChar char="-"/>
            </a:pPr>
            <a:r>
              <a:rPr lang="fr-BE"/>
              <a:t>s</a:t>
            </a:r>
            <a:r>
              <a:rPr lang="fr-BE" smtClean="0"/>
              <a:t>oit faire l’objet de demandes de modifications globales, à partir de ‘sets’ créés à partir du module de Recherche dans Alma.</a:t>
            </a:r>
            <a:endParaRPr lang="fr-BE"/>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31</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3141631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E667ED75-B537-4810-9364-B7D9FE7FDC55}" type="slidenum">
              <a:rPr lang="en-US" smtClean="0"/>
              <a:pPr/>
              <a:t>32</a:t>
            </a:fld>
            <a:endParaRPr lang="en-US"/>
          </a:p>
        </p:txBody>
      </p:sp>
      <p:sp>
        <p:nvSpPr>
          <p:cNvPr id="6"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
        <p:nvSpPr>
          <p:cNvPr id="8" name="Espace réservé du contenu 7"/>
          <p:cNvSpPr>
            <a:spLocks noGrp="1"/>
          </p:cNvSpPr>
          <p:nvPr>
            <p:ph idx="4294967295"/>
          </p:nvPr>
        </p:nvSpPr>
        <p:spPr>
          <a:xfrm>
            <a:off x="395536" y="785737"/>
            <a:ext cx="7920880" cy="3888432"/>
          </a:xfrm>
        </p:spPr>
        <p:txBody>
          <a:bodyPr>
            <a:normAutofit/>
          </a:bodyPr>
          <a:lstStyle/>
          <a:p>
            <a:pPr lvl="1">
              <a:buFont typeface="Wingdings" panose="05000000000000000000" pitchFamily="2" charset="2"/>
              <a:buChar char="ü"/>
            </a:pPr>
            <a:r>
              <a:rPr lang="fr-BE" sz="2000" smtClean="0"/>
              <a:t>INTRODUCTION</a:t>
            </a:r>
          </a:p>
          <a:p>
            <a:pPr marL="411480" lvl="1" indent="0">
              <a:buNone/>
            </a:pPr>
            <a:endParaRPr lang="fr-BE" sz="2000" smtClean="0">
              <a:solidFill>
                <a:srgbClr val="0070C0"/>
              </a:solidFill>
            </a:endParaRPr>
          </a:p>
          <a:p>
            <a:pPr lvl="1">
              <a:buFont typeface="Wingdings" panose="05000000000000000000" pitchFamily="2" charset="2"/>
              <a:buChar char="ü"/>
            </a:pPr>
            <a:r>
              <a:rPr lang="fr-BE" sz="2000" cap="all"/>
              <a:t>Migration du catalogue Aleph: </a:t>
            </a:r>
            <a:r>
              <a:rPr lang="fr-BE" sz="2000" cap="all" smtClean="0"/>
              <a:t>déroulement &amp; principes</a:t>
            </a:r>
          </a:p>
          <a:p>
            <a:pPr marL="411480" lvl="1" indent="0">
              <a:buNone/>
            </a:pPr>
            <a:endParaRPr lang="fr-BE" sz="2000" cap="all" smtClean="0"/>
          </a:p>
          <a:p>
            <a:pPr lvl="1">
              <a:buFont typeface="Wingdings" panose="05000000000000000000" pitchFamily="2" charset="2"/>
              <a:buChar char="ü"/>
            </a:pPr>
            <a:r>
              <a:rPr lang="fr-BE" sz="2000" cap="all" smtClean="0"/>
              <a:t>MIGRATION DU CATALOGUE ALEPH: ÉLÉMENTS PRINCIPAUX</a:t>
            </a:r>
          </a:p>
          <a:p>
            <a:pPr lvl="2">
              <a:buFont typeface="Wingdings" panose="05000000000000000000" pitchFamily="2" charset="2"/>
              <a:buChar char="v"/>
            </a:pPr>
            <a:endParaRPr lang="fr-BE"/>
          </a:p>
          <a:p>
            <a:pPr lvl="1">
              <a:buFont typeface="Wingdings" panose="05000000000000000000" pitchFamily="2" charset="2"/>
              <a:buChar char="ü"/>
            </a:pPr>
            <a:r>
              <a:rPr lang="fr-BE" sz="2000" cap="all">
                <a:solidFill>
                  <a:srgbClr val="0070C0"/>
                </a:solidFill>
              </a:rPr>
              <a:t>Migration </a:t>
            </a:r>
            <a:r>
              <a:rPr lang="fr-BE" sz="2000" cap="all" smtClean="0">
                <a:solidFill>
                  <a:srgbClr val="0070C0"/>
                </a:solidFill>
              </a:rPr>
              <a:t>dES DONNÉES SFX</a:t>
            </a:r>
          </a:p>
          <a:p>
            <a:pPr marL="411480" lvl="1" indent="0">
              <a:buNone/>
            </a:pPr>
            <a:endParaRPr lang="fr-BE" cap="all"/>
          </a:p>
          <a:p>
            <a:pPr lvl="1">
              <a:buFont typeface="Wingdings" panose="05000000000000000000" pitchFamily="2" charset="2"/>
              <a:buChar char="ü"/>
            </a:pPr>
            <a:r>
              <a:rPr lang="fr-BE" sz="2000" cap="all" smtClean="0"/>
              <a:t>TEST DES DONNÉES MIGRÉES</a:t>
            </a:r>
          </a:p>
        </p:txBody>
      </p:sp>
    </p:spTree>
    <p:extLst>
      <p:ext uri="{BB962C8B-B14F-4D97-AF65-F5344CB8AC3E}">
        <p14:creationId xmlns:p14="http://schemas.microsoft.com/office/powerpoint/2010/main" val="38380278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7302" y="188639"/>
            <a:ext cx="7992888" cy="1143000"/>
          </a:xfrm>
        </p:spPr>
        <p:txBody>
          <a:bodyPr/>
          <a:lstStyle/>
          <a:p>
            <a:r>
              <a:rPr lang="fr-BE" sz="2800" smtClean="0"/>
              <a:t>Migration des données SFX</a:t>
            </a:r>
            <a:r>
              <a:rPr lang="fr-BE" sz="2800" b="1" smtClean="0"/>
              <a:t/>
            </a:r>
            <a:br>
              <a:rPr lang="fr-BE" sz="2800" b="1" smtClean="0"/>
            </a:br>
            <a:r>
              <a:rPr lang="fr-BE"/>
              <a:t>	</a:t>
            </a:r>
            <a:r>
              <a:rPr lang="fr-BE" sz="2400"/>
              <a:t>Déroulement et principes</a:t>
            </a:r>
            <a:endParaRPr lang="fr-BE" sz="2400" dirty="0"/>
          </a:p>
        </p:txBody>
      </p:sp>
      <p:sp>
        <p:nvSpPr>
          <p:cNvPr id="3" name="Espace réservé du contenu 2"/>
          <p:cNvSpPr>
            <a:spLocks noGrp="1"/>
          </p:cNvSpPr>
          <p:nvPr>
            <p:ph idx="1"/>
          </p:nvPr>
        </p:nvSpPr>
        <p:spPr>
          <a:xfrm>
            <a:off x="317302" y="1719805"/>
            <a:ext cx="7992888" cy="4988024"/>
          </a:xfrm>
        </p:spPr>
        <p:txBody>
          <a:bodyPr>
            <a:normAutofit/>
          </a:bodyPr>
          <a:lstStyle/>
          <a:p>
            <a:pPr marL="114300" lvl="0" indent="0" algn="just">
              <a:buNone/>
            </a:pPr>
            <a:r>
              <a:rPr lang="fr-BE" b="1"/>
              <a:t>	</a:t>
            </a:r>
            <a:r>
              <a:rPr lang="fr-BE" smtClean="0">
                <a:solidFill>
                  <a:srgbClr val="0070C0"/>
                </a:solidFill>
              </a:rPr>
              <a:t>Pour </a:t>
            </a:r>
            <a:r>
              <a:rPr lang="fr-BE" dirty="0" smtClean="0">
                <a:solidFill>
                  <a:srgbClr val="0070C0"/>
                </a:solidFill>
              </a:rPr>
              <a:t>la migration des données relatives aux ressources électroniques, l’</a:t>
            </a:r>
            <a:r>
              <a:rPr lang="fr-BE" dirty="0" err="1" smtClean="0">
                <a:solidFill>
                  <a:srgbClr val="0070C0"/>
                </a:solidFill>
              </a:rPr>
              <a:t>ULg</a:t>
            </a:r>
            <a:r>
              <a:rPr lang="fr-BE" dirty="0" smtClean="0">
                <a:solidFill>
                  <a:srgbClr val="0070C0"/>
                </a:solidFill>
              </a:rPr>
              <a:t> est dans une situation « idéale</a:t>
            </a:r>
            <a:r>
              <a:rPr lang="fr-BE" smtClean="0">
                <a:solidFill>
                  <a:srgbClr val="0070C0"/>
                </a:solidFill>
              </a:rPr>
              <a:t> » puisque les </a:t>
            </a:r>
            <a:r>
              <a:rPr lang="fr-BE" dirty="0" err="1" smtClean="0">
                <a:solidFill>
                  <a:srgbClr val="0070C0"/>
                </a:solidFill>
              </a:rPr>
              <a:t>eResources</a:t>
            </a:r>
            <a:r>
              <a:rPr lang="fr-BE" dirty="0" smtClean="0">
                <a:solidFill>
                  <a:srgbClr val="0070C0"/>
                </a:solidFill>
              </a:rPr>
              <a:t> se trouvent uniquement </a:t>
            </a:r>
            <a:r>
              <a:rPr lang="fr-BE" smtClean="0">
                <a:solidFill>
                  <a:srgbClr val="0070C0"/>
                </a:solidFill>
              </a:rPr>
              <a:t>dans SFX.</a:t>
            </a:r>
          </a:p>
          <a:p>
            <a:pPr marL="114300" lvl="0" indent="0" algn="just">
              <a:buNone/>
            </a:pPr>
            <a:endParaRPr lang="fr-BE">
              <a:solidFill>
                <a:srgbClr val="0070C0"/>
              </a:solidFill>
            </a:endParaRPr>
          </a:p>
          <a:p>
            <a:pPr lvl="0" algn="just">
              <a:buFont typeface="Symbol" panose="05050102010706020507" pitchFamily="18" charset="2"/>
              <a:buChar char="Þ"/>
            </a:pPr>
            <a:r>
              <a:rPr lang="fr-BE" smtClean="0"/>
              <a:t>L’extraction </a:t>
            </a:r>
            <a:r>
              <a:rPr lang="fr-BE" dirty="0" smtClean="0"/>
              <a:t>des données SFX et la migration dans Alma ont été réalisées par Ex </a:t>
            </a:r>
            <a:r>
              <a:rPr lang="fr-BE" dirty="0" err="1" smtClean="0"/>
              <a:t>Libris</a:t>
            </a:r>
            <a:r>
              <a:rPr lang="fr-BE" dirty="0" smtClean="0"/>
              <a:t> (Israël), sous leur </a:t>
            </a:r>
            <a:r>
              <a:rPr lang="fr-BE" u="sng" dirty="0" smtClean="0"/>
              <a:t>entière </a:t>
            </a:r>
            <a:r>
              <a:rPr lang="fr-BE" u="sng" smtClean="0"/>
              <a:t>responsabilité.</a:t>
            </a:r>
            <a:endParaRPr lang="fr-BE" dirty="0" smtClean="0"/>
          </a:p>
          <a:p>
            <a:pPr lvl="1"/>
            <a:endParaRPr lang="fr-BE" smtClean="0"/>
          </a:p>
          <a:p>
            <a:pPr marL="411480" lvl="1" indent="0" algn="just">
              <a:buNone/>
            </a:pPr>
            <a:r>
              <a:rPr lang="fr-BE" b="1" smtClean="0"/>
              <a:t>Cela </a:t>
            </a:r>
            <a:r>
              <a:rPr lang="fr-BE" b="1" dirty="0" smtClean="0"/>
              <a:t>a permis un vrai gain de temps qui a été consacré à un important travail préalable de nettoyage, de rationalisation et de mise à jour des données SFX (dont de nombreuses remontées d’informations locales au niveau de la base de connaissance globale </a:t>
            </a:r>
            <a:r>
              <a:rPr lang="fr-BE" b="1" smtClean="0"/>
              <a:t>SFX).</a:t>
            </a:r>
          </a:p>
          <a:p>
            <a:pPr lvl="1"/>
            <a:endParaRPr lang="fr-BE" dirty="0" smtClean="0"/>
          </a:p>
          <a:p>
            <a:pPr marL="411480" lvl="1" indent="0">
              <a:buNone/>
            </a:pPr>
            <a:endParaRPr lang="fr-BE" dirty="0" smtClean="0"/>
          </a:p>
          <a:p>
            <a:pPr lvl="0"/>
            <a:endParaRPr lang="fr-BE"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33</a:t>
            </a:fld>
            <a:endParaRPr lang="en-US"/>
          </a:p>
        </p:txBody>
      </p:sp>
      <p:sp>
        <p:nvSpPr>
          <p:cNvPr id="8"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11560" y="1556792"/>
            <a:ext cx="503688" cy="453802"/>
          </a:xfrm>
          <a:prstGeom prst="rect">
            <a:avLst/>
          </a:prstGeom>
        </p:spPr>
      </p:pic>
    </p:spTree>
    <p:extLst>
      <p:ext uri="{BB962C8B-B14F-4D97-AF65-F5344CB8AC3E}">
        <p14:creationId xmlns:p14="http://schemas.microsoft.com/office/powerpoint/2010/main" val="1431280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Migration des données SFX</a:t>
            </a:r>
            <a:r>
              <a:rPr lang="fr-BE" b="1"/>
              <a:t/>
            </a:r>
            <a:br>
              <a:rPr lang="fr-BE" b="1"/>
            </a:br>
            <a:r>
              <a:rPr lang="fr-BE"/>
              <a:t>	</a:t>
            </a:r>
            <a:r>
              <a:rPr lang="fr-BE" sz="2800"/>
              <a:t>Déroulement et principes</a:t>
            </a:r>
            <a:endParaRPr lang="fr-BE" dirty="0"/>
          </a:p>
        </p:txBody>
      </p:sp>
      <p:sp>
        <p:nvSpPr>
          <p:cNvPr id="3" name="Espace réservé du contenu 2"/>
          <p:cNvSpPr>
            <a:spLocks noGrp="1"/>
          </p:cNvSpPr>
          <p:nvPr>
            <p:ph idx="1"/>
          </p:nvPr>
        </p:nvSpPr>
        <p:spPr>
          <a:xfrm>
            <a:off x="251520" y="1628800"/>
            <a:ext cx="7992888" cy="4988024"/>
          </a:xfrm>
        </p:spPr>
        <p:txBody>
          <a:bodyPr>
            <a:normAutofit/>
          </a:bodyPr>
          <a:lstStyle/>
          <a:p>
            <a:pPr marL="114300" lvl="0" indent="0" algn="just">
              <a:buNone/>
            </a:pPr>
            <a:r>
              <a:rPr lang="fr-BE" sz="2200" b="1" dirty="0" smtClean="0"/>
              <a:t>Toutes les données </a:t>
            </a:r>
            <a:r>
              <a:rPr lang="fr-BE" sz="2200" dirty="0" smtClean="0"/>
              <a:t>(notices bibliographiques, états de collection, informations d’authentification, notes…)</a:t>
            </a:r>
            <a:r>
              <a:rPr lang="fr-BE" sz="2200" b="1" dirty="0" smtClean="0"/>
              <a:t> liées aux titres activés dans SFX </a:t>
            </a:r>
            <a:r>
              <a:rPr lang="fr-BE" sz="2200" dirty="0" smtClean="0"/>
              <a:t>sont récupérées dans Alma et enrichies pour une bonne part d’entre </a:t>
            </a:r>
            <a:r>
              <a:rPr lang="fr-BE" sz="2200" smtClean="0"/>
              <a:t>elles.</a:t>
            </a:r>
          </a:p>
          <a:p>
            <a:pPr marL="114300" lvl="0" indent="0" algn="just">
              <a:buNone/>
            </a:pPr>
            <a:endParaRPr lang="fr-BE" sz="2200" dirty="0" smtClean="0"/>
          </a:p>
          <a:p>
            <a:pPr lvl="1"/>
            <a:r>
              <a:rPr lang="fr-BE" sz="2000" dirty="0" smtClean="0"/>
              <a:t>Les objets globaux sont liés à la </a:t>
            </a:r>
            <a:r>
              <a:rPr lang="fr-BE" sz="2000" dirty="0" err="1" smtClean="0"/>
              <a:t>Knowledge</a:t>
            </a:r>
            <a:r>
              <a:rPr lang="fr-BE" sz="2000" dirty="0" smtClean="0"/>
              <a:t> Base/</a:t>
            </a:r>
            <a:r>
              <a:rPr lang="fr-BE" sz="2000" dirty="0" err="1" smtClean="0"/>
              <a:t>Community</a:t>
            </a:r>
            <a:r>
              <a:rPr lang="fr-BE" sz="2000" dirty="0" smtClean="0"/>
              <a:t> Zone et bénéficient donc automatiquement des mises à </a:t>
            </a:r>
            <a:r>
              <a:rPr lang="fr-BE" sz="2000" smtClean="0"/>
              <a:t>jour de la Community zone d’Alma.</a:t>
            </a:r>
            <a:endParaRPr lang="fr-BE" sz="2000" dirty="0" smtClean="0"/>
          </a:p>
          <a:p>
            <a:pPr lvl="1"/>
            <a:r>
              <a:rPr lang="fr-BE" sz="2000" dirty="0" smtClean="0"/>
              <a:t>Les objets locaux sont eux gérés localement. </a:t>
            </a:r>
            <a:r>
              <a:rPr lang="en-US" sz="2000" dirty="0" smtClean="0"/>
              <a:t> </a:t>
            </a:r>
            <a:endParaRPr lang="fr-BE" sz="2000" dirty="0" smtClean="0"/>
          </a:p>
          <a:p>
            <a:pPr lvl="1"/>
            <a:r>
              <a:rPr lang="fr-BE" sz="2000"/>
              <a:t>E</a:t>
            </a:r>
            <a:r>
              <a:rPr lang="fr-BE" sz="2000" smtClean="0"/>
              <a:t>nviron </a:t>
            </a:r>
            <a:r>
              <a:rPr lang="fr-BE" sz="2000" dirty="0" smtClean="0"/>
              <a:t>50.000 notices </a:t>
            </a:r>
            <a:r>
              <a:rPr lang="fr-BE" sz="2000" smtClean="0"/>
              <a:t>d’e-Journaux ont été enrichies par les données du catalogage collectif </a:t>
            </a:r>
            <a:r>
              <a:rPr lang="fr-BE" sz="2000" dirty="0" err="1" smtClean="0"/>
              <a:t>Conser</a:t>
            </a:r>
            <a:r>
              <a:rPr lang="fr-BE" sz="2000" dirty="0" smtClean="0"/>
              <a:t> (</a:t>
            </a:r>
            <a:r>
              <a:rPr lang="fr-BE" sz="2000" i="1" dirty="0" err="1" smtClean="0"/>
              <a:t>Cooperative</a:t>
            </a:r>
            <a:r>
              <a:rPr lang="fr-BE" sz="2000" i="1" dirty="0" smtClean="0"/>
              <a:t> Online </a:t>
            </a:r>
            <a:r>
              <a:rPr lang="fr-BE" sz="2000" i="1" smtClean="0"/>
              <a:t>Serials</a:t>
            </a:r>
            <a:r>
              <a:rPr lang="fr-BE" sz="2000" smtClean="0"/>
              <a:t>)</a:t>
            </a:r>
            <a:endParaRPr lang="fr-BE" sz="2000"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34</a:t>
            </a:fld>
            <a:endParaRPr lang="en-US"/>
          </a:p>
        </p:txBody>
      </p:sp>
      <p:sp>
        <p:nvSpPr>
          <p:cNvPr id="8"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14312804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a:t>Migration des données SFX</a:t>
            </a:r>
            <a:r>
              <a:rPr lang="fr-BE" b="1"/>
              <a:t/>
            </a:r>
            <a:br>
              <a:rPr lang="fr-BE" b="1"/>
            </a:br>
            <a:r>
              <a:rPr lang="fr-BE"/>
              <a:t>	</a:t>
            </a:r>
            <a:r>
              <a:rPr lang="fr-BE" sz="2800"/>
              <a:t>Déroulement et principes</a:t>
            </a:r>
            <a:endParaRPr lang="fr-BE" dirty="0"/>
          </a:p>
        </p:txBody>
      </p:sp>
      <p:sp>
        <p:nvSpPr>
          <p:cNvPr id="3" name="Espace réservé du contenu 2"/>
          <p:cNvSpPr>
            <a:spLocks noGrp="1"/>
          </p:cNvSpPr>
          <p:nvPr>
            <p:ph idx="1"/>
          </p:nvPr>
        </p:nvSpPr>
        <p:spPr/>
        <p:txBody>
          <a:bodyPr>
            <a:normAutofit/>
          </a:bodyPr>
          <a:lstStyle/>
          <a:p>
            <a:pPr marL="114300" indent="0">
              <a:buNone/>
            </a:pPr>
            <a:r>
              <a:rPr lang="fr-BE" b="1" smtClean="0"/>
              <a:t>Ne </a:t>
            </a:r>
            <a:r>
              <a:rPr lang="fr-BE" b="1" dirty="0" smtClean="0"/>
              <a:t>sont pas récupérés de SFX</a:t>
            </a:r>
            <a:r>
              <a:rPr lang="fr-BE" smtClean="0"/>
              <a:t> :</a:t>
            </a:r>
          </a:p>
          <a:p>
            <a:pPr marL="114300" indent="0">
              <a:buNone/>
            </a:pPr>
            <a:endParaRPr lang="fr-BE" dirty="0" smtClean="0"/>
          </a:p>
          <a:p>
            <a:pPr lvl="2"/>
            <a:r>
              <a:rPr lang="en-US" sz="2000" smtClean="0"/>
              <a:t>Les targets </a:t>
            </a:r>
            <a:r>
              <a:rPr lang="en-US" sz="2000" dirty="0" smtClean="0"/>
              <a:t>actives </a:t>
            </a:r>
            <a:r>
              <a:rPr lang="en-US" sz="2000" err="1" smtClean="0"/>
              <a:t>liés</a:t>
            </a:r>
            <a:r>
              <a:rPr lang="en-US" sz="2000" smtClean="0"/>
              <a:t> au </a:t>
            </a:r>
            <a:r>
              <a:rPr lang="en-US" sz="2000" dirty="0" smtClean="0"/>
              <a:t>service get TOC/Abstract (</a:t>
            </a:r>
            <a:r>
              <a:rPr lang="en-US" sz="2000" i="1" smtClean="0"/>
              <a:t>pas utilisé par l’ULg</a:t>
            </a:r>
            <a:r>
              <a:rPr lang="en-US" sz="2000" dirty="0" smtClean="0"/>
              <a:t>)</a:t>
            </a:r>
            <a:endParaRPr lang="fr-BE" sz="2000" dirty="0" smtClean="0"/>
          </a:p>
          <a:p>
            <a:pPr lvl="2"/>
            <a:r>
              <a:rPr lang="en-US" sz="2000" dirty="0" smtClean="0"/>
              <a:t>Les </a:t>
            </a:r>
            <a:r>
              <a:rPr lang="en-US" sz="2000" dirty="0" err="1" smtClean="0"/>
              <a:t>ressources</a:t>
            </a:r>
            <a:r>
              <a:rPr lang="en-US" sz="2000" dirty="0" smtClean="0"/>
              <a:t> </a:t>
            </a:r>
            <a:r>
              <a:rPr lang="en-US" sz="2000" dirty="0" err="1" smtClean="0"/>
              <a:t>inactivées</a:t>
            </a:r>
            <a:endParaRPr lang="fr-BE" sz="2000" dirty="0" smtClean="0"/>
          </a:p>
          <a:p>
            <a:pPr lvl="2"/>
            <a:r>
              <a:rPr lang="en-US" sz="2000" dirty="0" smtClean="0"/>
              <a:t>Les </a:t>
            </a:r>
            <a:r>
              <a:rPr lang="en-US" sz="2000" dirty="0" err="1" smtClean="0"/>
              <a:t>statistiques</a:t>
            </a:r>
            <a:r>
              <a:rPr lang="en-US" sz="2000" dirty="0" smtClean="0"/>
              <a:t> SFX (</a:t>
            </a:r>
            <a:r>
              <a:rPr lang="en-US" sz="2000" i="1" dirty="0" err="1" smtClean="0"/>
              <a:t>sauvegardées</a:t>
            </a:r>
            <a:r>
              <a:rPr lang="en-US" sz="2000" i="1" dirty="0" smtClean="0"/>
              <a:t> en local pour la </a:t>
            </a:r>
            <a:r>
              <a:rPr lang="en-US" sz="2000" i="1" dirty="0" err="1" smtClean="0"/>
              <a:t>période</a:t>
            </a:r>
            <a:r>
              <a:rPr lang="en-US" sz="2000" i="1" dirty="0" smtClean="0"/>
              <a:t> 2010-2014 -&gt; </a:t>
            </a:r>
            <a:r>
              <a:rPr lang="en-US" sz="2000" i="1" dirty="0" err="1" smtClean="0"/>
              <a:t>voir</a:t>
            </a:r>
            <a:r>
              <a:rPr lang="en-US" sz="2000" i="1" dirty="0" smtClean="0"/>
              <a:t> </a:t>
            </a:r>
            <a:r>
              <a:rPr lang="en-US" sz="2000" i="1" dirty="0" err="1" smtClean="0"/>
              <a:t>si</a:t>
            </a:r>
            <a:r>
              <a:rPr lang="en-US" sz="2000" i="1" dirty="0" smtClean="0"/>
              <a:t> </a:t>
            </a:r>
            <a:r>
              <a:rPr lang="en-US" sz="2000" i="1" dirty="0" err="1" smtClean="0"/>
              <a:t>une</a:t>
            </a:r>
            <a:r>
              <a:rPr lang="en-US" sz="2000" i="1" dirty="0" smtClean="0"/>
              <a:t> exploitation future sera possible </a:t>
            </a:r>
            <a:r>
              <a:rPr lang="en-US" sz="2000" i="1" dirty="0" err="1" smtClean="0"/>
              <a:t>ou</a:t>
            </a:r>
            <a:r>
              <a:rPr lang="en-US" sz="2000" i="1" dirty="0" smtClean="0"/>
              <a:t> </a:t>
            </a:r>
            <a:r>
              <a:rPr lang="en-US" sz="2000" i="1" dirty="0" err="1" smtClean="0"/>
              <a:t>intéressante</a:t>
            </a:r>
            <a:r>
              <a:rPr lang="en-US" sz="2000" dirty="0" smtClean="0"/>
              <a:t>)</a:t>
            </a:r>
            <a:endParaRPr lang="fr-BE" sz="2000" dirty="0" smtClean="0"/>
          </a:p>
          <a:p>
            <a:pPr lvl="2"/>
            <a:r>
              <a:rPr lang="en-US" sz="2000" smtClean="0"/>
              <a:t>Les disciplines de la Classification ULg (</a:t>
            </a:r>
            <a:r>
              <a:rPr lang="en-US" sz="2000" i="1" smtClean="0"/>
              <a:t>importées en 2013 dans SFX à partir d’Aleph, mais sans qu’il y ait eut possibilité d’ajout </a:t>
            </a:r>
            <a:r>
              <a:rPr lang="en-US" sz="2000" i="1" dirty="0" err="1" smtClean="0"/>
              <a:t>ou</a:t>
            </a:r>
            <a:r>
              <a:rPr lang="en-US" sz="2000" i="1" dirty="0" smtClean="0"/>
              <a:t> de modification </a:t>
            </a:r>
            <a:r>
              <a:rPr lang="en-US" sz="2000" i="1" dirty="0" err="1" smtClean="0"/>
              <a:t>postérieure</a:t>
            </a:r>
            <a:r>
              <a:rPr lang="en-US" sz="2000" i="1" dirty="0" smtClean="0"/>
              <a:t>)</a:t>
            </a:r>
            <a:endParaRPr lang="fr-BE" sz="2000" dirty="0" smtClean="0"/>
          </a:p>
          <a:p>
            <a:pPr>
              <a:buNone/>
            </a:pPr>
            <a:r>
              <a:rPr lang="en-US" dirty="0"/>
              <a:t> </a:t>
            </a:r>
            <a:endParaRPr lang="fr-BE"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35</a:t>
            </a:fld>
            <a:endParaRPr lang="en-US"/>
          </a:p>
        </p:txBody>
      </p:sp>
      <p:sp>
        <p:nvSpPr>
          <p:cNvPr id="8"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32128110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E667ED75-B537-4810-9364-B7D9FE7FDC55}" type="slidenum">
              <a:rPr lang="en-US" smtClean="0"/>
              <a:pPr/>
              <a:t>36</a:t>
            </a:fld>
            <a:endParaRPr lang="en-US"/>
          </a:p>
        </p:txBody>
      </p:sp>
      <p:sp>
        <p:nvSpPr>
          <p:cNvPr id="6"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
        <p:nvSpPr>
          <p:cNvPr id="8" name="Espace réservé du contenu 7"/>
          <p:cNvSpPr>
            <a:spLocks noGrp="1"/>
          </p:cNvSpPr>
          <p:nvPr>
            <p:ph idx="4294967295"/>
          </p:nvPr>
        </p:nvSpPr>
        <p:spPr>
          <a:xfrm>
            <a:off x="395536" y="785737"/>
            <a:ext cx="7920880" cy="3888432"/>
          </a:xfrm>
        </p:spPr>
        <p:txBody>
          <a:bodyPr>
            <a:normAutofit/>
          </a:bodyPr>
          <a:lstStyle/>
          <a:p>
            <a:pPr lvl="1">
              <a:buFont typeface="Wingdings" panose="05000000000000000000" pitchFamily="2" charset="2"/>
              <a:buChar char="ü"/>
            </a:pPr>
            <a:r>
              <a:rPr lang="fr-BE" sz="2000" smtClean="0"/>
              <a:t>INTRODUCTION</a:t>
            </a:r>
          </a:p>
          <a:p>
            <a:pPr marL="411480" lvl="1" indent="0">
              <a:buNone/>
            </a:pPr>
            <a:endParaRPr lang="fr-BE" sz="2000" smtClean="0">
              <a:solidFill>
                <a:srgbClr val="0070C0"/>
              </a:solidFill>
            </a:endParaRPr>
          </a:p>
          <a:p>
            <a:pPr lvl="1">
              <a:buFont typeface="Wingdings" panose="05000000000000000000" pitchFamily="2" charset="2"/>
              <a:buChar char="ü"/>
            </a:pPr>
            <a:r>
              <a:rPr lang="fr-BE" sz="2000" cap="all"/>
              <a:t>Migration du catalogue Aleph: </a:t>
            </a:r>
            <a:r>
              <a:rPr lang="fr-BE" sz="2000" cap="all" smtClean="0"/>
              <a:t>déroulement &amp; principes</a:t>
            </a:r>
          </a:p>
          <a:p>
            <a:pPr marL="411480" lvl="1" indent="0">
              <a:buNone/>
            </a:pPr>
            <a:endParaRPr lang="fr-BE" sz="2000" cap="all" smtClean="0"/>
          </a:p>
          <a:p>
            <a:pPr lvl="1">
              <a:buFont typeface="Wingdings" panose="05000000000000000000" pitchFamily="2" charset="2"/>
              <a:buChar char="ü"/>
            </a:pPr>
            <a:r>
              <a:rPr lang="fr-BE" sz="2000" cap="all" smtClean="0"/>
              <a:t>MIGRATION DU CATALOGUE ALEPH: ÉLÉMENTS PRINCIPAUX</a:t>
            </a:r>
          </a:p>
          <a:p>
            <a:pPr lvl="2">
              <a:buFont typeface="Wingdings" panose="05000000000000000000" pitchFamily="2" charset="2"/>
              <a:buChar char="v"/>
            </a:pPr>
            <a:endParaRPr lang="fr-BE"/>
          </a:p>
          <a:p>
            <a:pPr lvl="1">
              <a:buFont typeface="Wingdings" panose="05000000000000000000" pitchFamily="2" charset="2"/>
              <a:buChar char="ü"/>
            </a:pPr>
            <a:r>
              <a:rPr lang="fr-BE" sz="2000" cap="all"/>
              <a:t>Migration </a:t>
            </a:r>
            <a:r>
              <a:rPr lang="fr-BE" sz="2000" cap="all" smtClean="0"/>
              <a:t>dES DONNÉES SFX</a:t>
            </a:r>
          </a:p>
          <a:p>
            <a:pPr marL="411480" lvl="1" indent="0">
              <a:buNone/>
            </a:pPr>
            <a:endParaRPr lang="fr-BE" cap="all"/>
          </a:p>
          <a:p>
            <a:pPr lvl="1">
              <a:buFont typeface="Wingdings" panose="05000000000000000000" pitchFamily="2" charset="2"/>
              <a:buChar char="ü"/>
            </a:pPr>
            <a:r>
              <a:rPr lang="fr-BE" sz="2000" cap="all" smtClean="0">
                <a:solidFill>
                  <a:srgbClr val="0070C0"/>
                </a:solidFill>
              </a:rPr>
              <a:t>TEST DES DONNÉES MIGRÉES</a:t>
            </a:r>
          </a:p>
        </p:txBody>
      </p:sp>
    </p:spTree>
    <p:extLst>
      <p:ext uri="{BB962C8B-B14F-4D97-AF65-F5344CB8AC3E}">
        <p14:creationId xmlns:p14="http://schemas.microsoft.com/office/powerpoint/2010/main" val="26463129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Test des données migrées</a:t>
            </a:r>
            <a:endParaRPr lang="fr-BE"/>
          </a:p>
        </p:txBody>
      </p:sp>
      <p:sp>
        <p:nvSpPr>
          <p:cNvPr id="5" name="Espace réservé du contenu 4"/>
          <p:cNvSpPr>
            <a:spLocks noGrp="1"/>
          </p:cNvSpPr>
          <p:nvPr>
            <p:ph idx="1"/>
          </p:nvPr>
        </p:nvSpPr>
        <p:spPr>
          <a:xfrm>
            <a:off x="251520" y="1412776"/>
            <a:ext cx="7992888" cy="5328592"/>
          </a:xfrm>
        </p:spPr>
        <p:txBody>
          <a:bodyPr>
            <a:normAutofit fontScale="92500" lnSpcReduction="20000"/>
          </a:bodyPr>
          <a:lstStyle/>
          <a:p>
            <a:pPr marL="114300" indent="0">
              <a:buNone/>
            </a:pPr>
            <a:r>
              <a:rPr lang="fr-BE" smtClean="0"/>
              <a:t>La </a:t>
            </a:r>
            <a:r>
              <a:rPr lang="fr-BE"/>
              <a:t>procédure de migration </a:t>
            </a:r>
            <a:r>
              <a:rPr lang="fr-BE" smtClean="0"/>
              <a:t>vers Alma ne </a:t>
            </a:r>
            <a:r>
              <a:rPr lang="fr-BE"/>
              <a:t>prévoit qu’un seul jeu de test avant la migration </a:t>
            </a:r>
            <a:r>
              <a:rPr lang="fr-BE" smtClean="0"/>
              <a:t>définitive.</a:t>
            </a:r>
          </a:p>
          <a:p>
            <a:pPr marL="114300" indent="0">
              <a:buNone/>
            </a:pPr>
            <a:endParaRPr lang="fr-BE"/>
          </a:p>
          <a:p>
            <a:pPr marL="114300" lvl="0" indent="0">
              <a:buNone/>
            </a:pPr>
            <a:r>
              <a:rPr lang="fr-BE" b="1" smtClean="0"/>
              <a:t>Le jeu de test (octobre 2014) a fourni les données numériques suivantes :</a:t>
            </a:r>
          </a:p>
          <a:p>
            <a:pPr marL="114300" lvl="0" indent="0">
              <a:buNone/>
            </a:pPr>
            <a:endParaRPr lang="fr-BE" b="1"/>
          </a:p>
          <a:p>
            <a:pPr marL="114300" lvl="0" indent="0">
              <a:buNone/>
            </a:pPr>
            <a:endParaRPr lang="fr-BE" b="1" smtClean="0"/>
          </a:p>
          <a:p>
            <a:pPr marL="114300" lvl="0" indent="0">
              <a:buNone/>
            </a:pPr>
            <a:endParaRPr lang="fr-BE" b="1"/>
          </a:p>
          <a:p>
            <a:pPr marL="114300" lvl="0" indent="0">
              <a:buNone/>
            </a:pPr>
            <a:endParaRPr lang="fr-BE" b="1" smtClean="0"/>
          </a:p>
          <a:p>
            <a:pPr marL="114300" lvl="0" indent="0">
              <a:buNone/>
            </a:pPr>
            <a:endParaRPr lang="fr-BE" b="1"/>
          </a:p>
          <a:p>
            <a:pPr marL="114300" lvl="0" indent="0">
              <a:buNone/>
            </a:pPr>
            <a:endParaRPr lang="fr-BE" b="1" smtClean="0"/>
          </a:p>
          <a:p>
            <a:pPr marL="114300" lvl="0" indent="0">
              <a:buNone/>
            </a:pPr>
            <a:endParaRPr lang="fr-BE" b="1"/>
          </a:p>
          <a:p>
            <a:pPr marL="114300" lvl="0" indent="0">
              <a:buNone/>
            </a:pPr>
            <a:endParaRPr lang="fr-BE" b="1" smtClean="0"/>
          </a:p>
          <a:p>
            <a:pPr marL="114300" lvl="0" indent="0">
              <a:buNone/>
            </a:pPr>
            <a:endParaRPr lang="fr-BE" b="1"/>
          </a:p>
          <a:p>
            <a:pPr marL="114300" lvl="0" indent="0">
              <a:buNone/>
            </a:pPr>
            <a:endParaRPr lang="fr-BE" b="1" smtClean="0"/>
          </a:p>
          <a:p>
            <a:pPr marL="114300" lvl="0" indent="0">
              <a:buNone/>
            </a:pPr>
            <a:endParaRPr lang="fr-BE" sz="1700" smtClean="0"/>
          </a:p>
          <a:p>
            <a:pPr marL="114300" lvl="0" indent="0">
              <a:buNone/>
            </a:pPr>
            <a:endParaRPr lang="fr-BE" sz="1700" smtClean="0"/>
          </a:p>
          <a:p>
            <a:pPr marL="114300" lvl="0" indent="0">
              <a:buNone/>
            </a:pPr>
            <a:r>
              <a:rPr lang="fr-BE" sz="1700" smtClean="0"/>
              <a:t>-&gt; 5 notices refusées pour Aleph</a:t>
            </a:r>
          </a:p>
          <a:p>
            <a:pPr marL="114300" lvl="0" indent="0">
              <a:buNone/>
            </a:pPr>
            <a:r>
              <a:rPr lang="fr-BE" sz="1700" smtClean="0"/>
              <a:t>-&gt; les notices supprimées dans Aleph (notices marquées DEL) ne sont pas récupérées </a:t>
            </a:r>
          </a:p>
          <a:p>
            <a:pPr marL="114300" lvl="0" indent="0">
              <a:buNone/>
            </a:pPr>
            <a:endParaRPr lang="fr-BE" b="1" smtClean="0"/>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37</a:t>
            </a:fld>
            <a:endParaRPr lang="en-US"/>
          </a:p>
        </p:txBody>
      </p:sp>
      <p:sp>
        <p:nvSpPr>
          <p:cNvPr id="4" name="Espace réservé du pied de page 3"/>
          <p:cNvSpPr>
            <a:spLocks noGrp="1"/>
          </p:cNvSpPr>
          <p:nvPr>
            <p:ph type="ftr" sz="quarter" idx="3"/>
          </p:nvPr>
        </p:nvSpPr>
        <p:spPr/>
        <p:txBody>
          <a:bodyPr/>
          <a:lstStyle/>
          <a:p>
            <a:r>
              <a:rPr lang="fr-BE" smtClean="0"/>
              <a:t>Alma @ ULg – Resource Management – Récupération des données</a:t>
            </a:r>
            <a:endParaRPr lang="en-US"/>
          </a:p>
        </p:txBody>
      </p:sp>
      <p:graphicFrame>
        <p:nvGraphicFramePr>
          <p:cNvPr id="6" name="Tableau 5"/>
          <p:cNvGraphicFramePr>
            <a:graphicFrameLocks noGrp="1"/>
          </p:cNvGraphicFramePr>
          <p:nvPr>
            <p:extLst>
              <p:ext uri="{D42A27DB-BD31-4B8C-83A1-F6EECF244321}">
                <p14:modId xmlns:p14="http://schemas.microsoft.com/office/powerpoint/2010/main" val="2931702971"/>
              </p:ext>
            </p:extLst>
          </p:nvPr>
        </p:nvGraphicFramePr>
        <p:xfrm>
          <a:off x="899592" y="2708920"/>
          <a:ext cx="6810375" cy="2861310"/>
        </p:xfrm>
        <a:graphic>
          <a:graphicData uri="http://schemas.openxmlformats.org/drawingml/2006/table">
            <a:tbl>
              <a:tblPr/>
              <a:tblGrid>
                <a:gridCol w="2190750">
                  <a:extLst>
                    <a:ext uri="{9D8B030D-6E8A-4147-A177-3AD203B41FA5}">
                      <a16:colId xmlns:a16="http://schemas.microsoft.com/office/drawing/2014/main" val="20000"/>
                    </a:ext>
                  </a:extLst>
                </a:gridCol>
                <a:gridCol w="4619625">
                  <a:extLst>
                    <a:ext uri="{9D8B030D-6E8A-4147-A177-3AD203B41FA5}">
                      <a16:colId xmlns:a16="http://schemas.microsoft.com/office/drawing/2014/main" val="20001"/>
                    </a:ext>
                  </a:extLst>
                </a:gridCol>
              </a:tblGrid>
              <a:tr h="0">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Number of Bibs</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1379688</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Number of Hols</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1230672</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Number of Items</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1359340</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rtl="0" fontAlgn="t">
                        <a:spcBef>
                          <a:spcPts val="0"/>
                        </a:spcBef>
                        <a:spcAft>
                          <a:spcPts val="0"/>
                        </a:spcAft>
                      </a:pPr>
                      <a:r>
                        <a:rPr lang="en-US" b="0" i="0" u="none" strike="noStrike">
                          <a:solidFill>
                            <a:srgbClr val="3D85C6"/>
                          </a:solidFill>
                          <a:effectLst/>
                          <a:latin typeface="Calibri" panose="020F0502020204030204" pitchFamily="34" charset="0"/>
                        </a:rPr>
                        <a:t>Number of Portfolios from SFX</a:t>
                      </a:r>
                      <a:endParaRPr lang="en-US">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173800</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rtl="0" fontAlgn="t">
                        <a:spcBef>
                          <a:spcPts val="0"/>
                        </a:spcBef>
                        <a:spcAft>
                          <a:spcPts val="0"/>
                        </a:spcAft>
                      </a:pPr>
                      <a:r>
                        <a:rPr lang="en-US" b="0" i="0" u="none" strike="noStrike">
                          <a:solidFill>
                            <a:srgbClr val="3D85C6"/>
                          </a:solidFill>
                          <a:effectLst/>
                          <a:latin typeface="Calibri" panose="020F0502020204030204" pitchFamily="34" charset="0"/>
                        </a:rPr>
                        <a:t>Number of Packages/DBs from SFX</a:t>
                      </a:r>
                      <a:endParaRPr lang="en-US">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fr-BE" b="0" i="0" u="none" strike="noStrike">
                          <a:solidFill>
                            <a:srgbClr val="3D85C6"/>
                          </a:solidFill>
                          <a:effectLst/>
                          <a:latin typeface="Calibri" panose="020F0502020204030204" pitchFamily="34" charset="0"/>
                        </a:rPr>
                        <a:t>338</a:t>
                      </a:r>
                      <a:endParaRPr lang="fr-BE">
                        <a:effectLst/>
                      </a:endParaRPr>
                    </a:p>
                  </a:txBody>
                  <a:tcPr marL="66675" marR="66675" marT="66675" marB="666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Rectangle 1"/>
          <p:cNvSpPr>
            <a:spLocks noChangeArrowheads="1"/>
          </p:cNvSpPr>
          <p:nvPr/>
        </p:nvSpPr>
        <p:spPr bwMode="auto">
          <a:xfrm>
            <a:off x="611560" y="315106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204931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Test des données migrées</a:t>
            </a:r>
            <a:endParaRPr lang="fr-BE"/>
          </a:p>
        </p:txBody>
      </p:sp>
      <p:sp>
        <p:nvSpPr>
          <p:cNvPr id="5" name="Espace réservé du contenu 4"/>
          <p:cNvSpPr>
            <a:spLocks noGrp="1"/>
          </p:cNvSpPr>
          <p:nvPr>
            <p:ph idx="1"/>
          </p:nvPr>
        </p:nvSpPr>
        <p:spPr>
          <a:xfrm>
            <a:off x="251520" y="1412776"/>
            <a:ext cx="7992888" cy="5328592"/>
          </a:xfrm>
        </p:spPr>
        <p:txBody>
          <a:bodyPr>
            <a:normAutofit/>
          </a:bodyPr>
          <a:lstStyle/>
          <a:p>
            <a:pPr marL="114300" lvl="0" indent="0">
              <a:buNone/>
            </a:pPr>
            <a:r>
              <a:rPr lang="fr-BE" smtClean="0"/>
              <a:t>Ex Libris fournit la documentation nécessaire à l’analyse du jeu de test pour les périmètres Resource management, Fulfillment et Acquisitions.</a:t>
            </a:r>
          </a:p>
          <a:p>
            <a:pPr marL="114300" lvl="0" indent="0">
              <a:buNone/>
            </a:pPr>
            <a:endParaRPr lang="fr-BE"/>
          </a:p>
          <a:p>
            <a:pPr marL="114300" lvl="0" indent="0">
              <a:buNone/>
            </a:pPr>
            <a:r>
              <a:rPr lang="fr-BE" smtClean="0"/>
              <a:t>En ce qui concerne la récupération des données du catalogue (l’aspect Resource management), 2 problèmes importants ont été repérés dès les débuts de l’analyse :</a:t>
            </a:r>
          </a:p>
          <a:p>
            <a:pPr lvl="0">
              <a:buFontTx/>
              <a:buChar char="-"/>
            </a:pPr>
            <a:r>
              <a:rPr lang="fr-BE" sz="1800" smtClean="0">
                <a:solidFill>
                  <a:srgbClr val="0070C0"/>
                </a:solidFill>
              </a:rPr>
              <a:t>Les liens entre notices bibliographiques étaient absents</a:t>
            </a:r>
          </a:p>
          <a:p>
            <a:pPr lvl="0">
              <a:buFontTx/>
              <a:buChar char="-"/>
            </a:pPr>
            <a:r>
              <a:rPr lang="fr-BE" sz="1800" smtClean="0">
                <a:solidFill>
                  <a:srgbClr val="0070C0"/>
                </a:solidFill>
              </a:rPr>
              <a:t>Les liens entre notices HOL et notices bibliographiques étaient mal construits pour les notices de publications en série</a:t>
            </a:r>
          </a:p>
          <a:p>
            <a:pPr lvl="0">
              <a:buFontTx/>
              <a:buChar char="-"/>
            </a:pPr>
            <a:endParaRPr lang="fr-BE"/>
          </a:p>
          <a:p>
            <a:pPr lvl="0">
              <a:buFont typeface="Symbol" panose="05050102010706020507" pitchFamily="18" charset="2"/>
              <a:buChar char="Þ"/>
            </a:pPr>
            <a:r>
              <a:rPr lang="fr-BE" b="1" smtClean="0"/>
              <a:t>Les 2 problèmes ont été rapidement résolus par Ex Libris :</a:t>
            </a:r>
          </a:p>
          <a:p>
            <a:pPr lvl="0">
              <a:buFontTx/>
              <a:buChar char="-"/>
            </a:pPr>
            <a:r>
              <a:rPr lang="fr-BE" sz="1800" smtClean="0"/>
              <a:t>Pour le 1</a:t>
            </a:r>
            <a:r>
              <a:rPr lang="fr-BE" sz="1800" baseline="30000" smtClean="0"/>
              <a:t>er</a:t>
            </a:r>
            <a:r>
              <a:rPr lang="fr-BE" sz="1800" smtClean="0"/>
              <a:t> : oubli du lancement d’un service</a:t>
            </a:r>
          </a:p>
          <a:p>
            <a:pPr lvl="0">
              <a:buFontTx/>
              <a:buChar char="-"/>
            </a:pPr>
            <a:r>
              <a:rPr lang="fr-BE" sz="1800" smtClean="0"/>
              <a:t>Pour le 2</a:t>
            </a:r>
            <a:r>
              <a:rPr lang="fr-BE" sz="1800" baseline="30000" smtClean="0"/>
              <a:t>nd</a:t>
            </a:r>
            <a:r>
              <a:rPr lang="fr-BE" sz="1800" smtClean="0"/>
              <a:t> : correction du process de migration (qui pourra être appliquée pour tous clients)</a:t>
            </a: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38</a:t>
            </a:fld>
            <a:endParaRPr lang="en-US"/>
          </a:p>
        </p:txBody>
      </p:sp>
      <p:sp>
        <p:nvSpPr>
          <p:cNvPr id="4" name="Espace réservé du pied de page 3"/>
          <p:cNvSpPr>
            <a:spLocks noGrp="1"/>
          </p:cNvSpPr>
          <p:nvPr>
            <p:ph type="ftr" sz="quarter" idx="3"/>
          </p:nvPr>
        </p:nvSpPr>
        <p:spPr/>
        <p:txBody>
          <a:bodyPr/>
          <a:lstStyle/>
          <a:p>
            <a:r>
              <a:rPr lang="fr-BE" smtClean="0"/>
              <a:t>Alma @ ULg – Resource Management – Récupération des données</a:t>
            </a:r>
            <a:endParaRPr lang="en-US"/>
          </a:p>
        </p:txBody>
      </p:sp>
      <p:sp>
        <p:nvSpPr>
          <p:cNvPr id="7" name="Rectangle 1"/>
          <p:cNvSpPr>
            <a:spLocks noChangeArrowheads="1"/>
          </p:cNvSpPr>
          <p:nvPr/>
        </p:nvSpPr>
        <p:spPr bwMode="auto">
          <a:xfrm>
            <a:off x="611560" y="315106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982463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Test des données migrées</a:t>
            </a:r>
            <a:endParaRPr lang="fr-BE"/>
          </a:p>
        </p:txBody>
      </p:sp>
      <p:sp>
        <p:nvSpPr>
          <p:cNvPr id="5" name="Espace réservé du contenu 4"/>
          <p:cNvSpPr>
            <a:spLocks noGrp="1"/>
          </p:cNvSpPr>
          <p:nvPr>
            <p:ph idx="1"/>
          </p:nvPr>
        </p:nvSpPr>
        <p:spPr>
          <a:xfrm>
            <a:off x="251520" y="1412776"/>
            <a:ext cx="7992888" cy="5328592"/>
          </a:xfrm>
        </p:spPr>
        <p:txBody>
          <a:bodyPr>
            <a:normAutofit/>
          </a:bodyPr>
          <a:lstStyle/>
          <a:p>
            <a:pPr marL="114300" lvl="0" indent="0">
              <a:buNone/>
            </a:pPr>
            <a:r>
              <a:rPr lang="fr-BE" sz="2200" smtClean="0"/>
              <a:t>Les autres soucis constatés ont fait l’objet</a:t>
            </a:r>
          </a:p>
          <a:p>
            <a:pPr lvl="0">
              <a:buFontTx/>
              <a:buChar char="-"/>
            </a:pPr>
            <a:r>
              <a:rPr lang="fr-BE" sz="1800">
                <a:solidFill>
                  <a:srgbClr val="0070C0"/>
                </a:solidFill>
              </a:rPr>
              <a:t>d</a:t>
            </a:r>
            <a:r>
              <a:rPr lang="fr-BE" sz="1800" smtClean="0">
                <a:solidFill>
                  <a:srgbClr val="0070C0"/>
                </a:solidFill>
              </a:rPr>
              <a:t>e corrections directement dans Aleph</a:t>
            </a:r>
          </a:p>
          <a:p>
            <a:pPr lvl="0">
              <a:buFontTx/>
              <a:buChar char="-"/>
            </a:pPr>
            <a:r>
              <a:rPr lang="fr-BE" sz="1800">
                <a:solidFill>
                  <a:srgbClr val="0070C0"/>
                </a:solidFill>
              </a:rPr>
              <a:t>d</a:t>
            </a:r>
            <a:r>
              <a:rPr lang="fr-BE" sz="1800" smtClean="0">
                <a:solidFill>
                  <a:srgbClr val="0070C0"/>
                </a:solidFill>
              </a:rPr>
              <a:t>e signalement au support clientèle d’Ex Libris</a:t>
            </a:r>
            <a:r>
              <a:rPr lang="fr-BE" sz="1800">
                <a:solidFill>
                  <a:srgbClr val="0070C0"/>
                </a:solidFill>
              </a:rPr>
              <a:t> </a:t>
            </a:r>
            <a:r>
              <a:rPr lang="fr-BE" sz="1800" smtClean="0">
                <a:solidFill>
                  <a:srgbClr val="0070C0"/>
                </a:solidFill>
              </a:rPr>
              <a:t>:  analyse, développement</a:t>
            </a:r>
          </a:p>
          <a:p>
            <a:pPr lvl="0">
              <a:buFontTx/>
              <a:buChar char="-"/>
            </a:pPr>
            <a:r>
              <a:rPr lang="fr-BE" sz="1800" smtClean="0">
                <a:solidFill>
                  <a:srgbClr val="0070C0"/>
                </a:solidFill>
              </a:rPr>
              <a:t>d’adaptations de la part de l’Ulg</a:t>
            </a:r>
          </a:p>
          <a:p>
            <a:pPr lvl="0">
              <a:buFontTx/>
              <a:buChar char="-"/>
            </a:pPr>
            <a:endParaRPr lang="fr-BE" sz="1800">
              <a:solidFill>
                <a:srgbClr val="0070C0"/>
              </a:solidFill>
            </a:endParaRPr>
          </a:p>
          <a:p>
            <a:pPr lvl="0">
              <a:buFontTx/>
              <a:buChar char="-"/>
            </a:pPr>
            <a:endParaRPr lang="fr-BE" smtClean="0">
              <a:solidFill>
                <a:srgbClr val="0070C0"/>
              </a:solidFill>
            </a:endParaRPr>
          </a:p>
          <a:p>
            <a:pPr marL="114300" lvl="0" indent="0">
              <a:buNone/>
            </a:pPr>
            <a:r>
              <a:rPr lang="fr-BE"/>
              <a:t>En ce qui concerne la récupération des </a:t>
            </a:r>
            <a:r>
              <a:rPr lang="fr-BE" smtClean="0"/>
              <a:t>données de SFX, aucun problème n’a été constaté.</a:t>
            </a:r>
            <a:endParaRPr lang="fr-BE" smtClean="0">
              <a:solidFill>
                <a:srgbClr val="0070C0"/>
              </a:solidFill>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39</a:t>
            </a:fld>
            <a:endParaRPr lang="en-US"/>
          </a:p>
        </p:txBody>
      </p:sp>
      <p:sp>
        <p:nvSpPr>
          <p:cNvPr id="4" name="Espace réservé du pied de page 3"/>
          <p:cNvSpPr>
            <a:spLocks noGrp="1"/>
          </p:cNvSpPr>
          <p:nvPr>
            <p:ph type="ftr" sz="quarter" idx="3"/>
          </p:nvPr>
        </p:nvSpPr>
        <p:spPr/>
        <p:txBody>
          <a:bodyPr/>
          <a:lstStyle/>
          <a:p>
            <a:r>
              <a:rPr lang="fr-BE" smtClean="0"/>
              <a:t>Alma @ ULg – Resource Management – Récupération des données</a:t>
            </a:r>
            <a:endParaRPr lang="en-US"/>
          </a:p>
        </p:txBody>
      </p:sp>
      <p:sp>
        <p:nvSpPr>
          <p:cNvPr id="7" name="Rectangle 1"/>
          <p:cNvSpPr>
            <a:spLocks noChangeArrowheads="1"/>
          </p:cNvSpPr>
          <p:nvPr/>
        </p:nvSpPr>
        <p:spPr bwMode="auto">
          <a:xfrm>
            <a:off x="611560" y="315106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9093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1520" y="0"/>
            <a:ext cx="7992888" cy="1143000"/>
          </a:xfrm>
        </p:spPr>
        <p:txBody>
          <a:bodyPr/>
          <a:lstStyle/>
          <a:p>
            <a:r>
              <a:rPr lang="fr-BE" sz="2800" dirty="0" smtClean="0"/>
              <a:t>Introduction</a:t>
            </a:r>
            <a:endParaRPr lang="fr-BE" sz="2800" dirty="0"/>
          </a:p>
        </p:txBody>
      </p:sp>
      <p:sp>
        <p:nvSpPr>
          <p:cNvPr id="8" name="Espace réservé du contenu 7"/>
          <p:cNvSpPr>
            <a:spLocks noGrp="1"/>
          </p:cNvSpPr>
          <p:nvPr>
            <p:ph idx="1"/>
          </p:nvPr>
        </p:nvSpPr>
        <p:spPr>
          <a:xfrm>
            <a:off x="220688" y="1026344"/>
            <a:ext cx="8167736" cy="4988024"/>
          </a:xfrm>
        </p:spPr>
        <p:txBody>
          <a:bodyPr>
            <a:normAutofit/>
          </a:bodyPr>
          <a:lstStyle/>
          <a:p>
            <a:pPr marL="114300" indent="0">
              <a:buNone/>
            </a:pPr>
            <a:r>
              <a:rPr lang="fr-BE" sz="2200" smtClean="0"/>
              <a:t>Préalables aux opérations de migration, Ex Libris fournit la documentation nécessaire pour comprendre le processus de migration :</a:t>
            </a:r>
          </a:p>
          <a:p>
            <a:pPr marL="114300" indent="0">
              <a:buNone/>
            </a:pPr>
            <a:r>
              <a:rPr lang="fr-BE" sz="1800" b="1" smtClean="0"/>
              <a:t>Aleph to Alma Migration Guide</a:t>
            </a:r>
          </a:p>
          <a:p>
            <a:pPr marL="114300" indent="0">
              <a:buNone/>
            </a:pPr>
            <a:r>
              <a:rPr lang="fr-BE" sz="2000" smtClean="0"/>
              <a:t>&amp;</a:t>
            </a:r>
          </a:p>
          <a:p>
            <a:pPr marL="114300" indent="0">
              <a:buNone/>
            </a:pPr>
            <a:r>
              <a:rPr lang="fr-BE" sz="1800" b="1" smtClean="0"/>
              <a:t>SFX to Alma Migration Guide</a:t>
            </a:r>
          </a:p>
          <a:p>
            <a:pPr marL="114300" indent="0">
              <a:buNone/>
            </a:pPr>
            <a:endParaRPr lang="fr-BE" sz="2000" b="1"/>
          </a:p>
          <a:p>
            <a:pPr>
              <a:buFont typeface="Symbol" panose="05050102010706020507" pitchFamily="18" charset="2"/>
              <a:buChar char="Þ"/>
            </a:pPr>
            <a:r>
              <a:rPr lang="fr-BE" smtClean="0"/>
              <a:t>Pour les données du SIGB, sont pris en considération les périmètres principaux :</a:t>
            </a:r>
          </a:p>
          <a:p>
            <a:pPr lvl="1">
              <a:buFontTx/>
              <a:buChar char="-"/>
            </a:pPr>
            <a:r>
              <a:rPr lang="fr-BE" sz="1800" smtClean="0"/>
              <a:t>Resource management -&gt; les données du catalogue (notices bibliographiques, données sur les fonds et données des exemplaires)</a:t>
            </a:r>
          </a:p>
          <a:p>
            <a:pPr lvl="1">
              <a:buFontTx/>
              <a:buChar char="-"/>
            </a:pPr>
            <a:r>
              <a:rPr lang="fr-BE" smtClean="0"/>
              <a:t>Fulfillment -&gt; les données liées à la circulation (prêts en cours, amendes…)</a:t>
            </a:r>
          </a:p>
          <a:p>
            <a:pPr lvl="1">
              <a:buFontTx/>
              <a:buChar char="-"/>
            </a:pPr>
            <a:r>
              <a:rPr lang="fr-BE" sz="1800" smtClean="0"/>
              <a:t>Acquisitions -&gt; les commandes en cours, les fournisseurs, les budgets</a:t>
            </a:r>
            <a:endParaRPr lang="fr-BE" sz="1800" dirty="0" smtClean="0"/>
          </a:p>
          <a:p>
            <a:pPr marL="411480" lvl="1" indent="0">
              <a:buNone/>
            </a:pPr>
            <a:endParaRPr lang="fr-BE"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4</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22267589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mtClean="0"/>
              <a:t>Pour conclure</a:t>
            </a:r>
            <a:endParaRPr lang="fr-BE"/>
          </a:p>
        </p:txBody>
      </p:sp>
      <p:sp>
        <p:nvSpPr>
          <p:cNvPr id="5" name="Espace réservé du contenu 4"/>
          <p:cNvSpPr>
            <a:spLocks noGrp="1"/>
          </p:cNvSpPr>
          <p:nvPr>
            <p:ph idx="1"/>
          </p:nvPr>
        </p:nvSpPr>
        <p:spPr>
          <a:xfrm>
            <a:off x="251520" y="1412776"/>
            <a:ext cx="7992888" cy="5328592"/>
          </a:xfrm>
        </p:spPr>
        <p:txBody>
          <a:bodyPr>
            <a:normAutofit/>
          </a:bodyPr>
          <a:lstStyle/>
          <a:p>
            <a:pPr marL="114300" lvl="0" indent="0" algn="just">
              <a:buNone/>
            </a:pPr>
            <a:r>
              <a:rPr lang="fr-BE" smtClean="0"/>
              <a:t>Tout problème lié à la migration des données doit être signalé au plus tôt :</a:t>
            </a:r>
          </a:p>
          <a:p>
            <a:pPr marL="114300" lvl="0" indent="0" algn="ctr">
              <a:buNone/>
            </a:pPr>
            <a:r>
              <a:rPr lang="fr-BE" sz="2200" smtClean="0">
                <a:solidFill>
                  <a:srgbClr val="0070C0"/>
                </a:solidFill>
                <a:hlinkClick r:id="rId3"/>
              </a:rPr>
              <a:t>Alma-rm@lists.ulg.ac.be</a:t>
            </a:r>
            <a:endParaRPr lang="fr-BE" sz="2200" smtClean="0">
              <a:solidFill>
                <a:srgbClr val="0070C0"/>
              </a:solidFill>
            </a:endParaRPr>
          </a:p>
          <a:p>
            <a:pPr marL="114300" lvl="0" indent="0" algn="just">
              <a:buNone/>
            </a:pPr>
            <a:endParaRPr lang="fr-BE" sz="2200">
              <a:solidFill>
                <a:srgbClr val="0070C0"/>
              </a:solidFill>
            </a:endParaRPr>
          </a:p>
          <a:p>
            <a:pPr marL="114300" lvl="0" indent="0" algn="just">
              <a:buNone/>
            </a:pPr>
            <a:r>
              <a:rPr lang="fr-BE" sz="2200" smtClean="0">
                <a:solidFill>
                  <a:srgbClr val="0070C0"/>
                </a:solidFill>
              </a:rPr>
              <a:t>Rappel : en Annexe :</a:t>
            </a:r>
          </a:p>
          <a:p>
            <a:pPr marL="114300" lvl="0" indent="0" algn="just">
              <a:buNone/>
            </a:pPr>
            <a:endParaRPr lang="fr-BE" sz="2200" smtClean="0">
              <a:solidFill>
                <a:srgbClr val="0070C0"/>
              </a:solidFill>
            </a:endParaRPr>
          </a:p>
          <a:p>
            <a:pPr marL="114300" lvl="0" indent="0" algn="just">
              <a:buNone/>
            </a:pPr>
            <a:r>
              <a:rPr lang="fr-BE" sz="2400" smtClean="0">
                <a:solidFill>
                  <a:srgbClr val="002060"/>
                </a:solidFill>
              </a:rPr>
              <a:t>-&gt; le détail </a:t>
            </a:r>
            <a:r>
              <a:rPr lang="fr-BE" sz="2400">
                <a:solidFill>
                  <a:srgbClr val="002060"/>
                </a:solidFill>
              </a:rPr>
              <a:t>de la migration pour les données du </a:t>
            </a:r>
            <a:r>
              <a:rPr lang="fr-BE" sz="2400" smtClean="0">
                <a:solidFill>
                  <a:srgbClr val="002060"/>
                </a:solidFill>
              </a:rPr>
              <a:t>catalogue</a:t>
            </a:r>
          </a:p>
          <a:p>
            <a:pPr marL="114300" lvl="0" indent="0" algn="just">
              <a:buNone/>
            </a:pPr>
            <a:r>
              <a:rPr lang="fr-BE" sz="1800" b="1" smtClean="0"/>
              <a:t>(document à l’attention des professionnels du catalogue : catalogueurs et, pour information, responsables de sections ; responsables de l’inventaire physique)</a:t>
            </a:r>
          </a:p>
          <a:p>
            <a:pPr marL="114300" lvl="0" indent="0">
              <a:buNone/>
            </a:pPr>
            <a:endParaRPr lang="fr-BE" sz="2200">
              <a:solidFill>
                <a:srgbClr val="0070C0"/>
              </a:solidFill>
            </a:endParaRPr>
          </a:p>
          <a:p>
            <a:pPr marL="114300" lvl="0" indent="0">
              <a:buNone/>
            </a:pPr>
            <a:endParaRPr lang="fr-BE" smtClean="0">
              <a:solidFill>
                <a:srgbClr val="0070C0"/>
              </a:solidFill>
            </a:endParaRPr>
          </a:p>
        </p:txBody>
      </p:sp>
      <p:sp>
        <p:nvSpPr>
          <p:cNvPr id="3" name="Espace réservé du numéro de diapositive 2"/>
          <p:cNvSpPr>
            <a:spLocks noGrp="1"/>
          </p:cNvSpPr>
          <p:nvPr>
            <p:ph type="sldNum" sz="quarter" idx="12"/>
          </p:nvPr>
        </p:nvSpPr>
        <p:spPr/>
        <p:txBody>
          <a:bodyPr/>
          <a:lstStyle/>
          <a:p>
            <a:fld id="{E667ED75-B537-4810-9364-B7D9FE7FDC55}" type="slidenum">
              <a:rPr lang="en-US" smtClean="0"/>
              <a:pPr/>
              <a:t>40</a:t>
            </a:fld>
            <a:endParaRPr lang="en-US"/>
          </a:p>
        </p:txBody>
      </p:sp>
      <p:sp>
        <p:nvSpPr>
          <p:cNvPr id="4" name="Espace réservé du pied de page 3"/>
          <p:cNvSpPr>
            <a:spLocks noGrp="1"/>
          </p:cNvSpPr>
          <p:nvPr>
            <p:ph type="ftr" sz="quarter" idx="3"/>
          </p:nvPr>
        </p:nvSpPr>
        <p:spPr/>
        <p:txBody>
          <a:bodyPr/>
          <a:lstStyle/>
          <a:p>
            <a:r>
              <a:rPr lang="fr-BE" smtClean="0"/>
              <a:t>Alma @ ULg – Resource Management – Récupération des données</a:t>
            </a:r>
            <a:endParaRPr lang="en-US"/>
          </a:p>
        </p:txBody>
      </p:sp>
      <p:sp>
        <p:nvSpPr>
          <p:cNvPr id="7" name="Rectangle 1"/>
          <p:cNvSpPr>
            <a:spLocks noChangeArrowheads="1"/>
          </p:cNvSpPr>
          <p:nvPr/>
        </p:nvSpPr>
        <p:spPr bwMode="auto">
          <a:xfrm>
            <a:off x="611560" y="315106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8660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1520" y="0"/>
            <a:ext cx="7992888" cy="1143000"/>
          </a:xfrm>
        </p:spPr>
        <p:txBody>
          <a:bodyPr/>
          <a:lstStyle/>
          <a:p>
            <a:r>
              <a:rPr lang="fr-BE" sz="2800" dirty="0" smtClean="0"/>
              <a:t>Introduction</a:t>
            </a:r>
            <a:endParaRPr lang="fr-BE" sz="2800" dirty="0"/>
          </a:p>
        </p:txBody>
      </p:sp>
      <p:sp>
        <p:nvSpPr>
          <p:cNvPr id="8" name="Espace réservé du contenu 7"/>
          <p:cNvSpPr>
            <a:spLocks noGrp="1"/>
          </p:cNvSpPr>
          <p:nvPr>
            <p:ph idx="1"/>
          </p:nvPr>
        </p:nvSpPr>
        <p:spPr>
          <a:xfrm>
            <a:off x="220688" y="1026344"/>
            <a:ext cx="8167736" cy="4988024"/>
          </a:xfrm>
        </p:spPr>
        <p:txBody>
          <a:bodyPr>
            <a:normAutofit/>
          </a:bodyPr>
          <a:lstStyle/>
          <a:p>
            <a:pPr>
              <a:buFont typeface="Symbol" panose="05050102010706020507" pitchFamily="18" charset="2"/>
              <a:buChar char="Þ"/>
            </a:pPr>
            <a:r>
              <a:rPr lang="fr-BE" sz="2200" smtClean="0"/>
              <a:t>Sont également définies les zones qui ne sont pas récupérées dans le processus de migration</a:t>
            </a:r>
          </a:p>
          <a:p>
            <a:pPr marL="411480" lvl="1" indent="0">
              <a:buNone/>
            </a:pPr>
            <a:r>
              <a:rPr lang="fr-BE" sz="1800" smtClean="0"/>
              <a:t>(par ex. les historiques de prêt ; des zones utilisées dans le catalogue Aleph et propres à ce système (CAT, CDATE)) ; l’historique du catalogage ou des modifications sur les exemplaires)</a:t>
            </a:r>
          </a:p>
          <a:p>
            <a:pPr marL="411480" lvl="1" indent="0">
              <a:buNone/>
            </a:pPr>
            <a:endParaRPr lang="fr-BE"/>
          </a:p>
          <a:p>
            <a:pPr>
              <a:buFont typeface="Symbol" panose="05050102010706020507" pitchFamily="18" charset="2"/>
              <a:buChar char="Þ"/>
            </a:pPr>
            <a:r>
              <a:rPr lang="fr-BE" smtClean="0"/>
              <a:t>Certaines données sont migrées 1 fois :</a:t>
            </a:r>
          </a:p>
          <a:p>
            <a:pPr lvl="1">
              <a:buFont typeface="Wingdings" panose="05000000000000000000" pitchFamily="2" charset="2"/>
              <a:buChar char="Ø"/>
            </a:pPr>
            <a:r>
              <a:rPr lang="fr-BE" smtClean="0"/>
              <a:t>Les bibliothèques</a:t>
            </a:r>
          </a:p>
          <a:p>
            <a:pPr lvl="1">
              <a:buFont typeface="Wingdings" panose="05000000000000000000" pitchFamily="2" charset="2"/>
              <a:buChar char="Ø"/>
            </a:pPr>
            <a:r>
              <a:rPr lang="fr-BE" smtClean="0"/>
              <a:t>Les localisations</a:t>
            </a:r>
          </a:p>
          <a:p>
            <a:pPr lvl="1">
              <a:buFont typeface="Wingdings" panose="05000000000000000000" pitchFamily="2" charset="2"/>
              <a:buChar char="Ø"/>
            </a:pPr>
            <a:r>
              <a:rPr lang="fr-BE" smtClean="0"/>
              <a:t>Les fournisseurs</a:t>
            </a:r>
          </a:p>
          <a:p>
            <a:pPr marL="411480" lvl="1" indent="0">
              <a:buNone/>
            </a:pPr>
            <a:endParaRPr lang="fr-BE"/>
          </a:p>
          <a:p>
            <a:pPr marL="411480" lvl="1" indent="0">
              <a:buNone/>
            </a:pPr>
            <a:r>
              <a:rPr lang="fr-BE" sz="1800" smtClean="0"/>
              <a:t>et permettent de mettre en place la configuration d’ALMA</a:t>
            </a:r>
          </a:p>
          <a:p>
            <a:pPr marL="411480" lvl="1" indent="0">
              <a:buNone/>
            </a:pPr>
            <a:r>
              <a:rPr lang="fr-BE"/>
              <a:t>	</a:t>
            </a:r>
            <a:r>
              <a:rPr lang="fr-BE" i="1" smtClean="0"/>
              <a:t>principalement ce qui concerne la circulation des documents.</a:t>
            </a:r>
            <a:endParaRPr lang="fr-BE" i="1"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5</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2974095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1520" y="0"/>
            <a:ext cx="7992888" cy="1143000"/>
          </a:xfrm>
        </p:spPr>
        <p:txBody>
          <a:bodyPr/>
          <a:lstStyle/>
          <a:p>
            <a:r>
              <a:rPr lang="fr-BE" sz="2800" dirty="0" smtClean="0"/>
              <a:t>Introduction</a:t>
            </a:r>
            <a:endParaRPr lang="fr-BE" sz="2800" dirty="0"/>
          </a:p>
        </p:txBody>
      </p:sp>
      <p:sp>
        <p:nvSpPr>
          <p:cNvPr id="8" name="Espace réservé du contenu 7"/>
          <p:cNvSpPr>
            <a:spLocks noGrp="1"/>
          </p:cNvSpPr>
          <p:nvPr>
            <p:ph idx="1"/>
          </p:nvPr>
        </p:nvSpPr>
        <p:spPr>
          <a:xfrm>
            <a:off x="220688" y="1026344"/>
            <a:ext cx="8167736" cy="4988024"/>
          </a:xfrm>
        </p:spPr>
        <p:txBody>
          <a:bodyPr>
            <a:normAutofit/>
          </a:bodyPr>
          <a:lstStyle/>
          <a:p>
            <a:pPr marL="114300" indent="0">
              <a:buNone/>
            </a:pPr>
            <a:r>
              <a:rPr lang="fr-BE" sz="2400" i="1" smtClean="0">
                <a:solidFill>
                  <a:srgbClr val="002060"/>
                </a:solidFill>
              </a:rPr>
              <a:t>Surtout, un poids en moins! </a:t>
            </a:r>
          </a:p>
          <a:p>
            <a:pPr marL="114300" indent="0">
              <a:buNone/>
            </a:pPr>
            <a:endParaRPr lang="fr-BE" sz="2400"/>
          </a:p>
          <a:p>
            <a:pPr marL="114300" indent="0" algn="just">
              <a:buNone/>
            </a:pPr>
            <a:r>
              <a:rPr lang="fr-BE" sz="2200" smtClean="0"/>
              <a:t>Le </a:t>
            </a:r>
            <a:r>
              <a:rPr lang="fr-BE" sz="2200"/>
              <a:t>document Aleph to Alma Migration Guide comprend également une section P to E migration (Print to Electronic) dont nous avons pu  ne pas tenir compte puisque toutes nos ressources électroniques sont gérées via SFX exclusivement</a:t>
            </a:r>
            <a:r>
              <a:rPr lang="fr-BE" sz="2200" smtClean="0"/>
              <a:t>.</a:t>
            </a:r>
          </a:p>
          <a:p>
            <a:pPr marL="114300" indent="0">
              <a:buNone/>
            </a:pPr>
            <a:endParaRPr lang="fr-BE" sz="2400"/>
          </a:p>
          <a:p>
            <a:pPr marL="114300" indent="0" algn="just">
              <a:buNone/>
            </a:pPr>
            <a:r>
              <a:rPr lang="fr-BE" sz="2400" smtClean="0">
                <a:solidFill>
                  <a:srgbClr val="002060"/>
                </a:solidFill>
              </a:rPr>
              <a:t>La situation de l’Ulg était donc idéale : nous avons évité une lourde procédure de dédoublonnement entre des e-ressources présentes dans le SIGB et les mêmes gérées via SFX.</a:t>
            </a:r>
            <a:endParaRPr lang="fr-BE" sz="2400">
              <a:solidFill>
                <a:srgbClr val="002060"/>
              </a:solidFill>
            </a:endParaRPr>
          </a:p>
          <a:p>
            <a:endParaRPr lang="fr-BE" sz="2400"/>
          </a:p>
          <a:p>
            <a:endParaRPr lang="fr-BE" sz="240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6</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3833352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E667ED75-B537-4810-9364-B7D9FE7FDC55}" type="slidenum">
              <a:rPr lang="en-US" smtClean="0"/>
              <a:pPr/>
              <a:t>7</a:t>
            </a:fld>
            <a:endParaRPr lang="en-US"/>
          </a:p>
        </p:txBody>
      </p:sp>
      <p:sp>
        <p:nvSpPr>
          <p:cNvPr id="6" name="Espace réservé du pied de page 5"/>
          <p:cNvSpPr>
            <a:spLocks noGrp="1"/>
          </p:cNvSpPr>
          <p:nvPr>
            <p:ph type="ftr" sz="quarter" idx="3"/>
          </p:nvPr>
        </p:nvSpPr>
        <p:spPr/>
        <p:txBody>
          <a:bodyPr/>
          <a:lstStyle/>
          <a:p>
            <a:r>
              <a:rPr lang="fr-BE" smtClean="0"/>
              <a:t>Alma @ ULg – Resource Management – Récupération des données</a:t>
            </a:r>
            <a:endParaRPr lang="en-US"/>
          </a:p>
        </p:txBody>
      </p:sp>
      <p:sp>
        <p:nvSpPr>
          <p:cNvPr id="8" name="Espace réservé du contenu 7"/>
          <p:cNvSpPr>
            <a:spLocks noGrp="1"/>
          </p:cNvSpPr>
          <p:nvPr>
            <p:ph idx="4294967295"/>
          </p:nvPr>
        </p:nvSpPr>
        <p:spPr>
          <a:xfrm>
            <a:off x="395536" y="785737"/>
            <a:ext cx="7920880" cy="3888432"/>
          </a:xfrm>
        </p:spPr>
        <p:txBody>
          <a:bodyPr>
            <a:normAutofit/>
          </a:bodyPr>
          <a:lstStyle/>
          <a:p>
            <a:pPr lvl="1">
              <a:buFont typeface="Wingdings" panose="05000000000000000000" pitchFamily="2" charset="2"/>
              <a:buChar char="ü"/>
            </a:pPr>
            <a:r>
              <a:rPr lang="fr-BE" sz="2000" smtClean="0"/>
              <a:t>INTRODUCTION</a:t>
            </a:r>
          </a:p>
          <a:p>
            <a:pPr marL="411480" lvl="1" indent="0">
              <a:buNone/>
            </a:pPr>
            <a:endParaRPr lang="fr-BE" sz="2000" smtClean="0">
              <a:solidFill>
                <a:srgbClr val="0070C0"/>
              </a:solidFill>
            </a:endParaRPr>
          </a:p>
          <a:p>
            <a:pPr lvl="1">
              <a:buFont typeface="Wingdings" panose="05000000000000000000" pitchFamily="2" charset="2"/>
              <a:buChar char="ü"/>
            </a:pPr>
            <a:r>
              <a:rPr lang="fr-BE" sz="2000" cap="all">
                <a:solidFill>
                  <a:srgbClr val="0070C0"/>
                </a:solidFill>
              </a:rPr>
              <a:t>Migration du catalogue Aleph: </a:t>
            </a:r>
            <a:r>
              <a:rPr lang="fr-BE" sz="2000" cap="all" smtClean="0">
                <a:solidFill>
                  <a:srgbClr val="0070C0"/>
                </a:solidFill>
              </a:rPr>
              <a:t>déroulement &amp; principes</a:t>
            </a:r>
          </a:p>
          <a:p>
            <a:pPr marL="411480" lvl="1" indent="0">
              <a:buNone/>
            </a:pPr>
            <a:endParaRPr lang="fr-BE" sz="2000" cap="all" smtClean="0"/>
          </a:p>
          <a:p>
            <a:pPr lvl="1">
              <a:buFont typeface="Wingdings" panose="05000000000000000000" pitchFamily="2" charset="2"/>
              <a:buChar char="ü"/>
            </a:pPr>
            <a:r>
              <a:rPr lang="fr-BE" sz="2000" cap="all" smtClean="0"/>
              <a:t>MIGRATION DU CATALOGUE ALEPH: ÉLÉMENTS PRINCIPAUX</a:t>
            </a:r>
          </a:p>
          <a:p>
            <a:pPr lvl="2">
              <a:buFont typeface="Wingdings" panose="05000000000000000000" pitchFamily="2" charset="2"/>
              <a:buChar char="v"/>
            </a:pPr>
            <a:endParaRPr lang="fr-BE"/>
          </a:p>
          <a:p>
            <a:pPr lvl="1">
              <a:buFont typeface="Wingdings" panose="05000000000000000000" pitchFamily="2" charset="2"/>
              <a:buChar char="ü"/>
            </a:pPr>
            <a:r>
              <a:rPr lang="fr-BE" sz="2000" cap="all"/>
              <a:t>Migration </a:t>
            </a:r>
            <a:r>
              <a:rPr lang="fr-BE" sz="2000" cap="all" smtClean="0"/>
              <a:t>dES DONNÉES SFX</a:t>
            </a:r>
          </a:p>
          <a:p>
            <a:pPr marL="411480" lvl="1" indent="0">
              <a:buNone/>
            </a:pPr>
            <a:endParaRPr lang="fr-BE" cap="all"/>
          </a:p>
          <a:p>
            <a:pPr lvl="1">
              <a:buFont typeface="Wingdings" panose="05000000000000000000" pitchFamily="2" charset="2"/>
              <a:buChar char="ü"/>
            </a:pPr>
            <a:r>
              <a:rPr lang="fr-BE" sz="2000" cap="all" smtClean="0"/>
              <a:t>TEST DES DONNÉES MIGRÉES</a:t>
            </a:r>
          </a:p>
        </p:txBody>
      </p:sp>
    </p:spTree>
    <p:extLst>
      <p:ext uri="{BB962C8B-B14F-4D97-AF65-F5344CB8AC3E}">
        <p14:creationId xmlns:p14="http://schemas.microsoft.com/office/powerpoint/2010/main" val="2667959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Migration du </a:t>
            </a:r>
            <a:r>
              <a:rPr lang="fr-BE" sz="2800" smtClean="0"/>
              <a:t>catalogue Aleph</a:t>
            </a:r>
            <a:br>
              <a:rPr lang="fr-BE" sz="2800" smtClean="0"/>
            </a:br>
            <a:r>
              <a:rPr lang="fr-BE" sz="2800"/>
              <a:t>	</a:t>
            </a:r>
            <a:r>
              <a:rPr lang="fr-BE" sz="2800" smtClean="0"/>
              <a:t>Déroulement et principes</a:t>
            </a:r>
            <a:endParaRPr lang="fr-BE" sz="2800" dirty="0"/>
          </a:p>
        </p:txBody>
      </p:sp>
      <p:sp>
        <p:nvSpPr>
          <p:cNvPr id="8" name="Espace réservé du contenu 7"/>
          <p:cNvSpPr>
            <a:spLocks noGrp="1"/>
          </p:cNvSpPr>
          <p:nvPr>
            <p:ph idx="1"/>
          </p:nvPr>
        </p:nvSpPr>
        <p:spPr>
          <a:xfrm>
            <a:off x="246384" y="1331640"/>
            <a:ext cx="8285403" cy="5500687"/>
          </a:xfrm>
        </p:spPr>
        <p:txBody>
          <a:bodyPr>
            <a:normAutofit fontScale="85000" lnSpcReduction="20000"/>
          </a:bodyPr>
          <a:lstStyle/>
          <a:p>
            <a:pPr marL="114300" indent="0">
              <a:buNone/>
            </a:pPr>
            <a:r>
              <a:rPr lang="fr-BE" sz="2200" smtClean="0"/>
              <a:t>La </a:t>
            </a:r>
            <a:r>
              <a:rPr lang="fr-BE" sz="2200" dirty="0" smtClean="0"/>
              <a:t>migration des </a:t>
            </a:r>
            <a:r>
              <a:rPr lang="fr-BE" sz="2200" smtClean="0"/>
              <a:t>données Aleph </a:t>
            </a:r>
            <a:r>
              <a:rPr lang="fr-BE" sz="2200" dirty="0" smtClean="0"/>
              <a:t>vers Alma est gérée par Ex </a:t>
            </a:r>
            <a:r>
              <a:rPr lang="fr-BE" sz="2200" dirty="0" err="1" smtClean="0"/>
              <a:t>Libris</a:t>
            </a:r>
            <a:r>
              <a:rPr lang="fr-BE" sz="2200" dirty="0" smtClean="0"/>
              <a:t> de manière extrêmement </a:t>
            </a:r>
            <a:r>
              <a:rPr lang="fr-BE" sz="2200" smtClean="0"/>
              <a:t>standardisée.</a:t>
            </a:r>
          </a:p>
          <a:p>
            <a:pPr marL="114300" indent="0">
              <a:buNone/>
            </a:pPr>
            <a:endParaRPr lang="fr-BE" sz="2200" dirty="0" smtClean="0"/>
          </a:p>
          <a:p>
            <a:pPr marL="411480" lvl="1" indent="0">
              <a:buNone/>
            </a:pPr>
            <a:r>
              <a:rPr lang="fr-BE" sz="2000" dirty="0" smtClean="0">
                <a:solidFill>
                  <a:srgbClr val="002060"/>
                </a:solidFill>
              </a:rPr>
              <a:t>Les modifications qui doivent être apportées aux données doivent l’être</a:t>
            </a:r>
          </a:p>
          <a:p>
            <a:pPr marL="411480" lvl="1" indent="0"/>
            <a:r>
              <a:rPr lang="fr-BE" sz="2000" dirty="0" smtClean="0">
                <a:solidFill>
                  <a:srgbClr val="002060"/>
                </a:solidFill>
              </a:rPr>
              <a:t> soit directement dans Aleph avant la migration,</a:t>
            </a:r>
          </a:p>
          <a:p>
            <a:pPr marL="411480" lvl="1" indent="0"/>
            <a:r>
              <a:rPr lang="fr-BE" sz="2000" dirty="0" smtClean="0">
                <a:solidFill>
                  <a:srgbClr val="002060"/>
                </a:solidFill>
              </a:rPr>
              <a:t> soit au moment du processus d’exportation des données à </a:t>
            </a:r>
            <a:r>
              <a:rPr lang="fr-BE" sz="2000" smtClean="0">
                <a:solidFill>
                  <a:srgbClr val="002060"/>
                </a:solidFill>
              </a:rPr>
              <a:t>partir d’Aleph</a:t>
            </a:r>
          </a:p>
          <a:p>
            <a:pPr marL="411480" lvl="1" indent="0">
              <a:buNone/>
            </a:pPr>
            <a:endParaRPr lang="fr-BE" sz="2000" smtClean="0"/>
          </a:p>
          <a:p>
            <a:pPr marL="114300" indent="0">
              <a:buNone/>
            </a:pPr>
            <a:r>
              <a:rPr lang="fr-BE" sz="2200" smtClean="0"/>
              <a:t>L’export des données est réalisé par l’ULg (selon des directives précises). </a:t>
            </a:r>
          </a:p>
          <a:p>
            <a:pPr marL="114300" indent="0">
              <a:buNone/>
            </a:pPr>
            <a:r>
              <a:rPr lang="fr-BE" sz="2200" smtClean="0"/>
              <a:t>-&gt; L’Ulg fournit donc les données telles qu’elles devront être dans Alma.</a:t>
            </a:r>
          </a:p>
          <a:p>
            <a:pPr marL="114300" indent="0">
              <a:buNone/>
            </a:pPr>
            <a:r>
              <a:rPr lang="fr-BE" sz="2200" smtClean="0"/>
              <a:t>-&gt; Ex </a:t>
            </a:r>
            <a:r>
              <a:rPr lang="fr-BE" sz="2200" dirty="0" err="1" smtClean="0"/>
              <a:t>Libris</a:t>
            </a:r>
            <a:r>
              <a:rPr lang="fr-BE" sz="2200" dirty="0" smtClean="0"/>
              <a:t> ne prévoit aucun travail spécifique sur les </a:t>
            </a:r>
            <a:r>
              <a:rPr lang="fr-BE" sz="2200" smtClean="0"/>
              <a:t>données.</a:t>
            </a:r>
          </a:p>
          <a:p>
            <a:pPr marL="114300" indent="0">
              <a:buNone/>
            </a:pPr>
            <a:endParaRPr lang="fr-BE" sz="2200"/>
          </a:p>
          <a:p>
            <a:pPr marL="114300" indent="0">
              <a:buNone/>
            </a:pPr>
            <a:endParaRPr lang="fr-BE" sz="2200" smtClean="0"/>
          </a:p>
          <a:p>
            <a:pPr marL="114300" indent="0">
              <a:buNone/>
            </a:pPr>
            <a:r>
              <a:rPr lang="fr-BE" sz="2200"/>
              <a:t>C</a:t>
            </a:r>
            <a:r>
              <a:rPr lang="fr-BE" sz="2200" smtClean="0"/>
              <a:t>ertaines données liées à la configuration sont directement reprises à partir des tables Oracle :</a:t>
            </a:r>
          </a:p>
          <a:p>
            <a:pPr>
              <a:buFontTx/>
              <a:buChar char="-"/>
            </a:pPr>
            <a:r>
              <a:rPr lang="fr-BE" sz="2200" smtClean="0"/>
              <a:t>bibliothèques</a:t>
            </a:r>
          </a:p>
          <a:p>
            <a:pPr>
              <a:buFontTx/>
              <a:buChar char="-"/>
            </a:pPr>
            <a:r>
              <a:rPr lang="fr-BE" sz="2200"/>
              <a:t>g</a:t>
            </a:r>
            <a:r>
              <a:rPr lang="fr-BE" sz="2200" smtClean="0"/>
              <a:t>roupes d’utilisateurs</a:t>
            </a:r>
          </a:p>
          <a:p>
            <a:pPr>
              <a:buFontTx/>
              <a:buChar char="-"/>
            </a:pPr>
            <a:r>
              <a:rPr lang="fr-BE" sz="2200" smtClean="0"/>
              <a:t>types de matériels</a:t>
            </a:r>
          </a:p>
          <a:p>
            <a:pPr>
              <a:buFontTx/>
              <a:buChar char="-"/>
            </a:pPr>
            <a:r>
              <a:rPr lang="fr-BE" sz="2200" smtClean="0"/>
              <a:t>…</a:t>
            </a:r>
            <a:endParaRPr lang="fr-BE" sz="200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8</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smtClean="0"/>
              <a:t>Alma @ ULg – Resource Management – Récupération des données</a:t>
            </a:r>
            <a:endParaRPr lang="en-US"/>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2800" dirty="0" smtClean="0"/>
              <a:t>Migration du </a:t>
            </a:r>
            <a:r>
              <a:rPr lang="fr-BE" sz="2800" smtClean="0"/>
              <a:t>catalogue </a:t>
            </a:r>
            <a:r>
              <a:rPr lang="fr-BE" sz="2800"/>
              <a:t>Aleph</a:t>
            </a:r>
            <a:br>
              <a:rPr lang="fr-BE" sz="2800"/>
            </a:br>
            <a:r>
              <a:rPr lang="fr-BE" sz="2800" smtClean="0"/>
              <a:t>	Déroulement </a:t>
            </a:r>
            <a:r>
              <a:rPr lang="fr-BE" sz="2800"/>
              <a:t>et principes</a:t>
            </a:r>
            <a:endParaRPr lang="fr-BE" sz="2800" dirty="0"/>
          </a:p>
        </p:txBody>
      </p:sp>
      <p:sp>
        <p:nvSpPr>
          <p:cNvPr id="3" name="Espace réservé du contenu 2"/>
          <p:cNvSpPr>
            <a:spLocks noGrp="1"/>
          </p:cNvSpPr>
          <p:nvPr>
            <p:ph idx="1"/>
          </p:nvPr>
        </p:nvSpPr>
        <p:spPr/>
        <p:txBody>
          <a:bodyPr>
            <a:normAutofit/>
          </a:bodyPr>
          <a:lstStyle/>
          <a:p>
            <a:pPr marL="114300" indent="0">
              <a:buNone/>
            </a:pPr>
            <a:r>
              <a:rPr lang="fr-BE" smtClean="0"/>
              <a:t>Structurées </a:t>
            </a:r>
            <a:r>
              <a:rPr lang="fr-BE" dirty="0" smtClean="0"/>
              <a:t>en Marc21, les </a:t>
            </a:r>
            <a:r>
              <a:rPr lang="fr-BE" b="1" dirty="0" smtClean="0"/>
              <a:t>données bibliographiques </a:t>
            </a:r>
            <a:r>
              <a:rPr lang="fr-BE" smtClean="0"/>
              <a:t>et de </a:t>
            </a:r>
            <a:r>
              <a:rPr lang="fr-BE" b="1" smtClean="0"/>
              <a:t>données sur les fonds</a:t>
            </a:r>
            <a:r>
              <a:rPr lang="fr-BE" smtClean="0"/>
              <a:t> (notices HOL) </a:t>
            </a:r>
            <a:r>
              <a:rPr lang="fr-BE" dirty="0" smtClean="0"/>
              <a:t>ont pu être migrées vers Alma sans modification majeure.</a:t>
            </a:r>
          </a:p>
          <a:p>
            <a:pPr lvl="1"/>
            <a:r>
              <a:rPr lang="fr-BE" sz="2000" smtClean="0"/>
              <a:t>les </a:t>
            </a:r>
            <a:r>
              <a:rPr lang="fr-BE" sz="2000" dirty="0" smtClean="0"/>
              <a:t>adaptations qui ont dû être effectuées concernent principalement 2 catégories de données :</a:t>
            </a:r>
          </a:p>
          <a:p>
            <a:pPr lvl="2"/>
            <a:r>
              <a:rPr lang="fr-BE" sz="1800" dirty="0" smtClean="0">
                <a:solidFill>
                  <a:srgbClr val="002060"/>
                </a:solidFill>
              </a:rPr>
              <a:t>Les  données Marc </a:t>
            </a:r>
            <a:r>
              <a:rPr lang="fr-BE" sz="1800" smtClean="0">
                <a:solidFill>
                  <a:srgbClr val="002060"/>
                </a:solidFill>
              </a:rPr>
              <a:t>locales (identifiées par </a:t>
            </a:r>
            <a:r>
              <a:rPr lang="fr-BE" sz="1800" dirty="0" smtClean="0">
                <a:solidFill>
                  <a:srgbClr val="002060"/>
                </a:solidFill>
              </a:rPr>
              <a:t>un « 9 »),</a:t>
            </a:r>
          </a:p>
          <a:p>
            <a:pPr lvl="2"/>
            <a:r>
              <a:rPr lang="fr-BE" sz="1800" dirty="0" smtClean="0">
                <a:solidFill>
                  <a:srgbClr val="002060"/>
                </a:solidFill>
              </a:rPr>
              <a:t>Les champs non-Marc propres à </a:t>
            </a:r>
            <a:r>
              <a:rPr lang="fr-BE" sz="1800" smtClean="0">
                <a:solidFill>
                  <a:srgbClr val="002060"/>
                </a:solidFill>
              </a:rPr>
              <a:t>Aleph (notamment la liaison entre les notices (LKR)).</a:t>
            </a:r>
            <a:endParaRPr lang="fr-BE" sz="1800" dirty="0">
              <a:solidFill>
                <a:srgbClr val="002060"/>
              </a:solidFill>
            </a:endParaRPr>
          </a:p>
          <a:p>
            <a:pPr marL="114300" indent="0">
              <a:buNone/>
            </a:pPr>
            <a:endParaRPr lang="fr-BE" smtClean="0"/>
          </a:p>
          <a:p>
            <a:pPr marL="114300" indent="0">
              <a:buNone/>
            </a:pPr>
            <a:r>
              <a:rPr lang="fr-BE" smtClean="0"/>
              <a:t>Les </a:t>
            </a:r>
            <a:r>
              <a:rPr lang="fr-BE" dirty="0" smtClean="0"/>
              <a:t>données liées aux </a:t>
            </a:r>
            <a:r>
              <a:rPr lang="fr-BE" b="1" dirty="0" smtClean="0"/>
              <a:t>exemplaires</a:t>
            </a:r>
            <a:r>
              <a:rPr lang="fr-BE" dirty="0" smtClean="0"/>
              <a:t>, structurées selon un format propre à Aleph, ont également </a:t>
            </a:r>
            <a:r>
              <a:rPr lang="fr-BE" smtClean="0"/>
              <a:t>été migrées</a:t>
            </a:r>
            <a:r>
              <a:rPr lang="fr-BE"/>
              <a:t> </a:t>
            </a:r>
            <a:r>
              <a:rPr lang="fr-BE" smtClean="0"/>
              <a:t>dans des zones dédiées dans Alma.</a:t>
            </a:r>
            <a:endParaRPr lang="fr-BE" dirty="0" smtClean="0"/>
          </a:p>
        </p:txBody>
      </p:sp>
      <p:sp>
        <p:nvSpPr>
          <p:cNvPr id="4" name="Espace réservé du numéro de diapositive 3"/>
          <p:cNvSpPr>
            <a:spLocks noGrp="1"/>
          </p:cNvSpPr>
          <p:nvPr>
            <p:ph type="sldNum" sz="quarter" idx="12"/>
          </p:nvPr>
        </p:nvSpPr>
        <p:spPr/>
        <p:txBody>
          <a:bodyPr/>
          <a:lstStyle/>
          <a:p>
            <a:fld id="{E667ED75-B537-4810-9364-B7D9FE7FDC55}" type="slidenum">
              <a:rPr lang="en-US" smtClean="0"/>
              <a:pPr/>
              <a:t>9</a:t>
            </a:fld>
            <a:endParaRPr lang="en-US"/>
          </a:p>
        </p:txBody>
      </p:sp>
      <p:sp>
        <p:nvSpPr>
          <p:cNvPr id="5" name="Espace réservé du pied de page 4"/>
          <p:cNvSpPr>
            <a:spLocks noGrp="1"/>
          </p:cNvSpPr>
          <p:nvPr>
            <p:ph type="ftr" sz="quarter" idx="3"/>
          </p:nvPr>
        </p:nvSpPr>
        <p:spPr/>
        <p:txBody>
          <a:bodyPr/>
          <a:lstStyle/>
          <a:p>
            <a:r>
              <a:rPr lang="fr-BE" smtClean="0"/>
              <a:t>Alma @ ULg – Resource Management – Récupération des données</a:t>
            </a:r>
            <a:endParaRPr lang="en-US"/>
          </a:p>
        </p:txBody>
      </p:sp>
      <p:sp>
        <p:nvSpPr>
          <p:cNvPr id="7" name="Rectangle 6"/>
          <p:cNvSpPr/>
          <p:nvPr/>
        </p:nvSpPr>
        <p:spPr>
          <a:xfrm>
            <a:off x="1835696" y="5442717"/>
            <a:ext cx="4572000" cy="91440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indent="0">
              <a:buNone/>
            </a:pPr>
            <a:r>
              <a:rPr lang="fr-BE">
                <a:solidFill>
                  <a:srgbClr val="002060"/>
                </a:solidFill>
              </a:rPr>
              <a:t>Le détail de la migration pour les données du catalogue fait l’objet d’un document ANNEXE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Personnalisé 5">
      <a:dk1>
        <a:srgbClr val="2F2B20"/>
      </a:dk1>
      <a:lt1>
        <a:srgbClr val="FFFFFF"/>
      </a:lt1>
      <a:dk2>
        <a:srgbClr val="3C4457"/>
      </a:dk2>
      <a:lt2>
        <a:srgbClr val="FBBE34"/>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FO_ALMA</Template>
  <TotalTime>1516</TotalTime>
  <Words>2703</Words>
  <Application>Microsoft Office PowerPoint</Application>
  <PresentationFormat>Affichage à l'écran (4:3)</PresentationFormat>
  <Paragraphs>480</Paragraphs>
  <Slides>40</Slides>
  <Notes>40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40</vt:i4>
      </vt:variant>
    </vt:vector>
  </HeadingPairs>
  <TitlesOfParts>
    <vt:vector size="46" baseType="lpstr">
      <vt:lpstr>Arial</vt:lpstr>
      <vt:lpstr>Arial Rounded MT Bold</vt:lpstr>
      <vt:lpstr>Calibri</vt:lpstr>
      <vt:lpstr>Symbol</vt:lpstr>
      <vt:lpstr>Wingdings</vt:lpstr>
      <vt:lpstr>Contiguïté</vt:lpstr>
      <vt:lpstr>Récupération des données</vt:lpstr>
      <vt:lpstr>Présentation PowerPoint</vt:lpstr>
      <vt:lpstr>Introduction</vt:lpstr>
      <vt:lpstr>Introduction</vt:lpstr>
      <vt:lpstr>Introduction</vt:lpstr>
      <vt:lpstr>Introduction</vt:lpstr>
      <vt:lpstr>Présentation PowerPoint</vt:lpstr>
      <vt:lpstr>Migration du catalogue Aleph  Déroulement et principes</vt:lpstr>
      <vt:lpstr>Migration du catalogue Aleph  Déroulement et principes</vt:lpstr>
      <vt:lpstr>Présentation PowerPoint</vt:lpstr>
      <vt:lpstr>Migration du catalogue Aleph   Éléments principaux : zones Marc locales </vt:lpstr>
      <vt:lpstr>Migration du catalogue Aleph   Éléments principaux : zones de l’indexation matière</vt:lpstr>
      <vt:lpstr>Migration du catalogue Aleph   Éléments principaux : zones de l’indexation matière</vt:lpstr>
      <vt:lpstr>Migration du catalogue Aleph   Éléments principaux : zones des liens</vt:lpstr>
      <vt:lpstr>Migration du catalogue Aleph   Éléments principaux  : autres zones ‘ALEPH’</vt:lpstr>
      <vt:lpstr>Migration du catalogue Aleph   Éléments principaux  : ponctuation et articles initiaux</vt:lpstr>
      <vt:lpstr>Migration du catalogue Aleph   Éléments principaux : champs relatifs au bulletinage</vt:lpstr>
      <vt:lpstr>Migration du catalogue Aleph   Éléments principaux : champs relatifs aux mesures de  conservation</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exemplaires</vt:lpstr>
      <vt:lpstr>Migration du catalogue Aleph   Éléments principaux : données de localisation</vt:lpstr>
      <vt:lpstr>Migration du catalogue Aleph   Éléments principaux : données de localisation</vt:lpstr>
      <vt:lpstr>Présentation PowerPoint</vt:lpstr>
      <vt:lpstr>Migration des données SFX  Déroulement et principes</vt:lpstr>
      <vt:lpstr>Migration des données SFX  Déroulement et principes</vt:lpstr>
      <vt:lpstr>Migration des données SFX  Déroulement et principes</vt:lpstr>
      <vt:lpstr>Présentation PowerPoint</vt:lpstr>
      <vt:lpstr>Test des données migrées</vt:lpstr>
      <vt:lpstr>Test des données migrées</vt:lpstr>
      <vt:lpstr>Test des données migrées</vt:lpstr>
      <vt:lpstr>Pour conclure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Richelle</dc:creator>
  <cp:lastModifiedBy>Anne-Laure</cp:lastModifiedBy>
  <cp:revision>160</cp:revision>
  <cp:lastPrinted>2015-01-08T14:51:57Z</cp:lastPrinted>
  <dcterms:created xsi:type="dcterms:W3CDTF">2014-10-28T10:20:46Z</dcterms:created>
  <dcterms:modified xsi:type="dcterms:W3CDTF">2016-09-07T08:18:19Z</dcterms:modified>
  <cp:contentStatus/>
</cp:coreProperties>
</file>