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385" r:id="rId2"/>
    <p:sldId id="465" r:id="rId3"/>
    <p:sldId id="473" r:id="rId4"/>
    <p:sldId id="470" r:id="rId5"/>
    <p:sldId id="472" r:id="rId6"/>
    <p:sldId id="474" r:id="rId7"/>
    <p:sldId id="475" r:id="rId8"/>
    <p:sldId id="476" r:id="rId9"/>
    <p:sldId id="477" r:id="rId10"/>
    <p:sldId id="478" r:id="rId11"/>
    <p:sldId id="480" r:id="rId12"/>
    <p:sldId id="481" r:id="rId13"/>
    <p:sldId id="479" r:id="rId14"/>
    <p:sldId id="482" r:id="rId15"/>
    <p:sldId id="483" r:id="rId16"/>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7BA97"/>
    <a:srgbClr val="585B6E"/>
    <a:srgbClr val="FF9900"/>
    <a:srgbClr val="7B78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Style moyen 1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0712" autoAdjust="0"/>
  </p:normalViewPr>
  <p:slideViewPr>
    <p:cSldViewPr>
      <p:cViewPr>
        <p:scale>
          <a:sx n="110" d="100"/>
          <a:sy n="110" d="100"/>
        </p:scale>
        <p:origin x="-1566" y="-186"/>
      </p:cViewPr>
      <p:guideLst>
        <p:guide orient="horz" pos="2160"/>
        <p:guide pos="2880"/>
      </p:guideLst>
    </p:cSldViewPr>
  </p:slideViewPr>
  <p:outlineViewPr>
    <p:cViewPr>
      <p:scale>
        <a:sx n="33" d="100"/>
        <a:sy n="33" d="100"/>
      </p:scale>
      <p:origin x="48" y="30846"/>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74" d="100"/>
          <a:sy n="74" d="100"/>
        </p:scale>
        <p:origin x="-2172"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945659" cy="496332"/>
          </a:xfrm>
          <a:prstGeom prst="rect">
            <a:avLst/>
          </a:prstGeom>
        </p:spPr>
        <p:txBody>
          <a:bodyPr vert="horz" lIns="91424" tIns="45712" rIns="91424" bIns="45712" rtlCol="0"/>
          <a:lstStyle>
            <a:lvl1pPr algn="l">
              <a:defRPr sz="1200"/>
            </a:lvl1pPr>
          </a:lstStyle>
          <a:p>
            <a:endParaRPr lang="fr-BE"/>
          </a:p>
        </p:txBody>
      </p:sp>
      <p:sp>
        <p:nvSpPr>
          <p:cNvPr id="3" name="Espace réservé de la date 2"/>
          <p:cNvSpPr>
            <a:spLocks noGrp="1"/>
          </p:cNvSpPr>
          <p:nvPr>
            <p:ph type="dt" sz="quarter" idx="1"/>
          </p:nvPr>
        </p:nvSpPr>
        <p:spPr>
          <a:xfrm>
            <a:off x="3850445" y="2"/>
            <a:ext cx="2945659" cy="496332"/>
          </a:xfrm>
          <a:prstGeom prst="rect">
            <a:avLst/>
          </a:prstGeom>
        </p:spPr>
        <p:txBody>
          <a:bodyPr vert="horz" lIns="91424" tIns="45712" rIns="91424" bIns="45712" rtlCol="0"/>
          <a:lstStyle>
            <a:lvl1pPr algn="r">
              <a:defRPr sz="1200"/>
            </a:lvl1pPr>
          </a:lstStyle>
          <a:p>
            <a:fld id="{F5EA7798-A561-4C99-91F3-D24BACABD4A1}" type="datetimeFigureOut">
              <a:rPr lang="fr-BE" smtClean="0"/>
              <a:pPr/>
              <a:t>21-02-17</a:t>
            </a:fld>
            <a:endParaRPr lang="fr-BE"/>
          </a:p>
        </p:txBody>
      </p:sp>
      <p:sp>
        <p:nvSpPr>
          <p:cNvPr id="4" name="Espace réservé du pied de page 3"/>
          <p:cNvSpPr>
            <a:spLocks noGrp="1"/>
          </p:cNvSpPr>
          <p:nvPr>
            <p:ph type="ftr" sz="quarter" idx="2"/>
          </p:nvPr>
        </p:nvSpPr>
        <p:spPr>
          <a:xfrm>
            <a:off x="2" y="9428585"/>
            <a:ext cx="2945659" cy="496332"/>
          </a:xfrm>
          <a:prstGeom prst="rect">
            <a:avLst/>
          </a:prstGeom>
        </p:spPr>
        <p:txBody>
          <a:bodyPr vert="horz" lIns="91424" tIns="45712" rIns="91424" bIns="45712" rtlCol="0" anchor="b"/>
          <a:lstStyle>
            <a:lvl1pPr algn="l">
              <a:defRPr sz="1200"/>
            </a:lvl1pPr>
          </a:lstStyle>
          <a:p>
            <a:endParaRPr lang="fr-BE"/>
          </a:p>
        </p:txBody>
      </p:sp>
      <p:sp>
        <p:nvSpPr>
          <p:cNvPr id="5" name="Espace réservé du numéro de diapositive 4"/>
          <p:cNvSpPr>
            <a:spLocks noGrp="1"/>
          </p:cNvSpPr>
          <p:nvPr>
            <p:ph type="sldNum" sz="quarter" idx="3"/>
          </p:nvPr>
        </p:nvSpPr>
        <p:spPr>
          <a:xfrm>
            <a:off x="3850445" y="9428585"/>
            <a:ext cx="2945659" cy="496332"/>
          </a:xfrm>
          <a:prstGeom prst="rect">
            <a:avLst/>
          </a:prstGeom>
        </p:spPr>
        <p:txBody>
          <a:bodyPr vert="horz" lIns="91424" tIns="45712" rIns="91424" bIns="45712" rtlCol="0" anchor="b"/>
          <a:lstStyle>
            <a:lvl1pPr algn="r">
              <a:defRPr sz="1200"/>
            </a:lvl1pPr>
          </a:lstStyle>
          <a:p>
            <a:fld id="{BBD89D9C-4971-4BD5-A9AF-8B8AA5943C9D}" type="slidenum">
              <a:rPr lang="fr-BE" smtClean="0"/>
              <a:pPr/>
              <a:t>‹N°›</a:t>
            </a:fld>
            <a:endParaRPr lang="fr-BE"/>
          </a:p>
        </p:txBody>
      </p:sp>
    </p:spTree>
    <p:extLst>
      <p:ext uri="{BB962C8B-B14F-4D97-AF65-F5344CB8AC3E}">
        <p14:creationId xmlns:p14="http://schemas.microsoft.com/office/powerpoint/2010/main" val="19482969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2" y="2"/>
            <a:ext cx="2945659" cy="496332"/>
          </a:xfrm>
          <a:prstGeom prst="rect">
            <a:avLst/>
          </a:prstGeom>
        </p:spPr>
        <p:txBody>
          <a:bodyPr vert="horz" lIns="91424" tIns="45712" rIns="91424" bIns="45712" rtlCol="0"/>
          <a:lstStyle>
            <a:lvl1pPr algn="l">
              <a:defRPr sz="1200"/>
            </a:lvl1pPr>
          </a:lstStyle>
          <a:p>
            <a:endParaRPr lang="fr-BE"/>
          </a:p>
        </p:txBody>
      </p:sp>
      <p:sp>
        <p:nvSpPr>
          <p:cNvPr id="3" name="Espace réservé de la date 2"/>
          <p:cNvSpPr>
            <a:spLocks noGrp="1"/>
          </p:cNvSpPr>
          <p:nvPr>
            <p:ph type="dt" idx="1"/>
          </p:nvPr>
        </p:nvSpPr>
        <p:spPr>
          <a:xfrm>
            <a:off x="3850445" y="2"/>
            <a:ext cx="2945659" cy="496332"/>
          </a:xfrm>
          <a:prstGeom prst="rect">
            <a:avLst/>
          </a:prstGeom>
        </p:spPr>
        <p:txBody>
          <a:bodyPr vert="horz" lIns="91424" tIns="45712" rIns="91424" bIns="45712" rtlCol="0"/>
          <a:lstStyle>
            <a:lvl1pPr algn="r">
              <a:defRPr sz="1200"/>
            </a:lvl1pPr>
          </a:lstStyle>
          <a:p>
            <a:fld id="{5CFE7606-93E1-4414-B184-EF82DF2282F8}" type="datetimeFigureOut">
              <a:rPr lang="fr-BE" smtClean="0"/>
              <a:pPr/>
              <a:t>21-02-17</a:t>
            </a:fld>
            <a:endParaRPr lang="fr-BE"/>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24" tIns="45712" rIns="91424" bIns="45712" rtlCol="0" anchor="ctr"/>
          <a:lstStyle/>
          <a:p>
            <a:endParaRPr lang="fr-BE"/>
          </a:p>
        </p:txBody>
      </p:sp>
      <p:sp>
        <p:nvSpPr>
          <p:cNvPr id="5" name="Espace réservé des commentaires 4"/>
          <p:cNvSpPr>
            <a:spLocks noGrp="1"/>
          </p:cNvSpPr>
          <p:nvPr>
            <p:ph type="body" sz="quarter" idx="3"/>
          </p:nvPr>
        </p:nvSpPr>
        <p:spPr>
          <a:xfrm>
            <a:off x="679768" y="4715155"/>
            <a:ext cx="5438140" cy="4466987"/>
          </a:xfrm>
          <a:prstGeom prst="rect">
            <a:avLst/>
          </a:prstGeom>
        </p:spPr>
        <p:txBody>
          <a:bodyPr vert="horz" lIns="91424" tIns="45712" rIns="91424" bIns="45712"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6" name="Espace réservé du pied de page 5"/>
          <p:cNvSpPr>
            <a:spLocks noGrp="1"/>
          </p:cNvSpPr>
          <p:nvPr>
            <p:ph type="ftr" sz="quarter" idx="4"/>
          </p:nvPr>
        </p:nvSpPr>
        <p:spPr>
          <a:xfrm>
            <a:off x="2" y="9428585"/>
            <a:ext cx="2945659" cy="496332"/>
          </a:xfrm>
          <a:prstGeom prst="rect">
            <a:avLst/>
          </a:prstGeom>
        </p:spPr>
        <p:txBody>
          <a:bodyPr vert="horz" lIns="91424" tIns="45712" rIns="91424" bIns="45712"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50445" y="9428585"/>
            <a:ext cx="2945659" cy="496332"/>
          </a:xfrm>
          <a:prstGeom prst="rect">
            <a:avLst/>
          </a:prstGeom>
        </p:spPr>
        <p:txBody>
          <a:bodyPr vert="horz" lIns="91424" tIns="45712" rIns="91424" bIns="45712" rtlCol="0" anchor="b"/>
          <a:lstStyle>
            <a:lvl1pPr algn="r">
              <a:defRPr sz="1200"/>
            </a:lvl1pPr>
          </a:lstStyle>
          <a:p>
            <a:fld id="{9B6F5836-DC94-4EDB-AAF6-CE956D4E9F1D}" type="slidenum">
              <a:rPr lang="fr-BE" smtClean="0"/>
              <a:pPr/>
              <a:t>‹N°›</a:t>
            </a:fld>
            <a:endParaRPr lang="fr-BE"/>
          </a:p>
        </p:txBody>
      </p:sp>
    </p:spTree>
    <p:extLst>
      <p:ext uri="{BB962C8B-B14F-4D97-AF65-F5344CB8AC3E}">
        <p14:creationId xmlns:p14="http://schemas.microsoft.com/office/powerpoint/2010/main" val="4065229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bg>
      <p:bgPr>
        <a:gradFill>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11560" y="3933056"/>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Espace réservé du pied de page 3"/>
          <p:cNvSpPr>
            <a:spLocks noGrp="1"/>
          </p:cNvSpPr>
          <p:nvPr>
            <p:ph type="ftr" sz="quarter" idx="10"/>
          </p:nvPr>
        </p:nvSpPr>
        <p:spPr/>
        <p:txBody>
          <a:bodyPr/>
          <a:lstStyle/>
          <a:p>
            <a:r>
              <a:rPr lang="fr-BE" dirty="0" smtClean="0"/>
              <a:t>Alma @ ULg – Resource Management – Récupération des données</a:t>
            </a:r>
            <a:endParaRPr lang="en-US" dirty="0"/>
          </a:p>
        </p:txBody>
      </p:sp>
      <p:sp>
        <p:nvSpPr>
          <p:cNvPr id="5" name="Espace réservé du numéro de diapositive 4"/>
          <p:cNvSpPr>
            <a:spLocks noGrp="1"/>
          </p:cNvSpPr>
          <p:nvPr>
            <p:ph type="sldNum" sz="quarter" idx="11"/>
          </p:nvPr>
        </p:nvSpPr>
        <p:spPr>
          <a:ln w="19050">
            <a:solidFill>
              <a:srgbClr val="FFFFFF"/>
            </a:solidFill>
          </a:ln>
        </p:spPr>
        <p:txBody>
          <a:bodyPr vert="horz" lIns="0" tIns="0" rIns="0" bIns="0" rtlCol="0" anchor="ctr"/>
          <a:lstStyle>
            <a:lvl1pPr>
              <a:defRPr lang="en-US" smtClean="0"/>
            </a:lvl1pPr>
          </a:lstStyle>
          <a:p>
            <a:fld id="{E667ED75-B537-4810-9364-B7D9FE7FDC55}" type="slidenum">
              <a:rPr lang="fr-BE" smtClean="0"/>
              <a:pPr/>
              <a:t>‹N°›</a:t>
            </a:fld>
            <a:endParaRPr lang="fr-BE"/>
          </a:p>
        </p:txBody>
      </p:sp>
      <p:sp>
        <p:nvSpPr>
          <p:cNvPr id="6" name="Titre 5"/>
          <p:cNvSpPr>
            <a:spLocks noGrp="1"/>
          </p:cNvSpPr>
          <p:nvPr>
            <p:ph type="title"/>
          </p:nvPr>
        </p:nvSpPr>
        <p:spPr>
          <a:xfrm>
            <a:off x="611560" y="2780928"/>
            <a:ext cx="7620000" cy="1143000"/>
          </a:xfrm>
        </p:spPr>
        <p:txBody>
          <a:bodyPr/>
          <a:lstStyle>
            <a:lvl1pPr>
              <a:defRPr sz="3600" b="1"/>
            </a:lvl1pPr>
          </a:lstStyle>
          <a:p>
            <a:r>
              <a:rPr lang="fr-FR" smtClean="0"/>
              <a:t>Modifiez le style du titre</a:t>
            </a:r>
            <a:endParaRPr lang="fr-BE" dirty="0"/>
          </a:p>
        </p:txBody>
      </p:sp>
      <p:sp>
        <p:nvSpPr>
          <p:cNvPr id="7" name="ZoneTexte 6"/>
          <p:cNvSpPr txBox="1"/>
          <p:nvPr userDrawn="1"/>
        </p:nvSpPr>
        <p:spPr>
          <a:xfrm>
            <a:off x="3203848" y="259233"/>
            <a:ext cx="5127077" cy="461665"/>
          </a:xfrm>
          <a:prstGeom prst="rect">
            <a:avLst/>
          </a:prstGeom>
          <a:noFill/>
        </p:spPr>
        <p:txBody>
          <a:bodyPr wrap="square" rtlCol="0">
            <a:spAutoFit/>
          </a:bodyPr>
          <a:lstStyle/>
          <a:p>
            <a:pPr algn="r"/>
            <a:r>
              <a:rPr lang="fr-BE" sz="2400" b="1" dirty="0" smtClean="0">
                <a:solidFill>
                  <a:schemeClr val="tx2"/>
                </a:solidFill>
              </a:rPr>
              <a:t>Alma @ ULg </a:t>
            </a:r>
            <a:r>
              <a:rPr lang="fr-BE" sz="2400" b="1" dirty="0" smtClean="0">
                <a:solidFill>
                  <a:schemeClr val="tx2"/>
                </a:solidFill>
              </a:rPr>
              <a:t>– Resource Management</a:t>
            </a:r>
          </a:p>
        </p:txBody>
      </p:sp>
      <p:pic>
        <p:nvPicPr>
          <p:cNvPr id="8" name="Picture 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7531" y="1"/>
            <a:ext cx="2672261" cy="7539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Pr>
        <a:gradFill flip="none" rotWithShape="1">
          <a:gsLst>
            <a:gs pos="37500">
              <a:srgbClr val="FFFFFF"/>
            </a:gs>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3" name="Content Placeholder 2"/>
          <p:cNvSpPr>
            <a:spLocks noGrp="1"/>
          </p:cNvSpPr>
          <p:nvPr>
            <p:ph idx="1"/>
          </p:nvPr>
        </p:nvSpPr>
        <p:spPr>
          <a:xfrm>
            <a:off x="251520" y="1412776"/>
            <a:ext cx="7992888" cy="4988024"/>
          </a:xfrm>
        </p:spPr>
        <p:txBody>
          <a:bodyPr/>
          <a:lstStyle>
            <a:lvl1pPr>
              <a:buSzPct val="120000"/>
              <a:defRPr/>
            </a:lvl1pPr>
            <a:lvl2pPr>
              <a:buClr>
                <a:schemeClr val="tx2"/>
              </a:buClr>
              <a:buSzPct val="120000"/>
              <a:defRPr/>
            </a:lvl2pPr>
            <a:lvl3pPr>
              <a:buClr>
                <a:schemeClr val="accent1"/>
              </a:buClr>
              <a:buSzPct val="120000"/>
              <a:defRPr/>
            </a:lvl3pPr>
            <a:lvl4pPr>
              <a:buClr>
                <a:schemeClr val="tx2"/>
              </a:buClr>
              <a:buSzPct val="120000"/>
              <a:defRPr/>
            </a:lvl4pPr>
            <a:lvl5pPr>
              <a:buClr>
                <a:schemeClr val="accent1"/>
              </a:buClr>
              <a:buSzPct val="120000"/>
              <a:defRPr/>
            </a:lvl5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 name="Slide Number Placeholder 5"/>
          <p:cNvSpPr>
            <a:spLocks noGrp="1"/>
          </p:cNvSpPr>
          <p:nvPr>
            <p:ph type="sldNum" sz="quarter" idx="12"/>
          </p:nvPr>
        </p:nvSpPr>
        <p:spPr/>
        <p:txBody>
          <a:bodyPr/>
          <a:lstStyle/>
          <a:p>
            <a:fld id="{E667ED75-B537-4810-9364-B7D9FE7FDC55}" type="slidenum">
              <a:rPr lang="en-US" smtClean="0"/>
              <a:pPr/>
              <a:t>‹N°›</a:t>
            </a:fld>
            <a:endParaRPr lang="en-US"/>
          </a:p>
        </p:txBody>
      </p:sp>
      <p:sp>
        <p:nvSpPr>
          <p:cNvPr id="11"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3" name="Content Placeholder 2"/>
          <p:cNvSpPr>
            <a:spLocks noGrp="1"/>
          </p:cNvSpPr>
          <p:nvPr>
            <p:ph sz="half" idx="1"/>
          </p:nvPr>
        </p:nvSpPr>
        <p:spPr>
          <a:xfrm>
            <a:off x="251520" y="1412776"/>
            <a:ext cx="3863280" cy="4968552"/>
          </a:xfrm>
        </p:spPr>
        <p:txBody>
          <a:bodyPr/>
          <a:lstStyle>
            <a:lvl1pPr>
              <a:buSzPct val="120000"/>
              <a:defRPr sz="2000"/>
            </a:lvl1pPr>
            <a:lvl2pPr>
              <a:buClr>
                <a:schemeClr val="tx2"/>
              </a:buClr>
              <a:buSzPct val="120000"/>
              <a:defRPr sz="2000"/>
            </a:lvl2pPr>
            <a:lvl3pPr>
              <a:buClr>
                <a:schemeClr val="accent1"/>
              </a:buClr>
              <a:buSzPct val="120000"/>
              <a:defRPr sz="1800"/>
            </a:lvl3pPr>
            <a:lvl4pPr>
              <a:buClr>
                <a:schemeClr val="tx2"/>
              </a:buClr>
              <a:buSzPct val="120000"/>
              <a:defRPr sz="1600"/>
            </a:lvl4pPr>
            <a:lvl5pPr marL="1554480" indent="-228600">
              <a:defRPr lang="en-US" sz="1400" kern="1200" baseline="0" dirty="0">
                <a:solidFill>
                  <a:schemeClr val="tx1"/>
                </a:solidFill>
                <a:latin typeface="+mn-lt"/>
                <a:ea typeface="+mn-ea"/>
                <a:cs typeface="+mn-cs"/>
              </a:defRPr>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419600" y="1412776"/>
            <a:ext cx="3824808" cy="4968552"/>
          </a:xfrm>
        </p:spPr>
        <p:txBody>
          <a:bodyPr/>
          <a:lstStyle>
            <a:lvl1pPr marL="342900" indent="-228600">
              <a:defRPr lang="fr-FR" sz="2000" kern="1200" dirty="0" smtClean="0">
                <a:solidFill>
                  <a:schemeClr val="tx1"/>
                </a:solidFill>
                <a:latin typeface="+mn-lt"/>
                <a:ea typeface="+mn-ea"/>
                <a:cs typeface="+mn-cs"/>
              </a:defRPr>
            </a:lvl1pPr>
            <a:lvl2pPr marL="640080" indent="-228600">
              <a:defRPr lang="fr-FR" sz="2000" kern="1200" dirty="0" smtClean="0">
                <a:solidFill>
                  <a:schemeClr val="tx1"/>
                </a:solidFill>
                <a:latin typeface="+mn-lt"/>
                <a:ea typeface="+mn-ea"/>
                <a:cs typeface="+mn-cs"/>
              </a:defRPr>
            </a:lvl2pPr>
            <a:lvl3pPr marL="1005840" indent="-228600">
              <a:buClr>
                <a:schemeClr val="accent1"/>
              </a:buClr>
              <a:defRPr lang="fr-FR" sz="1800" kern="1200" dirty="0" smtClean="0">
                <a:solidFill>
                  <a:schemeClr val="tx1"/>
                </a:solidFill>
                <a:latin typeface="+mn-lt"/>
                <a:ea typeface="+mn-ea"/>
                <a:cs typeface="+mn-cs"/>
              </a:defRPr>
            </a:lvl3pPr>
            <a:lvl4pPr marL="1280160" indent="-228600">
              <a:defRPr lang="fr-FR" sz="1600" kern="1200" dirty="0" smtClean="0">
                <a:solidFill>
                  <a:schemeClr val="tx1"/>
                </a:solidFill>
                <a:latin typeface="+mn-lt"/>
                <a:ea typeface="+mn-ea"/>
                <a:cs typeface="+mn-cs"/>
              </a:defRPr>
            </a:lvl4pPr>
            <a:lvl5pPr>
              <a:buClr>
                <a:schemeClr val="tx2"/>
              </a:buClr>
              <a:buSzPct val="120000"/>
              <a:defRPr sz="1400"/>
            </a:lvl5pPr>
            <a:lvl6pPr>
              <a:defRPr sz="1800"/>
            </a:lvl6pPr>
            <a:lvl7pPr>
              <a:defRPr sz="1800"/>
            </a:lvl7pPr>
            <a:lvl8pPr>
              <a:defRPr sz="1800"/>
            </a:lvl8pPr>
            <a:lvl9pPr>
              <a:defRPr sz="1800"/>
            </a:lvl9pPr>
          </a:lstStyle>
          <a:p>
            <a:pPr marL="342900" lvl="0" indent="-228600" algn="l" defTabSz="914400" rtl="0" eaLnBrk="1" latinLnBrk="0" hangingPunct="1">
              <a:spcBef>
                <a:spcPct val="20000"/>
              </a:spcBef>
              <a:buClr>
                <a:schemeClr val="accent1"/>
              </a:buClr>
              <a:buSzPct val="120000"/>
              <a:buFont typeface="Arial" pitchFamily="34" charset="0"/>
              <a:buChar char="•"/>
            </a:pPr>
            <a:r>
              <a:rPr lang="fr-FR" smtClean="0"/>
              <a:t>Modifiez les styles du texte du masque</a:t>
            </a:r>
          </a:p>
          <a:p>
            <a:pPr marL="342900" lvl="1" indent="-228600" algn="l" defTabSz="914400" rtl="0" eaLnBrk="1" latinLnBrk="0" hangingPunct="1">
              <a:spcBef>
                <a:spcPct val="20000"/>
              </a:spcBef>
              <a:buClr>
                <a:schemeClr val="accent1"/>
              </a:buClr>
              <a:buSzPct val="120000"/>
              <a:buFont typeface="Arial" pitchFamily="34" charset="0"/>
              <a:buChar char="•"/>
            </a:pPr>
            <a:r>
              <a:rPr lang="fr-FR" smtClean="0"/>
              <a:t>Deuxième niveau</a:t>
            </a:r>
          </a:p>
          <a:p>
            <a:pPr marL="342900" lvl="2" indent="-228600" algn="l" defTabSz="914400" rtl="0" eaLnBrk="1" latinLnBrk="0" hangingPunct="1">
              <a:spcBef>
                <a:spcPct val="20000"/>
              </a:spcBef>
              <a:buClr>
                <a:schemeClr val="accent1"/>
              </a:buClr>
              <a:buSzPct val="120000"/>
              <a:buFont typeface="Arial" pitchFamily="34" charset="0"/>
              <a:buChar char="•"/>
            </a:pPr>
            <a:r>
              <a:rPr lang="fr-FR" smtClean="0"/>
              <a:t>Troisième niveau</a:t>
            </a:r>
          </a:p>
          <a:p>
            <a:pPr marL="342900" lvl="3" indent="-228600" algn="l" defTabSz="914400" rtl="0" eaLnBrk="1" latinLnBrk="0" hangingPunct="1">
              <a:spcBef>
                <a:spcPct val="20000"/>
              </a:spcBef>
              <a:buClr>
                <a:schemeClr val="accent1"/>
              </a:buClr>
              <a:buSzPct val="120000"/>
              <a:buFont typeface="Arial" pitchFamily="34" charset="0"/>
              <a:buChar char="•"/>
            </a:pPr>
            <a:r>
              <a:rPr lang="fr-FR" smtClean="0"/>
              <a:t>Quatrième niveau</a:t>
            </a:r>
          </a:p>
          <a:p>
            <a:pPr marL="342900" lvl="4" indent="-228600" algn="l" defTabSz="914400" rtl="0" eaLnBrk="1" latinLnBrk="0" hangingPunct="1">
              <a:spcBef>
                <a:spcPct val="20000"/>
              </a:spcBef>
              <a:buClr>
                <a:schemeClr val="accent1"/>
              </a:buClr>
              <a:buSzPct val="120000"/>
              <a:buFont typeface="Arial" pitchFamily="34" charset="0"/>
              <a:buChar char="•"/>
            </a:pPr>
            <a:r>
              <a:rPr lang="fr-FR" smtClean="0"/>
              <a:t>Cinquième niveau</a:t>
            </a:r>
            <a:endParaRPr lang="en-US" dirty="0"/>
          </a:p>
        </p:txBody>
      </p:sp>
      <p:sp>
        <p:nvSpPr>
          <p:cNvPr id="7" name="Slide Number Placeholder 6"/>
          <p:cNvSpPr>
            <a:spLocks noGrp="1"/>
          </p:cNvSpPr>
          <p:nvPr>
            <p:ph type="sldNum" sz="quarter" idx="12"/>
          </p:nvPr>
        </p:nvSpPr>
        <p:spPr/>
        <p:txBody>
          <a:bodyPr/>
          <a:lstStyle/>
          <a:p>
            <a:fld id="{E667ED75-B537-4810-9364-B7D9FE7FDC55}" type="slidenum">
              <a:rPr lang="en-US" smtClean="0"/>
              <a:pPr/>
              <a:t>‹N°›</a:t>
            </a:fld>
            <a:endParaRPr lang="en-US"/>
          </a:p>
        </p:txBody>
      </p:sp>
      <p:sp>
        <p:nvSpPr>
          <p:cNvPr id="9"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323528" y="1412776"/>
            <a:ext cx="3791272" cy="639762"/>
          </a:xfrm>
        </p:spPr>
        <p:txBody>
          <a:bodyPr anchor="b">
            <a:noAutofit/>
          </a:bodyPr>
          <a:lstStyle>
            <a:lvl1pPr marL="0" indent="0" algn="l">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323528" y="2060848"/>
            <a:ext cx="3791272" cy="4320479"/>
          </a:xfrm>
        </p:spPr>
        <p:txBody>
          <a:bodyPr/>
          <a:lstStyle>
            <a:lvl1pPr marL="342900" indent="-228600">
              <a:buClr>
                <a:schemeClr val="accent1"/>
              </a:buClr>
              <a:buSzPct val="120000"/>
              <a:buFont typeface="Arial" panose="020B0604020202020204" pitchFamily="34" charset="0"/>
              <a:buChar char="•"/>
              <a:defRPr sz="2000"/>
            </a:lvl1pPr>
            <a:lvl2pPr>
              <a:buClr>
                <a:schemeClr val="tx2"/>
              </a:buClr>
              <a:buSzPct val="120000"/>
              <a:defRPr sz="2000"/>
            </a:lvl2pPr>
            <a:lvl3pPr>
              <a:buClr>
                <a:schemeClr val="accent1"/>
              </a:buClr>
              <a:buSzPct val="120000"/>
              <a:defRPr sz="1800"/>
            </a:lvl3pPr>
            <a:lvl4pPr>
              <a:buClr>
                <a:schemeClr val="tx2"/>
              </a:buClr>
              <a:buSzPct val="120000"/>
              <a:defRPr sz="1600"/>
            </a:lvl4pPr>
            <a:lvl5pPr marL="1554480" indent="-228600">
              <a:defRPr lang="en-US" sz="1600" kern="1200" baseline="0" dirty="0">
                <a:solidFill>
                  <a:schemeClr val="tx1"/>
                </a:solidFill>
                <a:latin typeface="+mn-lt"/>
                <a:ea typeface="+mn-ea"/>
                <a:cs typeface="+mn-cs"/>
              </a:defRPr>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419600" y="1412776"/>
            <a:ext cx="3824808" cy="639762"/>
          </a:xfrm>
        </p:spPr>
        <p:txBody>
          <a:bodyPr anchor="b">
            <a:noAutofit/>
          </a:bodyPr>
          <a:lstStyle>
            <a:lvl1pPr marL="0" indent="0" algn="l">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419600" y="2060848"/>
            <a:ext cx="3824808" cy="4320479"/>
          </a:xfrm>
        </p:spPr>
        <p:txBody>
          <a:bodyPr/>
          <a:lstStyle>
            <a:lvl1pPr marL="342900" indent="-228600">
              <a:defRPr lang="fr-FR" sz="2000" kern="1200" dirty="0" smtClean="0">
                <a:solidFill>
                  <a:schemeClr val="tx1"/>
                </a:solidFill>
                <a:latin typeface="+mn-lt"/>
                <a:ea typeface="+mn-ea"/>
                <a:cs typeface="+mn-cs"/>
              </a:defRPr>
            </a:lvl1pPr>
            <a:lvl2pPr marL="640080" indent="-228600">
              <a:defRPr lang="fr-FR" sz="2000" kern="1200" dirty="0" smtClean="0">
                <a:solidFill>
                  <a:schemeClr val="tx1"/>
                </a:solidFill>
                <a:latin typeface="+mn-lt"/>
                <a:ea typeface="+mn-ea"/>
                <a:cs typeface="+mn-cs"/>
              </a:defRPr>
            </a:lvl2pPr>
            <a:lvl3pPr marL="1005840" indent="-228600">
              <a:defRPr lang="fr-FR" sz="1800" kern="1200" dirty="0" smtClean="0">
                <a:solidFill>
                  <a:schemeClr val="tx1"/>
                </a:solidFill>
                <a:latin typeface="+mn-lt"/>
                <a:ea typeface="+mn-ea"/>
                <a:cs typeface="+mn-cs"/>
              </a:defRPr>
            </a:lvl3pPr>
            <a:lvl4pPr marL="1280160" indent="-228600">
              <a:defRPr lang="fr-FR" sz="1600" kern="1200" dirty="0" smtClean="0">
                <a:solidFill>
                  <a:schemeClr val="tx1"/>
                </a:solidFill>
                <a:latin typeface="+mn-lt"/>
                <a:ea typeface="+mn-ea"/>
                <a:cs typeface="+mn-cs"/>
              </a:defRPr>
            </a:lvl4pPr>
            <a:lvl5pPr>
              <a:buClr>
                <a:schemeClr val="accent1"/>
              </a:buClr>
              <a:buSzPct val="120000"/>
              <a:defRPr sz="1600"/>
            </a:lvl5pPr>
            <a:lvl6pPr>
              <a:defRPr sz="1600"/>
            </a:lvl6pPr>
            <a:lvl7pPr>
              <a:defRPr sz="1600"/>
            </a:lvl7pPr>
            <a:lvl8pPr>
              <a:defRPr sz="1600"/>
            </a:lvl8pPr>
            <a:lvl9pPr>
              <a:defRPr sz="1600"/>
            </a:lvl9pPr>
          </a:lstStyle>
          <a:p>
            <a:pPr marL="342900" lvl="0"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Modifiez les styles du texte du masque</a:t>
            </a:r>
          </a:p>
          <a:p>
            <a:pPr marL="342900" lvl="1"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Deuxième niveau</a:t>
            </a:r>
          </a:p>
          <a:p>
            <a:pPr marL="342900" lvl="2"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Troisième niveau</a:t>
            </a:r>
          </a:p>
          <a:p>
            <a:pPr marL="342900" lvl="3"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Quatrième niveau</a:t>
            </a:r>
          </a:p>
          <a:p>
            <a:pPr marL="342900" lvl="4" indent="-228600" algn="l" defTabSz="914400" rtl="0" eaLnBrk="1" latinLnBrk="0" hangingPunct="1">
              <a:spcBef>
                <a:spcPct val="20000"/>
              </a:spcBef>
              <a:buClr>
                <a:schemeClr val="accent1"/>
              </a:buClr>
              <a:buSzPct val="120000"/>
              <a:buFont typeface="Arial" panose="020B0604020202020204" pitchFamily="34" charset="0"/>
              <a:buChar char="•"/>
            </a:pPr>
            <a:r>
              <a:rPr lang="fr-FR" smtClean="0"/>
              <a:t>Cinquième niveau</a:t>
            </a:r>
            <a:endParaRPr lang="en-US" dirty="0"/>
          </a:p>
        </p:txBody>
      </p:sp>
      <p:sp>
        <p:nvSpPr>
          <p:cNvPr id="9" name="Slide Number Placeholder 8"/>
          <p:cNvSpPr>
            <a:spLocks noGrp="1"/>
          </p:cNvSpPr>
          <p:nvPr>
            <p:ph type="sldNum" sz="quarter" idx="12"/>
          </p:nvPr>
        </p:nvSpPr>
        <p:spPr/>
        <p:txBody>
          <a:bodyPr/>
          <a:lstStyle/>
          <a:p>
            <a:fld id="{E667ED75-B537-4810-9364-B7D9FE7FDC55}" type="slidenum">
              <a:rPr lang="en-US" smtClean="0"/>
              <a:pPr/>
              <a:t>‹N°›</a:t>
            </a:fld>
            <a:endParaRPr lang="en-US"/>
          </a:p>
        </p:txBody>
      </p:sp>
      <p:sp>
        <p:nvSpPr>
          <p:cNvPr id="11" name="Footer Placeholder 4"/>
          <p:cNvSpPr>
            <a:spLocks noGrp="1"/>
          </p:cNvSpPr>
          <p:nvPr>
            <p:ph type="ftr" sz="quarter" idx="1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atin typeface="Arial Rounded MT Bold" pitchFamily="34" charset="0"/>
              </a:defRPr>
            </a:lvl1pPr>
          </a:lstStyle>
          <a:p>
            <a:r>
              <a:rPr lang="fr-FR" smtClean="0"/>
              <a:t>Modifiez le style du titre</a:t>
            </a:r>
            <a:endParaRPr lang="en-US" dirty="0"/>
          </a:p>
        </p:txBody>
      </p:sp>
      <p:sp>
        <p:nvSpPr>
          <p:cNvPr id="5" name="Slide Number Placeholder 4"/>
          <p:cNvSpPr>
            <a:spLocks noGrp="1"/>
          </p:cNvSpPr>
          <p:nvPr>
            <p:ph type="sldNum" sz="quarter" idx="12"/>
          </p:nvPr>
        </p:nvSpPr>
        <p:spPr/>
        <p:txBody>
          <a:bodyPr/>
          <a:lstStyle/>
          <a:p>
            <a:fld id="{E667ED75-B537-4810-9364-B7D9FE7FDC55}" type="slidenum">
              <a:rPr lang="en-US" smtClean="0"/>
              <a:pPr/>
              <a:t>‹N°›</a:t>
            </a:fld>
            <a:endParaRPr lang="en-US"/>
          </a:p>
        </p:txBody>
      </p:sp>
      <p:sp>
        <p:nvSpPr>
          <p:cNvPr id="7"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E667ED75-B537-4810-9364-B7D9FE7FDC55}" type="slidenum">
              <a:rPr lang="en-US" smtClean="0"/>
              <a:pPr/>
              <a:t>‹N°›</a:t>
            </a:fld>
            <a:endParaRPr lang="en-US"/>
          </a:p>
        </p:txBody>
      </p:sp>
      <p:sp>
        <p:nvSpPr>
          <p:cNvPr id="6" name="Footer Placeholder 4"/>
          <p:cNvSpPr>
            <a:spLocks noGrp="1"/>
          </p:cNvSpPr>
          <p:nvPr>
            <p:ph type="ftr" sz="quarter" idx="3"/>
          </p:nvPr>
        </p:nvSpPr>
        <p:spPr>
          <a:xfrm rot="16200000">
            <a:off x="6246015" y="2547073"/>
            <a:ext cx="5082628"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520" y="188640"/>
            <a:ext cx="7992888" cy="1143000"/>
          </a:xfrm>
          <a:prstGeom prst="rect">
            <a:avLst/>
          </a:prstGeom>
        </p:spPr>
        <p:txBody>
          <a:bodyPr vert="horz" lIns="91440" tIns="45720" rIns="91440" bIns="45720" rtlCol="0" anchor="ctr">
            <a:noAutofit/>
          </a:bodyPr>
          <a:lstStyle/>
          <a:p>
            <a:r>
              <a:rPr lang="fr-FR" dirty="0" smtClean="0"/>
              <a:t>Modifiez le style du titre</a:t>
            </a:r>
            <a:endParaRPr lang="en-US" dirty="0"/>
          </a:p>
        </p:txBody>
      </p:sp>
      <p:sp>
        <p:nvSpPr>
          <p:cNvPr id="3" name="Text Placeholder 2"/>
          <p:cNvSpPr>
            <a:spLocks noGrp="1"/>
          </p:cNvSpPr>
          <p:nvPr>
            <p:ph type="body" idx="1"/>
          </p:nvPr>
        </p:nvSpPr>
        <p:spPr>
          <a:xfrm>
            <a:off x="251520" y="1412776"/>
            <a:ext cx="7992888" cy="4988024"/>
          </a:xfrm>
          <a:prstGeom prst="rect">
            <a:avLst/>
          </a:prstGeom>
        </p:spPr>
        <p:txBody>
          <a:bodyPr vert="horz" lIns="91440" tIns="45720" rIns="91440" bIns="45720" rtlCol="0">
            <a:normAutofit/>
          </a:body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en-US" dirty="0"/>
          </a:p>
        </p:txBody>
      </p:sp>
      <p:sp>
        <p:nvSpPr>
          <p:cNvPr id="7" name="Rectangle 6"/>
          <p:cNvSpPr/>
          <p:nvPr/>
        </p:nvSpPr>
        <p:spPr>
          <a:xfrm>
            <a:off x="8458200" y="0"/>
            <a:ext cx="685800" cy="6858000"/>
          </a:xfrm>
          <a:prstGeom prst="rect">
            <a:avLst/>
          </a:prstGeom>
          <a:solidFill>
            <a:srgbClr val="585B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rgbClr val="C7BA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500" b="1" baseline="0">
                <a:solidFill>
                  <a:srgbClr val="FFFFFF"/>
                </a:solidFill>
              </a:defRPr>
            </a:lvl1pPr>
          </a:lstStyle>
          <a:p>
            <a:fld id="{E667ED75-B537-4810-9364-B7D9FE7FDC55}" type="slidenum">
              <a:rPr lang="en-US" smtClean="0"/>
              <a:pPr/>
              <a:t>‹N°›</a:t>
            </a:fld>
            <a:endParaRPr lang="en-US"/>
          </a:p>
        </p:txBody>
      </p:sp>
      <p:sp>
        <p:nvSpPr>
          <p:cNvPr id="9" name="Footer Placeholder 4"/>
          <p:cNvSpPr>
            <a:spLocks noGrp="1"/>
          </p:cNvSpPr>
          <p:nvPr>
            <p:ph type="ftr" sz="quarter" idx="3"/>
          </p:nvPr>
        </p:nvSpPr>
        <p:spPr>
          <a:xfrm rot="16200000">
            <a:off x="6195040" y="2598047"/>
            <a:ext cx="5184577" cy="365760"/>
          </a:xfrm>
          <a:prstGeom prst="rect">
            <a:avLst/>
          </a:prstGeom>
        </p:spPr>
        <p:txBody>
          <a:bodyPr/>
          <a:lstStyle>
            <a:lvl1pPr>
              <a:defRPr sz="1300" b="0" baseline="0">
                <a:solidFill>
                  <a:srgbClr val="FF9900"/>
                </a:solidFill>
              </a:defRPr>
            </a:lvl1pPr>
          </a:lstStyle>
          <a:p>
            <a:r>
              <a:rPr lang="fr-BE" smtClean="0"/>
              <a:t>Alma @ ULg – Resource Management – Récupération des données</a:t>
            </a:r>
            <a:endParaRPr lang="en-US"/>
          </a:p>
        </p:txBody>
      </p:sp>
      <p:pic>
        <p:nvPicPr>
          <p:cNvPr id="11" name="Picture 2"/>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36512" y="6353607"/>
            <a:ext cx="936104" cy="5317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6" r:id="rId5"/>
    <p:sldLayoutId id="2147483667" r:id="rId6"/>
  </p:sldLayoutIdLst>
  <p:timing>
    <p:tnLst>
      <p:par>
        <p:cTn id="1" dur="indefinite" restart="never" nodeType="tmRoot"/>
      </p:par>
    </p:tnLst>
  </p:timing>
  <p:hf hdr="0" dt="0"/>
  <p:txStyles>
    <p:titleStyle>
      <a:lvl1pPr algn="l" defTabSz="914400" rtl="0" eaLnBrk="1" latinLnBrk="0" hangingPunct="1">
        <a:spcBef>
          <a:spcPct val="0"/>
        </a:spcBef>
        <a:buNone/>
        <a:defRPr sz="3200" b="0" kern="1200" cap="none" spc="-100" baseline="0">
          <a:ln>
            <a:noFill/>
          </a:ln>
          <a:solidFill>
            <a:schemeClr val="tx2"/>
          </a:solidFill>
          <a:effectLst/>
          <a:latin typeface="Arial Rounded MT Bold" pitchFamily="34" charset="0"/>
          <a:ea typeface="+mj-ea"/>
          <a:cs typeface="+mj-cs"/>
        </a:defRPr>
      </a:lvl1pPr>
    </p:titleStyle>
    <p:bodyStyle>
      <a:lvl1pPr marL="342900" indent="-228600" algn="l" defTabSz="914400" rtl="0" eaLnBrk="1" latinLnBrk="0" hangingPunct="1">
        <a:spcBef>
          <a:spcPct val="20000"/>
        </a:spcBef>
        <a:buClr>
          <a:schemeClr val="accent1"/>
        </a:buClr>
        <a:buSzPct val="120000"/>
        <a:buFont typeface="Arial" panose="020B0604020202020204" pitchFamily="34" charset="0"/>
        <a:buChar char="•"/>
        <a:defRPr sz="2000" kern="1200">
          <a:solidFill>
            <a:schemeClr val="tx1"/>
          </a:solidFill>
          <a:latin typeface="+mn-lt"/>
          <a:ea typeface="+mn-ea"/>
          <a:cs typeface="+mn-cs"/>
        </a:defRPr>
      </a:lvl1pPr>
      <a:lvl2pPr marL="640080" indent="-228600" algn="l" defTabSz="914400" rtl="0" eaLnBrk="1" latinLnBrk="0" hangingPunct="1">
        <a:spcBef>
          <a:spcPct val="20000"/>
        </a:spcBef>
        <a:buClr>
          <a:schemeClr val="tx2"/>
        </a:buClr>
        <a:buSzPct val="120000"/>
        <a:buFont typeface="Arial" pitchFamily="34" charset="0"/>
        <a:buChar char="•"/>
        <a:defRPr sz="1800" kern="1200">
          <a:solidFill>
            <a:schemeClr val="tx1"/>
          </a:solidFill>
          <a:latin typeface="+mn-lt"/>
          <a:ea typeface="+mn-ea"/>
          <a:cs typeface="+mn-cs"/>
        </a:defRPr>
      </a:lvl2pPr>
      <a:lvl3pPr marL="1005840" indent="-228600" algn="l" defTabSz="914400" rtl="0" eaLnBrk="1" latinLnBrk="0" hangingPunct="1">
        <a:spcBef>
          <a:spcPct val="20000"/>
        </a:spcBef>
        <a:buClr>
          <a:schemeClr val="accent1"/>
        </a:buClr>
        <a:buSzPct val="120000"/>
        <a:buFont typeface="Arial" pitchFamily="34" charset="0"/>
        <a:buChar char="•"/>
        <a:defRPr sz="1600" kern="1200">
          <a:solidFill>
            <a:schemeClr val="tx1"/>
          </a:solidFill>
          <a:latin typeface="+mn-lt"/>
          <a:ea typeface="+mn-ea"/>
          <a:cs typeface="+mn-cs"/>
        </a:defRPr>
      </a:lvl3pPr>
      <a:lvl4pPr marL="1280160" indent="-228600" algn="l" defTabSz="914400" rtl="0" eaLnBrk="1" latinLnBrk="0" hangingPunct="1">
        <a:spcBef>
          <a:spcPct val="20000"/>
        </a:spcBef>
        <a:buClr>
          <a:schemeClr val="tx2"/>
        </a:buClr>
        <a:buSzPct val="12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spcBef>
          <a:spcPct val="20000"/>
        </a:spcBef>
        <a:buClr>
          <a:schemeClr val="accent1"/>
        </a:buClr>
        <a:buSzPct val="120000"/>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hyperlink" Target="http://www.niso.org/apps/group_public/download.php/6475/Holdings_Statements_for_Bibliographic_Item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dbs.fr/etat-de-collection-17069.htm?RH=OUTILS_VO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25000">
              <a:schemeClr val="bg1">
                <a:tint val="90000"/>
              </a:schemeClr>
            </a:gs>
            <a:gs pos="75000">
              <a:schemeClr val="bg1">
                <a:shade val="100000"/>
                <a:satMod val="115000"/>
              </a:schemeClr>
            </a:gs>
            <a:gs pos="100000">
              <a:schemeClr val="bg1">
                <a:shade val="70000"/>
                <a:satMod val="130000"/>
              </a:schemeClr>
            </a:gs>
          </a:gsLst>
          <a:path path="circle">
            <a:fillToRect l="20000" t="50000" r="100000" b="50000"/>
          </a:path>
        </a:gradFill>
        <a:effectLst/>
      </p:bgPr>
    </p:bg>
    <p:spTree>
      <p:nvGrpSpPr>
        <p:cNvPr id="1" name=""/>
        <p:cNvGrpSpPr/>
        <p:nvPr/>
      </p:nvGrpSpPr>
      <p:grpSpPr>
        <a:xfrm>
          <a:off x="0" y="0"/>
          <a:ext cx="0" cy="0"/>
          <a:chOff x="0" y="0"/>
          <a:chExt cx="0" cy="0"/>
        </a:xfrm>
      </p:grpSpPr>
      <p:sp>
        <p:nvSpPr>
          <p:cNvPr id="4" name="Sous-titre 3"/>
          <p:cNvSpPr>
            <a:spLocks noGrp="1"/>
          </p:cNvSpPr>
          <p:nvPr>
            <p:ph type="subTitle" idx="1"/>
          </p:nvPr>
        </p:nvSpPr>
        <p:spPr>
          <a:xfrm>
            <a:off x="755576" y="3189054"/>
            <a:ext cx="6461760" cy="1800200"/>
          </a:xfrm>
        </p:spPr>
        <p:txBody>
          <a:bodyPr>
            <a:normAutofit/>
          </a:bodyPr>
          <a:lstStyle/>
          <a:p>
            <a:pPr algn="ctr"/>
            <a:endParaRPr lang="fr-BE" sz="3200" b="1" dirty="0" smtClean="0">
              <a:solidFill>
                <a:schemeClr val="accent2">
                  <a:lumMod val="50000"/>
                </a:schemeClr>
              </a:solidFill>
            </a:endParaRPr>
          </a:p>
          <a:p>
            <a:pPr algn="ctr"/>
            <a:endParaRPr lang="fr-BE" sz="3200" b="1" dirty="0">
              <a:solidFill>
                <a:schemeClr val="accent2">
                  <a:lumMod val="50000"/>
                </a:schemeClr>
              </a:solidFill>
            </a:endParaRPr>
          </a:p>
          <a:p>
            <a:pPr algn="ctr"/>
            <a:endParaRPr lang="fr-BE" sz="3200" b="1" dirty="0">
              <a:solidFill>
                <a:schemeClr val="accent2">
                  <a:lumMod val="50000"/>
                </a:schemeClr>
              </a:solidFill>
            </a:endParaRPr>
          </a:p>
          <a:p>
            <a:pPr algn="ctr"/>
            <a:endParaRPr lang="fr-BE" sz="3200" b="1" dirty="0" smtClean="0">
              <a:solidFill>
                <a:schemeClr val="accent2">
                  <a:lumMod val="50000"/>
                </a:schemeClr>
              </a:solidFill>
            </a:endParaRPr>
          </a:p>
          <a:p>
            <a:pPr algn="ctr"/>
            <a:endParaRPr lang="fr-BE" sz="3200" b="1" dirty="0">
              <a:solidFill>
                <a:schemeClr val="accent2">
                  <a:lumMod val="50000"/>
                </a:schemeClr>
              </a:solidFill>
            </a:endParaRPr>
          </a:p>
        </p:txBody>
      </p:sp>
      <p:sp>
        <p:nvSpPr>
          <p:cNvPr id="2" name="Titre 1"/>
          <p:cNvSpPr>
            <a:spLocks noGrp="1"/>
          </p:cNvSpPr>
          <p:nvPr>
            <p:ph type="title"/>
          </p:nvPr>
        </p:nvSpPr>
        <p:spPr>
          <a:xfrm>
            <a:off x="590993" y="1268761"/>
            <a:ext cx="7620000" cy="1872208"/>
          </a:xfrm>
        </p:spPr>
        <p:txBody>
          <a:bodyPr/>
          <a:lstStyle/>
          <a:p>
            <a:pPr algn="ctr"/>
            <a:r>
              <a:rPr lang="fr-BE" sz="3200" dirty="0" smtClean="0"/>
              <a:t>Périodiques imprimés :</a:t>
            </a:r>
            <a:br>
              <a:rPr lang="fr-BE" sz="3200" dirty="0" smtClean="0"/>
            </a:br>
            <a:r>
              <a:rPr lang="fr-BE" sz="3200" i="1" dirty="0" smtClean="0"/>
              <a:t>Affichage et gestion des états de collection</a:t>
            </a:r>
            <a:endParaRPr lang="fr-BE" sz="3200" i="1" dirty="0"/>
          </a:p>
        </p:txBody>
      </p:sp>
      <p:pic>
        <p:nvPicPr>
          <p:cNvPr id="3" name="Image 2"/>
          <p:cNvPicPr>
            <a:picLocks noChangeAspect="1"/>
          </p:cNvPicPr>
          <p:nvPr/>
        </p:nvPicPr>
        <p:blipFill>
          <a:blip r:embed="rId2" cstate="print"/>
          <a:stretch>
            <a:fillRect/>
          </a:stretch>
        </p:blipFill>
        <p:spPr>
          <a:xfrm>
            <a:off x="3131840" y="5877272"/>
            <a:ext cx="1895475" cy="590550"/>
          </a:xfrm>
          <a:prstGeom prst="rect">
            <a:avLst/>
          </a:prstGeom>
        </p:spPr>
      </p:pic>
      <p:pic>
        <p:nvPicPr>
          <p:cNvPr id="20482" name="Picture 2" descr="Salle des périodiques, bibliothèque du Congrès, Washington DC Reproduction d'art"/>
          <p:cNvPicPr>
            <a:picLocks noChangeAspect="1" noChangeArrowheads="1"/>
          </p:cNvPicPr>
          <p:nvPr/>
        </p:nvPicPr>
        <p:blipFill>
          <a:blip r:embed="rId3" cstate="print"/>
          <a:srcRect/>
          <a:stretch>
            <a:fillRect/>
          </a:stretch>
        </p:blipFill>
        <p:spPr bwMode="auto">
          <a:xfrm>
            <a:off x="1907704" y="2996952"/>
            <a:ext cx="4824536" cy="3620952"/>
          </a:xfrm>
          <a:prstGeom prst="rect">
            <a:avLst/>
          </a:prstGeom>
          <a:noFill/>
        </p:spPr>
      </p:pic>
    </p:spTree>
    <p:extLst>
      <p:ext uri="{BB962C8B-B14F-4D97-AF65-F5344CB8AC3E}">
        <p14:creationId xmlns:p14="http://schemas.microsoft.com/office/powerpoint/2010/main" val="30454118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400" dirty="0" smtClean="0"/>
              <a:t>Comprendre et gérer les états de collection manuels (1)</a:t>
            </a:r>
            <a:endParaRPr lang="fr-BE" sz="2400" dirty="0"/>
          </a:p>
        </p:txBody>
      </p:sp>
      <p:sp>
        <p:nvSpPr>
          <p:cNvPr id="8" name="Espace réservé du contenu 7"/>
          <p:cNvSpPr>
            <a:spLocks noGrp="1"/>
          </p:cNvSpPr>
          <p:nvPr>
            <p:ph idx="1"/>
          </p:nvPr>
        </p:nvSpPr>
        <p:spPr>
          <a:xfrm>
            <a:off x="251520" y="1124744"/>
            <a:ext cx="7992888" cy="5472608"/>
          </a:xfrm>
        </p:spPr>
        <p:txBody>
          <a:bodyPr>
            <a:normAutofit/>
          </a:bodyPr>
          <a:lstStyle/>
          <a:p>
            <a:pPr lvl="1"/>
            <a:endParaRPr lang="fr-BE" dirty="0" smtClean="0"/>
          </a:p>
          <a:p>
            <a:pPr lvl="1"/>
            <a:endParaRPr lang="fr-BE" dirty="0" smtClean="0"/>
          </a:p>
          <a:p>
            <a:pPr lvl="1"/>
            <a:r>
              <a:rPr lang="fr-BE" dirty="0" smtClean="0"/>
              <a:t>Chaque notice HOL ne comporte </a:t>
            </a:r>
            <a:r>
              <a:rPr lang="fr-BE" u="sng" dirty="0" smtClean="0"/>
              <a:t>qu’un seul champ 866 </a:t>
            </a:r>
            <a:r>
              <a:rPr lang="fr-BE" dirty="0" smtClean="0"/>
              <a:t>contenant un état de collection manuel, même si cet état de collection comprend plusieurs segments.</a:t>
            </a:r>
          </a:p>
          <a:p>
            <a:pPr lvl="2"/>
            <a:r>
              <a:rPr lang="fr-BE" dirty="0" smtClean="0"/>
              <a:t>$a: état de collection</a:t>
            </a:r>
          </a:p>
          <a:p>
            <a:pPr lvl="2"/>
            <a:r>
              <a:rPr lang="fr-BE" dirty="0" smtClean="0"/>
              <a:t>$z: note destinée au public: vous y détaillez les lacunes éventuelles</a:t>
            </a:r>
          </a:p>
          <a:p>
            <a:pPr lvl="4"/>
            <a:r>
              <a:rPr lang="fr-BE" i="1" dirty="0" smtClean="0"/>
              <a:t>Exemple :</a:t>
            </a:r>
            <a:r>
              <a:rPr lang="fr-BE" dirty="0" smtClean="0"/>
              <a:t> Manquants: v.5:no.3(1938), v.7(1942).</a:t>
            </a:r>
          </a:p>
          <a:p>
            <a:pPr lvl="2"/>
            <a:r>
              <a:rPr lang="fr-BE" dirty="0" smtClean="0"/>
              <a:t>$x: note interne : </a:t>
            </a:r>
          </a:p>
          <a:p>
            <a:pPr lvl="4"/>
            <a:r>
              <a:rPr lang="fr-BE" i="1" dirty="0" smtClean="0"/>
              <a:t>Exemple :</a:t>
            </a:r>
            <a:r>
              <a:rPr lang="fr-BE" dirty="0" smtClean="0"/>
              <a:t> v.5-8 non reliés</a:t>
            </a:r>
          </a:p>
          <a:p>
            <a:pPr lvl="1"/>
            <a:endParaRPr lang="fr-BE" dirty="0" smtClean="0"/>
          </a:p>
          <a:p>
            <a:pPr lvl="1"/>
            <a:r>
              <a:rPr lang="fr-BE" dirty="0" smtClean="0"/>
              <a:t>A l’heure actuelle, les états de collection manuels proviennent pour la plupart de notre ancien SIGB </a:t>
            </a:r>
            <a:r>
              <a:rPr lang="fr-BE" i="1" dirty="0" smtClean="0"/>
              <a:t>Liber</a:t>
            </a:r>
            <a:r>
              <a:rPr lang="fr-BE" dirty="0" smtClean="0"/>
              <a:t> et ont été encodés selon des conventions de notation locales. Les indicateurs du 866 manuel sont donc:</a:t>
            </a:r>
          </a:p>
          <a:p>
            <a:pPr lvl="2"/>
            <a:r>
              <a:rPr lang="fr-BE" dirty="0" smtClean="0"/>
              <a:t>1</a:t>
            </a:r>
            <a:r>
              <a:rPr lang="fr-BE" baseline="30000" dirty="0" smtClean="0"/>
              <a:t>er</a:t>
            </a:r>
            <a:r>
              <a:rPr lang="fr-BE" dirty="0" smtClean="0"/>
              <a:t> indicateur : # (non codé)</a:t>
            </a:r>
          </a:p>
          <a:p>
            <a:pPr lvl="2"/>
            <a:r>
              <a:rPr lang="fr-BE" dirty="0" smtClean="0"/>
              <a:t>2</a:t>
            </a:r>
            <a:r>
              <a:rPr lang="fr-BE" baseline="30000" dirty="0" smtClean="0"/>
              <a:t>e</a:t>
            </a:r>
            <a:r>
              <a:rPr lang="fr-BE" dirty="0" smtClean="0"/>
              <a:t> indicateur:  0 (notation non standard)</a:t>
            </a:r>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10</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pic>
        <p:nvPicPr>
          <p:cNvPr id="3073" name="Picture 1"/>
          <p:cNvPicPr>
            <a:picLocks noChangeAspect="1" noChangeArrowheads="1"/>
          </p:cNvPicPr>
          <p:nvPr/>
        </p:nvPicPr>
        <p:blipFill>
          <a:blip r:embed="rId2" cstate="print"/>
          <a:srcRect/>
          <a:stretch>
            <a:fillRect/>
          </a:stretch>
        </p:blipFill>
        <p:spPr bwMode="auto">
          <a:xfrm>
            <a:off x="1331640" y="1268760"/>
            <a:ext cx="3876675" cy="314325"/>
          </a:xfrm>
          <a:prstGeom prst="rect">
            <a:avLst/>
          </a:prstGeom>
          <a:noFill/>
          <a:ln w="9525">
            <a:noFill/>
            <a:miter lim="800000"/>
            <a:headEnd/>
            <a:tailEnd/>
          </a:ln>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400" dirty="0" smtClean="0"/>
              <a:t>Comprendre et gérer les états de collection manuels (2)</a:t>
            </a:r>
            <a:endParaRPr lang="fr-BE" sz="2400" dirty="0"/>
          </a:p>
        </p:txBody>
      </p:sp>
      <p:sp>
        <p:nvSpPr>
          <p:cNvPr id="8" name="Espace réservé du contenu 7"/>
          <p:cNvSpPr>
            <a:spLocks noGrp="1"/>
          </p:cNvSpPr>
          <p:nvPr>
            <p:ph idx="1"/>
          </p:nvPr>
        </p:nvSpPr>
        <p:spPr>
          <a:xfrm>
            <a:off x="251520" y="1124744"/>
            <a:ext cx="7992888" cy="5472608"/>
          </a:xfrm>
          <a:ln>
            <a:solidFill>
              <a:schemeClr val="tx1"/>
            </a:solidFill>
          </a:ln>
        </p:spPr>
        <p:txBody>
          <a:bodyPr>
            <a:normAutofit/>
          </a:bodyPr>
          <a:lstStyle/>
          <a:p>
            <a:pPr lvl="1">
              <a:buNone/>
            </a:pPr>
            <a:r>
              <a:rPr lang="fr-BE" dirty="0" smtClean="0"/>
              <a:t>Pour vous permettre de comprendre au mieux les états de collection existants,</a:t>
            </a:r>
          </a:p>
          <a:p>
            <a:pPr lvl="1">
              <a:buNone/>
            </a:pPr>
            <a:r>
              <a:rPr lang="fr-BE" dirty="0" smtClean="0"/>
              <a:t>voici un résumé de ces conventions de notation locales :</a:t>
            </a:r>
          </a:p>
          <a:p>
            <a:pPr lvl="1">
              <a:buNone/>
            </a:pPr>
            <a:endParaRPr lang="fr-BE" dirty="0" smtClean="0"/>
          </a:p>
          <a:p>
            <a:pPr lvl="2"/>
            <a:r>
              <a:rPr lang="fr-BE" dirty="0" smtClean="0"/>
              <a:t>Numéro de volume (année)numéro de fascicule </a:t>
            </a:r>
          </a:p>
          <a:p>
            <a:pPr lvl="5"/>
            <a:r>
              <a:rPr lang="fr-BE" i="1" dirty="0" smtClean="0"/>
              <a:t>Exemple :</a:t>
            </a:r>
            <a:r>
              <a:rPr lang="fr-BE" dirty="0" smtClean="0"/>
              <a:t> 26(1961)2</a:t>
            </a:r>
          </a:p>
          <a:p>
            <a:pPr lvl="2"/>
            <a:r>
              <a:rPr lang="fr-BE" dirty="0" smtClean="0"/>
              <a:t>--  collection complète</a:t>
            </a:r>
          </a:p>
          <a:p>
            <a:pPr lvl="5"/>
            <a:r>
              <a:rPr lang="fr-BE" i="1" dirty="0" smtClean="0"/>
              <a:t>Exemple :</a:t>
            </a:r>
            <a:r>
              <a:rPr lang="fr-BE" dirty="0" smtClean="0"/>
              <a:t> 3(1974)--18(1987)3 = collection complète du volume 3 (1974) au volume 18, fascicule 3 (1987) ; 8(1975)-- = collection complète du volume 8(1975) au dernier volume reçu.</a:t>
            </a:r>
          </a:p>
          <a:p>
            <a:pPr lvl="2"/>
            <a:r>
              <a:rPr lang="fr-BE" dirty="0" smtClean="0"/>
              <a:t> -*- collection présentant quelques lacunes</a:t>
            </a:r>
          </a:p>
          <a:p>
            <a:pPr lvl="5"/>
            <a:r>
              <a:rPr lang="fr-BE" dirty="0" smtClean="0"/>
              <a:t>Les lacunes sont parfois détaillées soit dans la suite de l’état de collection (usage contraire aux prescriptions du Marc21), soit dans la note publique  $z.</a:t>
            </a:r>
          </a:p>
          <a:p>
            <a:pPr lvl="2"/>
            <a:r>
              <a:rPr lang="fr-BE" dirty="0" smtClean="0"/>
              <a:t>-**- collection présentant de nombreuses lacunes</a:t>
            </a:r>
          </a:p>
          <a:p>
            <a:pPr lvl="2"/>
            <a:endParaRPr lang="fr-BE" dirty="0" smtClean="0"/>
          </a:p>
          <a:p>
            <a:pPr lvl="2"/>
            <a:r>
              <a:rPr lang="fr-BE" dirty="0" smtClean="0"/>
              <a:t>;  séparateur entre les différentes segments de l’état de collection.</a:t>
            </a:r>
          </a:p>
          <a:p>
            <a:pPr lvl="1"/>
            <a:endParaRPr lang="fr-BE" dirty="0" smtClean="0"/>
          </a:p>
          <a:p>
            <a:pPr lvl="1">
              <a:buNone/>
            </a:pPr>
            <a:r>
              <a:rPr lang="fr-BE" dirty="0" smtClean="0"/>
              <a:t>	</a:t>
            </a:r>
          </a:p>
          <a:p>
            <a:pPr lvl="1">
              <a:buNone/>
            </a:pPr>
            <a:endParaRPr lang="fr-BE" dirty="0" smtClean="0"/>
          </a:p>
          <a:p>
            <a:pPr lvl="1">
              <a:buNone/>
            </a:pPr>
            <a:endParaRPr lang="fr-BE" dirty="0" smtClean="0"/>
          </a:p>
          <a:p>
            <a:pPr lvl="1">
              <a:buNone/>
            </a:pPr>
            <a:endParaRPr lang="fr-BE" dirty="0" smtClean="0"/>
          </a:p>
          <a:p>
            <a:pPr lvl="1">
              <a:buNone/>
            </a:pPr>
            <a:endParaRPr lang="fr-BE"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11</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sp>
        <p:nvSpPr>
          <p:cNvPr id="10" name="ZoneTexte 9"/>
          <p:cNvSpPr txBox="1"/>
          <p:nvPr/>
        </p:nvSpPr>
        <p:spPr>
          <a:xfrm>
            <a:off x="1043608" y="5517232"/>
            <a:ext cx="6984776" cy="923330"/>
          </a:xfrm>
          <a:prstGeom prst="rect">
            <a:avLst/>
          </a:prstGeom>
          <a:solidFill>
            <a:srgbClr val="FFFF00"/>
          </a:solidFill>
          <a:ln>
            <a:solidFill>
              <a:schemeClr val="tx1"/>
            </a:solidFill>
          </a:ln>
        </p:spPr>
        <p:txBody>
          <a:bodyPr wrap="square" rtlCol="0">
            <a:spAutoFit/>
          </a:bodyPr>
          <a:lstStyle/>
          <a:p>
            <a:r>
              <a:rPr lang="fr-BE" dirty="0" smtClean="0"/>
              <a:t>Nous vous recommandons, lorsque vous rectifiez un état de collection, de ne plus utiliser ces conventions locales mais d’adopter la ponctuation et les conventions de notation prescrites par la norme Z39.71</a:t>
            </a:r>
            <a:endParaRPr lang="fr-BE" dirty="0"/>
          </a:p>
        </p:txBody>
      </p:sp>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400" dirty="0" smtClean="0"/>
              <a:t>Comprendre et gérer les états de collection manuels (3)</a:t>
            </a:r>
            <a:endParaRPr lang="fr-BE" sz="2400" dirty="0"/>
          </a:p>
        </p:txBody>
      </p:sp>
      <p:sp>
        <p:nvSpPr>
          <p:cNvPr id="8" name="Espace réservé du contenu 7"/>
          <p:cNvSpPr>
            <a:spLocks noGrp="1"/>
          </p:cNvSpPr>
          <p:nvPr>
            <p:ph idx="1"/>
          </p:nvPr>
        </p:nvSpPr>
        <p:spPr>
          <a:xfrm>
            <a:off x="251520" y="1124744"/>
            <a:ext cx="7992888" cy="5472608"/>
          </a:xfrm>
          <a:ln>
            <a:solidFill>
              <a:schemeClr val="tx1"/>
            </a:solidFill>
          </a:ln>
        </p:spPr>
        <p:txBody>
          <a:bodyPr>
            <a:normAutofit/>
          </a:bodyPr>
          <a:lstStyle/>
          <a:p>
            <a:r>
              <a:rPr lang="fr-BE" sz="1600" dirty="0" smtClean="0"/>
              <a:t>La norme Z39.71 (</a:t>
            </a:r>
            <a:r>
              <a:rPr lang="en-US" sz="1600" i="1" dirty="0" smtClean="0"/>
              <a:t>Holdings Statements for Bibliographic Items) </a:t>
            </a:r>
            <a:r>
              <a:rPr lang="en-US" sz="1600" dirty="0" err="1" smtClean="0"/>
              <a:t>prescrit</a:t>
            </a:r>
            <a:r>
              <a:rPr lang="en-US" sz="1600" dirty="0" smtClean="0"/>
              <a:t> la codification, la </a:t>
            </a:r>
            <a:r>
              <a:rPr lang="en-US" sz="1600" dirty="0" err="1" smtClean="0"/>
              <a:t>ponctuation</a:t>
            </a:r>
            <a:r>
              <a:rPr lang="en-US" sz="1600" dirty="0" smtClean="0"/>
              <a:t> </a:t>
            </a:r>
            <a:r>
              <a:rPr lang="en-US" sz="1600" dirty="0" err="1" smtClean="0"/>
              <a:t>ainsi</a:t>
            </a:r>
            <a:r>
              <a:rPr lang="en-US" sz="1600" dirty="0" smtClean="0"/>
              <a:t> </a:t>
            </a:r>
            <a:r>
              <a:rPr lang="en-US" sz="1600" dirty="0" err="1" smtClean="0"/>
              <a:t>que</a:t>
            </a:r>
            <a:r>
              <a:rPr lang="en-US" sz="1600" dirty="0" smtClean="0"/>
              <a:t> les conventions de notation et </a:t>
            </a:r>
            <a:r>
              <a:rPr lang="en-US" sz="1600" dirty="0" err="1" smtClean="0"/>
              <a:t>d’affichage</a:t>
            </a:r>
            <a:r>
              <a:rPr lang="en-US" sz="1600" dirty="0" smtClean="0"/>
              <a:t> </a:t>
            </a:r>
            <a:r>
              <a:rPr lang="en-US" sz="1600" dirty="0" err="1" smtClean="0"/>
              <a:t>d’une</a:t>
            </a:r>
            <a:r>
              <a:rPr lang="en-US" sz="1600" dirty="0" smtClean="0"/>
              <a:t> part </a:t>
            </a:r>
            <a:r>
              <a:rPr lang="en-US" sz="1600" dirty="0" err="1" smtClean="0"/>
              <a:t>importante</a:t>
            </a:r>
            <a:r>
              <a:rPr lang="en-US" sz="1600" dirty="0" smtClean="0"/>
              <a:t> des </a:t>
            </a:r>
            <a:r>
              <a:rPr lang="en-US" sz="1600" dirty="0" err="1" smtClean="0"/>
              <a:t>éléments</a:t>
            </a:r>
            <a:r>
              <a:rPr lang="en-US" sz="1600" dirty="0" smtClean="0"/>
              <a:t> de </a:t>
            </a:r>
            <a:r>
              <a:rPr lang="en-US" sz="1600" dirty="0" err="1" smtClean="0"/>
              <a:t>données</a:t>
            </a:r>
            <a:r>
              <a:rPr lang="en-US" sz="1600" dirty="0" smtClean="0"/>
              <a:t> </a:t>
            </a:r>
            <a:r>
              <a:rPr lang="en-US" sz="1600" dirty="0" err="1" smtClean="0"/>
              <a:t>présents</a:t>
            </a:r>
            <a:r>
              <a:rPr lang="en-US" sz="1600" dirty="0" smtClean="0"/>
              <a:t> </a:t>
            </a:r>
            <a:r>
              <a:rPr lang="en-US" sz="1600" dirty="0" err="1" smtClean="0"/>
              <a:t>dans</a:t>
            </a:r>
            <a:r>
              <a:rPr lang="en-US" sz="1600" dirty="0" smtClean="0"/>
              <a:t> les notices HOL</a:t>
            </a:r>
            <a:r>
              <a:rPr lang="en-US" sz="1800" dirty="0" smtClean="0"/>
              <a:t>.</a:t>
            </a:r>
          </a:p>
          <a:p>
            <a:r>
              <a:rPr lang="en-US" sz="1600" dirty="0" err="1" smtClean="0"/>
              <a:t>Cette</a:t>
            </a:r>
            <a:r>
              <a:rPr lang="en-US" sz="1600" dirty="0" smtClean="0"/>
              <a:t> </a:t>
            </a:r>
            <a:r>
              <a:rPr lang="en-US" sz="1600" dirty="0" err="1" smtClean="0"/>
              <a:t>norme</a:t>
            </a:r>
            <a:r>
              <a:rPr lang="en-US" sz="1600" dirty="0" smtClean="0"/>
              <a:t> </a:t>
            </a:r>
            <a:r>
              <a:rPr lang="fr-BE" sz="1600" dirty="0" smtClean="0"/>
              <a:t>est disponible en ligne à l’adresse : </a:t>
            </a:r>
            <a:r>
              <a:rPr lang="fr-BE" sz="1400" dirty="0" smtClean="0">
                <a:hlinkClick r:id="rId2"/>
              </a:rPr>
              <a:t>http://www.niso.org/apps/group_public/download.php/6475/Holdings_Statements_for_Bibliographic_Items.pdf</a:t>
            </a:r>
            <a:endParaRPr lang="fr-BE" sz="1400" dirty="0" smtClean="0"/>
          </a:p>
          <a:p>
            <a:r>
              <a:rPr lang="fr-BE" sz="1600" dirty="0" smtClean="0"/>
              <a:t>Pour les états de collection, cette norme est très détaillée. Dans un premier temps, nous ne l’appliquerons par complètement et nous limiterons aux conventions de notation qui prescrivent :</a:t>
            </a:r>
          </a:p>
          <a:p>
            <a:pPr lvl="1"/>
            <a:r>
              <a:rPr lang="fr-BE" sz="1600" dirty="0" smtClean="0"/>
              <a:t>la désignation des unités bibliographiques matérielles (« </a:t>
            </a:r>
            <a:r>
              <a:rPr lang="fr-BE" sz="1600" dirty="0" err="1" smtClean="0"/>
              <a:t>caption</a:t>
            </a:r>
            <a:r>
              <a:rPr lang="fr-BE" sz="1600" dirty="0" smtClean="0"/>
              <a:t> »), c’est-à-dire volumes, numéros, etc., par les abréviations recommandées par les AACR</a:t>
            </a:r>
          </a:p>
          <a:p>
            <a:pPr lvl="2"/>
            <a:r>
              <a:rPr lang="fr-BE" i="1" dirty="0" smtClean="0"/>
              <a:t>Exemple</a:t>
            </a:r>
            <a:r>
              <a:rPr lang="fr-BE" dirty="0" smtClean="0"/>
              <a:t>: v.24:no.3</a:t>
            </a:r>
          </a:p>
          <a:p>
            <a:pPr lvl="1"/>
            <a:r>
              <a:rPr lang="fr-BE" sz="1600" dirty="0" smtClean="0"/>
              <a:t>une ponctuation très précise pour associer, distinguer ou séparer les éléments d’information</a:t>
            </a:r>
          </a:p>
          <a:p>
            <a:pPr lvl="2"/>
            <a:r>
              <a:rPr lang="fr-BE" i="1" dirty="0" smtClean="0"/>
              <a:t>Exemple</a:t>
            </a:r>
            <a:r>
              <a:rPr lang="fr-BE" dirty="0" smtClean="0"/>
              <a:t>: v.2:no.5=fasc.15(1998:sept./oct.)</a:t>
            </a:r>
          </a:p>
          <a:p>
            <a:pPr lvl="1"/>
            <a:r>
              <a:rPr lang="fr-BE" sz="1600" dirty="0" smtClean="0"/>
              <a:t>une description précise: nous disons adieu à notre chère astérisque. </a:t>
            </a:r>
          </a:p>
          <a:p>
            <a:pPr lvl="1">
              <a:buNone/>
            </a:pPr>
            <a:endParaRPr lang="fr-BE"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12</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pic>
        <p:nvPicPr>
          <p:cNvPr id="3074" name="Picture 2" descr="https://encrypted-tbn0.gstatic.com/images?q=tbn:ANd9GcT2a5HbPfRy6NFuHUTVKv8Wu4jmqjlkC0SS0qQ-_wXvBQGLo3uK3w"/>
          <p:cNvPicPr>
            <a:picLocks noChangeAspect="1" noChangeArrowheads="1"/>
          </p:cNvPicPr>
          <p:nvPr/>
        </p:nvPicPr>
        <p:blipFill>
          <a:blip r:embed="rId3" cstate="print"/>
          <a:srcRect/>
          <a:stretch>
            <a:fillRect/>
          </a:stretch>
        </p:blipFill>
        <p:spPr bwMode="auto">
          <a:xfrm>
            <a:off x="6660232" y="5085184"/>
            <a:ext cx="288032" cy="288032"/>
          </a:xfrm>
          <a:prstGeom prst="rect">
            <a:avLst/>
          </a:prstGeom>
          <a:noFill/>
        </p:spPr>
      </p:pic>
      <p:sp>
        <p:nvSpPr>
          <p:cNvPr id="10" name="ZoneTexte 9"/>
          <p:cNvSpPr txBox="1"/>
          <p:nvPr/>
        </p:nvSpPr>
        <p:spPr>
          <a:xfrm>
            <a:off x="1043608" y="5517232"/>
            <a:ext cx="6984776" cy="923330"/>
          </a:xfrm>
          <a:prstGeom prst="rect">
            <a:avLst/>
          </a:prstGeom>
          <a:solidFill>
            <a:srgbClr val="FFFF00"/>
          </a:solidFill>
          <a:ln>
            <a:solidFill>
              <a:schemeClr val="tx1"/>
            </a:solidFill>
          </a:ln>
        </p:spPr>
        <p:txBody>
          <a:bodyPr wrap="square" rtlCol="0">
            <a:spAutoFit/>
          </a:bodyPr>
          <a:lstStyle/>
          <a:p>
            <a:r>
              <a:rPr lang="fr-BE" dirty="0" smtClean="0"/>
              <a:t>L’objectif est d’améliorer la qualité de nos états de collection tout en harmonisant leur présentation avec celle des états de collection automatiques à venir pour assurer une meilleure lisibilité.</a:t>
            </a:r>
            <a:endParaRPr lang="fr-BE" dirty="0"/>
          </a:p>
        </p:txBody>
      </p:sp>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400" dirty="0" smtClean="0"/>
              <a:t>Fusionner les états de collection des périodiques (1)</a:t>
            </a:r>
            <a:endParaRPr lang="fr-BE" sz="2400" dirty="0"/>
          </a:p>
        </p:txBody>
      </p:sp>
      <p:sp>
        <p:nvSpPr>
          <p:cNvPr id="8" name="Espace réservé du contenu 7"/>
          <p:cNvSpPr>
            <a:spLocks noGrp="1"/>
          </p:cNvSpPr>
          <p:nvPr>
            <p:ph idx="1"/>
          </p:nvPr>
        </p:nvSpPr>
        <p:spPr>
          <a:xfrm>
            <a:off x="251520" y="980728"/>
            <a:ext cx="7992888" cy="5616624"/>
          </a:xfrm>
          <a:ln>
            <a:solidFill>
              <a:schemeClr val="tx1"/>
            </a:solidFill>
          </a:ln>
        </p:spPr>
        <p:txBody>
          <a:bodyPr>
            <a:normAutofit fontScale="92500" lnSpcReduction="10000"/>
          </a:bodyPr>
          <a:lstStyle/>
          <a:p>
            <a:pPr lvl="1"/>
            <a:endParaRPr lang="fr-BE" dirty="0" smtClean="0"/>
          </a:p>
          <a:p>
            <a:pPr lvl="1"/>
            <a:endParaRPr lang="fr-BE" dirty="0" smtClean="0"/>
          </a:p>
          <a:p>
            <a:pPr lvl="1"/>
            <a:endParaRPr lang="fr-BE" dirty="0" smtClean="0"/>
          </a:p>
          <a:p>
            <a:pPr lvl="1"/>
            <a:endParaRPr lang="fr-BE" dirty="0" smtClean="0"/>
          </a:p>
          <a:p>
            <a:pPr lvl="1"/>
            <a:endParaRPr lang="fr-BE" dirty="0" smtClean="0"/>
          </a:p>
          <a:p>
            <a:pPr lvl="1">
              <a:buNone/>
            </a:pPr>
            <a:endParaRPr lang="fr-BE" dirty="0" smtClean="0"/>
          </a:p>
          <a:p>
            <a:pPr lvl="1">
              <a:buNone/>
            </a:pPr>
            <a:r>
              <a:rPr lang="fr-BE" u="sng" dirty="0" smtClean="0"/>
              <a:t>Comment faire ?</a:t>
            </a:r>
          </a:p>
          <a:p>
            <a:pPr lvl="1"/>
            <a:r>
              <a:rPr lang="fr-BE" dirty="0" smtClean="0"/>
              <a:t>Pour une </a:t>
            </a:r>
            <a:r>
              <a:rPr lang="fr-BE" i="1" dirty="0" smtClean="0"/>
              <a:t>collection arrêtée</a:t>
            </a:r>
            <a:r>
              <a:rPr lang="fr-BE" dirty="0" smtClean="0"/>
              <a:t>, il vous suffit de :</a:t>
            </a:r>
          </a:p>
          <a:p>
            <a:pPr lvl="2"/>
            <a:r>
              <a:rPr lang="fr-BE" dirty="0" smtClean="0"/>
              <a:t>supprimer les différents champs 863 </a:t>
            </a:r>
          </a:p>
          <a:p>
            <a:pPr lvl="2"/>
            <a:r>
              <a:rPr lang="fr-BE" dirty="0" smtClean="0"/>
              <a:t>et de fusionner les différents 866 (états de collections manuels et automatiques) en un seul 866 _0.</a:t>
            </a:r>
          </a:p>
          <a:p>
            <a:pPr lvl="1"/>
            <a:r>
              <a:rPr lang="fr-BE" dirty="0" smtClean="0"/>
              <a:t>Pour une </a:t>
            </a:r>
            <a:r>
              <a:rPr lang="fr-BE" i="1" dirty="0" smtClean="0"/>
              <a:t>collection toujours suivie</a:t>
            </a:r>
            <a:r>
              <a:rPr lang="fr-BE" dirty="0" smtClean="0"/>
              <a:t>, il faut :</a:t>
            </a:r>
          </a:p>
          <a:p>
            <a:pPr lvl="2"/>
            <a:r>
              <a:rPr lang="fr-BE" dirty="0" smtClean="0"/>
              <a:t>supprimer les différents champs 863 à l’exception du dernier qui indique le 1</a:t>
            </a:r>
            <a:r>
              <a:rPr lang="fr-BE" baseline="30000" dirty="0" smtClean="0"/>
              <a:t>er</a:t>
            </a:r>
            <a:r>
              <a:rPr lang="fr-BE" dirty="0" smtClean="0"/>
              <a:t> fascicule </a:t>
            </a:r>
            <a:r>
              <a:rPr lang="fr-BE" dirty="0" err="1" smtClean="0"/>
              <a:t>bulletiné</a:t>
            </a:r>
            <a:r>
              <a:rPr lang="fr-BE" dirty="0" smtClean="0"/>
              <a:t> sur Alma</a:t>
            </a:r>
          </a:p>
          <a:p>
            <a:pPr lvl="2"/>
            <a:r>
              <a:rPr lang="fr-BE" dirty="0" smtClean="0"/>
              <a:t>fusionner les différents 866 issus d’Aleph avec le 866 _0, tout en maintenant un 866 31 ou un 866 41 ouvert indiquant le 1</a:t>
            </a:r>
            <a:r>
              <a:rPr lang="fr-BE" baseline="30000" dirty="0" smtClean="0"/>
              <a:t>er</a:t>
            </a:r>
            <a:r>
              <a:rPr lang="fr-BE" dirty="0" smtClean="0"/>
              <a:t> fascicule </a:t>
            </a:r>
            <a:r>
              <a:rPr lang="fr-BE" dirty="0" err="1" smtClean="0"/>
              <a:t>bulletiné</a:t>
            </a:r>
            <a:r>
              <a:rPr lang="fr-BE" dirty="0" smtClean="0"/>
              <a:t> sur Alma.</a:t>
            </a:r>
          </a:p>
          <a:p>
            <a:pPr lvl="2"/>
            <a:r>
              <a:rPr lang="fr-BE" dirty="0" smtClean="0"/>
              <a:t>Mettre à jour le numéro de séquence $8 du 863 et du 866 correspondant : 1.1</a:t>
            </a:r>
            <a:br>
              <a:rPr lang="fr-BE" dirty="0" smtClean="0"/>
            </a:br>
            <a:r>
              <a:rPr lang="fr-BE" dirty="0" smtClean="0"/>
              <a:t/>
            </a:r>
            <a:br>
              <a:rPr lang="fr-BE" dirty="0" smtClean="0"/>
            </a:br>
            <a:r>
              <a:rPr lang="fr-BE" sz="1400" u="sng" dirty="0" smtClean="0"/>
              <a:t>Remarque:</a:t>
            </a:r>
            <a:r>
              <a:rPr lang="fr-BE" sz="1400" dirty="0" smtClean="0"/>
              <a:t/>
            </a:r>
            <a:br>
              <a:rPr lang="fr-BE" sz="1400" dirty="0" smtClean="0"/>
            </a:br>
            <a:r>
              <a:rPr lang="fr-BE" sz="1400" dirty="0" smtClean="0"/>
              <a:t>Si vous clôturez une collection qui était jusqu’à présent suivie, n’oubliez pas de modifier dans le champ 008 du HOL la position 6 (Statut de réception ou d'acquisition =&gt; 5 - n'est pas reçu actuellement), ainsi que le 919.</a:t>
            </a:r>
          </a:p>
          <a:p>
            <a:pPr lvl="1">
              <a:buNone/>
            </a:pPr>
            <a:endParaRPr lang="fr-BE" dirty="0" smtClean="0"/>
          </a:p>
          <a:p>
            <a:pPr lvl="1">
              <a:buNone/>
            </a:pPr>
            <a:endParaRPr lang="fr-BE" dirty="0" smtClean="0"/>
          </a:p>
          <a:p>
            <a:pPr lvl="1">
              <a:buNone/>
            </a:pPr>
            <a:endParaRPr lang="fr-BE" dirty="0" smtClean="0"/>
          </a:p>
          <a:p>
            <a:pPr lvl="1">
              <a:buNone/>
            </a:pPr>
            <a:endParaRPr lang="fr-BE"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13</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sp>
        <p:nvSpPr>
          <p:cNvPr id="10" name="ZoneTexte 9"/>
          <p:cNvSpPr txBox="1"/>
          <p:nvPr/>
        </p:nvSpPr>
        <p:spPr>
          <a:xfrm>
            <a:off x="395536" y="1052736"/>
            <a:ext cx="7776864" cy="1477328"/>
          </a:xfrm>
          <a:prstGeom prst="rect">
            <a:avLst/>
          </a:prstGeom>
          <a:solidFill>
            <a:srgbClr val="FFFF00"/>
          </a:solidFill>
          <a:ln>
            <a:solidFill>
              <a:schemeClr val="tx2"/>
            </a:solidFill>
          </a:ln>
        </p:spPr>
        <p:txBody>
          <a:bodyPr wrap="square" rtlCol="0">
            <a:spAutoFit/>
          </a:bodyPr>
          <a:lstStyle/>
          <a:p>
            <a:pPr lvl="1">
              <a:buNone/>
            </a:pPr>
            <a:r>
              <a:rPr lang="fr-BE" i="1" dirty="0" smtClean="0"/>
              <a:t>Pour améliorer la lisibilité de nos données, il est important, lorsque vous travaillez sur un périodique, d’effectuer un nettoyage du holding notamment dans le cas d’une multiplication des champs 863 et 866 suite à des lacunes. </a:t>
            </a:r>
          </a:p>
          <a:p>
            <a:pPr lvl="1">
              <a:buNone/>
            </a:pPr>
            <a:r>
              <a:rPr lang="fr-BE" i="1" dirty="0" smtClean="0"/>
              <a:t>Nos usagers pourront ainsi mieux comprendre les états de collections en consultant le catalogue.</a:t>
            </a:r>
          </a:p>
        </p:txBody>
      </p:sp>
      <p:sp>
        <p:nvSpPr>
          <p:cNvPr id="11" name="Flèche droite 10"/>
          <p:cNvSpPr/>
          <p:nvPr/>
        </p:nvSpPr>
        <p:spPr>
          <a:xfrm>
            <a:off x="179512" y="2924944"/>
            <a:ext cx="504056" cy="504056"/>
          </a:xfrm>
          <a:prstGeom prst="rightArrow">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
        <p:nvSpPr>
          <p:cNvPr id="12" name="Flèche droite 11"/>
          <p:cNvSpPr/>
          <p:nvPr/>
        </p:nvSpPr>
        <p:spPr>
          <a:xfrm>
            <a:off x="179512" y="3861048"/>
            <a:ext cx="504056" cy="504056"/>
          </a:xfrm>
          <a:prstGeom prst="rightArrow">
            <a:avLst/>
          </a:prstGeom>
          <a:solidFill>
            <a:srgbClr val="FF33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51520" y="188640"/>
            <a:ext cx="7992888" cy="864096"/>
          </a:xfrm>
        </p:spPr>
        <p:txBody>
          <a:bodyPr/>
          <a:lstStyle/>
          <a:p>
            <a:r>
              <a:rPr lang="fr-BE" sz="2400" dirty="0" smtClean="0"/>
              <a:t>Fusionner les états de collection des périodiques (2)</a:t>
            </a:r>
            <a:endParaRPr lang="fr-BE" sz="2400" dirty="0"/>
          </a:p>
        </p:txBody>
      </p:sp>
      <p:sp>
        <p:nvSpPr>
          <p:cNvPr id="8" name="Espace réservé du contenu 7"/>
          <p:cNvSpPr>
            <a:spLocks noGrp="1"/>
          </p:cNvSpPr>
          <p:nvPr>
            <p:ph idx="1"/>
          </p:nvPr>
        </p:nvSpPr>
        <p:spPr>
          <a:xfrm>
            <a:off x="251520" y="836712"/>
            <a:ext cx="7992888" cy="5904656"/>
          </a:xfrm>
          <a:ln>
            <a:solidFill>
              <a:schemeClr val="tx1"/>
            </a:solidFill>
          </a:ln>
        </p:spPr>
        <p:txBody>
          <a:bodyPr>
            <a:normAutofit fontScale="85000" lnSpcReduction="20000"/>
          </a:bodyPr>
          <a:lstStyle/>
          <a:p>
            <a:pPr lvl="1">
              <a:buNone/>
            </a:pPr>
            <a:r>
              <a:rPr lang="fr-BE" dirty="0" smtClean="0"/>
              <a:t/>
            </a:r>
            <a:br>
              <a:rPr lang="fr-BE" dirty="0" smtClean="0"/>
            </a:br>
            <a:r>
              <a:rPr lang="fr-BE" sz="2100" u="sng" dirty="0" smtClean="0"/>
              <a:t>Exemple 1, Collection arrêtée</a:t>
            </a:r>
            <a:r>
              <a:rPr lang="fr-BE" dirty="0" smtClean="0"/>
              <a:t/>
            </a:r>
            <a:br>
              <a:rPr lang="fr-BE" dirty="0" smtClean="0"/>
            </a:br>
            <a:r>
              <a:rPr lang="fr-BE" dirty="0" smtClean="0"/>
              <a:t/>
            </a:r>
            <a:br>
              <a:rPr lang="fr-BE" dirty="0" smtClean="0"/>
            </a:br>
            <a:r>
              <a:rPr lang="fr-BE" sz="1700" dirty="0" smtClean="0"/>
              <a:t>866 _0 $$a 1(1979)--14(1992)53; 54(1993)--714(2007)</a:t>
            </a:r>
            <a:br>
              <a:rPr lang="fr-BE" sz="1700" dirty="0" smtClean="0"/>
            </a:br>
            <a:r>
              <a:rPr lang="fr-BE" sz="1700" dirty="0" smtClean="0"/>
              <a:t>863 40 $$8 1.1 $$a 2008-2010 $$i 2008-2010 $$t 1</a:t>
            </a:r>
            <a:br>
              <a:rPr lang="fr-BE" sz="1700" dirty="0" smtClean="0"/>
            </a:br>
            <a:r>
              <a:rPr lang="fr-BE" sz="1700" dirty="0" smtClean="0"/>
              <a:t>863 40 $$8 1.2 $$a 2011 $$b 847-861 $$i 2011 $$j 01-04 $$k 07-15 $$w g $$t 1</a:t>
            </a:r>
            <a:br>
              <a:rPr lang="fr-BE" sz="1700" dirty="0" smtClean="0"/>
            </a:br>
            <a:r>
              <a:rPr lang="fr-BE" sz="1700" dirty="0" smtClean="0"/>
              <a:t>863 40 $$8 1.3 $$a 2011 $$b 863-868 $$i 2011 $$j 04-06 $$k 29-03 $$w g $$t 1</a:t>
            </a:r>
            <a:br>
              <a:rPr lang="fr-BE" sz="1700" dirty="0" smtClean="0"/>
            </a:br>
            <a:r>
              <a:rPr lang="fr-BE" sz="1700" dirty="0" smtClean="0"/>
              <a:t>863 40 $$8 1.4 $$a 2011 $$b 870-878 $$i 2011 $$j 06-09 $$k 17-23 $$w g $$t 1</a:t>
            </a:r>
            <a:br>
              <a:rPr lang="fr-BE" sz="1700" dirty="0" smtClean="0"/>
            </a:br>
            <a:r>
              <a:rPr lang="fr-BE" sz="1700" dirty="0" smtClean="0"/>
              <a:t>863 40 $$8 1.5 $$a 2011 $$b 880-884 $$i 2011 $$j 10-11 $$k 07-04 $$w g $$t 1</a:t>
            </a:r>
            <a:br>
              <a:rPr lang="fr-BE" sz="1700" dirty="0" smtClean="0"/>
            </a:br>
            <a:r>
              <a:rPr lang="fr-BE" sz="1700" dirty="0" smtClean="0"/>
              <a:t>863 40 $$8 1.6 $$a 2011 $$b 886-889 $$i 2011 $$j 11-12 $$k 18-09 $$w g $$t 1</a:t>
            </a:r>
            <a:br>
              <a:rPr lang="fr-BE" sz="1700" dirty="0" smtClean="0"/>
            </a:br>
            <a:r>
              <a:rPr lang="fr-BE" sz="1700" dirty="0" smtClean="0"/>
              <a:t>863 40 $$8 1.7 $$a 2012 $$b 891-892 $$i 2012 $$j 01 $$k 06-13 $$w g $$t 1</a:t>
            </a:r>
            <a:br>
              <a:rPr lang="fr-BE" sz="1700" dirty="0" smtClean="0"/>
            </a:br>
            <a:r>
              <a:rPr lang="fr-BE" sz="1700" dirty="0" smtClean="0"/>
              <a:t>863 40 $$8 1.8 $$a 2012 $$b 894-934 $$i 2012 $$j 01-12 $$k 27-14 $$t 1</a:t>
            </a:r>
            <a:br>
              <a:rPr lang="fr-BE" sz="1700" dirty="0" smtClean="0"/>
            </a:br>
            <a:r>
              <a:rPr lang="fr-BE" sz="1700" dirty="0" smtClean="0"/>
              <a:t>863 40 $$8 1.9 $$a 2013-2014 $$i 2013-2014 $$t 1</a:t>
            </a:r>
            <a:br>
              <a:rPr lang="fr-BE" sz="1700" dirty="0" smtClean="0"/>
            </a:br>
            <a:r>
              <a:rPr lang="fr-BE" sz="1700" dirty="0" smtClean="0"/>
              <a:t>866 31 $$a no.715-846(2008-2010) $$8 1.1</a:t>
            </a:r>
            <a:br>
              <a:rPr lang="fr-BE" sz="1700" dirty="0" smtClean="0"/>
            </a:br>
            <a:r>
              <a:rPr lang="fr-BE" sz="1700" dirty="0" smtClean="0"/>
              <a:t>866 41 $$a no.847-861(2011:janv.07-avril15), $$8 1.2</a:t>
            </a:r>
            <a:br>
              <a:rPr lang="fr-BE" sz="1700" dirty="0" smtClean="0"/>
            </a:br>
            <a:r>
              <a:rPr lang="fr-BE" sz="1700" dirty="0" smtClean="0"/>
              <a:t>866 41 $$a no.863-868(2011:avril29-juin03), $$8 1.3</a:t>
            </a:r>
            <a:br>
              <a:rPr lang="fr-BE" sz="1700" dirty="0" smtClean="0"/>
            </a:br>
            <a:r>
              <a:rPr lang="fr-BE" sz="1700" dirty="0" smtClean="0"/>
              <a:t>866 41 $$a no.870-878(2011:juin17-sept.23), $$8 1.4</a:t>
            </a:r>
            <a:br>
              <a:rPr lang="fr-BE" sz="1700" dirty="0" smtClean="0"/>
            </a:br>
            <a:r>
              <a:rPr lang="fr-BE" sz="1700" dirty="0" smtClean="0"/>
              <a:t>866 41 $$a no.880-884(2011:oct.07-nov.04), $$8 1.5</a:t>
            </a:r>
            <a:br>
              <a:rPr lang="fr-BE" sz="1700" dirty="0" smtClean="0"/>
            </a:br>
            <a:r>
              <a:rPr lang="fr-BE" sz="1700" dirty="0" smtClean="0"/>
              <a:t>866 41 $$a no.886-889(2011:nov.18-déc.09), $$8 1.6</a:t>
            </a:r>
            <a:br>
              <a:rPr lang="fr-BE" sz="1700" dirty="0" smtClean="0"/>
            </a:br>
            <a:r>
              <a:rPr lang="fr-BE" sz="1700" dirty="0" smtClean="0"/>
              <a:t>866 41 $$a no.891-892(2012:janv. 06-13), $$8 1.7</a:t>
            </a:r>
            <a:br>
              <a:rPr lang="fr-BE" sz="1700" dirty="0" smtClean="0"/>
            </a:br>
            <a:r>
              <a:rPr lang="fr-BE" sz="1700" dirty="0" smtClean="0"/>
              <a:t>866 41 $$a no.894-934(2012:janv.27-déc.14) $$8 1.8</a:t>
            </a:r>
            <a:br>
              <a:rPr lang="fr-BE" sz="1700" dirty="0" smtClean="0"/>
            </a:br>
            <a:r>
              <a:rPr lang="fr-BE" sz="1700" dirty="0" smtClean="0"/>
              <a:t>866 31 $$a no.978-1022(2013-2014) $$8 1.9</a:t>
            </a:r>
            <a:br>
              <a:rPr lang="fr-BE" sz="1700" dirty="0" smtClean="0"/>
            </a:br>
            <a:r>
              <a:rPr lang="fr-BE" sz="1700" dirty="0" smtClean="0"/>
              <a:t/>
            </a:r>
            <a:br>
              <a:rPr lang="fr-BE" sz="1700" dirty="0" smtClean="0"/>
            </a:br>
            <a:r>
              <a:rPr lang="fr-BE" sz="1700" dirty="0" smtClean="0"/>
              <a:t>...devient</a:t>
            </a:r>
            <a:br>
              <a:rPr lang="fr-BE" sz="1700" dirty="0" smtClean="0"/>
            </a:br>
            <a:r>
              <a:rPr lang="fr-BE" sz="1700" dirty="0" smtClean="0"/>
              <a:t/>
            </a:r>
            <a:br>
              <a:rPr lang="fr-BE" sz="1700" dirty="0" smtClean="0"/>
            </a:br>
            <a:r>
              <a:rPr lang="fr-BE" sz="1700" dirty="0" smtClean="0"/>
              <a:t>866 _0 $$a v.1(1979)-v.14:no.53(1992), no.54(1993)-no.861(2011), no.863-no.868(2011), no.870-no.878(2011), no.880-no.884(2011), no.886-no.889(2011), no.891-no.892(2012), no.894-no.934(2012), no.978(2013)-no.1022(2014)</a:t>
            </a:r>
            <a:br>
              <a:rPr lang="fr-BE" sz="1700" dirty="0" smtClean="0"/>
            </a:br>
            <a:r>
              <a:rPr lang="fr-BE" dirty="0" smtClean="0"/>
              <a:t/>
            </a:r>
            <a:br>
              <a:rPr lang="fr-BE" dirty="0" smtClean="0"/>
            </a:br>
            <a:endParaRPr lang="fr-BE" sz="1900"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14</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sp>
        <p:nvSpPr>
          <p:cNvPr id="10" name="ZoneTexte 9"/>
          <p:cNvSpPr txBox="1"/>
          <p:nvPr/>
        </p:nvSpPr>
        <p:spPr>
          <a:xfrm>
            <a:off x="1403648" y="5877272"/>
            <a:ext cx="5976664" cy="830997"/>
          </a:xfrm>
          <a:prstGeom prst="rect">
            <a:avLst/>
          </a:prstGeom>
          <a:solidFill>
            <a:srgbClr val="92D050"/>
          </a:solidFill>
          <a:ln>
            <a:solidFill>
              <a:schemeClr val="tx1"/>
            </a:solidFill>
          </a:ln>
        </p:spPr>
        <p:txBody>
          <a:bodyPr wrap="square" rtlCol="0">
            <a:spAutoFit/>
          </a:bodyPr>
          <a:lstStyle/>
          <a:p>
            <a:r>
              <a:rPr lang="fr-BE" sz="1600" dirty="0" smtClean="0"/>
              <a:t>Les champs 853 ont été supprimés. Tous les champs 866 ont été fusionnés en un seul. Pour assurer la lisibilité, le choix a été fait de ne pas indiquer les 2</a:t>
            </a:r>
            <a:r>
              <a:rPr lang="fr-BE" sz="1600" baseline="30000" dirty="0" smtClean="0"/>
              <a:t>e</a:t>
            </a:r>
            <a:r>
              <a:rPr lang="fr-BE" sz="1600" dirty="0" smtClean="0"/>
              <a:t> et 3</a:t>
            </a:r>
            <a:r>
              <a:rPr lang="fr-BE" sz="1600" baseline="30000" dirty="0" smtClean="0"/>
              <a:t>e</a:t>
            </a:r>
            <a:r>
              <a:rPr lang="fr-BE" sz="1600" dirty="0" smtClean="0"/>
              <a:t> niveaux de chronologie</a:t>
            </a:r>
            <a:endParaRPr lang="fr-BE" sz="1600" dirty="0"/>
          </a:p>
        </p:txBody>
      </p:sp>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251520" y="188640"/>
            <a:ext cx="7992888" cy="864096"/>
          </a:xfrm>
        </p:spPr>
        <p:txBody>
          <a:bodyPr/>
          <a:lstStyle/>
          <a:p>
            <a:r>
              <a:rPr lang="fr-BE" sz="2400" dirty="0" smtClean="0"/>
              <a:t>Fusionner les états de collection des périodiques (2)</a:t>
            </a:r>
            <a:endParaRPr lang="fr-BE" sz="2400" dirty="0"/>
          </a:p>
        </p:txBody>
      </p:sp>
      <p:sp>
        <p:nvSpPr>
          <p:cNvPr id="8" name="Espace réservé du contenu 7"/>
          <p:cNvSpPr>
            <a:spLocks noGrp="1"/>
          </p:cNvSpPr>
          <p:nvPr>
            <p:ph idx="1"/>
          </p:nvPr>
        </p:nvSpPr>
        <p:spPr>
          <a:xfrm>
            <a:off x="251520" y="908720"/>
            <a:ext cx="7992888" cy="5832648"/>
          </a:xfrm>
          <a:ln>
            <a:solidFill>
              <a:schemeClr val="tx1"/>
            </a:solidFill>
          </a:ln>
        </p:spPr>
        <p:txBody>
          <a:bodyPr>
            <a:normAutofit/>
          </a:bodyPr>
          <a:lstStyle/>
          <a:p>
            <a:pPr lvl="1">
              <a:buNone/>
            </a:pPr>
            <a:r>
              <a:rPr lang="fr-BE" u="sng" dirty="0" smtClean="0"/>
              <a:t>Exemple 2, Collection suivie</a:t>
            </a:r>
          </a:p>
          <a:p>
            <a:pPr lvl="1">
              <a:buNone/>
            </a:pPr>
            <a:r>
              <a:rPr lang="fr-BE" i="1" dirty="0" smtClean="0"/>
              <a:t>Avant:</a:t>
            </a:r>
          </a:p>
          <a:p>
            <a:pPr lvl="1">
              <a:buNone/>
            </a:pPr>
            <a:endParaRPr lang="fr-BE" u="sng" dirty="0" smtClean="0"/>
          </a:p>
          <a:p>
            <a:pPr lvl="1">
              <a:buNone/>
            </a:pPr>
            <a:endParaRPr lang="fr-BE" u="sng" dirty="0" smtClean="0"/>
          </a:p>
          <a:p>
            <a:pPr lvl="1">
              <a:buNone/>
            </a:pPr>
            <a:endParaRPr lang="fr-BE" u="sng" dirty="0" smtClean="0"/>
          </a:p>
          <a:p>
            <a:pPr lvl="1">
              <a:buNone/>
            </a:pPr>
            <a:endParaRPr lang="fr-BE" u="sng" dirty="0" smtClean="0"/>
          </a:p>
          <a:p>
            <a:pPr lvl="1">
              <a:buNone/>
            </a:pPr>
            <a:endParaRPr lang="fr-BE" u="sng" dirty="0" smtClean="0"/>
          </a:p>
          <a:p>
            <a:pPr lvl="1">
              <a:buNone/>
            </a:pPr>
            <a:endParaRPr lang="fr-BE" u="sng" dirty="0" smtClean="0"/>
          </a:p>
          <a:p>
            <a:pPr lvl="1">
              <a:buNone/>
            </a:pPr>
            <a:r>
              <a:rPr lang="fr-BE" i="1" dirty="0" smtClean="0"/>
              <a:t>Après:</a:t>
            </a:r>
            <a:r>
              <a:rPr lang="fr-BE" dirty="0" smtClean="0"/>
              <a:t/>
            </a:r>
            <a:br>
              <a:rPr lang="fr-BE" dirty="0" smtClean="0"/>
            </a:br>
            <a:r>
              <a:rPr lang="fr-BE" dirty="0" smtClean="0"/>
              <a:t/>
            </a:r>
            <a:br>
              <a:rPr lang="fr-BE" dirty="0" smtClean="0"/>
            </a:br>
            <a:r>
              <a:rPr lang="fr-BE" sz="1700" dirty="0" smtClean="0"/>
              <a:t/>
            </a:r>
            <a:br>
              <a:rPr lang="fr-BE" sz="1700" dirty="0" smtClean="0"/>
            </a:br>
            <a:r>
              <a:rPr lang="fr-BE" dirty="0" smtClean="0"/>
              <a:t/>
            </a:r>
            <a:br>
              <a:rPr lang="fr-BE" dirty="0" smtClean="0"/>
            </a:br>
            <a:endParaRPr lang="fr-BE" sz="1900"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15</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sp>
        <p:nvSpPr>
          <p:cNvPr id="10" name="ZoneTexte 9"/>
          <p:cNvSpPr txBox="1"/>
          <p:nvPr/>
        </p:nvSpPr>
        <p:spPr>
          <a:xfrm>
            <a:off x="971600" y="5589240"/>
            <a:ext cx="6984776" cy="1077218"/>
          </a:xfrm>
          <a:prstGeom prst="rect">
            <a:avLst/>
          </a:prstGeom>
          <a:solidFill>
            <a:srgbClr val="92D050"/>
          </a:solidFill>
          <a:ln>
            <a:solidFill>
              <a:schemeClr val="tx1"/>
            </a:solidFill>
          </a:ln>
        </p:spPr>
        <p:txBody>
          <a:bodyPr wrap="square" rtlCol="0">
            <a:spAutoFit/>
          </a:bodyPr>
          <a:lstStyle/>
          <a:p>
            <a:r>
              <a:rPr lang="fr-BE" sz="1600" dirty="0" smtClean="0"/>
              <a:t>Le dernier champ 863 et le dernier champ 866 ont été conservés en l’état, en modifiant le numéro de séquence en 1.1. Les autres 863 sont supprimés. Les autres 866 ont été fusionnés en un seul. Idéalement, par cohérence, il faudrait ajouter à tous les numéros énumérés le 2</a:t>
            </a:r>
            <a:r>
              <a:rPr lang="fr-BE" sz="1600" baseline="30000" dirty="0" smtClean="0"/>
              <a:t>e</a:t>
            </a:r>
            <a:r>
              <a:rPr lang="fr-BE" sz="1600" dirty="0" smtClean="0"/>
              <a:t> niveau de chronologie.</a:t>
            </a:r>
            <a:endParaRPr lang="fr-BE" sz="1600" dirty="0"/>
          </a:p>
        </p:txBody>
      </p:sp>
      <p:pic>
        <p:nvPicPr>
          <p:cNvPr id="23554" name="Picture 2"/>
          <p:cNvPicPr>
            <a:picLocks noChangeAspect="1" noChangeArrowheads="1"/>
          </p:cNvPicPr>
          <p:nvPr/>
        </p:nvPicPr>
        <p:blipFill>
          <a:blip r:embed="rId2" cstate="print"/>
          <a:srcRect/>
          <a:stretch>
            <a:fillRect/>
          </a:stretch>
        </p:blipFill>
        <p:spPr bwMode="auto">
          <a:xfrm>
            <a:off x="2195736" y="1412776"/>
            <a:ext cx="4464495" cy="2376263"/>
          </a:xfrm>
          <a:prstGeom prst="rect">
            <a:avLst/>
          </a:prstGeom>
          <a:noFill/>
          <a:ln w="9525">
            <a:noFill/>
            <a:miter lim="800000"/>
            <a:headEnd/>
            <a:tailEnd/>
          </a:ln>
        </p:spPr>
      </p:pic>
      <p:pic>
        <p:nvPicPr>
          <p:cNvPr id="23555" name="Picture 3"/>
          <p:cNvPicPr>
            <a:picLocks noChangeAspect="1" noChangeArrowheads="1"/>
          </p:cNvPicPr>
          <p:nvPr/>
        </p:nvPicPr>
        <p:blipFill>
          <a:blip r:embed="rId3" cstate="print"/>
          <a:srcRect/>
          <a:stretch>
            <a:fillRect/>
          </a:stretch>
        </p:blipFill>
        <p:spPr bwMode="auto">
          <a:xfrm>
            <a:off x="467544" y="3933056"/>
            <a:ext cx="7775058" cy="1542851"/>
          </a:xfrm>
          <a:prstGeom prst="rect">
            <a:avLst/>
          </a:prstGeom>
          <a:noFill/>
          <a:ln w="9525">
            <a:noFill/>
            <a:miter lim="800000"/>
            <a:headEnd/>
            <a:tailEnd/>
          </a:ln>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800" dirty="0" smtClean="0"/>
              <a:t>Un petit rappel</a:t>
            </a:r>
            <a:endParaRPr lang="fr-BE" sz="2800" dirty="0"/>
          </a:p>
        </p:txBody>
      </p:sp>
      <p:sp>
        <p:nvSpPr>
          <p:cNvPr id="8" name="Espace réservé du contenu 7"/>
          <p:cNvSpPr>
            <a:spLocks noGrp="1"/>
          </p:cNvSpPr>
          <p:nvPr>
            <p:ph idx="1"/>
          </p:nvPr>
        </p:nvSpPr>
        <p:spPr/>
        <p:txBody>
          <a:bodyPr>
            <a:normAutofit fontScale="92500" lnSpcReduction="20000"/>
          </a:bodyPr>
          <a:lstStyle/>
          <a:p>
            <a:pPr lvl="1"/>
            <a:r>
              <a:rPr lang="fr-BE" dirty="0" smtClean="0"/>
              <a:t>L’état de collection est « l’indication du nombre de fascicules, de volumes ou d'années d'une publication en série possédée par un organisme documentaire » </a:t>
            </a:r>
            <a:r>
              <a:rPr lang="fr-BE" sz="1000" dirty="0" smtClean="0"/>
              <a:t>(1)</a:t>
            </a:r>
          </a:p>
          <a:p>
            <a:pPr lvl="1">
              <a:buNone/>
            </a:pPr>
            <a:endParaRPr lang="fr-BE" dirty="0" smtClean="0"/>
          </a:p>
          <a:p>
            <a:pPr lvl="1"/>
            <a:r>
              <a:rPr lang="fr-BE" dirty="0" smtClean="0"/>
              <a:t>Le rôle de l’état de collection consiste donc à proposer au bibliothécaire et à l’usager une description des possessions de la bibliothèque pour une publication en série donnée.</a:t>
            </a:r>
          </a:p>
          <a:p>
            <a:pPr lvl="1">
              <a:buNone/>
            </a:pPr>
            <a:endParaRPr lang="fr-BE" dirty="0" smtClean="0"/>
          </a:p>
          <a:p>
            <a:pPr lvl="1"/>
            <a:r>
              <a:rPr lang="fr-BE" dirty="0" smtClean="0"/>
              <a:t>Idéalement, cette description doit être :</a:t>
            </a:r>
          </a:p>
          <a:p>
            <a:pPr lvl="2"/>
            <a:r>
              <a:rPr lang="fr-BE" i="1" u="sng" dirty="0" smtClean="0"/>
              <a:t>synthétique</a:t>
            </a:r>
            <a:r>
              <a:rPr lang="fr-BE" dirty="0" smtClean="0"/>
              <a:t> , dans la mesure où elle ne détaille pas les fascicules un par un, mais constitue un résumé des possessions de la bibliothèque,</a:t>
            </a:r>
          </a:p>
          <a:p>
            <a:pPr lvl="2"/>
            <a:r>
              <a:rPr lang="fr-BE" i="1" u="sng" dirty="0" smtClean="0"/>
              <a:t>détaillée</a:t>
            </a:r>
            <a:r>
              <a:rPr lang="fr-BE" dirty="0" smtClean="0"/>
              <a:t> dans les limites du raisonnable: </a:t>
            </a:r>
          </a:p>
          <a:p>
            <a:pPr lvl="3"/>
            <a:r>
              <a:rPr lang="fr-BE" dirty="0" smtClean="0"/>
              <a:t>pour les collections très complètes, elle doit permettre d’identifier les lacunes existantes,</a:t>
            </a:r>
          </a:p>
          <a:p>
            <a:pPr lvl="3"/>
            <a:r>
              <a:rPr lang="fr-BE" dirty="0" smtClean="0"/>
              <a:t>pour les collections très fragmentaires, elle doit détailler les fascicules possédés,</a:t>
            </a:r>
          </a:p>
          <a:p>
            <a:pPr lvl="3"/>
            <a:endParaRPr lang="fr-BE" dirty="0" smtClean="0"/>
          </a:p>
          <a:p>
            <a:pPr lvl="3">
              <a:buNone/>
            </a:pPr>
            <a:r>
              <a:rPr lang="fr-BE" dirty="0" smtClean="0"/>
              <a:t>		</a:t>
            </a:r>
          </a:p>
          <a:p>
            <a:pPr lvl="3">
              <a:buNone/>
            </a:pPr>
            <a:r>
              <a:rPr lang="fr-BE" dirty="0" smtClean="0"/>
              <a:t>		</a:t>
            </a:r>
            <a:endParaRPr lang="fr-BE" sz="1900" dirty="0" smtClean="0"/>
          </a:p>
          <a:p>
            <a:pPr lvl="1"/>
            <a:endParaRPr lang="fr-BE" dirty="0" smtClean="0"/>
          </a:p>
          <a:p>
            <a:pPr lvl="1">
              <a:buNone/>
            </a:pPr>
            <a:endParaRPr lang="fr-BE" dirty="0" smtClean="0"/>
          </a:p>
          <a:p>
            <a:pPr lvl="1"/>
            <a:endParaRPr lang="fr-BE" dirty="0" smtClean="0"/>
          </a:p>
          <a:p>
            <a:pPr lvl="1">
              <a:buNone/>
            </a:pPr>
            <a:r>
              <a:rPr lang="fr-BE" sz="1200" dirty="0" smtClean="0"/>
              <a:t>(1) </a:t>
            </a:r>
            <a:r>
              <a:rPr lang="fr-BE" sz="1200" dirty="0" smtClean="0">
                <a:hlinkClick r:id="rId2"/>
              </a:rPr>
              <a:t>http://www.adbs.fr/etat-de-collection-17069.htm?RH=OUTILS_VOC</a:t>
            </a:r>
            <a:r>
              <a:rPr lang="fr-BE" sz="1200" dirty="0" smtClean="0"/>
              <a:t> (consulté le 12/02/2016)</a:t>
            </a:r>
            <a:endParaRPr lang="fr-BE" sz="1200"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2</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10" name="Flèche droite 9"/>
          <p:cNvSpPr/>
          <p:nvPr/>
        </p:nvSpPr>
        <p:spPr>
          <a:xfrm>
            <a:off x="1187624" y="4869160"/>
            <a:ext cx="648072" cy="288032"/>
          </a:xfrm>
          <a:prstGeom prst="rightArrow">
            <a:avLst>
              <a:gd name="adj1" fmla="val 55720"/>
              <a:gd name="adj2" fmla="val 50000"/>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solidFill>
                <a:srgbClr val="FF0000"/>
              </a:solidFill>
            </a:endParaRPr>
          </a:p>
        </p:txBody>
      </p:sp>
      <p:sp>
        <p:nvSpPr>
          <p:cNvPr id="11" name="ZoneTexte 10"/>
          <p:cNvSpPr txBox="1"/>
          <p:nvPr/>
        </p:nvSpPr>
        <p:spPr>
          <a:xfrm>
            <a:off x="1979712" y="4869160"/>
            <a:ext cx="6048672" cy="369332"/>
          </a:xfrm>
          <a:prstGeom prst="rect">
            <a:avLst/>
          </a:prstGeom>
          <a:solidFill>
            <a:srgbClr val="FFFF00"/>
          </a:solidFill>
          <a:ln>
            <a:solidFill>
              <a:schemeClr val="tx1"/>
            </a:solidFill>
          </a:ln>
        </p:spPr>
        <p:txBody>
          <a:bodyPr wrap="square" rtlCol="0">
            <a:spAutoFit/>
          </a:bodyPr>
          <a:lstStyle/>
          <a:p>
            <a:r>
              <a:rPr lang="fr-BE" dirty="0" smtClean="0"/>
              <a:t>dans tous les cas de figure, l’état de collection doit être </a:t>
            </a:r>
            <a:r>
              <a:rPr lang="fr-BE" u="sng" dirty="0" smtClean="0"/>
              <a:t>lisible</a:t>
            </a:r>
            <a:r>
              <a:rPr lang="fr-BE" dirty="0" smtClean="0"/>
              <a:t> !</a:t>
            </a:r>
            <a:endParaRPr lang="fr-BE" dirty="0"/>
          </a:p>
        </p:txBody>
      </p:sp>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800" dirty="0" smtClean="0"/>
              <a:t>Etat de collection vs liste des exemplaires</a:t>
            </a:r>
            <a:endParaRPr lang="fr-BE" sz="2800" dirty="0"/>
          </a:p>
        </p:txBody>
      </p:sp>
      <p:sp>
        <p:nvSpPr>
          <p:cNvPr id="8" name="Espace réservé du contenu 7"/>
          <p:cNvSpPr>
            <a:spLocks noGrp="1"/>
          </p:cNvSpPr>
          <p:nvPr>
            <p:ph idx="1"/>
          </p:nvPr>
        </p:nvSpPr>
        <p:spPr/>
        <p:txBody>
          <a:bodyPr>
            <a:normAutofit/>
          </a:bodyPr>
          <a:lstStyle/>
          <a:p>
            <a:pPr lvl="1">
              <a:buNone/>
            </a:pPr>
            <a:endParaRPr lang="fr-BE" dirty="0" smtClean="0"/>
          </a:p>
          <a:p>
            <a:pPr lvl="1"/>
            <a:r>
              <a:rPr lang="fr-BE" dirty="0" smtClean="0"/>
              <a:t>Alma/Primo vous permettent de visualiser la liste des exemplaires liés aux différents HOL d’un périodique.</a:t>
            </a:r>
          </a:p>
          <a:p>
            <a:pPr lvl="1">
              <a:buNone/>
            </a:pPr>
            <a:endParaRPr lang="fr-BE" dirty="0" smtClean="0"/>
          </a:p>
          <a:p>
            <a:pPr lvl="1"/>
            <a:r>
              <a:rPr lang="fr-BE" dirty="0" smtClean="0"/>
              <a:t>Cette liste est rarement complète:</a:t>
            </a:r>
          </a:p>
          <a:p>
            <a:pPr lvl="2"/>
            <a:r>
              <a:rPr lang="fr-BE" dirty="0" smtClean="0"/>
              <a:t>seuls les fascicules </a:t>
            </a:r>
            <a:r>
              <a:rPr lang="fr-BE" dirty="0" err="1" smtClean="0"/>
              <a:t>bulletinés</a:t>
            </a:r>
            <a:r>
              <a:rPr lang="fr-BE" dirty="0" smtClean="0"/>
              <a:t> sur Aleph et Alma ont été </a:t>
            </a:r>
            <a:r>
              <a:rPr lang="fr-BE" dirty="0" err="1" smtClean="0"/>
              <a:t>exemplarisés</a:t>
            </a:r>
            <a:r>
              <a:rPr lang="fr-BE" dirty="0" smtClean="0"/>
              <a:t> de manière systématique (à partir de 2008 pour la plupart des bibliothèques),</a:t>
            </a:r>
          </a:p>
          <a:p>
            <a:pPr lvl="2"/>
            <a:r>
              <a:rPr lang="fr-BE" dirty="0" smtClean="0"/>
              <a:t>les exemplaires relatifs à des volumes plus anciens ont été créés de manière aléatoire :</a:t>
            </a:r>
          </a:p>
          <a:p>
            <a:pPr lvl="3"/>
            <a:r>
              <a:rPr lang="fr-BE" dirty="0" smtClean="0"/>
              <a:t>soit pour permettre l’emprunt du fascicule (cas fréquent pour les collections du Magasin à livres),</a:t>
            </a:r>
          </a:p>
          <a:p>
            <a:pPr lvl="3"/>
            <a:r>
              <a:rPr lang="fr-BE" dirty="0" smtClean="0"/>
              <a:t>soit pour permettre la description d’un fascicule thématique.</a:t>
            </a:r>
            <a:endParaRPr lang="fr-BE" sz="2100" dirty="0" smtClean="0"/>
          </a:p>
          <a:p>
            <a:pPr lvl="3">
              <a:buNone/>
            </a:pPr>
            <a:endParaRPr lang="fr-BE" sz="1900" dirty="0" smtClean="0"/>
          </a:p>
          <a:p>
            <a:pPr lvl="1"/>
            <a:endParaRPr lang="fr-BE" dirty="0" smtClean="0"/>
          </a:p>
          <a:p>
            <a:pPr lvl="1">
              <a:buNone/>
            </a:pPr>
            <a:endParaRPr lang="fr-BE" dirty="0" smtClean="0"/>
          </a:p>
          <a:p>
            <a:pPr lvl="1"/>
            <a:endParaRPr lang="fr-BE" dirty="0" smtClean="0"/>
          </a:p>
          <a:p>
            <a:pPr lvl="1">
              <a:buNone/>
            </a:pPr>
            <a:endParaRPr lang="fr-BE" sz="1200"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3</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10" name="Flèche droite 9"/>
          <p:cNvSpPr/>
          <p:nvPr/>
        </p:nvSpPr>
        <p:spPr>
          <a:xfrm>
            <a:off x="899592" y="5373216"/>
            <a:ext cx="792088" cy="360040"/>
          </a:xfrm>
          <a:prstGeom prst="rightArrow">
            <a:avLst/>
          </a:prstGeom>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dirty="0">
              <a:solidFill>
                <a:srgbClr val="FF0000"/>
              </a:solidFill>
            </a:endParaRPr>
          </a:p>
        </p:txBody>
      </p:sp>
      <p:sp>
        <p:nvSpPr>
          <p:cNvPr id="9" name="ZoneTexte 8"/>
          <p:cNvSpPr txBox="1"/>
          <p:nvPr/>
        </p:nvSpPr>
        <p:spPr>
          <a:xfrm flipH="1">
            <a:off x="3316570" y="5373216"/>
            <a:ext cx="3991733" cy="369332"/>
          </a:xfrm>
          <a:prstGeom prst="rect">
            <a:avLst/>
          </a:prstGeom>
          <a:noFill/>
        </p:spPr>
        <p:txBody>
          <a:bodyPr wrap="square" rtlCol="0">
            <a:spAutoFit/>
          </a:bodyPr>
          <a:lstStyle/>
          <a:p>
            <a:endParaRPr lang="fr-BE" dirty="0"/>
          </a:p>
        </p:txBody>
      </p:sp>
      <p:sp>
        <p:nvSpPr>
          <p:cNvPr id="11" name="ZoneTexte 10"/>
          <p:cNvSpPr txBox="1"/>
          <p:nvPr/>
        </p:nvSpPr>
        <p:spPr>
          <a:xfrm>
            <a:off x="2051720" y="5085184"/>
            <a:ext cx="5760640" cy="1200329"/>
          </a:xfrm>
          <a:prstGeom prst="rect">
            <a:avLst/>
          </a:prstGeom>
          <a:solidFill>
            <a:srgbClr val="FFFF00"/>
          </a:solidFill>
          <a:ln>
            <a:solidFill>
              <a:schemeClr val="tx1"/>
            </a:solidFill>
          </a:ln>
        </p:spPr>
        <p:txBody>
          <a:bodyPr wrap="square" rtlCol="0">
            <a:spAutoFit/>
          </a:bodyPr>
          <a:lstStyle/>
          <a:p>
            <a:r>
              <a:rPr lang="fr-BE" dirty="0" smtClean="0"/>
              <a:t>Seul l’état de collection, et non la liste des exemplaires, permet de connaître ce que la bibliothèque possède réellement.</a:t>
            </a:r>
          </a:p>
          <a:p>
            <a:r>
              <a:rPr lang="fr-BE" dirty="0" smtClean="0"/>
              <a:t>Merci d’attirer l’attention de nos usagers sur ce point !</a:t>
            </a:r>
            <a:endParaRPr lang="fr-BE" dirty="0"/>
          </a:p>
        </p:txBody>
      </p:sp>
      <p:pic>
        <p:nvPicPr>
          <p:cNvPr id="30722" name="Picture 2" descr="https://encrypted-tbn3.gstatic.com/images?q=tbn:ANd9GcTIAsUMPagk5BZIWpMGIrtIQoEIRnkFEuI16mi05QqeiIo7BrUMns-U3-c"/>
          <p:cNvPicPr>
            <a:picLocks noChangeAspect="1" noChangeArrowheads="1"/>
          </p:cNvPicPr>
          <p:nvPr/>
        </p:nvPicPr>
        <p:blipFill>
          <a:blip r:embed="rId2" cstate="print"/>
          <a:srcRect/>
          <a:stretch>
            <a:fillRect/>
          </a:stretch>
        </p:blipFill>
        <p:spPr bwMode="auto">
          <a:xfrm>
            <a:off x="107504" y="2924944"/>
            <a:ext cx="900608" cy="900608"/>
          </a:xfrm>
          <a:prstGeom prst="rect">
            <a:avLst/>
          </a:prstGeom>
          <a:noFill/>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800" dirty="0" smtClean="0"/>
              <a:t>Les états de collection dans Alma</a:t>
            </a:r>
            <a:endParaRPr lang="fr-BE" sz="2800" dirty="0"/>
          </a:p>
        </p:txBody>
      </p:sp>
      <p:sp>
        <p:nvSpPr>
          <p:cNvPr id="8" name="Espace réservé du contenu 7"/>
          <p:cNvSpPr>
            <a:spLocks noGrp="1"/>
          </p:cNvSpPr>
          <p:nvPr>
            <p:ph idx="1"/>
          </p:nvPr>
        </p:nvSpPr>
        <p:spPr/>
        <p:txBody>
          <a:bodyPr>
            <a:normAutofit/>
          </a:bodyPr>
          <a:lstStyle/>
          <a:p>
            <a:pPr lvl="1">
              <a:buNone/>
            </a:pPr>
            <a:r>
              <a:rPr lang="fr-BE" dirty="0" smtClean="0"/>
              <a:t>	Pour les périodiques suivis à ce jour, les états de collection se présentent malheureusement de manière assez fragmentée du fait de la structure de nos données:</a:t>
            </a:r>
          </a:p>
          <a:p>
            <a:pPr lvl="2"/>
            <a:r>
              <a:rPr lang="fr-BE" dirty="0" smtClean="0">
                <a:solidFill>
                  <a:srgbClr val="FF0000"/>
                </a:solidFill>
              </a:rPr>
              <a:t>Toute la partie de collection qui n’a pas été </a:t>
            </a:r>
            <a:r>
              <a:rPr lang="fr-BE" dirty="0" err="1" smtClean="0">
                <a:solidFill>
                  <a:srgbClr val="FF0000"/>
                </a:solidFill>
              </a:rPr>
              <a:t>bulletinée</a:t>
            </a:r>
            <a:r>
              <a:rPr lang="fr-BE" dirty="0" smtClean="0">
                <a:solidFill>
                  <a:srgbClr val="FF0000"/>
                </a:solidFill>
              </a:rPr>
              <a:t> dans Aleph et Alma a fait l’objet d’un état de collection manuel,</a:t>
            </a:r>
          </a:p>
          <a:p>
            <a:pPr lvl="2"/>
            <a:r>
              <a:rPr lang="fr-BE" dirty="0" smtClean="0">
                <a:solidFill>
                  <a:srgbClr val="00B0F0"/>
                </a:solidFill>
              </a:rPr>
              <a:t>La partie de collection qui a été </a:t>
            </a:r>
            <a:r>
              <a:rPr lang="fr-BE" dirty="0" err="1" smtClean="0">
                <a:solidFill>
                  <a:srgbClr val="00B0F0"/>
                </a:solidFill>
              </a:rPr>
              <a:t>bulletinée</a:t>
            </a:r>
            <a:r>
              <a:rPr lang="fr-BE" dirty="0" smtClean="0">
                <a:solidFill>
                  <a:srgbClr val="00B0F0"/>
                </a:solidFill>
              </a:rPr>
              <a:t> sur Aleph a généré un état de collection automatique,</a:t>
            </a:r>
          </a:p>
          <a:p>
            <a:pPr lvl="2"/>
            <a:r>
              <a:rPr lang="fr-BE" dirty="0" smtClean="0">
                <a:solidFill>
                  <a:srgbClr val="00B050"/>
                </a:solidFill>
              </a:rPr>
              <a:t>La fin de la collection, qui est </a:t>
            </a:r>
            <a:r>
              <a:rPr lang="fr-BE" dirty="0" err="1" smtClean="0">
                <a:solidFill>
                  <a:srgbClr val="00B050"/>
                </a:solidFill>
              </a:rPr>
              <a:t>bulletinée</a:t>
            </a:r>
            <a:r>
              <a:rPr lang="fr-BE" dirty="0" smtClean="0">
                <a:solidFill>
                  <a:srgbClr val="00B050"/>
                </a:solidFill>
              </a:rPr>
              <a:t> sur Alma, fait l’objet d’un état de collection ouvert dans l’attente de la mise au point de la gestion automatique des états de collection.</a:t>
            </a:r>
          </a:p>
          <a:p>
            <a:pPr lvl="3"/>
            <a:endParaRPr lang="fr-BE" dirty="0" smtClean="0"/>
          </a:p>
          <a:p>
            <a:pPr lvl="3">
              <a:buNone/>
            </a:pPr>
            <a:r>
              <a:rPr lang="fr-BE" dirty="0" smtClean="0"/>
              <a:t>		</a:t>
            </a:r>
          </a:p>
          <a:p>
            <a:pPr lvl="1">
              <a:buNone/>
            </a:pPr>
            <a:endParaRPr lang="fr-BE" dirty="0" smtClean="0"/>
          </a:p>
          <a:p>
            <a:pPr lvl="1"/>
            <a:endParaRPr lang="fr-BE" dirty="0" smtClean="0"/>
          </a:p>
          <a:p>
            <a:pPr lvl="1">
              <a:buNone/>
            </a:pPr>
            <a:endParaRPr lang="fr-BE" sz="1200"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4</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pic>
        <p:nvPicPr>
          <p:cNvPr id="29700" name="Picture 4"/>
          <p:cNvPicPr>
            <a:picLocks noChangeAspect="1" noChangeArrowheads="1"/>
          </p:cNvPicPr>
          <p:nvPr/>
        </p:nvPicPr>
        <p:blipFill>
          <a:blip r:embed="rId2" cstate="print"/>
          <a:srcRect/>
          <a:stretch>
            <a:fillRect/>
          </a:stretch>
        </p:blipFill>
        <p:spPr bwMode="auto">
          <a:xfrm>
            <a:off x="107504" y="4293096"/>
            <a:ext cx="8352928" cy="1440160"/>
          </a:xfrm>
          <a:prstGeom prst="rect">
            <a:avLst/>
          </a:prstGeom>
          <a:noFill/>
          <a:ln w="9525">
            <a:noFill/>
            <a:miter lim="800000"/>
            <a:headEnd/>
            <a:tailEnd/>
          </a:ln>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800" dirty="0" smtClean="0"/>
              <a:t>Les états de collection dans Primo</a:t>
            </a:r>
            <a:endParaRPr lang="fr-BE" sz="2800" dirty="0"/>
          </a:p>
        </p:txBody>
      </p:sp>
      <p:sp>
        <p:nvSpPr>
          <p:cNvPr id="8" name="Espace réservé du contenu 7"/>
          <p:cNvSpPr>
            <a:spLocks noGrp="1"/>
          </p:cNvSpPr>
          <p:nvPr>
            <p:ph idx="1"/>
          </p:nvPr>
        </p:nvSpPr>
        <p:spPr>
          <a:xfrm>
            <a:off x="251520" y="1556792"/>
            <a:ext cx="7992888" cy="4988024"/>
          </a:xfrm>
        </p:spPr>
        <p:txBody>
          <a:bodyPr>
            <a:normAutofit/>
          </a:bodyPr>
          <a:lstStyle/>
          <a:p>
            <a:pPr lvl="1">
              <a:buNone/>
            </a:pPr>
            <a:r>
              <a:rPr lang="fr-BE" dirty="0" smtClean="0"/>
              <a:t>	L’affichage dans Primo est similaire:</a:t>
            </a:r>
          </a:p>
          <a:p>
            <a:pPr lvl="2"/>
            <a:r>
              <a:rPr lang="fr-BE" dirty="0" smtClean="0">
                <a:solidFill>
                  <a:srgbClr val="FF0000"/>
                </a:solidFill>
              </a:rPr>
              <a:t>Etat de collection manuel,</a:t>
            </a:r>
          </a:p>
          <a:p>
            <a:pPr lvl="2"/>
            <a:r>
              <a:rPr lang="fr-BE" dirty="0" smtClean="0">
                <a:solidFill>
                  <a:srgbClr val="00B0F0"/>
                </a:solidFill>
              </a:rPr>
              <a:t>Etat de collection automatique, issu du </a:t>
            </a:r>
            <a:r>
              <a:rPr lang="fr-BE" dirty="0" err="1" smtClean="0">
                <a:solidFill>
                  <a:srgbClr val="00B0F0"/>
                </a:solidFill>
              </a:rPr>
              <a:t>bulletinage</a:t>
            </a:r>
            <a:r>
              <a:rPr lang="fr-BE" dirty="0" smtClean="0">
                <a:solidFill>
                  <a:srgbClr val="00B0F0"/>
                </a:solidFill>
              </a:rPr>
              <a:t> sur Aleph</a:t>
            </a:r>
          </a:p>
          <a:p>
            <a:pPr lvl="2"/>
            <a:r>
              <a:rPr lang="fr-BE" dirty="0" smtClean="0">
                <a:solidFill>
                  <a:srgbClr val="00B050"/>
                </a:solidFill>
              </a:rPr>
              <a:t>Etat de collection ouvert dans l’attente de la mise au point de la gestion automatique des états de collection, en liaison avec le </a:t>
            </a:r>
            <a:r>
              <a:rPr lang="fr-BE" dirty="0" err="1" smtClean="0">
                <a:solidFill>
                  <a:srgbClr val="00B050"/>
                </a:solidFill>
              </a:rPr>
              <a:t>bulletinage</a:t>
            </a:r>
            <a:r>
              <a:rPr lang="fr-BE" dirty="0" smtClean="0">
                <a:solidFill>
                  <a:srgbClr val="00B050"/>
                </a:solidFill>
              </a:rPr>
              <a:t> sur Alma.</a:t>
            </a:r>
          </a:p>
          <a:p>
            <a:pPr lvl="3"/>
            <a:endParaRPr lang="fr-BE" dirty="0" smtClean="0"/>
          </a:p>
          <a:p>
            <a:pPr lvl="3">
              <a:buNone/>
            </a:pPr>
            <a:r>
              <a:rPr lang="fr-BE" dirty="0" smtClean="0"/>
              <a:t>		</a:t>
            </a:r>
          </a:p>
          <a:p>
            <a:pPr lvl="1">
              <a:buNone/>
            </a:pPr>
            <a:endParaRPr lang="fr-BE" dirty="0" smtClean="0"/>
          </a:p>
          <a:p>
            <a:pPr lvl="1"/>
            <a:endParaRPr lang="fr-BE" dirty="0" smtClean="0"/>
          </a:p>
          <a:p>
            <a:pPr lvl="1">
              <a:buNone/>
            </a:pPr>
            <a:endParaRPr lang="fr-BE" sz="1200"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5</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pic>
        <p:nvPicPr>
          <p:cNvPr id="31745" name="Picture 1"/>
          <p:cNvPicPr>
            <a:picLocks noChangeAspect="1" noChangeArrowheads="1"/>
          </p:cNvPicPr>
          <p:nvPr/>
        </p:nvPicPr>
        <p:blipFill>
          <a:blip r:embed="rId2" cstate="print"/>
          <a:srcRect/>
          <a:stretch>
            <a:fillRect/>
          </a:stretch>
        </p:blipFill>
        <p:spPr bwMode="auto">
          <a:xfrm>
            <a:off x="1259632" y="3212976"/>
            <a:ext cx="6753225" cy="3384376"/>
          </a:xfrm>
          <a:prstGeom prst="rect">
            <a:avLst/>
          </a:prstGeom>
          <a:noFill/>
          <a:ln w="9525">
            <a:noFill/>
            <a:miter lim="800000"/>
            <a:headEnd/>
            <a:tailEnd/>
          </a:ln>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800" dirty="0" smtClean="0"/>
              <a:t>Les états de collection dans la notice HOL</a:t>
            </a:r>
            <a:endParaRPr lang="fr-BE" sz="2800" dirty="0"/>
          </a:p>
        </p:txBody>
      </p:sp>
      <p:sp>
        <p:nvSpPr>
          <p:cNvPr id="8" name="Espace réservé du contenu 7"/>
          <p:cNvSpPr>
            <a:spLocks noGrp="1"/>
          </p:cNvSpPr>
          <p:nvPr>
            <p:ph idx="1"/>
          </p:nvPr>
        </p:nvSpPr>
        <p:spPr>
          <a:xfrm>
            <a:off x="251520" y="1052736"/>
            <a:ext cx="7992888" cy="5688632"/>
          </a:xfrm>
        </p:spPr>
        <p:txBody>
          <a:bodyPr>
            <a:normAutofit/>
          </a:bodyPr>
          <a:lstStyle/>
          <a:p>
            <a:pPr lvl="1">
              <a:buNone/>
            </a:pPr>
            <a:r>
              <a:rPr lang="fr-BE" dirty="0" smtClean="0"/>
              <a:t>	Au niveau de la notice HOL, les données sont réparties dans les champs 866 (Fonds textuels - Unité bibliographique de base ):</a:t>
            </a:r>
          </a:p>
          <a:p>
            <a:pPr lvl="2"/>
            <a:r>
              <a:rPr lang="fr-BE" dirty="0" smtClean="0">
                <a:solidFill>
                  <a:srgbClr val="FF0000"/>
                </a:solidFill>
              </a:rPr>
              <a:t>Etat de collection manuel (créé et géré manuellement)</a:t>
            </a:r>
          </a:p>
          <a:p>
            <a:pPr lvl="2"/>
            <a:r>
              <a:rPr lang="fr-BE" dirty="0" smtClean="0">
                <a:solidFill>
                  <a:srgbClr val="00B0F0"/>
                </a:solidFill>
              </a:rPr>
              <a:t>Etat de collection automatique, créé par le </a:t>
            </a:r>
            <a:r>
              <a:rPr lang="fr-BE" dirty="0" err="1" smtClean="0">
                <a:solidFill>
                  <a:srgbClr val="00B0F0"/>
                </a:solidFill>
              </a:rPr>
              <a:t>bulletinage</a:t>
            </a:r>
            <a:r>
              <a:rPr lang="fr-BE" dirty="0" smtClean="0">
                <a:solidFill>
                  <a:srgbClr val="00B0F0"/>
                </a:solidFill>
              </a:rPr>
              <a:t> sur Aleph</a:t>
            </a:r>
          </a:p>
          <a:p>
            <a:pPr lvl="2"/>
            <a:r>
              <a:rPr lang="fr-BE" dirty="0" smtClean="0">
                <a:solidFill>
                  <a:srgbClr val="00B050"/>
                </a:solidFill>
              </a:rPr>
              <a:t>Etat de collection ouvert en liaison avec le </a:t>
            </a:r>
            <a:r>
              <a:rPr lang="fr-BE" dirty="0" err="1" smtClean="0">
                <a:solidFill>
                  <a:srgbClr val="00B050"/>
                </a:solidFill>
              </a:rPr>
              <a:t>bulletinage</a:t>
            </a:r>
            <a:r>
              <a:rPr lang="fr-BE" dirty="0" smtClean="0">
                <a:solidFill>
                  <a:srgbClr val="00B050"/>
                </a:solidFill>
              </a:rPr>
              <a:t> sur Alma.</a:t>
            </a:r>
            <a:endParaRPr lang="fr-BE" dirty="0" smtClean="0"/>
          </a:p>
          <a:p>
            <a:pPr lvl="3">
              <a:buNone/>
            </a:pPr>
            <a:r>
              <a:rPr lang="fr-BE" dirty="0" smtClean="0"/>
              <a:t>		</a:t>
            </a:r>
          </a:p>
          <a:p>
            <a:pPr lvl="1">
              <a:buNone/>
            </a:pPr>
            <a:endParaRPr lang="fr-BE" dirty="0" smtClean="0"/>
          </a:p>
          <a:p>
            <a:pPr lvl="1"/>
            <a:endParaRPr lang="fr-BE" dirty="0" smtClean="0"/>
          </a:p>
          <a:p>
            <a:pPr lvl="1">
              <a:buNone/>
            </a:pPr>
            <a:endParaRPr lang="fr-BE" sz="1200" dirty="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6</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sp>
        <p:nvSpPr>
          <p:cNvPr id="10" name="ZoneTexte 9"/>
          <p:cNvSpPr txBox="1"/>
          <p:nvPr/>
        </p:nvSpPr>
        <p:spPr>
          <a:xfrm>
            <a:off x="3563888" y="4221088"/>
            <a:ext cx="2304256" cy="369332"/>
          </a:xfrm>
          <a:prstGeom prst="rect">
            <a:avLst/>
          </a:prstGeom>
          <a:noFill/>
        </p:spPr>
        <p:txBody>
          <a:bodyPr wrap="square" rtlCol="0">
            <a:spAutoFit/>
          </a:bodyPr>
          <a:lstStyle/>
          <a:p>
            <a:endParaRPr lang="fr-BE" dirty="0"/>
          </a:p>
        </p:txBody>
      </p:sp>
      <p:pic>
        <p:nvPicPr>
          <p:cNvPr id="33794" name="Picture 2"/>
          <p:cNvPicPr>
            <a:picLocks noChangeAspect="1" noChangeArrowheads="1"/>
          </p:cNvPicPr>
          <p:nvPr/>
        </p:nvPicPr>
        <p:blipFill>
          <a:blip r:embed="rId2" cstate="print"/>
          <a:srcRect/>
          <a:stretch>
            <a:fillRect/>
          </a:stretch>
        </p:blipFill>
        <p:spPr bwMode="auto">
          <a:xfrm>
            <a:off x="1619672" y="2780928"/>
            <a:ext cx="5362575" cy="3744416"/>
          </a:xfrm>
          <a:prstGeom prst="rect">
            <a:avLst/>
          </a:prstGeom>
          <a:noFill/>
          <a:ln w="9525">
            <a:noFill/>
            <a:miter lim="800000"/>
            <a:headEnd/>
            <a:tailEnd/>
          </a:ln>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600" dirty="0" smtClean="0"/>
              <a:t>Comprendre les états de collection automatiques (1)</a:t>
            </a:r>
            <a:endParaRPr lang="fr-BE" sz="2600" dirty="0"/>
          </a:p>
        </p:txBody>
      </p:sp>
      <p:sp>
        <p:nvSpPr>
          <p:cNvPr id="8" name="Espace réservé du contenu 7"/>
          <p:cNvSpPr>
            <a:spLocks noGrp="1"/>
          </p:cNvSpPr>
          <p:nvPr>
            <p:ph idx="1"/>
          </p:nvPr>
        </p:nvSpPr>
        <p:spPr>
          <a:xfrm>
            <a:off x="251520" y="1484784"/>
            <a:ext cx="7992888" cy="5112568"/>
          </a:xfrm>
        </p:spPr>
        <p:txBody>
          <a:bodyPr>
            <a:normAutofit/>
          </a:bodyPr>
          <a:lstStyle/>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r>
              <a:rPr lang="fr-BE" sz="1600" dirty="0" smtClean="0"/>
              <a:t>Les paramètres de base du périodique (niveaux de numérotation et de chronologie utilisés, périodicité) sont définis au niveau du champ 853, sous forme codée.</a:t>
            </a:r>
          </a:p>
          <a:p>
            <a:pPr lvl="1">
              <a:buNone/>
            </a:pPr>
            <a:r>
              <a:rPr lang="fr-BE" sz="1600" dirty="0" smtClean="0"/>
              <a:t>Sur cette base, les fascicules pour l’année sont générés et, au fur et à mesure de leur réception au niveau des acquisitions, ils engendrent la création automatique des champs 863 où sont codées les informations de numérotation et de chronologie. </a:t>
            </a:r>
          </a:p>
          <a:p>
            <a:pPr lvl="1">
              <a:buNone/>
            </a:pPr>
            <a:r>
              <a:rPr lang="fr-BE" sz="1600" dirty="0" smtClean="0"/>
              <a:t>Les champs 863 génèrent eux-mêmes automatiquement les champs 866 : les informations codées sont transformées en affichage textuel.</a:t>
            </a:r>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7</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pic>
        <p:nvPicPr>
          <p:cNvPr id="34819" name="Picture 3"/>
          <p:cNvPicPr>
            <a:picLocks noChangeAspect="1" noChangeArrowheads="1"/>
          </p:cNvPicPr>
          <p:nvPr/>
        </p:nvPicPr>
        <p:blipFill>
          <a:blip r:embed="rId2" cstate="print"/>
          <a:srcRect/>
          <a:stretch>
            <a:fillRect/>
          </a:stretch>
        </p:blipFill>
        <p:spPr bwMode="auto">
          <a:xfrm>
            <a:off x="1187624" y="1124744"/>
            <a:ext cx="5286375" cy="2971800"/>
          </a:xfrm>
          <a:prstGeom prst="rect">
            <a:avLst/>
          </a:prstGeom>
          <a:noFill/>
          <a:ln w="9525">
            <a:noFill/>
            <a:miter lim="800000"/>
            <a:headEnd/>
            <a:tailEnd/>
          </a:ln>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600" dirty="0" smtClean="0"/>
              <a:t>Comprendre les états de collection automatiques (2)</a:t>
            </a:r>
            <a:endParaRPr lang="fr-BE" sz="2600" dirty="0"/>
          </a:p>
        </p:txBody>
      </p:sp>
      <p:sp>
        <p:nvSpPr>
          <p:cNvPr id="8" name="Espace réservé du contenu 7"/>
          <p:cNvSpPr>
            <a:spLocks noGrp="1"/>
          </p:cNvSpPr>
          <p:nvPr>
            <p:ph idx="1"/>
          </p:nvPr>
        </p:nvSpPr>
        <p:spPr>
          <a:xfrm>
            <a:off x="251520" y="1196752"/>
            <a:ext cx="7992888" cy="5400600"/>
          </a:xfrm>
        </p:spPr>
        <p:txBody>
          <a:bodyPr>
            <a:normAutofit fontScale="92500" lnSpcReduction="20000"/>
          </a:bodyPr>
          <a:lstStyle/>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endParaRPr lang="fr-BE" sz="1600" dirty="0" smtClean="0"/>
          </a:p>
          <a:p>
            <a:pPr lvl="1"/>
            <a:r>
              <a:rPr lang="fr-BE" sz="1600" dirty="0" smtClean="0"/>
              <a:t>Les états de collection gérés de manière automatique comportent souvent plusieurs champs 866. En effet, à chaque rupture de l’état de collection (par exemple, une lacune), un nouveau champ 866 est créé. Si une lacune est comblée, le système va automatiquement fusionner les champs 866 qui peuvent l’être.</a:t>
            </a:r>
          </a:p>
          <a:p>
            <a:pPr lvl="1">
              <a:buNone/>
            </a:pPr>
            <a:endParaRPr lang="fr-BE" sz="1600" dirty="0" smtClean="0"/>
          </a:p>
          <a:p>
            <a:pPr lvl="1"/>
            <a:r>
              <a:rPr lang="fr-BE" sz="1600" dirty="0" smtClean="0"/>
              <a:t>Le 1</a:t>
            </a:r>
            <a:r>
              <a:rPr lang="fr-BE" sz="1600" baseline="30000" dirty="0" smtClean="0"/>
              <a:t>er</a:t>
            </a:r>
            <a:r>
              <a:rPr lang="fr-BE" sz="1600" dirty="0" smtClean="0"/>
              <a:t> indicateur signale le niveau de précision des informations:</a:t>
            </a:r>
          </a:p>
          <a:p>
            <a:pPr lvl="2"/>
            <a:r>
              <a:rPr lang="fr-BE" sz="1400" dirty="0" smtClean="0"/>
              <a:t>3: contient des informations sommaires qui mentionnent uniquement le 1</a:t>
            </a:r>
            <a:r>
              <a:rPr lang="fr-BE" sz="1400" baseline="30000" dirty="0" smtClean="0"/>
              <a:t>er</a:t>
            </a:r>
            <a:r>
              <a:rPr lang="fr-BE" sz="1400" dirty="0" smtClean="0"/>
              <a:t> niveau de numérotation et de chronologie sous une forme compressée,</a:t>
            </a:r>
          </a:p>
          <a:p>
            <a:pPr lvl="2"/>
            <a:r>
              <a:rPr lang="fr-BE" sz="1400" dirty="0" smtClean="0"/>
              <a:t>4: contient des informations détaillées qui mentionnent tous les niveaux de numérotation et de chronologie, soit sous une forme détaillée, soit sous une forme compressée.</a:t>
            </a:r>
          </a:p>
          <a:p>
            <a:pPr lvl="2">
              <a:buNone/>
            </a:pPr>
            <a:endParaRPr lang="fr-BE" sz="1400" dirty="0" smtClean="0"/>
          </a:p>
          <a:p>
            <a:pPr lvl="1"/>
            <a:r>
              <a:rPr lang="fr-BE" sz="1600" dirty="0" smtClean="0"/>
              <a:t>Le 2</a:t>
            </a:r>
            <a:r>
              <a:rPr lang="fr-BE" sz="1600" baseline="30000" dirty="0" smtClean="0"/>
              <a:t>e</a:t>
            </a:r>
            <a:r>
              <a:rPr lang="fr-BE" sz="1600" dirty="0" smtClean="0"/>
              <a:t> indicateur signale la norme respectée par l’affichage. Les états de collection automatiques issus d’Aleph sont codés « 1 », ce qui signifie que le format des données affichées respecte la norme Z39.71 (2006) </a:t>
            </a:r>
            <a:r>
              <a:rPr lang="fr-BE" sz="1100" dirty="0" smtClean="0"/>
              <a:t>(1)</a:t>
            </a:r>
            <a:r>
              <a:rPr lang="fr-BE" sz="1600" dirty="0" smtClean="0"/>
              <a:t>.</a:t>
            </a:r>
          </a:p>
          <a:p>
            <a:pPr lvl="1">
              <a:buNone/>
            </a:pPr>
            <a:endParaRPr lang="fr-BE" sz="1600" dirty="0" smtClean="0"/>
          </a:p>
          <a:p>
            <a:pPr lvl="1"/>
            <a:r>
              <a:rPr lang="fr-BE" sz="1600" dirty="0" smtClean="0"/>
              <a:t>Le sous-champ $8 contient le numéro de liaison de zone et de séquence (en clair, ce sous-champ sert à classer les différents champs 866).</a:t>
            </a:r>
          </a:p>
          <a:p>
            <a:endParaRPr lang="fr-BE" sz="1200" dirty="0" smtClean="0"/>
          </a:p>
          <a:p>
            <a:endParaRPr lang="fr-BE" sz="1200" dirty="0" smtClean="0"/>
          </a:p>
          <a:p>
            <a:pPr>
              <a:buNone/>
            </a:pPr>
            <a:r>
              <a:rPr lang="fr-BE" sz="1200" dirty="0" smtClean="0"/>
              <a:t>	</a:t>
            </a:r>
          </a:p>
          <a:p>
            <a:pPr>
              <a:buNone/>
            </a:pPr>
            <a:r>
              <a:rPr lang="fr-BE" sz="1200" dirty="0" smtClean="0"/>
              <a:t>		(1) Voir dia 12. Il s’agit d’une version revue de la norme ISO 10324 (1997).</a:t>
            </a:r>
            <a:endParaRPr lang="fr-BE" sz="1600"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8</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pic>
        <p:nvPicPr>
          <p:cNvPr id="35842" name="Picture 2"/>
          <p:cNvPicPr>
            <a:picLocks noChangeAspect="1" noChangeArrowheads="1"/>
          </p:cNvPicPr>
          <p:nvPr/>
        </p:nvPicPr>
        <p:blipFill>
          <a:blip r:embed="rId2" cstate="print"/>
          <a:srcRect/>
          <a:stretch>
            <a:fillRect/>
          </a:stretch>
        </p:blipFill>
        <p:spPr bwMode="auto">
          <a:xfrm>
            <a:off x="1331640" y="1268760"/>
            <a:ext cx="4352925" cy="1080889"/>
          </a:xfrm>
          <a:prstGeom prst="rect">
            <a:avLst/>
          </a:prstGeom>
          <a:noFill/>
          <a:ln w="9525">
            <a:noFill/>
            <a:miter lim="800000"/>
            <a:headEnd/>
            <a:tailEnd/>
          </a:ln>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lstStyle/>
          <a:p>
            <a:r>
              <a:rPr lang="fr-BE" sz="2600" dirty="0" smtClean="0"/>
              <a:t>Etats de collection automatiques dans Alma</a:t>
            </a:r>
            <a:endParaRPr lang="fr-BE" sz="2600" dirty="0"/>
          </a:p>
        </p:txBody>
      </p:sp>
      <p:sp>
        <p:nvSpPr>
          <p:cNvPr id="8" name="Espace réservé du contenu 7"/>
          <p:cNvSpPr>
            <a:spLocks noGrp="1"/>
          </p:cNvSpPr>
          <p:nvPr>
            <p:ph idx="1"/>
          </p:nvPr>
        </p:nvSpPr>
        <p:spPr>
          <a:xfrm>
            <a:off x="251520" y="1484784"/>
            <a:ext cx="7992888" cy="5112568"/>
          </a:xfrm>
        </p:spPr>
        <p:txBody>
          <a:bodyPr>
            <a:normAutofit/>
          </a:bodyPr>
          <a:lstStyle/>
          <a:p>
            <a:pPr lvl="1"/>
            <a:r>
              <a:rPr lang="fr-BE" dirty="0" smtClean="0"/>
              <a:t>Actuellement, les états de collection automatiques ne sont pas gérés par Alma. Le point est en développement.</a:t>
            </a:r>
          </a:p>
          <a:p>
            <a:pPr lvl="1"/>
            <a:r>
              <a:rPr lang="fr-BE" dirty="0" smtClean="0"/>
              <a:t>L’état de collection ne sera plus généré automatiquement pour toutes les notices HOL lors de leur enregistrement, comme c’était le cas dans Aleph, mais devra être activé par le catalogueur (fonction </a:t>
            </a:r>
            <a:r>
              <a:rPr lang="fr-BE" i="1" dirty="0" err="1" smtClean="0"/>
              <a:t>Enhance</a:t>
            </a:r>
            <a:r>
              <a:rPr lang="fr-BE" i="1" dirty="0" smtClean="0"/>
              <a:t> the Record</a:t>
            </a:r>
            <a:r>
              <a:rPr lang="fr-BE" dirty="0" smtClean="0"/>
              <a:t>).</a:t>
            </a:r>
          </a:p>
          <a:p>
            <a:pPr lvl="1"/>
            <a:r>
              <a:rPr lang="fr-BE" dirty="0" smtClean="0"/>
              <a:t>Si le </a:t>
            </a:r>
            <a:r>
              <a:rPr lang="fr-BE" dirty="0" err="1" smtClean="0"/>
              <a:t>bulletinage</a:t>
            </a:r>
            <a:r>
              <a:rPr lang="fr-BE" dirty="0" smtClean="0"/>
              <a:t> dans Alma est devenu obligatoire (notamment pour permettre l’insertion de la comptabilité des périodiques dans les acquisitions), le choix d’utiliser ou non les états de collection automatique sera laissé à chacune de 5 bibliothèques du Réseau.</a:t>
            </a:r>
          </a:p>
          <a:p>
            <a:pPr lvl="1"/>
            <a:r>
              <a:rPr lang="fr-BE" dirty="0" smtClean="0"/>
              <a:t>Si vous réceptionnez des fascicules générés par Aleph, n’oubliez pas de corriger manuellement les champs 863 et 866 qui, actuellement, ne sont pas mis à jour automatiquement.</a:t>
            </a:r>
          </a:p>
          <a:p>
            <a:pPr lvl="1"/>
            <a:r>
              <a:rPr lang="fr-BE" dirty="0" smtClean="0"/>
              <a:t>Nous reviendrons vers vous avec de nouvelles informations et consignes lorsque la gestion des états automatiques de collection sera opérationnelle.</a:t>
            </a:r>
          </a:p>
          <a:p>
            <a:pPr lvl="1">
              <a:buNone/>
            </a:pPr>
            <a:endParaRPr lang="fr-BE" dirty="0" smtClean="0"/>
          </a:p>
          <a:p>
            <a:pPr lvl="1">
              <a:buNone/>
            </a:pPr>
            <a:endParaRPr lang="fr-BE" dirty="0" smtClean="0"/>
          </a:p>
          <a:p>
            <a:pPr lvl="1">
              <a:buNone/>
            </a:pPr>
            <a:endParaRPr lang="fr-BE" dirty="0" smtClean="0"/>
          </a:p>
          <a:p>
            <a:pPr lvl="1">
              <a:buNone/>
            </a:pPr>
            <a:endParaRPr lang="fr-BE" dirty="0" smtClean="0"/>
          </a:p>
          <a:p>
            <a:pPr lvl="1">
              <a:buNone/>
            </a:pPr>
            <a:endParaRPr lang="fr-BE" dirty="0" smtClean="0"/>
          </a:p>
        </p:txBody>
      </p:sp>
      <p:sp>
        <p:nvSpPr>
          <p:cNvPr id="5" name="Espace réservé du numéro de diapositive 4"/>
          <p:cNvSpPr>
            <a:spLocks noGrp="1"/>
          </p:cNvSpPr>
          <p:nvPr>
            <p:ph type="sldNum" sz="quarter" idx="12"/>
          </p:nvPr>
        </p:nvSpPr>
        <p:spPr/>
        <p:txBody>
          <a:bodyPr/>
          <a:lstStyle/>
          <a:p>
            <a:fld id="{E667ED75-B537-4810-9364-B7D9FE7FDC55}" type="slidenum">
              <a:rPr lang="en-US" smtClean="0"/>
              <a:pPr/>
              <a:t>9</a:t>
            </a:fld>
            <a:endParaRPr lang="en-US"/>
          </a:p>
        </p:txBody>
      </p:sp>
      <p:sp>
        <p:nvSpPr>
          <p:cNvPr id="6" name="Espace réservé du pied de page 5"/>
          <p:cNvSpPr>
            <a:spLocks noGrp="1"/>
          </p:cNvSpPr>
          <p:nvPr>
            <p:ph type="ftr" sz="quarter" idx="3"/>
          </p:nvPr>
        </p:nvSpPr>
        <p:spPr>
          <a:xfrm rot="16200000">
            <a:off x="6264794" y="2547074"/>
            <a:ext cx="5082628" cy="365760"/>
          </a:xfrm>
        </p:spPr>
        <p:txBody>
          <a:bodyPr/>
          <a:lstStyle/>
          <a:p>
            <a:r>
              <a:rPr lang="fr-BE" dirty="0" smtClean="0"/>
              <a:t>Alma @ </a:t>
            </a:r>
            <a:r>
              <a:rPr lang="fr-BE" dirty="0" err="1" smtClean="0"/>
              <a:t>ULg</a:t>
            </a:r>
            <a:r>
              <a:rPr lang="fr-BE" dirty="0" smtClean="0"/>
              <a:t> – Resource Management – Périodiques : états de collection</a:t>
            </a:r>
            <a:endParaRPr lang="en-US" dirty="0"/>
          </a:p>
        </p:txBody>
      </p:sp>
      <p:sp>
        <p:nvSpPr>
          <p:cNvPr id="9" name="ZoneTexte 8"/>
          <p:cNvSpPr txBox="1"/>
          <p:nvPr/>
        </p:nvSpPr>
        <p:spPr>
          <a:xfrm>
            <a:off x="2843808" y="3717032"/>
            <a:ext cx="864097" cy="369332"/>
          </a:xfrm>
          <a:prstGeom prst="rect">
            <a:avLst/>
          </a:prstGeom>
          <a:noFill/>
        </p:spPr>
        <p:txBody>
          <a:bodyPr wrap="square" rtlCol="0">
            <a:spAutoFit/>
          </a:bodyPr>
          <a:lstStyle/>
          <a:p>
            <a:endParaRPr lang="fr-BE" dirty="0"/>
          </a:p>
        </p:txBody>
      </p:sp>
      <p:sp>
        <p:nvSpPr>
          <p:cNvPr id="4098" name="AutoShape 2" descr="Résultat de recherche d'images pour &quot;icone espoi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BE"/>
          </a:p>
        </p:txBody>
      </p:sp>
      <p:sp>
        <p:nvSpPr>
          <p:cNvPr id="4100" name="AutoShape 4" descr="Résultat de recherche d'images pour &quot;icone espoi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BE"/>
          </a:p>
        </p:txBody>
      </p:sp>
      <p:sp>
        <p:nvSpPr>
          <p:cNvPr id="4102" name="AutoShape 6" descr="Résultat de recherche d'images pour &quot;icone espoir&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BE"/>
          </a:p>
        </p:txBody>
      </p:sp>
      <p:pic>
        <p:nvPicPr>
          <p:cNvPr id="4104" name="Picture 8" descr="http://st.depositphotos.com/2501025/2897/i/950/depositphotos_28979913-Hope-icon.jpg"/>
          <p:cNvPicPr>
            <a:picLocks noChangeAspect="1" noChangeArrowheads="1"/>
          </p:cNvPicPr>
          <p:nvPr/>
        </p:nvPicPr>
        <p:blipFill>
          <a:blip r:embed="rId2" cstate="print"/>
          <a:srcRect/>
          <a:stretch>
            <a:fillRect/>
          </a:stretch>
        </p:blipFill>
        <p:spPr bwMode="auto">
          <a:xfrm>
            <a:off x="251520" y="1556792"/>
            <a:ext cx="451470" cy="432048"/>
          </a:xfrm>
          <a:prstGeom prst="rect">
            <a:avLst/>
          </a:prstGeom>
          <a:noFill/>
        </p:spPr>
      </p:pic>
      <p:pic>
        <p:nvPicPr>
          <p:cNvPr id="4106" name="Picture 10" descr="http://previews.123rf.com/images/dirkercken/dirkercken1403/dirkercken140300186/26322872-meilleur-choix-haut-de-l-tiquette-meilleure-qualit-icone-meilleur-bouton-de-comparaison-de-produit-a-Banque-d%27images.jpg"/>
          <p:cNvPicPr>
            <a:picLocks noChangeAspect="1" noChangeArrowheads="1"/>
          </p:cNvPicPr>
          <p:nvPr/>
        </p:nvPicPr>
        <p:blipFill>
          <a:blip r:embed="rId3" cstate="print"/>
          <a:srcRect/>
          <a:stretch>
            <a:fillRect/>
          </a:stretch>
        </p:blipFill>
        <p:spPr bwMode="auto">
          <a:xfrm>
            <a:off x="179512" y="3284984"/>
            <a:ext cx="602605" cy="504056"/>
          </a:xfrm>
          <a:prstGeom prst="rect">
            <a:avLst/>
          </a:prstGeom>
          <a:noFill/>
        </p:spPr>
      </p:pic>
      <p:pic>
        <p:nvPicPr>
          <p:cNvPr id="13" name="Picture 2" descr="https://encrypted-tbn3.gstatic.com/images?q=tbn:ANd9GcTIAsUMPagk5BZIWpMGIrtIQoEIRnkFEuI16mi05QqeiIo7BrUMns-U3-c"/>
          <p:cNvPicPr>
            <a:picLocks noChangeAspect="1" noChangeArrowheads="1"/>
          </p:cNvPicPr>
          <p:nvPr/>
        </p:nvPicPr>
        <p:blipFill>
          <a:blip r:embed="rId4" cstate="print"/>
          <a:srcRect/>
          <a:stretch>
            <a:fillRect/>
          </a:stretch>
        </p:blipFill>
        <p:spPr bwMode="auto">
          <a:xfrm>
            <a:off x="251520" y="4437112"/>
            <a:ext cx="576064" cy="576064"/>
          </a:xfrm>
          <a:prstGeom prst="rect">
            <a:avLst/>
          </a:prstGeom>
          <a:noFill/>
        </p:spPr>
      </p:pic>
    </p:spTree>
    <p:extLst>
      <p:ext uri="{BB962C8B-B14F-4D97-AF65-F5344CB8AC3E}">
        <p14:creationId xmlns:p14="http://schemas.microsoft.com/office/powerpoint/2010/main" val="291065872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tiguïté">
  <a:themeElements>
    <a:clrScheme name="Personnalisé 5">
      <a:dk1>
        <a:srgbClr val="2F2B20"/>
      </a:dk1>
      <a:lt1>
        <a:srgbClr val="FFFFFF"/>
      </a:lt1>
      <a:dk2>
        <a:srgbClr val="3C4457"/>
      </a:dk2>
      <a:lt2>
        <a:srgbClr val="FBBE34"/>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ontiguïté">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FO_ALMA</Template>
  <TotalTime>966</TotalTime>
  <Words>1494</Words>
  <Application>Microsoft Office PowerPoint</Application>
  <PresentationFormat>Affichage à l'écran (4:3)</PresentationFormat>
  <Paragraphs>213</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Contiguïté</vt:lpstr>
      <vt:lpstr>Périodiques imprimés : Affichage et gestion des états de collection</vt:lpstr>
      <vt:lpstr>Un petit rappel</vt:lpstr>
      <vt:lpstr>Etat de collection vs liste des exemplaires</vt:lpstr>
      <vt:lpstr>Les états de collection dans Alma</vt:lpstr>
      <vt:lpstr>Les états de collection dans Primo</vt:lpstr>
      <vt:lpstr>Les états de collection dans la notice HOL</vt:lpstr>
      <vt:lpstr>Comprendre les états de collection automatiques (1)</vt:lpstr>
      <vt:lpstr>Comprendre les états de collection automatiques (2)</vt:lpstr>
      <vt:lpstr>Etats de collection automatiques dans Alma</vt:lpstr>
      <vt:lpstr>Comprendre et gérer les états de collection manuels (1)</vt:lpstr>
      <vt:lpstr>Comprendre et gérer les états de collection manuels (2)</vt:lpstr>
      <vt:lpstr>Comprendre et gérer les états de collection manuels (3)</vt:lpstr>
      <vt:lpstr>Fusionner les états de collection des périodiques (1)</vt:lpstr>
      <vt:lpstr>Fusionner les états de collection des périodiques (2)</vt:lpstr>
      <vt:lpstr>Fusionner les états de collection des périodiques (2)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Laurence Richelle</dc:creator>
  <cp:lastModifiedBy>François Renaville</cp:lastModifiedBy>
  <cp:revision>111</cp:revision>
  <cp:lastPrinted>2013-11-05T15:03:53Z</cp:lastPrinted>
  <dcterms:created xsi:type="dcterms:W3CDTF">2014-10-28T10:20:46Z</dcterms:created>
  <dcterms:modified xsi:type="dcterms:W3CDTF">2017-02-21T13:05:13Z</dcterms:modified>
</cp:coreProperties>
</file>