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7"/>
  </p:notesMasterIdLst>
  <p:handoutMasterIdLst>
    <p:handoutMasterId r:id="rId68"/>
  </p:handoutMasterIdLst>
  <p:sldIdLst>
    <p:sldId id="690" r:id="rId2"/>
    <p:sldId id="696" r:id="rId3"/>
    <p:sldId id="697" r:id="rId4"/>
    <p:sldId id="747" r:id="rId5"/>
    <p:sldId id="671" r:id="rId6"/>
    <p:sldId id="699" r:id="rId7"/>
    <p:sldId id="700" r:id="rId8"/>
    <p:sldId id="701" r:id="rId9"/>
    <p:sldId id="702" r:id="rId10"/>
    <p:sldId id="703" r:id="rId11"/>
    <p:sldId id="745" r:id="rId12"/>
    <p:sldId id="659" r:id="rId13"/>
    <p:sldId id="661" r:id="rId14"/>
    <p:sldId id="668" r:id="rId15"/>
    <p:sldId id="706" r:id="rId16"/>
    <p:sldId id="746" r:id="rId17"/>
    <p:sldId id="705" r:id="rId18"/>
    <p:sldId id="707" r:id="rId19"/>
    <p:sldId id="708" r:id="rId20"/>
    <p:sldId id="709" r:id="rId21"/>
    <p:sldId id="710" r:id="rId22"/>
    <p:sldId id="711" r:id="rId23"/>
    <p:sldId id="712" r:id="rId24"/>
    <p:sldId id="713" r:id="rId25"/>
    <p:sldId id="714" r:id="rId26"/>
    <p:sldId id="715" r:id="rId27"/>
    <p:sldId id="744" r:id="rId28"/>
    <p:sldId id="718" r:id="rId29"/>
    <p:sldId id="677" r:id="rId30"/>
    <p:sldId id="726" r:id="rId31"/>
    <p:sldId id="730" r:id="rId32"/>
    <p:sldId id="733" r:id="rId33"/>
    <p:sldId id="732" r:id="rId34"/>
    <p:sldId id="734" r:id="rId35"/>
    <p:sldId id="735" r:id="rId36"/>
    <p:sldId id="736" r:id="rId37"/>
    <p:sldId id="737" r:id="rId38"/>
    <p:sldId id="742" r:id="rId39"/>
    <p:sldId id="743" r:id="rId40"/>
    <p:sldId id="729" r:id="rId41"/>
    <p:sldId id="739" r:id="rId42"/>
    <p:sldId id="738" r:id="rId43"/>
    <p:sldId id="740" r:id="rId44"/>
    <p:sldId id="728" r:id="rId45"/>
    <p:sldId id="765" r:id="rId46"/>
    <p:sldId id="766" r:id="rId47"/>
    <p:sldId id="748" r:id="rId48"/>
    <p:sldId id="749" r:id="rId49"/>
    <p:sldId id="750" r:id="rId50"/>
    <p:sldId id="751" r:id="rId51"/>
    <p:sldId id="752" r:id="rId52"/>
    <p:sldId id="753" r:id="rId53"/>
    <p:sldId id="754" r:id="rId54"/>
    <p:sldId id="755" r:id="rId55"/>
    <p:sldId id="756" r:id="rId56"/>
    <p:sldId id="757" r:id="rId57"/>
    <p:sldId id="758" r:id="rId58"/>
    <p:sldId id="759" r:id="rId59"/>
    <p:sldId id="764" r:id="rId60"/>
    <p:sldId id="760" r:id="rId61"/>
    <p:sldId id="761" r:id="rId62"/>
    <p:sldId id="762" r:id="rId63"/>
    <p:sldId id="763" r:id="rId64"/>
    <p:sldId id="741" r:id="rId65"/>
    <p:sldId id="767" r:id="rId66"/>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3" userDrawn="1">
          <p15:clr>
            <a:srgbClr val="A4A3A4"/>
          </p15:clr>
        </p15:guide>
        <p15:guide id="3" orient="horz" pos="3126" userDrawn="1">
          <p15:clr>
            <a:srgbClr val="A4A3A4"/>
          </p15:clr>
        </p15:guide>
        <p15:guide id="4"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willem" initials="j" lastIdx="1" clrIdx="0"/>
  <p:cmAuthor id="1" name="Laurence Richelle" initials="LR"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7B7859"/>
    <a:srgbClr val="C7BA97"/>
    <a:srgbClr val="585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3124" autoAdjust="0"/>
  </p:normalViewPr>
  <p:slideViewPr>
    <p:cSldViewPr>
      <p:cViewPr>
        <p:scale>
          <a:sx n="100" d="100"/>
          <a:sy n="100" d="100"/>
        </p:scale>
        <p:origin x="-2118" y="-72"/>
      </p:cViewPr>
      <p:guideLst>
        <p:guide orient="horz" pos="2160"/>
        <p:guide pos="2880"/>
      </p:guideLst>
    </p:cSldViewPr>
  </p:slideViewPr>
  <p:outlineViewPr>
    <p:cViewPr>
      <p:scale>
        <a:sx n="33" d="100"/>
        <a:sy n="33" d="100"/>
      </p:scale>
      <p:origin x="0" y="9516"/>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74" d="100"/>
          <a:sy n="74" d="100"/>
        </p:scale>
        <p:origin x="-2172" y="-108"/>
      </p:cViewPr>
      <p:guideLst>
        <p:guide orient="horz" pos="3127"/>
        <p:guide orient="horz" pos="3126"/>
        <p:guide pos="2103"/>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889938" cy="496332"/>
          </a:xfrm>
          <a:prstGeom prst="rect">
            <a:avLst/>
          </a:prstGeom>
        </p:spPr>
        <p:txBody>
          <a:bodyPr vert="horz" lIns="91351" tIns="45675" rIns="91351" bIns="45675" rtlCol="0"/>
          <a:lstStyle>
            <a:lvl1pPr algn="l">
              <a:defRPr sz="1200"/>
            </a:lvl1pPr>
          </a:lstStyle>
          <a:p>
            <a:endParaRPr lang="fr-BE"/>
          </a:p>
        </p:txBody>
      </p:sp>
      <p:sp>
        <p:nvSpPr>
          <p:cNvPr id="3" name="Espace réservé de la date 2"/>
          <p:cNvSpPr>
            <a:spLocks noGrp="1"/>
          </p:cNvSpPr>
          <p:nvPr>
            <p:ph type="dt" sz="quarter" idx="1"/>
          </p:nvPr>
        </p:nvSpPr>
        <p:spPr>
          <a:xfrm>
            <a:off x="3777609" y="2"/>
            <a:ext cx="2889938" cy="496332"/>
          </a:xfrm>
          <a:prstGeom prst="rect">
            <a:avLst/>
          </a:prstGeom>
        </p:spPr>
        <p:txBody>
          <a:bodyPr vert="horz" lIns="91351" tIns="45675" rIns="91351" bIns="45675" rtlCol="0"/>
          <a:lstStyle>
            <a:lvl1pPr algn="r">
              <a:defRPr sz="1200"/>
            </a:lvl1pPr>
          </a:lstStyle>
          <a:p>
            <a:fld id="{F5EA7798-A561-4C99-91F3-D24BACABD4A1}" type="datetimeFigureOut">
              <a:rPr lang="fr-BE" smtClean="0"/>
              <a:pPr/>
              <a:t>21-02-17</a:t>
            </a:fld>
            <a:endParaRPr lang="fr-BE"/>
          </a:p>
        </p:txBody>
      </p:sp>
      <p:sp>
        <p:nvSpPr>
          <p:cNvPr id="4" name="Espace réservé du pied de page 3"/>
          <p:cNvSpPr>
            <a:spLocks noGrp="1"/>
          </p:cNvSpPr>
          <p:nvPr>
            <p:ph type="ftr" sz="quarter" idx="2"/>
          </p:nvPr>
        </p:nvSpPr>
        <p:spPr>
          <a:xfrm>
            <a:off x="2" y="9428585"/>
            <a:ext cx="2889938" cy="496332"/>
          </a:xfrm>
          <a:prstGeom prst="rect">
            <a:avLst/>
          </a:prstGeom>
        </p:spPr>
        <p:txBody>
          <a:bodyPr vert="horz" lIns="91351" tIns="45675" rIns="91351" bIns="45675"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777609" y="9428585"/>
            <a:ext cx="2889938" cy="496332"/>
          </a:xfrm>
          <a:prstGeom prst="rect">
            <a:avLst/>
          </a:prstGeom>
        </p:spPr>
        <p:txBody>
          <a:bodyPr vert="horz" lIns="91351" tIns="45675" rIns="91351" bIns="45675"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889938" cy="496332"/>
          </a:xfrm>
          <a:prstGeom prst="rect">
            <a:avLst/>
          </a:prstGeom>
        </p:spPr>
        <p:txBody>
          <a:bodyPr vert="horz" lIns="91351" tIns="45675" rIns="91351" bIns="45675" rtlCol="0"/>
          <a:lstStyle>
            <a:lvl1pPr algn="l">
              <a:defRPr sz="1200"/>
            </a:lvl1pPr>
          </a:lstStyle>
          <a:p>
            <a:endParaRPr lang="fr-BE"/>
          </a:p>
        </p:txBody>
      </p:sp>
      <p:sp>
        <p:nvSpPr>
          <p:cNvPr id="3" name="Espace réservé de la date 2"/>
          <p:cNvSpPr>
            <a:spLocks noGrp="1"/>
          </p:cNvSpPr>
          <p:nvPr>
            <p:ph type="dt" idx="1"/>
          </p:nvPr>
        </p:nvSpPr>
        <p:spPr>
          <a:xfrm>
            <a:off x="3777609" y="2"/>
            <a:ext cx="2889938" cy="496332"/>
          </a:xfrm>
          <a:prstGeom prst="rect">
            <a:avLst/>
          </a:prstGeom>
        </p:spPr>
        <p:txBody>
          <a:bodyPr vert="horz" lIns="91351" tIns="45675" rIns="91351" bIns="45675" rtlCol="0"/>
          <a:lstStyle>
            <a:lvl1pPr algn="r">
              <a:defRPr sz="1200"/>
            </a:lvl1pPr>
          </a:lstStyle>
          <a:p>
            <a:fld id="{5CFE7606-93E1-4414-B184-EF82DF2282F8}" type="datetimeFigureOut">
              <a:rPr lang="fr-BE" smtClean="0"/>
              <a:pPr/>
              <a:t>21-02-17</a:t>
            </a:fld>
            <a:endParaRPr lang="fr-BE"/>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351" tIns="45675" rIns="91351" bIns="45675" rtlCol="0" anchor="ctr"/>
          <a:lstStyle/>
          <a:p>
            <a:endParaRPr lang="fr-BE"/>
          </a:p>
        </p:txBody>
      </p:sp>
      <p:sp>
        <p:nvSpPr>
          <p:cNvPr id="5" name="Espace réservé des commentaires 4"/>
          <p:cNvSpPr>
            <a:spLocks noGrp="1"/>
          </p:cNvSpPr>
          <p:nvPr>
            <p:ph type="body" sz="quarter" idx="3"/>
          </p:nvPr>
        </p:nvSpPr>
        <p:spPr>
          <a:xfrm>
            <a:off x="666909" y="4715155"/>
            <a:ext cx="5335270" cy="4466987"/>
          </a:xfrm>
          <a:prstGeom prst="rect">
            <a:avLst/>
          </a:prstGeom>
        </p:spPr>
        <p:txBody>
          <a:bodyPr vert="horz" lIns="91351" tIns="45675" rIns="91351" bIns="4567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28585"/>
            <a:ext cx="2889938" cy="496332"/>
          </a:xfrm>
          <a:prstGeom prst="rect">
            <a:avLst/>
          </a:prstGeom>
        </p:spPr>
        <p:txBody>
          <a:bodyPr vert="horz" lIns="91351" tIns="45675" rIns="91351" bIns="45675"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777609" y="9428585"/>
            <a:ext cx="2889938" cy="496332"/>
          </a:xfrm>
          <a:prstGeom prst="rect">
            <a:avLst/>
          </a:prstGeom>
        </p:spPr>
        <p:txBody>
          <a:bodyPr vert="horz" lIns="91351" tIns="45675" rIns="91351" bIns="45675"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67675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126802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mtClean="0">
                <a:solidFill>
                  <a:srgbClr val="C00000"/>
                </a:solidFill>
              </a:rPr>
              <a:t>Intégrer partie</a:t>
            </a:r>
            <a:r>
              <a:rPr lang="fr-BE" baseline="0" smtClean="0">
                <a:solidFill>
                  <a:srgbClr val="C00000"/>
                </a:solidFill>
              </a:rPr>
              <a:t> sur les HOL</a:t>
            </a:r>
            <a:endParaRPr lang="fr-BE">
              <a:solidFill>
                <a:srgbClr val="C0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257269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349969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817149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217687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66256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2576114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1656229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aseline="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388848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363451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2668383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3728644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639197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229360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2389972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422420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 document</a:t>
            </a:r>
            <a:r>
              <a:rPr lang="fr-BE" baseline="0" dirty="0" smtClean="0"/>
              <a:t> reprenant les raccourcis clavier se trouve en annexe.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4064028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3886545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mtClean="0">
                <a:solidFill>
                  <a:srgbClr val="C00000"/>
                </a:solidFill>
              </a:rPr>
              <a:t>Intégrer partie</a:t>
            </a:r>
            <a:r>
              <a:rPr lang="fr-BE" baseline="0" smtClean="0">
                <a:solidFill>
                  <a:srgbClr val="C00000"/>
                </a:solidFill>
              </a:rPr>
              <a:t> sur les HOL</a:t>
            </a:r>
            <a:endParaRPr lang="fr-BE">
              <a:solidFill>
                <a:srgbClr val="C0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2632581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3468990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346899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mtClean="0"/>
              <a:t>A détailler</a:t>
            </a:r>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2185355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64742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647424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34</a:t>
            </a:fld>
            <a:endParaRPr lang="fr-BE"/>
          </a:p>
        </p:txBody>
      </p:sp>
    </p:spTree>
    <p:extLst>
      <p:ext uri="{BB962C8B-B14F-4D97-AF65-F5344CB8AC3E}">
        <p14:creationId xmlns:p14="http://schemas.microsoft.com/office/powerpoint/2010/main" val="647424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37</a:t>
            </a:fld>
            <a:endParaRPr lang="fr-BE"/>
          </a:p>
        </p:txBody>
      </p:sp>
    </p:spTree>
    <p:extLst>
      <p:ext uri="{BB962C8B-B14F-4D97-AF65-F5344CB8AC3E}">
        <p14:creationId xmlns:p14="http://schemas.microsoft.com/office/powerpoint/2010/main" val="441317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38</a:t>
            </a:fld>
            <a:endParaRPr lang="fr-BE"/>
          </a:p>
        </p:txBody>
      </p:sp>
    </p:spTree>
    <p:extLst>
      <p:ext uri="{BB962C8B-B14F-4D97-AF65-F5344CB8AC3E}">
        <p14:creationId xmlns:p14="http://schemas.microsoft.com/office/powerpoint/2010/main" val="3725552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39</a:t>
            </a:fld>
            <a:endParaRPr lang="fr-BE"/>
          </a:p>
        </p:txBody>
      </p:sp>
    </p:spTree>
    <p:extLst>
      <p:ext uri="{BB962C8B-B14F-4D97-AF65-F5344CB8AC3E}">
        <p14:creationId xmlns:p14="http://schemas.microsoft.com/office/powerpoint/2010/main" val="2762287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mtClean="0">
                <a:solidFill>
                  <a:srgbClr val="C00000"/>
                </a:solidFill>
              </a:rPr>
              <a:t>Intégrer partie</a:t>
            </a:r>
            <a:r>
              <a:rPr lang="fr-BE" baseline="0" smtClean="0">
                <a:solidFill>
                  <a:srgbClr val="C00000"/>
                </a:solidFill>
              </a:rPr>
              <a:t> sur les HOL</a:t>
            </a:r>
            <a:endParaRPr lang="fr-BE">
              <a:solidFill>
                <a:srgbClr val="C0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44</a:t>
            </a:fld>
            <a:endParaRPr lang="fr-BE"/>
          </a:p>
        </p:txBody>
      </p:sp>
    </p:spTree>
    <p:extLst>
      <p:ext uri="{BB962C8B-B14F-4D97-AF65-F5344CB8AC3E}">
        <p14:creationId xmlns:p14="http://schemas.microsoft.com/office/powerpoint/2010/main" val="3507585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Exemple d’un ouvrage possédant plusieurs holdings :  « Gouttes, bulles, perles et ondes » de Pierre-Giles de Gennes.</a:t>
            </a:r>
            <a:r>
              <a:rPr lang="fr-BE" sz="1200" b="0" i="0" kern="1200" dirty="0" smtClean="0">
                <a:solidFill>
                  <a:schemeClr val="tx1"/>
                </a:solidFill>
                <a:effectLst/>
                <a:latin typeface="+mn-lt"/>
                <a:ea typeface="+mn-ea"/>
                <a:cs typeface="+mn-cs"/>
              </a:rPr>
              <a:t>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45</a:t>
            </a:fld>
            <a:endParaRPr lang="fr-BE"/>
          </a:p>
        </p:txBody>
      </p:sp>
    </p:spTree>
    <p:extLst>
      <p:ext uri="{BB962C8B-B14F-4D97-AF65-F5344CB8AC3E}">
        <p14:creationId xmlns:p14="http://schemas.microsoft.com/office/powerpoint/2010/main" val="2653938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Exemple d’un ouvrage possédant plusieurs holdings :  « Gouttes, bulles, perles et ondes » de Pierre-Giles de Gennes.</a:t>
            </a:r>
            <a:r>
              <a:rPr lang="fr-BE" sz="1200" b="0" i="0" kern="1200" dirty="0" smtClean="0">
                <a:solidFill>
                  <a:schemeClr val="tx1"/>
                </a:solidFill>
                <a:effectLst/>
                <a:latin typeface="+mn-lt"/>
                <a:ea typeface="+mn-ea"/>
                <a:cs typeface="+mn-cs"/>
              </a:rPr>
              <a:t>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46</a:t>
            </a:fld>
            <a:endParaRPr lang="fr-BE"/>
          </a:p>
        </p:txBody>
      </p:sp>
    </p:spTree>
    <p:extLst>
      <p:ext uri="{BB962C8B-B14F-4D97-AF65-F5344CB8AC3E}">
        <p14:creationId xmlns:p14="http://schemas.microsoft.com/office/powerpoint/2010/main" val="2653938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Exemple d’un ouvrage possédant plusieurs holdings :  « Gouttes, bulles, perles et ondes » de Pierre-Giles de Gennes.</a:t>
            </a:r>
            <a:r>
              <a:rPr lang="fr-BE" sz="1200" b="0" i="0" kern="1200" dirty="0" smtClean="0">
                <a:solidFill>
                  <a:schemeClr val="tx1"/>
                </a:solidFill>
                <a:effectLst/>
                <a:latin typeface="+mn-lt"/>
                <a:ea typeface="+mn-ea"/>
                <a:cs typeface="+mn-cs"/>
              </a:rPr>
              <a:t> </a:t>
            </a:r>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47</a:t>
            </a:fld>
            <a:endParaRPr lang="fr-BE"/>
          </a:p>
        </p:txBody>
      </p:sp>
    </p:spTree>
    <p:extLst>
      <p:ext uri="{BB962C8B-B14F-4D97-AF65-F5344CB8AC3E}">
        <p14:creationId xmlns:p14="http://schemas.microsoft.com/office/powerpoint/2010/main" val="376957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mtClean="0">
                <a:solidFill>
                  <a:srgbClr val="C00000"/>
                </a:solidFill>
              </a:rPr>
              <a:t>Intégrer partie</a:t>
            </a:r>
            <a:r>
              <a:rPr lang="fr-BE" baseline="0" smtClean="0">
                <a:solidFill>
                  <a:srgbClr val="C00000"/>
                </a:solidFill>
              </a:rPr>
              <a:t> sur les HOL</a:t>
            </a:r>
            <a:endParaRPr lang="fr-BE">
              <a:solidFill>
                <a:srgbClr val="C0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1755245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48</a:t>
            </a:fld>
            <a:endParaRPr lang="fr-BE"/>
          </a:p>
        </p:txBody>
      </p:sp>
    </p:spTree>
    <p:extLst>
      <p:ext uri="{BB962C8B-B14F-4D97-AF65-F5344CB8AC3E}">
        <p14:creationId xmlns:p14="http://schemas.microsoft.com/office/powerpoint/2010/main" val="1951018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49</a:t>
            </a:fld>
            <a:endParaRPr lang="fr-BE"/>
          </a:p>
        </p:txBody>
      </p:sp>
    </p:spTree>
    <p:extLst>
      <p:ext uri="{BB962C8B-B14F-4D97-AF65-F5344CB8AC3E}">
        <p14:creationId xmlns:p14="http://schemas.microsoft.com/office/powerpoint/2010/main" val="2615911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50</a:t>
            </a:fld>
            <a:endParaRPr lang="fr-BE"/>
          </a:p>
        </p:txBody>
      </p:sp>
    </p:spTree>
    <p:extLst>
      <p:ext uri="{BB962C8B-B14F-4D97-AF65-F5344CB8AC3E}">
        <p14:creationId xmlns:p14="http://schemas.microsoft.com/office/powerpoint/2010/main" val="2436567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Mise en évidence des actions les plus simples (qui seront utiles en priorité).</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51</a:t>
            </a:fld>
            <a:endParaRPr lang="fr-BE"/>
          </a:p>
        </p:txBody>
      </p:sp>
    </p:spTree>
    <p:extLst>
      <p:ext uri="{BB962C8B-B14F-4D97-AF65-F5344CB8AC3E}">
        <p14:creationId xmlns:p14="http://schemas.microsoft.com/office/powerpoint/2010/main" val="1934857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a:buNone/>
            </a:pPr>
            <a:r>
              <a:rPr lang="fr-BE" dirty="0" smtClean="0">
                <a:solidFill>
                  <a:srgbClr val="FF3300"/>
                </a:solidFill>
              </a:rPr>
              <a:t>Signaler</a:t>
            </a:r>
            <a:r>
              <a:rPr lang="fr-BE" baseline="0" dirty="0" smtClean="0">
                <a:solidFill>
                  <a:srgbClr val="FF3300"/>
                </a:solidFill>
              </a:rPr>
              <a:t> les cas de </a:t>
            </a:r>
            <a:r>
              <a:rPr lang="fr-BE" baseline="0" smtClean="0">
                <a:solidFill>
                  <a:srgbClr val="FF3300"/>
                </a:solidFill>
              </a:rPr>
              <a:t>figure possibles: </a:t>
            </a:r>
            <a:r>
              <a:rPr lang="fr-BE" baseline="0" dirty="0" smtClean="0">
                <a:solidFill>
                  <a:srgbClr val="FF3300"/>
                </a:solidFill>
              </a:rPr>
              <a:t>un HOL doublon créé par erreur (c’est le cas ici), une fusion de notices que l’on veut finaliser, etc.</a:t>
            </a:r>
            <a:endParaRPr lang="fr-BE" dirty="0">
              <a:solidFill>
                <a:srgbClr val="FF33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52</a:t>
            </a:fld>
            <a:endParaRPr lang="fr-BE"/>
          </a:p>
        </p:txBody>
      </p:sp>
    </p:spTree>
    <p:extLst>
      <p:ext uri="{BB962C8B-B14F-4D97-AF65-F5344CB8AC3E}">
        <p14:creationId xmlns:p14="http://schemas.microsoft.com/office/powerpoint/2010/main" val="1003675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Exemple : Electrochimie physique et analytique / Hubert H. Girault (ne comporte qu’un exemplaire). Afficher le holding en</a:t>
            </a:r>
            <a:r>
              <a:rPr lang="fr-BE" baseline="0" dirty="0" smtClean="0"/>
              <a:t> cliquant ce bouton.</a:t>
            </a:r>
          </a:p>
          <a:p>
            <a:r>
              <a:rPr lang="fr-BE" baseline="0" dirty="0" smtClean="0"/>
              <a:t>Montrer qu’à ce stade le holding ne peut pas être supprimé d’un seul « clic » comme le laisse penser le bouton « </a:t>
            </a:r>
            <a:r>
              <a:rPr lang="fr-BE" baseline="0" dirty="0" err="1" smtClean="0"/>
              <a:t>Delete</a:t>
            </a:r>
            <a:r>
              <a:rPr lang="fr-BE" baseline="0" dirty="0" smtClean="0"/>
              <a:t> holdings ».</a:t>
            </a:r>
          </a:p>
          <a:p>
            <a:pPr marL="171450" indent="-171450">
              <a:buFont typeface="Wingdings"/>
              <a:buChar char="ð"/>
            </a:pPr>
            <a:r>
              <a:rPr lang="fr-BE" baseline="0" dirty="0" smtClean="0">
                <a:sym typeface="Wingdings"/>
              </a:rPr>
              <a:t>Afficher l’exemplaire et le supprimer via les actions.  Un message propose de supprimer le holding dans la foulée comme cela a été vu. </a:t>
            </a:r>
          </a:p>
          <a:p>
            <a:pPr marL="171450" indent="-171450">
              <a:buFont typeface="Wingdings"/>
              <a:buChar char="ð"/>
            </a:pPr>
            <a:r>
              <a:rPr lang="fr-BE" baseline="0" dirty="0" smtClean="0">
                <a:sym typeface="Wingdings"/>
              </a:rPr>
              <a:t>Si on maintient le holding et que l’on revient à la liste, il devient possible de le supprimer via le bouton « </a:t>
            </a:r>
            <a:r>
              <a:rPr lang="fr-BE" baseline="0" dirty="0" err="1" smtClean="0">
                <a:sym typeface="Wingdings"/>
              </a:rPr>
              <a:t>Delete</a:t>
            </a:r>
            <a:r>
              <a:rPr lang="fr-BE" baseline="0" dirty="0" smtClean="0">
                <a:sym typeface="Wingdings"/>
              </a:rPr>
              <a:t> holding ». </a:t>
            </a:r>
          </a:p>
          <a:p>
            <a:pPr marL="171450" indent="-171450">
              <a:buFont typeface="Wingdings"/>
              <a:buChar char="ð"/>
            </a:pPr>
            <a:r>
              <a:rPr lang="fr-BE" baseline="0" dirty="0" smtClean="0">
                <a:sym typeface="Wingdings"/>
              </a:rPr>
              <a:t> Procédure qui n’est utile que si l’on découvre un holding vide, au hasard d’une recherche.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53</a:t>
            </a:fld>
            <a:endParaRPr lang="fr-BE"/>
          </a:p>
        </p:txBody>
      </p:sp>
    </p:spTree>
    <p:extLst>
      <p:ext uri="{BB962C8B-B14F-4D97-AF65-F5344CB8AC3E}">
        <p14:creationId xmlns:p14="http://schemas.microsoft.com/office/powerpoint/2010/main" val="2815504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54</a:t>
            </a:fld>
            <a:endParaRPr lang="fr-BE"/>
          </a:p>
        </p:txBody>
      </p:sp>
    </p:spTree>
    <p:extLst>
      <p:ext uri="{BB962C8B-B14F-4D97-AF65-F5344CB8AC3E}">
        <p14:creationId xmlns:p14="http://schemas.microsoft.com/office/powerpoint/2010/main" val="1938390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55</a:t>
            </a:fld>
            <a:endParaRPr lang="fr-BE"/>
          </a:p>
        </p:txBody>
      </p:sp>
    </p:spTree>
    <p:extLst>
      <p:ext uri="{BB962C8B-B14F-4D97-AF65-F5344CB8AC3E}">
        <p14:creationId xmlns:p14="http://schemas.microsoft.com/office/powerpoint/2010/main" val="2132816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solidFill>
                <a:srgbClr val="FF33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56</a:t>
            </a:fld>
            <a:endParaRPr lang="fr-BE"/>
          </a:p>
        </p:txBody>
      </p:sp>
    </p:spTree>
    <p:extLst>
      <p:ext uri="{BB962C8B-B14F-4D97-AF65-F5344CB8AC3E}">
        <p14:creationId xmlns:p14="http://schemas.microsoft.com/office/powerpoint/2010/main" val="798550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57</a:t>
            </a:fld>
            <a:endParaRPr lang="fr-BE"/>
          </a:p>
        </p:txBody>
      </p:sp>
    </p:spTree>
    <p:extLst>
      <p:ext uri="{BB962C8B-B14F-4D97-AF65-F5344CB8AC3E}">
        <p14:creationId xmlns:p14="http://schemas.microsoft.com/office/powerpoint/2010/main" val="96902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930420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Exemple : exemplaire et holding créés pour « Electrochimie physique et analytique » de Girault (classé en libre accès). Le déplacer vers l’autre édition du même ouvrage.</a:t>
            </a:r>
          </a:p>
          <a:p>
            <a:r>
              <a:rPr lang="fr-BE" dirty="0" smtClean="0"/>
              <a:t>Cliquer sur </a:t>
            </a:r>
            <a:r>
              <a:rPr lang="fr-BE" b="1" dirty="0" smtClean="0">
                <a:solidFill>
                  <a:srgbClr val="0070C0"/>
                </a:solidFill>
              </a:rPr>
              <a:t>« Holdings » </a:t>
            </a:r>
            <a:r>
              <a:rPr lang="fr-BE" dirty="0" smtClean="0"/>
              <a:t>pour afficher le holding concerné et activer</a:t>
            </a:r>
            <a:r>
              <a:rPr lang="fr-BE" baseline="0" dirty="0" smtClean="0"/>
              <a:t> l’action adéquate.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58</a:t>
            </a:fld>
            <a:endParaRPr lang="fr-BE"/>
          </a:p>
        </p:txBody>
      </p:sp>
    </p:spTree>
    <p:extLst>
      <p:ext uri="{BB962C8B-B14F-4D97-AF65-F5344CB8AC3E}">
        <p14:creationId xmlns:p14="http://schemas.microsoft.com/office/powerpoint/2010/main" val="4244713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System</a:t>
            </a:r>
            <a:r>
              <a:rPr lang="fr-BE" baseline="0" dirty="0" smtClean="0"/>
              <a:t> </a:t>
            </a:r>
            <a:r>
              <a:rPr lang="fr-BE" baseline="0" dirty="0" err="1" smtClean="0"/>
              <a:t>number</a:t>
            </a:r>
            <a:r>
              <a:rPr lang="fr-BE" baseline="0" dirty="0" smtClean="0"/>
              <a:t> : ici, il s’agit du n° de notice dans Aleph.</a:t>
            </a:r>
            <a:endParaRPr lang="fr-BE" dirty="0" smtClean="0"/>
          </a:p>
          <a:p>
            <a:endParaRPr lang="fr-BE"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60</a:t>
            </a:fld>
            <a:endParaRPr lang="fr-BE"/>
          </a:p>
        </p:txBody>
      </p:sp>
    </p:spTree>
    <p:extLst>
      <p:ext uri="{BB962C8B-B14F-4D97-AF65-F5344CB8AC3E}">
        <p14:creationId xmlns:p14="http://schemas.microsoft.com/office/powerpoint/2010/main" val="38043181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Ici, j’ai cherché sur l’ISBN et obtenu cette seule notice bibliographique vers laquelle je</a:t>
            </a:r>
            <a:r>
              <a:rPr lang="fr-BE" baseline="0" dirty="0" smtClean="0"/>
              <a:t> souhaite précisément déplacer le holding.</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61</a:t>
            </a:fld>
            <a:endParaRPr lang="fr-BE"/>
          </a:p>
        </p:txBody>
      </p:sp>
    </p:spTree>
    <p:extLst>
      <p:ext uri="{BB962C8B-B14F-4D97-AF65-F5344CB8AC3E}">
        <p14:creationId xmlns:p14="http://schemas.microsoft.com/office/powerpoint/2010/main" val="26413088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62</a:t>
            </a:fld>
            <a:endParaRPr lang="fr-BE"/>
          </a:p>
        </p:txBody>
      </p:sp>
    </p:spTree>
    <p:extLst>
      <p:ext uri="{BB962C8B-B14F-4D97-AF65-F5344CB8AC3E}">
        <p14:creationId xmlns:p14="http://schemas.microsoft.com/office/powerpoint/2010/main" val="3696876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Affichage du holding et rappel de la référence</a:t>
            </a:r>
            <a:r>
              <a:rPr lang="fr-BE" baseline="0" dirty="0" smtClean="0"/>
              <a:t> bibliographique.</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63</a:t>
            </a:fld>
            <a:endParaRPr lang="fr-BE"/>
          </a:p>
        </p:txBody>
      </p:sp>
    </p:spTree>
    <p:extLst>
      <p:ext uri="{BB962C8B-B14F-4D97-AF65-F5344CB8AC3E}">
        <p14:creationId xmlns:p14="http://schemas.microsoft.com/office/powerpoint/2010/main" val="107437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34711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328128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151224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1252489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fr-BE" smtClean="0"/>
              <a:t>Alma @ ULg – Resource Management – Metadata Editor</a:t>
            </a:r>
            <a:endParaRPr lang="en-US"/>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smtClean="0"/>
              <a:t>Modifiez le style du titre</a:t>
            </a:r>
            <a:endParaRPr lang="fr-BE" dirty="0"/>
          </a:p>
        </p:txBody>
      </p:sp>
      <p:sp>
        <p:nvSpPr>
          <p:cNvPr id="7" name="ZoneTexte 6"/>
          <p:cNvSpPr txBox="1"/>
          <p:nvPr userDrawn="1"/>
        </p:nvSpPr>
        <p:spPr>
          <a:xfrm>
            <a:off x="2843808" y="259233"/>
            <a:ext cx="5487117" cy="461665"/>
          </a:xfrm>
          <a:prstGeom prst="rect">
            <a:avLst/>
          </a:prstGeom>
          <a:noFill/>
        </p:spPr>
        <p:txBody>
          <a:bodyPr wrap="square" rtlCol="0">
            <a:spAutoFit/>
          </a:bodyPr>
          <a:lstStyle/>
          <a:p>
            <a:pPr algn="r"/>
            <a:r>
              <a:rPr lang="fr-BE" sz="2400" b="1" dirty="0" smtClean="0">
                <a:solidFill>
                  <a:schemeClr val="tx2"/>
                </a:solidFill>
              </a:rPr>
              <a:t>Alma @ ULg </a:t>
            </a:r>
            <a:r>
              <a:rPr lang="fr-BE" sz="2400" b="1" dirty="0" smtClean="0">
                <a:solidFill>
                  <a:schemeClr val="tx2"/>
                </a:solidFill>
              </a:rPr>
              <a:t>– Resource Management</a:t>
            </a:r>
            <a:endParaRPr lang="fr-BE" sz="2400" b="1" dirty="0" smtClean="0">
              <a:solidFill>
                <a:schemeClr val="tx2"/>
              </a:solidFill>
            </a:endParaRPr>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Metadata Editor</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Metadata Editor</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Metadata Editor</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Metadata Editor</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Resource Management – Metadata Editor</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fr-BE" smtClean="0"/>
              <a:t>Alma @ ULg – Resource Management – Metadata Editor</a:t>
            </a:r>
            <a:endParaRPr lang="en-US"/>
          </a:p>
        </p:txBody>
      </p:sp>
      <p:pic>
        <p:nvPicPr>
          <p:cNvPr id="11"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6512" y="6353607"/>
            <a:ext cx="936104" cy="5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98.png"/><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5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110.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755576" y="3189054"/>
            <a:ext cx="6461760" cy="1800200"/>
          </a:xfrm>
        </p:spPr>
        <p:txBody>
          <a:bodyPr>
            <a:normAutofit/>
          </a:bodyPr>
          <a:lstStyle/>
          <a:p>
            <a:pPr algn="ctr"/>
            <a:endParaRPr lang="fr-BE" sz="3200" b="1" dirty="0">
              <a:solidFill>
                <a:schemeClr val="accent2">
                  <a:lumMod val="50000"/>
                </a:schemeClr>
              </a:solidFill>
            </a:endParaRPr>
          </a:p>
          <a:p>
            <a:pPr algn="ctr"/>
            <a:endParaRPr lang="fr-BE" sz="3200" b="1" dirty="0">
              <a:solidFill>
                <a:schemeClr val="accent2">
                  <a:lumMod val="50000"/>
                </a:schemeClr>
              </a:solidFill>
            </a:endParaRPr>
          </a:p>
          <a:p>
            <a:pPr algn="ctr"/>
            <a:endParaRPr lang="fr-BE" sz="3200" b="1" dirty="0" smtClean="0">
              <a:solidFill>
                <a:schemeClr val="accent2">
                  <a:lumMod val="50000"/>
                </a:schemeClr>
              </a:solidFill>
            </a:endParaRPr>
          </a:p>
          <a:p>
            <a:pPr algn="ctr"/>
            <a:endParaRPr lang="fr-BE" sz="3200" b="1" dirty="0">
              <a:solidFill>
                <a:schemeClr val="accent2">
                  <a:lumMod val="50000"/>
                </a:schemeClr>
              </a:solidFill>
            </a:endParaRPr>
          </a:p>
        </p:txBody>
      </p:sp>
      <p:sp>
        <p:nvSpPr>
          <p:cNvPr id="2" name="Titre 1"/>
          <p:cNvSpPr>
            <a:spLocks noGrp="1"/>
          </p:cNvSpPr>
          <p:nvPr>
            <p:ph type="title"/>
          </p:nvPr>
        </p:nvSpPr>
        <p:spPr>
          <a:xfrm>
            <a:off x="590993" y="2157704"/>
            <a:ext cx="7620000" cy="2207399"/>
          </a:xfrm>
        </p:spPr>
        <p:txBody>
          <a:bodyPr/>
          <a:lstStyle/>
          <a:p>
            <a:pPr algn="ctr"/>
            <a:r>
              <a:rPr lang="fr-BE" dirty="0" err="1" smtClean="0"/>
              <a:t>Metadata</a:t>
            </a:r>
            <a:r>
              <a:rPr lang="fr-BE" dirty="0" smtClean="0"/>
              <a:t> Editor</a:t>
            </a:r>
            <a:br>
              <a:rPr lang="fr-BE" dirty="0" smtClean="0"/>
            </a:br>
            <a:r>
              <a:rPr lang="fr-BE" dirty="0"/>
              <a:t/>
            </a:r>
            <a:br>
              <a:rPr lang="fr-BE" dirty="0"/>
            </a:br>
            <a:r>
              <a:rPr lang="fr-BE" sz="3000" b="0" dirty="0" smtClean="0"/>
              <a:t>Le catalogage dans Alma</a:t>
            </a:r>
            <a:endParaRPr lang="fr-BE" sz="3000" b="0" dirty="0"/>
          </a:p>
        </p:txBody>
      </p:sp>
      <p:pic>
        <p:nvPicPr>
          <p:cNvPr id="3" name="Image 2"/>
          <p:cNvPicPr>
            <a:picLocks noChangeAspect="1"/>
          </p:cNvPicPr>
          <p:nvPr/>
        </p:nvPicPr>
        <p:blipFill>
          <a:blip r:embed="rId3" cstate="print"/>
          <a:stretch>
            <a:fillRect/>
          </a:stretch>
        </p:blipFill>
        <p:spPr>
          <a:xfrm>
            <a:off x="3131840" y="5877272"/>
            <a:ext cx="1895475" cy="590550"/>
          </a:xfrm>
          <a:prstGeom prst="rect">
            <a:avLst/>
          </a:prstGeom>
        </p:spPr>
      </p:pic>
      <p:sp>
        <p:nvSpPr>
          <p:cNvPr id="6" name="ZoneTexte 5"/>
          <p:cNvSpPr txBox="1"/>
          <p:nvPr/>
        </p:nvSpPr>
        <p:spPr>
          <a:xfrm>
            <a:off x="6228184" y="6220973"/>
            <a:ext cx="1872208" cy="261610"/>
          </a:xfrm>
          <a:prstGeom prst="rect">
            <a:avLst/>
          </a:prstGeom>
          <a:noFill/>
        </p:spPr>
        <p:txBody>
          <a:bodyPr wrap="square" rtlCol="0">
            <a:spAutoFit/>
          </a:bodyPr>
          <a:lstStyle/>
          <a:p>
            <a:r>
              <a:rPr lang="fr-BE" sz="1100" i="1" dirty="0" smtClean="0">
                <a:solidFill>
                  <a:schemeClr val="bg1">
                    <a:lumMod val="50000"/>
                  </a:schemeClr>
                </a:solidFill>
              </a:rPr>
              <a:t>Version de janvier 2017</a:t>
            </a:r>
            <a:endParaRPr lang="fr-BE" sz="1100" i="1" dirty="0">
              <a:solidFill>
                <a:schemeClr val="bg1">
                  <a:lumMod val="50000"/>
                </a:schemeClr>
              </a:solidFill>
            </a:endParaRPr>
          </a:p>
        </p:txBody>
      </p:sp>
    </p:spTree>
    <p:extLst>
      <p:ext uri="{BB962C8B-B14F-4D97-AF65-F5344CB8AC3E}">
        <p14:creationId xmlns:p14="http://schemas.microsoft.com/office/powerpoint/2010/main" val="303434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6252" y="21450"/>
            <a:ext cx="7992888" cy="936104"/>
          </a:xfrm>
        </p:spPr>
        <p:txBody>
          <a:bodyPr/>
          <a:lstStyle/>
          <a:p>
            <a:pPr marL="114300"/>
            <a:r>
              <a:rPr lang="fr-BE" sz="2000" cap="all"/>
              <a:t>Accéder au Metadata Editor</a:t>
            </a:r>
            <a:br>
              <a:rPr lang="fr-BE" sz="2000" cap="all"/>
            </a:br>
            <a:endParaRPr lang="fr-BE" sz="2000" dirty="0"/>
          </a:p>
        </p:txBody>
      </p:sp>
      <p:sp>
        <p:nvSpPr>
          <p:cNvPr id="7" name="Espace réservé du contenu 6"/>
          <p:cNvSpPr>
            <a:spLocks noGrp="1"/>
          </p:cNvSpPr>
          <p:nvPr>
            <p:ph sz="half" idx="1"/>
          </p:nvPr>
        </p:nvSpPr>
        <p:spPr>
          <a:xfrm>
            <a:off x="100328" y="878528"/>
            <a:ext cx="8431460" cy="4968552"/>
          </a:xfrm>
        </p:spPr>
        <p:txBody>
          <a:bodyPr/>
          <a:lstStyle/>
          <a:p>
            <a:pPr marL="114300" indent="0">
              <a:buNone/>
            </a:pPr>
            <a:r>
              <a:rPr lang="fr-BE" smtClean="0"/>
              <a:t>(3)</a:t>
            </a:r>
          </a:p>
          <a:p>
            <a:pPr marL="114300" indent="0">
              <a:buNone/>
            </a:pPr>
            <a:r>
              <a:rPr lang="fr-BE"/>
              <a:t>À partir du menu Alma : </a:t>
            </a:r>
            <a:br>
              <a:rPr lang="fr-BE"/>
            </a:br>
            <a:r>
              <a:rPr lang="fr-BE" b="1" smtClean="0">
                <a:solidFill>
                  <a:srgbClr val="C00000"/>
                </a:solidFill>
              </a:rPr>
              <a:t>Fulfillment  &gt; </a:t>
            </a:r>
            <a:r>
              <a:rPr lang="fr-BE" b="1">
                <a:solidFill>
                  <a:srgbClr val="C00000"/>
                </a:solidFill>
              </a:rPr>
              <a:t>Resource </a:t>
            </a:r>
            <a:r>
              <a:rPr lang="fr-BE" b="1" smtClean="0">
                <a:solidFill>
                  <a:srgbClr val="C00000"/>
                </a:solidFill>
              </a:rPr>
              <a:t>Requests &gt; Monitor requests &amp; Item Processes</a:t>
            </a:r>
            <a:endParaRPr lang="fr-BE" smtClean="0">
              <a:solidFill>
                <a:srgbClr val="C00000"/>
              </a:solidFill>
            </a:endParaRPr>
          </a:p>
          <a:p>
            <a:pPr marL="411480" lvl="1" indent="0">
              <a:buClrTx/>
              <a:buSzPct val="100000"/>
              <a:buNone/>
            </a:pPr>
            <a:endParaRPr lang="fr-BE">
              <a:solidFill>
                <a:srgbClr val="C00000"/>
              </a:solidFill>
            </a:endParaRPr>
          </a:p>
          <a:p>
            <a:pPr marL="411480" lvl="1" indent="0">
              <a:buClrTx/>
              <a:buSzPct val="100000"/>
              <a:buNone/>
            </a:pPr>
            <a:endParaRPr lang="fr-BE" smtClean="0">
              <a:solidFill>
                <a:srgbClr val="C00000"/>
              </a:solidFill>
            </a:endParaRPr>
          </a:p>
          <a:p>
            <a:pPr marL="411480" lvl="1" indent="0">
              <a:buClrTx/>
              <a:buSzPct val="100000"/>
              <a:buNone/>
            </a:pPr>
            <a:endParaRPr lang="fr-BE">
              <a:solidFill>
                <a:srgbClr val="C00000"/>
              </a:solidFill>
            </a:endParaRPr>
          </a:p>
          <a:p>
            <a:pPr marL="411480" lvl="1" indent="0">
              <a:buClrTx/>
              <a:buSzPct val="100000"/>
              <a:buNone/>
            </a:pPr>
            <a:endParaRPr lang="fr-BE" smtClean="0">
              <a:solidFill>
                <a:srgbClr val="C00000"/>
              </a:solidFill>
            </a:endParaRPr>
          </a:p>
          <a:p>
            <a:pPr marL="411480" lvl="1" indent="0">
              <a:buClrTx/>
              <a:buSzPct val="100000"/>
              <a:buNone/>
            </a:pPr>
            <a:r>
              <a:rPr lang="fr-BE" smtClean="0"/>
              <a:t>Le lien </a:t>
            </a:r>
            <a:r>
              <a:rPr lang="fr-BE" u="sng" smtClean="0">
                <a:solidFill>
                  <a:srgbClr val="0070C0"/>
                </a:solidFill>
              </a:rPr>
              <a:t>View title in search </a:t>
            </a:r>
          </a:p>
          <a:p>
            <a:pPr marL="411480" lvl="1" indent="0">
              <a:buClrTx/>
              <a:buSzPct val="100000"/>
              <a:buNone/>
            </a:pPr>
            <a:r>
              <a:rPr lang="fr-BE" smtClean="0"/>
              <a:t>permet d’afficher la notice dans le contexte All titles </a:t>
            </a:r>
            <a:endParaRPr lang="fr-BE"/>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lvl="1">
              <a:buClrTx/>
              <a:buSzPct val="100000"/>
            </a:pPr>
            <a:endParaRPr lang="en-US" sz="1400" b="1" cap="all" smtClean="0"/>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10</a:t>
            </a:fld>
            <a:endParaRPr lang="en-US"/>
          </a:p>
        </p:txBody>
      </p:sp>
      <p:pic>
        <p:nvPicPr>
          <p:cNvPr id="3" name="Image 2"/>
          <p:cNvPicPr>
            <a:picLocks noChangeAspect="1"/>
          </p:cNvPicPr>
          <p:nvPr/>
        </p:nvPicPr>
        <p:blipFill>
          <a:blip r:embed="rId3" cstate="print"/>
          <a:stretch>
            <a:fillRect/>
          </a:stretch>
        </p:blipFill>
        <p:spPr>
          <a:xfrm>
            <a:off x="467544" y="2329903"/>
            <a:ext cx="4514850" cy="800100"/>
          </a:xfrm>
          <a:prstGeom prst="rect">
            <a:avLst/>
          </a:prstGeom>
        </p:spPr>
      </p:pic>
      <p:cxnSp>
        <p:nvCxnSpPr>
          <p:cNvPr id="8" name="Connecteur droit avec flèche 7"/>
          <p:cNvCxnSpPr/>
          <p:nvPr/>
        </p:nvCxnSpPr>
        <p:spPr>
          <a:xfrm flipH="1">
            <a:off x="3491880" y="3105137"/>
            <a:ext cx="985649" cy="467879"/>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907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7992888" cy="1143000"/>
          </a:xfrm>
        </p:spPr>
        <p:txBody>
          <a:bodyPr/>
          <a:lstStyle/>
          <a:p>
            <a:r>
              <a:rPr lang="fr-BE" smtClean="0"/>
              <a:t>Plan</a:t>
            </a:r>
            <a:endParaRPr lang="fr-BE"/>
          </a:p>
        </p:txBody>
      </p:sp>
      <p:sp>
        <p:nvSpPr>
          <p:cNvPr id="3" name="Espace réservé du contenu 2"/>
          <p:cNvSpPr>
            <a:spLocks noGrp="1"/>
          </p:cNvSpPr>
          <p:nvPr>
            <p:ph idx="1"/>
          </p:nvPr>
        </p:nvSpPr>
        <p:spPr>
          <a:xfrm>
            <a:off x="251520" y="1143000"/>
            <a:ext cx="7992888" cy="5382344"/>
          </a:xfrm>
        </p:spPr>
        <p:txBody>
          <a:bodyPr/>
          <a:lstStyle/>
          <a:p>
            <a:r>
              <a:rPr lang="fr-BE" cap="all" dirty="0" smtClean="0"/>
              <a:t>Accéder au </a:t>
            </a:r>
            <a:r>
              <a:rPr lang="fr-BE" cap="all" dirty="0" err="1" smtClean="0"/>
              <a:t>Metadata</a:t>
            </a:r>
            <a:r>
              <a:rPr lang="fr-BE" cap="all" dirty="0" smtClean="0"/>
              <a:t> Editor</a:t>
            </a:r>
          </a:p>
          <a:p>
            <a:r>
              <a:rPr lang="fr-BE" b="1" cap="all" dirty="0" smtClean="0">
                <a:solidFill>
                  <a:srgbClr val="0070C0"/>
                </a:solidFill>
              </a:rPr>
              <a:t>Présentation du </a:t>
            </a:r>
            <a:r>
              <a:rPr lang="fr-BE" b="1" cap="all" dirty="0" err="1" smtClean="0">
                <a:solidFill>
                  <a:srgbClr val="0070C0"/>
                </a:solidFill>
              </a:rPr>
              <a:t>metadata</a:t>
            </a:r>
            <a:r>
              <a:rPr lang="fr-BE" b="1" cap="all" dirty="0" smtClean="0">
                <a:solidFill>
                  <a:srgbClr val="0070C0"/>
                </a:solidFill>
              </a:rPr>
              <a:t> editor</a:t>
            </a:r>
          </a:p>
          <a:p>
            <a:pPr lvl="1"/>
            <a:r>
              <a:rPr lang="fr-BE" cap="all" dirty="0" smtClean="0">
                <a:solidFill>
                  <a:srgbClr val="0070C0"/>
                </a:solidFill>
              </a:rPr>
              <a:t>Structure </a:t>
            </a:r>
          </a:p>
          <a:p>
            <a:pPr lvl="2"/>
            <a:r>
              <a:rPr lang="fr-BE" cap="all" dirty="0" err="1" smtClean="0">
                <a:solidFill>
                  <a:srgbClr val="0070C0"/>
                </a:solidFill>
              </a:rPr>
              <a:t>Templates</a:t>
            </a:r>
            <a:endParaRPr lang="fr-BE" cap="all" dirty="0" smtClean="0">
              <a:solidFill>
                <a:srgbClr val="0070C0"/>
              </a:solidFill>
            </a:endParaRPr>
          </a:p>
          <a:p>
            <a:pPr lvl="2"/>
            <a:r>
              <a:rPr lang="fr-BE" cap="all" dirty="0" smtClean="0">
                <a:solidFill>
                  <a:srgbClr val="0070C0"/>
                </a:solidFill>
              </a:rPr>
              <a:t>Records</a:t>
            </a:r>
          </a:p>
          <a:p>
            <a:pPr lvl="2"/>
            <a:r>
              <a:rPr lang="fr-BE" cap="all" dirty="0" err="1" smtClean="0">
                <a:solidFill>
                  <a:srgbClr val="0070C0"/>
                </a:solidFill>
              </a:rPr>
              <a:t>rules</a:t>
            </a:r>
            <a:endParaRPr lang="fr-BE" cap="all" dirty="0" smtClean="0">
              <a:solidFill>
                <a:srgbClr val="0070C0"/>
              </a:solidFill>
            </a:endParaRPr>
          </a:p>
          <a:p>
            <a:pPr lvl="1"/>
            <a:r>
              <a:rPr lang="fr-BE" cap="all" dirty="0" smtClean="0">
                <a:solidFill>
                  <a:srgbClr val="0070C0"/>
                </a:solidFill>
              </a:rPr>
              <a:t>Les menus et les actions possibles</a:t>
            </a:r>
          </a:p>
          <a:p>
            <a:pPr lvl="1"/>
            <a:r>
              <a:rPr lang="fr-BE" cap="all" dirty="0" smtClean="0">
                <a:solidFill>
                  <a:srgbClr val="0070C0"/>
                </a:solidFill>
              </a:rPr>
              <a:t>Le panneau inférieur</a:t>
            </a:r>
          </a:p>
          <a:p>
            <a:r>
              <a:rPr lang="fr-BE" cap="all" dirty="0" smtClean="0"/>
              <a:t>Création d’une notice et de son inventaire dans alma</a:t>
            </a:r>
          </a:p>
          <a:p>
            <a:pPr lvl="1"/>
            <a:r>
              <a:rPr lang="fr-BE" cap="all" dirty="0" smtClean="0"/>
              <a:t>La notice bibliographique</a:t>
            </a:r>
          </a:p>
          <a:p>
            <a:pPr lvl="1"/>
            <a:r>
              <a:rPr lang="fr-BE" cap="all" smtClean="0"/>
              <a:t>La </a:t>
            </a:r>
            <a:r>
              <a:rPr lang="fr-BE" cap="all" dirty="0" smtClean="0"/>
              <a:t>notice holding</a:t>
            </a:r>
          </a:p>
          <a:p>
            <a:pPr lvl="1"/>
            <a:r>
              <a:rPr lang="fr-BE" cap="all" smtClean="0"/>
              <a:t>L’exemplaire</a:t>
            </a:r>
          </a:p>
          <a:p>
            <a:pPr lvl="1"/>
            <a:endParaRPr lang="fr-BE" cap="all"/>
          </a:p>
          <a:p>
            <a:r>
              <a:rPr lang="fr-BE" cap="all"/>
              <a:t>Travailler avec les notices HOLDING</a:t>
            </a:r>
          </a:p>
          <a:p>
            <a:endParaRPr lang="fr-BE" cap="all" smtClean="0"/>
          </a:p>
          <a:p>
            <a:endParaRPr lang="fr-BE" cap="all"/>
          </a:p>
          <a:p>
            <a:endParaRPr lang="fr-BE" cap="all" dirty="0" smtClean="0"/>
          </a:p>
          <a:p>
            <a:endParaRPr lang="fr-BE" cap="all" dirty="0" smtClean="0"/>
          </a:p>
          <a:p>
            <a:pPr lvl="1"/>
            <a:endParaRPr lang="fr-BE" cap="all" dirty="0" smtClean="0"/>
          </a:p>
          <a:p>
            <a:endParaRPr lang="fr-BE" cap="all"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Tree>
    <p:extLst>
      <p:ext uri="{BB962C8B-B14F-4D97-AF65-F5344CB8AC3E}">
        <p14:creationId xmlns:p14="http://schemas.microsoft.com/office/powerpoint/2010/main" val="2829841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160302"/>
            <a:ext cx="7992888" cy="1143000"/>
          </a:xfrm>
        </p:spPr>
        <p:txBody>
          <a:bodyPr/>
          <a:lstStyle/>
          <a:p>
            <a:r>
              <a:rPr lang="fr-BE" sz="2000" cap="all"/>
              <a:t>Présentation du metadata editor</a:t>
            </a:r>
            <a:r>
              <a:rPr lang="fr-BE" cap="all">
                <a:solidFill>
                  <a:srgbClr val="0070C0"/>
                </a:solidFill>
              </a:rPr>
              <a:t/>
            </a:r>
            <a:br>
              <a:rPr lang="fr-BE" cap="all">
                <a:solidFill>
                  <a:srgbClr val="0070C0"/>
                </a:solidFill>
              </a:rPr>
            </a:br>
            <a:endParaRPr lang="fr-BE"/>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6" name="ZoneTexte 5"/>
          <p:cNvSpPr txBox="1"/>
          <p:nvPr/>
        </p:nvSpPr>
        <p:spPr>
          <a:xfrm>
            <a:off x="395536" y="1700808"/>
            <a:ext cx="7560840" cy="2893100"/>
          </a:xfrm>
          <a:prstGeom prst="rect">
            <a:avLst/>
          </a:prstGeom>
          <a:noFill/>
        </p:spPr>
        <p:txBody>
          <a:bodyPr wrap="square" rtlCol="0">
            <a:spAutoFit/>
          </a:bodyPr>
          <a:lstStyle/>
          <a:p>
            <a:pPr algn="just"/>
            <a:r>
              <a:rPr lang="fr-BE" sz="2600" dirty="0" smtClean="0"/>
              <a:t>Le « </a:t>
            </a:r>
            <a:r>
              <a:rPr lang="fr-BE" sz="2600" dirty="0" err="1" smtClean="0"/>
              <a:t>Metadata</a:t>
            </a:r>
            <a:r>
              <a:rPr lang="fr-BE" sz="2600" dirty="0" smtClean="0"/>
              <a:t> Editor » permet </a:t>
            </a:r>
            <a:r>
              <a:rPr lang="fr-BE" sz="2600" smtClean="0"/>
              <a:t>de </a:t>
            </a:r>
            <a:r>
              <a:rPr lang="fr-BE" sz="2600" b="1" smtClean="0"/>
              <a:t>visualiser et éditer </a:t>
            </a:r>
            <a:r>
              <a:rPr lang="fr-BE" sz="2600" smtClean="0"/>
              <a:t>:</a:t>
            </a:r>
            <a:endParaRPr lang="fr-BE" sz="2600" dirty="0" smtClean="0"/>
          </a:p>
          <a:p>
            <a:endParaRPr lang="fr-BE" sz="2000" dirty="0" smtClean="0"/>
          </a:p>
          <a:p>
            <a:pPr marL="742950" lvl="1" indent="-285750">
              <a:buFont typeface="Arial" panose="020B0604020202020204" pitchFamily="34" charset="0"/>
              <a:buChar char="•"/>
            </a:pPr>
            <a:r>
              <a:rPr lang="fr-BE" sz="2000" dirty="0" smtClean="0"/>
              <a:t>des </a:t>
            </a:r>
            <a:r>
              <a:rPr lang="fr-BE" sz="2000" b="1" smtClean="0">
                <a:solidFill>
                  <a:srgbClr val="C00000"/>
                </a:solidFill>
              </a:rPr>
              <a:t>notices bibliographiques</a:t>
            </a:r>
            <a:endParaRPr lang="fr-BE" sz="2000" b="1" dirty="0" smtClean="0">
              <a:solidFill>
                <a:srgbClr val="C00000"/>
              </a:solidFill>
            </a:endParaRPr>
          </a:p>
          <a:p>
            <a:pPr lvl="1"/>
            <a:endParaRPr lang="fr-BE" sz="2000" dirty="0" smtClean="0"/>
          </a:p>
          <a:p>
            <a:pPr marL="742950" lvl="1" indent="-285750">
              <a:buFont typeface="Arial" panose="020B0604020202020204" pitchFamily="34" charset="0"/>
              <a:buChar char="•"/>
            </a:pPr>
            <a:r>
              <a:rPr lang="fr-BE" sz="2000" dirty="0" smtClean="0"/>
              <a:t>des </a:t>
            </a:r>
            <a:r>
              <a:rPr lang="fr-BE" sz="2000" b="1" dirty="0" smtClean="0">
                <a:solidFill>
                  <a:srgbClr val="C00000"/>
                </a:solidFill>
              </a:rPr>
              <a:t>notices holdings</a:t>
            </a:r>
          </a:p>
          <a:p>
            <a:pPr lvl="1"/>
            <a:endParaRPr lang="fr-BE" sz="2000" dirty="0" smtClean="0"/>
          </a:p>
          <a:p>
            <a:pPr marL="742950" lvl="1" indent="-285750">
              <a:buFont typeface="Arial" panose="020B0604020202020204" pitchFamily="34" charset="0"/>
              <a:buChar char="•"/>
            </a:pPr>
            <a:r>
              <a:rPr lang="fr-BE" sz="2000" dirty="0" smtClean="0"/>
              <a:t>des </a:t>
            </a:r>
            <a:r>
              <a:rPr lang="fr-BE" sz="2000" b="1" dirty="0" smtClean="0">
                <a:solidFill>
                  <a:srgbClr val="C00000"/>
                </a:solidFill>
              </a:rPr>
              <a:t>notices d’autorités</a:t>
            </a:r>
          </a:p>
          <a:p>
            <a:pPr marL="285750" indent="-285750">
              <a:buFont typeface="Arial" panose="020B0604020202020204" pitchFamily="34" charset="0"/>
              <a:buChar char="•"/>
            </a:pPr>
            <a:endParaRPr lang="fr-BE" dirty="0" smtClean="0"/>
          </a:p>
          <a:p>
            <a:endParaRPr lang="fr-BE" dirty="0"/>
          </a:p>
        </p:txBody>
      </p:sp>
    </p:spTree>
    <p:extLst>
      <p:ext uri="{BB962C8B-B14F-4D97-AF65-F5344CB8AC3E}">
        <p14:creationId xmlns:p14="http://schemas.microsoft.com/office/powerpoint/2010/main" val="187981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smtClean="0"/>
              <a:t>Alma @ ULg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13</a:t>
            </a:fld>
            <a:endParaRPr lang="en-US"/>
          </a:p>
        </p:txBody>
      </p:sp>
      <p:pic>
        <p:nvPicPr>
          <p:cNvPr id="2" name="Image 1"/>
          <p:cNvPicPr>
            <a:picLocks noChangeAspect="1"/>
          </p:cNvPicPr>
          <p:nvPr/>
        </p:nvPicPr>
        <p:blipFill>
          <a:blip r:embed="rId3" cstate="print"/>
          <a:stretch>
            <a:fillRect/>
          </a:stretch>
        </p:blipFill>
        <p:spPr>
          <a:xfrm>
            <a:off x="234950" y="908719"/>
            <a:ext cx="8064896" cy="5432407"/>
          </a:xfrm>
          <a:prstGeom prst="rect">
            <a:avLst/>
          </a:prstGeom>
        </p:spPr>
      </p:pic>
      <p:sp>
        <p:nvSpPr>
          <p:cNvPr id="9" name="Rectangle 8"/>
          <p:cNvSpPr/>
          <p:nvPr/>
        </p:nvSpPr>
        <p:spPr>
          <a:xfrm>
            <a:off x="827584" y="4149080"/>
            <a:ext cx="1656184" cy="792088"/>
          </a:xfrm>
          <a:prstGeom prst="wedgeRectCallout">
            <a:avLst>
              <a:gd name="adj1" fmla="val 25903"/>
              <a:gd name="adj2" fmla="val -49786"/>
            </a:avLst>
          </a:prstGeom>
          <a:solidFill>
            <a:schemeClr val="accent6">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i="1" dirty="0" smtClean="0">
                <a:solidFill>
                  <a:schemeClr val="tx2">
                    <a:lumMod val="50000"/>
                  </a:schemeClr>
                </a:solidFill>
              </a:rPr>
              <a:t>Panneau de gauche</a:t>
            </a:r>
            <a:endParaRPr lang="fr-BE" sz="1200" b="1" i="1" dirty="0">
              <a:solidFill>
                <a:schemeClr val="tx2">
                  <a:lumMod val="50000"/>
                </a:schemeClr>
              </a:solidFill>
            </a:endParaRPr>
          </a:p>
        </p:txBody>
      </p:sp>
      <p:sp>
        <p:nvSpPr>
          <p:cNvPr id="10" name="Rectangle 9"/>
          <p:cNvSpPr/>
          <p:nvPr/>
        </p:nvSpPr>
        <p:spPr>
          <a:xfrm>
            <a:off x="4067944" y="2237203"/>
            <a:ext cx="2067108" cy="1283656"/>
          </a:xfrm>
          <a:prstGeom prst="wedgeRectCallout">
            <a:avLst>
              <a:gd name="adj1" fmla="val 25903"/>
              <a:gd name="adj2" fmla="val -49786"/>
            </a:avLst>
          </a:prstGeom>
          <a:solidFill>
            <a:schemeClr val="accent6">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i="1" dirty="0" smtClean="0">
                <a:solidFill>
                  <a:schemeClr val="tx2">
                    <a:lumMod val="50000"/>
                  </a:schemeClr>
                </a:solidFill>
              </a:rPr>
              <a:t>Panneau principal</a:t>
            </a:r>
            <a:endParaRPr lang="fr-BE" b="1" i="1" dirty="0">
              <a:solidFill>
                <a:schemeClr val="tx2">
                  <a:lumMod val="50000"/>
                </a:schemeClr>
              </a:solidFill>
            </a:endParaRPr>
          </a:p>
        </p:txBody>
      </p:sp>
      <p:sp>
        <p:nvSpPr>
          <p:cNvPr id="11" name="Rectangle 10"/>
          <p:cNvSpPr/>
          <p:nvPr/>
        </p:nvSpPr>
        <p:spPr>
          <a:xfrm>
            <a:off x="3707578" y="5403372"/>
            <a:ext cx="3168352" cy="641828"/>
          </a:xfrm>
          <a:prstGeom prst="wedgeRectCallout">
            <a:avLst>
              <a:gd name="adj1" fmla="val 25903"/>
              <a:gd name="adj2" fmla="val -49786"/>
            </a:avLst>
          </a:prstGeom>
          <a:solidFill>
            <a:schemeClr val="accent6">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i="1" dirty="0" smtClean="0">
                <a:solidFill>
                  <a:schemeClr val="tx2">
                    <a:lumMod val="50000"/>
                  </a:schemeClr>
                </a:solidFill>
              </a:rPr>
              <a:t>Panneau inférieur</a:t>
            </a:r>
            <a:endParaRPr lang="fr-BE" b="1" i="1" dirty="0">
              <a:solidFill>
                <a:schemeClr val="tx2">
                  <a:lumMod val="50000"/>
                </a:schemeClr>
              </a:solidFill>
            </a:endParaRPr>
          </a:p>
        </p:txBody>
      </p:sp>
      <p:sp>
        <p:nvSpPr>
          <p:cNvPr id="12" name="Titre 2"/>
          <p:cNvSpPr txBox="1">
            <a:spLocks/>
          </p:cNvSpPr>
          <p:nvPr/>
        </p:nvSpPr>
        <p:spPr>
          <a:xfrm>
            <a:off x="272843" y="139787"/>
            <a:ext cx="7992888" cy="1143000"/>
          </a:xfrm>
          <a:prstGeom prst="rect">
            <a:avLst/>
          </a:prstGeom>
        </p:spPr>
        <p:txBody>
          <a:bodyPr/>
          <a:lst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a:lstStyle>
          <a:p>
            <a:r>
              <a:rPr lang="fr-BE" sz="2000" cap="all" smtClean="0"/>
              <a:t>Présentation du metadata editor</a:t>
            </a:r>
            <a:r>
              <a:rPr lang="fr-BE" cap="all" smtClean="0">
                <a:solidFill>
                  <a:srgbClr val="0070C0"/>
                </a:solidFill>
              </a:rPr>
              <a:t/>
            </a:r>
            <a:br>
              <a:rPr lang="fr-BE" cap="all" smtClean="0">
                <a:solidFill>
                  <a:srgbClr val="0070C0"/>
                </a:solidFill>
              </a:rPr>
            </a:br>
            <a:endParaRPr lang="fr-BE"/>
          </a:p>
        </p:txBody>
      </p:sp>
      <p:pic>
        <p:nvPicPr>
          <p:cNvPr id="5" name="Image 4"/>
          <p:cNvPicPr>
            <a:picLocks noChangeAspect="1"/>
          </p:cNvPicPr>
          <p:nvPr/>
        </p:nvPicPr>
        <p:blipFill>
          <a:blip r:embed="rId4"/>
          <a:stretch>
            <a:fillRect/>
          </a:stretch>
        </p:blipFill>
        <p:spPr>
          <a:xfrm>
            <a:off x="234950" y="2051719"/>
            <a:ext cx="2238747" cy="1834505"/>
          </a:xfrm>
          <a:prstGeom prst="rect">
            <a:avLst/>
          </a:prstGeom>
        </p:spPr>
      </p:pic>
    </p:spTree>
    <p:extLst>
      <p:ext uri="{BB962C8B-B14F-4D97-AF65-F5344CB8AC3E}">
        <p14:creationId xmlns:p14="http://schemas.microsoft.com/office/powerpoint/2010/main" val="2194200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824962" y="1520032"/>
            <a:ext cx="5184575" cy="5194756"/>
          </a:xfrm>
        </p:spPr>
        <p:txBody>
          <a:bodyPr/>
          <a:lstStyle/>
          <a:p>
            <a:pPr marL="114300" indent="0">
              <a:buNone/>
            </a:pPr>
            <a:endParaRPr lang="fr-BE" b="1">
              <a:solidFill>
                <a:schemeClr val="accent5">
                  <a:lumMod val="50000"/>
                </a:schemeClr>
              </a:solidFill>
            </a:endParaRPr>
          </a:p>
          <a:p>
            <a:pPr marL="114300" indent="0">
              <a:buNone/>
            </a:pPr>
            <a:r>
              <a:rPr lang="fr-BE" b="1" cap="small" dirty="0" err="1" smtClean="0"/>
              <a:t>Templates</a:t>
            </a:r>
            <a:r>
              <a:rPr lang="fr-BE" b="1" cap="small" dirty="0" smtClean="0"/>
              <a:t> </a:t>
            </a:r>
            <a:r>
              <a:rPr lang="fr-BE"/>
              <a:t>: </a:t>
            </a:r>
            <a:r>
              <a:rPr lang="fr-BE" smtClean="0"/>
              <a:t>les grilles (modèles) de catalogage</a:t>
            </a:r>
            <a:endParaRPr lang="fr-BE" sz="1400" smtClean="0"/>
          </a:p>
          <a:p>
            <a:pPr marL="114300" indent="0">
              <a:buNone/>
            </a:pPr>
            <a:endParaRPr lang="fr-BE" b="1" dirty="0">
              <a:solidFill>
                <a:srgbClr val="C00000"/>
              </a:solidFill>
            </a:endParaRPr>
          </a:p>
          <a:p>
            <a:pPr marL="114300" indent="0">
              <a:buNone/>
            </a:pPr>
            <a:r>
              <a:rPr lang="fr-BE" b="1" cap="small" smtClean="0"/>
              <a:t>Records : </a:t>
            </a:r>
            <a:r>
              <a:rPr lang="fr-BE"/>
              <a:t>c</a:t>
            </a:r>
            <a:r>
              <a:rPr lang="fr-BE" smtClean="0"/>
              <a:t>e sont « vos » notices – bibliographiques, autorités, ou holdings</a:t>
            </a:r>
          </a:p>
          <a:p>
            <a:pPr marL="114300" indent="0">
              <a:buNone/>
            </a:pPr>
            <a:endParaRPr lang="fr-BE"/>
          </a:p>
          <a:p>
            <a:pPr marL="114300" indent="0">
              <a:buNone/>
            </a:pPr>
            <a:endParaRPr lang="fr-BE" smtClean="0"/>
          </a:p>
          <a:p>
            <a:pPr marL="114300" indent="0">
              <a:buNone/>
            </a:pPr>
            <a:endParaRPr lang="fr-BE"/>
          </a:p>
          <a:p>
            <a:pPr marL="114300" indent="0">
              <a:buNone/>
            </a:pPr>
            <a:endParaRPr lang="fr-BE" b="1" cap="small" smtClean="0">
              <a:solidFill>
                <a:schemeClr val="tx1">
                  <a:lumMod val="75000"/>
                  <a:lumOff val="25000"/>
                </a:schemeClr>
              </a:solidFill>
            </a:endParaRPr>
          </a:p>
          <a:p>
            <a:pPr marL="114300" indent="0">
              <a:buNone/>
            </a:pPr>
            <a:endParaRPr lang="fr-BE" b="1" cap="small">
              <a:solidFill>
                <a:schemeClr val="tx1">
                  <a:lumMod val="75000"/>
                  <a:lumOff val="25000"/>
                </a:schemeClr>
              </a:solidFill>
            </a:endParaRPr>
          </a:p>
          <a:p>
            <a:pPr marL="114300" indent="0">
              <a:buNone/>
            </a:pPr>
            <a:r>
              <a:rPr lang="fr-BE" b="1" cap="small" smtClean="0">
                <a:solidFill>
                  <a:schemeClr val="tx1">
                    <a:lumMod val="75000"/>
                    <a:lumOff val="25000"/>
                  </a:schemeClr>
                </a:solidFill>
              </a:rPr>
              <a:t>Rules </a:t>
            </a:r>
            <a:r>
              <a:rPr lang="fr-BE" b="1" cap="small">
                <a:solidFill>
                  <a:schemeClr val="tx1">
                    <a:lumMod val="75000"/>
                    <a:lumOff val="25000"/>
                  </a:schemeClr>
                </a:solidFill>
              </a:rPr>
              <a:t>: </a:t>
            </a:r>
            <a:r>
              <a:rPr lang="fr-BE" smtClean="0">
                <a:solidFill>
                  <a:schemeClr val="tx1">
                    <a:lumMod val="75000"/>
                    <a:lumOff val="25000"/>
                  </a:schemeClr>
                </a:solidFill>
              </a:rPr>
              <a:t>des règles de normalisation qui s’appliquent par exemple dans le cadre de l’import de notices ou pour corriger une notice</a:t>
            </a:r>
            <a:endParaRPr lang="fr-BE" dirty="0">
              <a:solidFill>
                <a:schemeClr val="tx1">
                  <a:lumMod val="75000"/>
                  <a:lumOff val="25000"/>
                </a:schemeClr>
              </a:solidFill>
            </a:endParaRPr>
          </a:p>
        </p:txBody>
      </p:sp>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a:p>
        </p:txBody>
      </p:sp>
      <p:sp>
        <p:nvSpPr>
          <p:cNvPr id="2" name="Titre 1"/>
          <p:cNvSpPr>
            <a:spLocks noGrp="1"/>
          </p:cNvSpPr>
          <p:nvPr>
            <p:ph type="title"/>
          </p:nvPr>
        </p:nvSpPr>
        <p:spPr>
          <a:xfrm>
            <a:off x="251520" y="3711"/>
            <a:ext cx="7992888" cy="915025"/>
          </a:xfrm>
        </p:spPr>
        <p:txBody>
          <a:bodyPr/>
          <a:lstStyle/>
          <a:p>
            <a:r>
              <a:rPr lang="fr-BE" sz="2000" cap="all"/>
              <a:t>Présentation du metadata editor</a:t>
            </a:r>
            <a:endParaRPr lang="fr-BE" sz="2000"/>
          </a:p>
        </p:txBody>
      </p:sp>
      <p:pic>
        <p:nvPicPr>
          <p:cNvPr id="8" name="Image 7"/>
          <p:cNvPicPr>
            <a:picLocks noChangeAspect="1"/>
          </p:cNvPicPr>
          <p:nvPr/>
        </p:nvPicPr>
        <p:blipFill>
          <a:blip r:embed="rId3" cstate="print"/>
          <a:stretch>
            <a:fillRect/>
          </a:stretch>
        </p:blipFill>
        <p:spPr>
          <a:xfrm>
            <a:off x="251258" y="1281351"/>
            <a:ext cx="2232248" cy="5044141"/>
          </a:xfrm>
          <a:prstGeom prst="rect">
            <a:avLst/>
          </a:prstGeom>
        </p:spPr>
      </p:pic>
      <p:sp>
        <p:nvSpPr>
          <p:cNvPr id="9" name="ZoneTexte 8"/>
          <p:cNvSpPr txBox="1"/>
          <p:nvPr/>
        </p:nvSpPr>
        <p:spPr>
          <a:xfrm>
            <a:off x="251258" y="873701"/>
            <a:ext cx="5628592" cy="646331"/>
          </a:xfrm>
          <a:prstGeom prst="rect">
            <a:avLst/>
          </a:prstGeom>
          <a:noFill/>
        </p:spPr>
        <p:txBody>
          <a:bodyPr wrap="none" rtlCol="0">
            <a:spAutoFit/>
          </a:bodyPr>
          <a:lstStyle/>
          <a:p>
            <a:r>
              <a:rPr lang="fr-BE" b="1" i="1">
                <a:solidFill>
                  <a:srgbClr val="002060"/>
                </a:solidFill>
              </a:rPr>
              <a:t>Par défaut, le panneau de gauche s’ouvre de cette façon</a:t>
            </a:r>
          </a:p>
          <a:p>
            <a:endParaRPr lang="fr-BE"/>
          </a:p>
        </p:txBody>
      </p:sp>
      <p:pic>
        <p:nvPicPr>
          <p:cNvPr id="5" name="Image 4"/>
          <p:cNvPicPr>
            <a:picLocks noChangeAspect="1"/>
          </p:cNvPicPr>
          <p:nvPr/>
        </p:nvPicPr>
        <p:blipFill>
          <a:blip r:embed="rId4"/>
          <a:stretch>
            <a:fillRect/>
          </a:stretch>
        </p:blipFill>
        <p:spPr>
          <a:xfrm>
            <a:off x="251258" y="1807150"/>
            <a:ext cx="2721262" cy="1906513"/>
          </a:xfrm>
          <a:prstGeom prst="rect">
            <a:avLst/>
          </a:prstGeom>
        </p:spPr>
      </p:pic>
    </p:spTree>
    <p:extLst>
      <p:ext uri="{BB962C8B-B14F-4D97-AF65-F5344CB8AC3E}">
        <p14:creationId xmlns:p14="http://schemas.microsoft.com/office/powerpoint/2010/main" val="2222005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4653"/>
            <a:ext cx="7992888" cy="988083"/>
          </a:xfrm>
        </p:spPr>
        <p:txBody>
          <a:bodyPr/>
          <a:lstStyle/>
          <a:p>
            <a:r>
              <a:rPr lang="fr-BE" sz="2000" cap="all"/>
              <a:t>Présentation du metadata editor</a:t>
            </a:r>
            <a:endParaRPr lang="fr-BE" sz="2000"/>
          </a:p>
        </p:txBody>
      </p:sp>
      <p:sp>
        <p:nvSpPr>
          <p:cNvPr id="3" name="Espace réservé du contenu 2"/>
          <p:cNvSpPr>
            <a:spLocks noGrp="1"/>
          </p:cNvSpPr>
          <p:nvPr>
            <p:ph idx="1"/>
          </p:nvPr>
        </p:nvSpPr>
        <p:spPr>
          <a:xfrm>
            <a:off x="251519" y="836712"/>
            <a:ext cx="8207607" cy="5758010"/>
          </a:xfrm>
        </p:spPr>
        <p:txBody>
          <a:bodyPr/>
          <a:lstStyle/>
          <a:p>
            <a:pPr marL="114300" indent="0">
              <a:buNone/>
            </a:pPr>
            <a:r>
              <a:rPr lang="fr-BE" smtClean="0"/>
              <a:t>TEMPLATES</a:t>
            </a:r>
          </a:p>
          <a:p>
            <a:pPr marL="114300" indent="0">
              <a:buNone/>
            </a:pPr>
            <a:endParaRPr lang="fr-BE"/>
          </a:p>
          <a:p>
            <a:pPr marL="114300" indent="0">
              <a:buNone/>
            </a:pP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pic>
        <p:nvPicPr>
          <p:cNvPr id="8" name="Image 7"/>
          <p:cNvPicPr>
            <a:picLocks noChangeAspect="1"/>
          </p:cNvPicPr>
          <p:nvPr/>
        </p:nvPicPr>
        <p:blipFill>
          <a:blip r:embed="rId3" cstate="print"/>
          <a:stretch>
            <a:fillRect/>
          </a:stretch>
        </p:blipFill>
        <p:spPr>
          <a:xfrm>
            <a:off x="683568" y="1247775"/>
            <a:ext cx="2520280" cy="5346947"/>
          </a:xfrm>
          <a:prstGeom prst="rect">
            <a:avLst/>
          </a:prstGeom>
        </p:spPr>
      </p:pic>
      <p:pic>
        <p:nvPicPr>
          <p:cNvPr id="9" name="Image 8"/>
          <p:cNvPicPr>
            <a:picLocks noChangeAspect="1"/>
          </p:cNvPicPr>
          <p:nvPr/>
        </p:nvPicPr>
        <p:blipFill>
          <a:blip r:embed="rId4" cstate="print"/>
          <a:stretch>
            <a:fillRect/>
          </a:stretch>
        </p:blipFill>
        <p:spPr>
          <a:xfrm>
            <a:off x="3635896" y="2771031"/>
            <a:ext cx="838200" cy="847725"/>
          </a:xfrm>
          <a:prstGeom prst="rect">
            <a:avLst/>
          </a:prstGeom>
        </p:spPr>
      </p:pic>
      <p:sp>
        <p:nvSpPr>
          <p:cNvPr id="11" name="Flèche courbée vers le bas 10"/>
          <p:cNvSpPr/>
          <p:nvPr/>
        </p:nvSpPr>
        <p:spPr>
          <a:xfrm>
            <a:off x="4802873" y="2247384"/>
            <a:ext cx="1435629" cy="541397"/>
          </a:xfrm>
          <a:prstGeom prst="curved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2" name="ZoneTexte 11"/>
          <p:cNvSpPr txBox="1"/>
          <p:nvPr/>
        </p:nvSpPr>
        <p:spPr>
          <a:xfrm>
            <a:off x="4906144" y="2936988"/>
            <a:ext cx="3625644" cy="2954655"/>
          </a:xfrm>
          <a:prstGeom prst="rect">
            <a:avLst/>
          </a:prstGeom>
          <a:noFill/>
        </p:spPr>
        <p:txBody>
          <a:bodyPr wrap="square" rtlCol="0">
            <a:spAutoFit/>
          </a:bodyPr>
          <a:lstStyle/>
          <a:p>
            <a:r>
              <a:rPr lang="fr-BE" sz="2200" b="1" cap="small" smtClean="0"/>
              <a:t>Ouvre la grille choisie dans le Panneau principal</a:t>
            </a:r>
          </a:p>
          <a:p>
            <a:endParaRPr lang="fr-BE" sz="2200" cap="small" smtClean="0"/>
          </a:p>
          <a:p>
            <a:pPr marL="285750" indent="-285750">
              <a:buFont typeface="Symbol" panose="05050102010706020507" pitchFamily="18" charset="2"/>
              <a:buChar char="Þ"/>
            </a:pPr>
            <a:r>
              <a:rPr lang="fr-BE" sz="2200" smtClean="0">
                <a:solidFill>
                  <a:srgbClr val="0070C0"/>
                </a:solidFill>
              </a:rPr>
              <a:t>Permet de créer et enregistrer une nouvelle notice bibliographique</a:t>
            </a:r>
          </a:p>
          <a:p>
            <a:endParaRPr lang="fr-BE" smtClean="0">
              <a:solidFill>
                <a:schemeClr val="bg1">
                  <a:lumMod val="50000"/>
                </a:schemeClr>
              </a:solidFill>
            </a:endParaRPr>
          </a:p>
          <a:p>
            <a:pPr marL="285750" indent="-285750">
              <a:buFont typeface="Symbol" panose="05050102010706020507" pitchFamily="18" charset="2"/>
              <a:buChar char="Þ"/>
            </a:pPr>
            <a:r>
              <a:rPr lang="fr-BE" smtClean="0">
                <a:solidFill>
                  <a:schemeClr val="bg1">
                    <a:lumMod val="50000"/>
                  </a:schemeClr>
                </a:solidFill>
              </a:rPr>
              <a:t>Permet de créer un nouveau template</a:t>
            </a:r>
            <a:endParaRPr lang="fr-BE">
              <a:solidFill>
                <a:schemeClr val="bg1">
                  <a:lumMod val="50000"/>
                </a:schemeClr>
              </a:solidFill>
            </a:endParaRPr>
          </a:p>
        </p:txBody>
      </p:sp>
      <p:pic>
        <p:nvPicPr>
          <p:cNvPr id="6" name="Image 5"/>
          <p:cNvPicPr>
            <a:picLocks noChangeAspect="1"/>
          </p:cNvPicPr>
          <p:nvPr/>
        </p:nvPicPr>
        <p:blipFill>
          <a:blip r:embed="rId5"/>
          <a:stretch>
            <a:fillRect/>
          </a:stretch>
        </p:blipFill>
        <p:spPr>
          <a:xfrm>
            <a:off x="676272" y="1483701"/>
            <a:ext cx="2464698" cy="5306060"/>
          </a:xfrm>
          <a:prstGeom prst="rect">
            <a:avLst/>
          </a:prstGeom>
        </p:spPr>
      </p:pic>
      <p:sp>
        <p:nvSpPr>
          <p:cNvPr id="13" name="Flèche courbée vers le bas 12"/>
          <p:cNvSpPr/>
          <p:nvPr/>
        </p:nvSpPr>
        <p:spPr>
          <a:xfrm>
            <a:off x="2558695" y="2209999"/>
            <a:ext cx="1435629" cy="541397"/>
          </a:xfrm>
          <a:prstGeom prst="curved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2919308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4653"/>
            <a:ext cx="7992888" cy="988083"/>
          </a:xfrm>
        </p:spPr>
        <p:txBody>
          <a:bodyPr/>
          <a:lstStyle/>
          <a:p>
            <a:r>
              <a:rPr lang="fr-BE" sz="2000" cap="all"/>
              <a:t>Présentation du metadata editor</a:t>
            </a:r>
            <a:endParaRPr lang="fr-BE" sz="2000"/>
          </a:p>
        </p:txBody>
      </p:sp>
      <p:sp>
        <p:nvSpPr>
          <p:cNvPr id="3" name="Espace réservé du contenu 2"/>
          <p:cNvSpPr>
            <a:spLocks noGrp="1"/>
          </p:cNvSpPr>
          <p:nvPr>
            <p:ph idx="1"/>
          </p:nvPr>
        </p:nvSpPr>
        <p:spPr>
          <a:xfrm>
            <a:off x="251519" y="836712"/>
            <a:ext cx="8207607" cy="5758010"/>
          </a:xfrm>
        </p:spPr>
        <p:txBody>
          <a:bodyPr/>
          <a:lstStyle/>
          <a:p>
            <a:pPr marL="114300" indent="0">
              <a:buNone/>
            </a:pPr>
            <a:r>
              <a:rPr lang="fr-BE" smtClean="0"/>
              <a:t>TEMPLATES</a:t>
            </a:r>
          </a:p>
          <a:p>
            <a:pPr marL="114300" indent="0">
              <a:buNone/>
            </a:pPr>
            <a:endParaRPr lang="fr-BE"/>
          </a:p>
          <a:p>
            <a:pPr marL="114300" indent="0">
              <a:buNone/>
            </a:pP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12" name="ZoneTexte 11"/>
          <p:cNvSpPr txBox="1"/>
          <p:nvPr/>
        </p:nvSpPr>
        <p:spPr>
          <a:xfrm>
            <a:off x="386935" y="3715717"/>
            <a:ext cx="3625644" cy="2277547"/>
          </a:xfrm>
          <a:prstGeom prst="rect">
            <a:avLst/>
          </a:prstGeom>
          <a:noFill/>
        </p:spPr>
        <p:txBody>
          <a:bodyPr wrap="square" rtlCol="0">
            <a:spAutoFit/>
          </a:bodyPr>
          <a:lstStyle/>
          <a:p>
            <a:r>
              <a:rPr lang="fr-BE" sz="2200" b="1" cap="small" smtClean="0"/>
              <a:t>Vous pouvez vous créer des grilles de saisie à partir d’une grille existante, sous l’onglet « Private ».</a:t>
            </a:r>
          </a:p>
          <a:p>
            <a:r>
              <a:rPr lang="fr-BE" cap="small" smtClean="0"/>
              <a:t>Vous pouvez par la suite les supprimer de votre onglet « Private ».</a:t>
            </a:r>
          </a:p>
          <a:p>
            <a:pPr marL="285750" indent="-285750">
              <a:buFont typeface="Symbol" panose="05050102010706020507" pitchFamily="18" charset="2"/>
              <a:buChar char="Þ"/>
            </a:pPr>
            <a:endParaRPr lang="fr-BE">
              <a:solidFill>
                <a:schemeClr val="bg1">
                  <a:lumMod val="50000"/>
                </a:schemeClr>
              </a:solidFill>
            </a:endParaRPr>
          </a:p>
        </p:txBody>
      </p:sp>
      <p:pic>
        <p:nvPicPr>
          <p:cNvPr id="6" name="Image 5"/>
          <p:cNvPicPr>
            <a:picLocks noChangeAspect="1"/>
          </p:cNvPicPr>
          <p:nvPr/>
        </p:nvPicPr>
        <p:blipFill>
          <a:blip r:embed="rId3" cstate="print"/>
          <a:stretch>
            <a:fillRect/>
          </a:stretch>
        </p:blipFill>
        <p:spPr>
          <a:xfrm>
            <a:off x="494947" y="1350889"/>
            <a:ext cx="1295400" cy="2085975"/>
          </a:xfrm>
          <a:prstGeom prst="rect">
            <a:avLst/>
          </a:prstGeom>
        </p:spPr>
      </p:pic>
      <p:pic>
        <p:nvPicPr>
          <p:cNvPr id="13" name="Image 12"/>
          <p:cNvPicPr>
            <a:picLocks noChangeAspect="1"/>
          </p:cNvPicPr>
          <p:nvPr/>
        </p:nvPicPr>
        <p:blipFill>
          <a:blip r:embed="rId4" cstate="print"/>
          <a:stretch>
            <a:fillRect/>
          </a:stretch>
        </p:blipFill>
        <p:spPr>
          <a:xfrm>
            <a:off x="4161020" y="1057562"/>
            <a:ext cx="4083387" cy="3129249"/>
          </a:xfrm>
          <a:prstGeom prst="rect">
            <a:avLst/>
          </a:prstGeom>
        </p:spPr>
      </p:pic>
      <p:pic>
        <p:nvPicPr>
          <p:cNvPr id="14" name="Image 13"/>
          <p:cNvPicPr>
            <a:picLocks noChangeAspect="1"/>
          </p:cNvPicPr>
          <p:nvPr/>
        </p:nvPicPr>
        <p:blipFill>
          <a:blip r:embed="rId5" cstate="print"/>
          <a:stretch>
            <a:fillRect/>
          </a:stretch>
        </p:blipFill>
        <p:spPr>
          <a:xfrm>
            <a:off x="4275431" y="4854490"/>
            <a:ext cx="3705225" cy="1514475"/>
          </a:xfrm>
          <a:prstGeom prst="rect">
            <a:avLst/>
          </a:prstGeom>
        </p:spPr>
      </p:pic>
      <p:cxnSp>
        <p:nvCxnSpPr>
          <p:cNvPr id="16" name="Connecteur droit avec flèche 15"/>
          <p:cNvCxnSpPr/>
          <p:nvPr/>
        </p:nvCxnSpPr>
        <p:spPr>
          <a:xfrm>
            <a:off x="1559387" y="2924944"/>
            <a:ext cx="2528971" cy="21430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Flèche courbée vers la droite 19"/>
          <p:cNvSpPr/>
          <p:nvPr/>
        </p:nvSpPr>
        <p:spPr>
          <a:xfrm>
            <a:off x="106196" y="2564904"/>
            <a:ext cx="243428" cy="2592288"/>
          </a:xfrm>
          <a:prstGeom prst="curv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cxnSp>
        <p:nvCxnSpPr>
          <p:cNvPr id="21" name="Connecteur droit avec flèche 20"/>
          <p:cNvCxnSpPr/>
          <p:nvPr/>
        </p:nvCxnSpPr>
        <p:spPr>
          <a:xfrm flipH="1">
            <a:off x="3664105" y="3436864"/>
            <a:ext cx="461565" cy="74994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494947" y="2276872"/>
            <a:ext cx="807025" cy="98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1301972" y="2286700"/>
            <a:ext cx="4278140" cy="258900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691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1521" y="980728"/>
            <a:ext cx="7992888" cy="5420072"/>
          </a:xfrm>
        </p:spPr>
        <p:txBody>
          <a:bodyPr/>
          <a:lstStyle/>
          <a:p>
            <a:pPr marL="114300" indent="0">
              <a:buNone/>
            </a:pPr>
            <a:r>
              <a:rPr lang="fr-BE" smtClean="0"/>
              <a:t>RECORDS</a:t>
            </a:r>
          </a:p>
          <a:p>
            <a:pPr marL="114300" indent="0">
              <a:buNone/>
            </a:pPr>
            <a:endParaRPr lang="fr-BE"/>
          </a:p>
          <a:p>
            <a:pPr marL="114300" indent="0">
              <a:buNone/>
            </a:pPr>
            <a:endParaRPr lang="fr-BE" dirty="0"/>
          </a:p>
        </p:txBody>
      </p:sp>
      <p:sp>
        <p:nvSpPr>
          <p:cNvPr id="3" name="Espace réservé du pied de page 2"/>
          <p:cNvSpPr>
            <a:spLocks noGrp="1"/>
          </p:cNvSpPr>
          <p:nvPr>
            <p:ph type="ftr" sz="quarter" idx="3"/>
          </p:nvPr>
        </p:nvSpPr>
        <p:spPr/>
        <p:txBody>
          <a:bodyPr/>
          <a:lstStyle/>
          <a:p>
            <a:r>
              <a:rPr lang="fr-BE" smtClean="0"/>
              <a:t>Alma @ ULg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2" name="Titre 1"/>
          <p:cNvSpPr>
            <a:spLocks noGrp="1"/>
          </p:cNvSpPr>
          <p:nvPr>
            <p:ph type="title"/>
          </p:nvPr>
        </p:nvSpPr>
        <p:spPr>
          <a:xfrm>
            <a:off x="251520" y="65703"/>
            <a:ext cx="7992888" cy="915025"/>
          </a:xfrm>
        </p:spPr>
        <p:txBody>
          <a:bodyPr/>
          <a:lstStyle/>
          <a:p>
            <a:r>
              <a:rPr lang="fr-BE" sz="2000" cap="all"/>
              <a:t>Présentation du metadata editor</a:t>
            </a:r>
            <a:endParaRPr lang="fr-BE" sz="2000"/>
          </a:p>
        </p:txBody>
      </p:sp>
      <p:pic>
        <p:nvPicPr>
          <p:cNvPr id="5" name="Image 4"/>
          <p:cNvPicPr>
            <a:picLocks noChangeAspect="1"/>
          </p:cNvPicPr>
          <p:nvPr/>
        </p:nvPicPr>
        <p:blipFill>
          <a:blip r:embed="rId3" cstate="print"/>
          <a:stretch>
            <a:fillRect/>
          </a:stretch>
        </p:blipFill>
        <p:spPr>
          <a:xfrm>
            <a:off x="467544" y="1596478"/>
            <a:ext cx="2469306" cy="2408586"/>
          </a:xfrm>
          <a:prstGeom prst="rect">
            <a:avLst/>
          </a:prstGeom>
        </p:spPr>
      </p:pic>
      <p:pic>
        <p:nvPicPr>
          <p:cNvPr id="7" name="Image 6"/>
          <p:cNvPicPr>
            <a:picLocks noChangeAspect="1"/>
          </p:cNvPicPr>
          <p:nvPr/>
        </p:nvPicPr>
        <p:blipFill>
          <a:blip r:embed="rId4" cstate="print"/>
          <a:stretch>
            <a:fillRect/>
          </a:stretch>
        </p:blipFill>
        <p:spPr>
          <a:xfrm>
            <a:off x="5265993" y="2545014"/>
            <a:ext cx="3114675" cy="2971800"/>
          </a:xfrm>
          <a:prstGeom prst="rect">
            <a:avLst/>
          </a:prstGeom>
        </p:spPr>
      </p:pic>
      <p:sp>
        <p:nvSpPr>
          <p:cNvPr id="9" name="ZoneTexte 8"/>
          <p:cNvSpPr txBox="1"/>
          <p:nvPr/>
        </p:nvSpPr>
        <p:spPr>
          <a:xfrm>
            <a:off x="3667219" y="1147288"/>
            <a:ext cx="4608186" cy="923330"/>
          </a:xfrm>
          <a:prstGeom prst="rect">
            <a:avLst/>
          </a:prstGeom>
          <a:noFill/>
        </p:spPr>
        <p:txBody>
          <a:bodyPr wrap="square" rtlCol="0">
            <a:spAutoFit/>
          </a:bodyPr>
          <a:lstStyle/>
          <a:p>
            <a:r>
              <a:rPr lang="fr-BE" smtClean="0"/>
              <a:t>La situation avant de commencer à éditer des notices dans le Metadata editor : </a:t>
            </a:r>
            <a:r>
              <a:rPr lang="fr-BE" i="1" smtClean="0">
                <a:solidFill>
                  <a:srgbClr val="FF0000"/>
                </a:solidFill>
              </a:rPr>
              <a:t>l’arborescence est vide</a:t>
            </a:r>
            <a:endParaRPr lang="fr-BE" i="1">
              <a:solidFill>
                <a:srgbClr val="FF0000"/>
              </a:solidFill>
            </a:endParaRPr>
          </a:p>
        </p:txBody>
      </p:sp>
      <p:cxnSp>
        <p:nvCxnSpPr>
          <p:cNvPr id="11" name="Connecteur droit avec flèche 10"/>
          <p:cNvCxnSpPr/>
          <p:nvPr/>
        </p:nvCxnSpPr>
        <p:spPr>
          <a:xfrm flipH="1">
            <a:off x="2215834" y="2121014"/>
            <a:ext cx="1451387" cy="13674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541030" y="1646874"/>
            <a:ext cx="1049544" cy="386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51520" y="4342850"/>
            <a:ext cx="4320479" cy="1200329"/>
          </a:xfrm>
          <a:prstGeom prst="rect">
            <a:avLst/>
          </a:prstGeom>
          <a:noFill/>
        </p:spPr>
        <p:txBody>
          <a:bodyPr wrap="square" rtlCol="0">
            <a:spAutoFit/>
          </a:bodyPr>
          <a:lstStyle/>
          <a:p>
            <a:r>
              <a:rPr lang="fr-BE" b="1"/>
              <a:t>La </a:t>
            </a:r>
            <a:r>
              <a:rPr lang="fr-BE" b="1" smtClean="0"/>
              <a:t>situation si vous éditez des notices bibliographiques, holdings…</a:t>
            </a:r>
            <a:endParaRPr lang="fr-BE" b="1"/>
          </a:p>
          <a:p>
            <a:r>
              <a:rPr lang="fr-BE" b="1" smtClean="0">
                <a:solidFill>
                  <a:srgbClr val="FF0000"/>
                </a:solidFill>
              </a:rPr>
              <a:t>Chaque notice éditée, chaque nouvelle notice créée, s’ajoute à la liste !</a:t>
            </a:r>
          </a:p>
        </p:txBody>
      </p:sp>
      <p:cxnSp>
        <p:nvCxnSpPr>
          <p:cNvPr id="20" name="Connecteur droit avec flèche 19"/>
          <p:cNvCxnSpPr/>
          <p:nvPr/>
        </p:nvCxnSpPr>
        <p:spPr>
          <a:xfrm flipV="1">
            <a:off x="4060190" y="3219374"/>
            <a:ext cx="1383658" cy="13648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060190" y="4921966"/>
            <a:ext cx="1369429" cy="1861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p:nvPicPr>
        <p:blipFill>
          <a:blip r:embed="rId5" cstate="print"/>
          <a:stretch>
            <a:fillRect/>
          </a:stretch>
        </p:blipFill>
        <p:spPr>
          <a:xfrm>
            <a:off x="4060190" y="5382795"/>
            <a:ext cx="800889" cy="854282"/>
          </a:xfrm>
          <a:prstGeom prst="rect">
            <a:avLst/>
          </a:prstGeom>
        </p:spPr>
      </p:pic>
      <p:sp>
        <p:nvSpPr>
          <p:cNvPr id="29" name="ZoneTexte 28"/>
          <p:cNvSpPr txBox="1"/>
          <p:nvPr/>
        </p:nvSpPr>
        <p:spPr>
          <a:xfrm flipH="1">
            <a:off x="1691678" y="6103057"/>
            <a:ext cx="6552729" cy="400110"/>
          </a:xfrm>
          <a:prstGeom prst="rect">
            <a:avLst/>
          </a:prstGeom>
          <a:noFill/>
        </p:spPr>
        <p:txBody>
          <a:bodyPr wrap="square" rtlCol="0">
            <a:spAutoFit/>
          </a:bodyPr>
          <a:lstStyle/>
          <a:p>
            <a:r>
              <a:rPr lang="fr-BE" sz="2000" b="1" u="sng" cap="small" smtClean="0">
                <a:solidFill>
                  <a:srgbClr val="002060"/>
                </a:solidFill>
              </a:rPr>
              <a:t>Ici, vous travaillez sur des notices de la zone Institutionnelle !</a:t>
            </a:r>
            <a:endParaRPr lang="fr-BE" sz="2000" b="1" u="sng" cap="small">
              <a:solidFill>
                <a:srgbClr val="002060"/>
              </a:solidFill>
            </a:endParaRPr>
          </a:p>
        </p:txBody>
      </p:sp>
    </p:spTree>
    <p:extLst>
      <p:ext uri="{BB962C8B-B14F-4D97-AF65-F5344CB8AC3E}">
        <p14:creationId xmlns:p14="http://schemas.microsoft.com/office/powerpoint/2010/main" val="3308369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51521" y="980728"/>
            <a:ext cx="7992888" cy="5420072"/>
          </a:xfrm>
        </p:spPr>
        <p:txBody>
          <a:bodyPr/>
          <a:lstStyle/>
          <a:p>
            <a:pPr marL="114300" indent="0">
              <a:buNone/>
            </a:pPr>
            <a:r>
              <a:rPr lang="fr-BE" smtClean="0"/>
              <a:t>RULES</a:t>
            </a:r>
          </a:p>
          <a:p>
            <a:pPr marL="114300" indent="0">
              <a:buNone/>
            </a:pPr>
            <a:endParaRPr lang="fr-BE"/>
          </a:p>
          <a:p>
            <a:pPr marL="114300" indent="0">
              <a:buNone/>
            </a:pPr>
            <a:endParaRPr lang="fr-BE" dirty="0"/>
          </a:p>
        </p:txBody>
      </p:sp>
      <p:sp>
        <p:nvSpPr>
          <p:cNvPr id="3" name="Espace réservé du pied de page 2"/>
          <p:cNvSpPr>
            <a:spLocks noGrp="1"/>
          </p:cNvSpPr>
          <p:nvPr>
            <p:ph type="ftr" sz="quarter" idx="3"/>
          </p:nvPr>
        </p:nvSpPr>
        <p:spPr/>
        <p:txBody>
          <a:bodyPr/>
          <a:lstStyle/>
          <a:p>
            <a:r>
              <a:rPr lang="fr-BE" smtClean="0"/>
              <a:t>Alma @ ULg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2" name="Titre 1"/>
          <p:cNvSpPr>
            <a:spLocks noGrp="1"/>
          </p:cNvSpPr>
          <p:nvPr>
            <p:ph type="title"/>
          </p:nvPr>
        </p:nvSpPr>
        <p:spPr>
          <a:xfrm>
            <a:off x="251520" y="65703"/>
            <a:ext cx="7992888" cy="915025"/>
          </a:xfrm>
        </p:spPr>
        <p:txBody>
          <a:bodyPr/>
          <a:lstStyle/>
          <a:p>
            <a:r>
              <a:rPr lang="fr-BE" sz="2000" cap="all" smtClean="0"/>
              <a:t>Présentation du metadata editor</a:t>
            </a:r>
            <a:endParaRPr lang="fr-BE" sz="2000"/>
          </a:p>
        </p:txBody>
      </p:sp>
      <p:sp>
        <p:nvSpPr>
          <p:cNvPr id="19" name="ZoneTexte 18"/>
          <p:cNvSpPr txBox="1"/>
          <p:nvPr/>
        </p:nvSpPr>
        <p:spPr>
          <a:xfrm>
            <a:off x="4009944" y="1300973"/>
            <a:ext cx="4320479" cy="2708434"/>
          </a:xfrm>
          <a:prstGeom prst="rect">
            <a:avLst/>
          </a:prstGeom>
          <a:noFill/>
        </p:spPr>
        <p:txBody>
          <a:bodyPr wrap="square" rtlCol="0">
            <a:spAutoFit/>
          </a:bodyPr>
          <a:lstStyle/>
          <a:p>
            <a:r>
              <a:rPr lang="fr-BE" smtClean="0"/>
              <a:t>Les règles de normalisation créées par ULg </a:t>
            </a:r>
            <a:r>
              <a:rPr lang="fr-BE" sz="1600" smtClean="0"/>
              <a:t>(par exemple : ajout du 999 pour les fonds patrimoniaux, nettoyage des notices importées (suppression de zones locales principalement), règles pour l’import à partir de catalogues externes)</a:t>
            </a:r>
          </a:p>
          <a:p>
            <a:r>
              <a:rPr lang="fr-BE" smtClean="0"/>
              <a:t>Les règles de normalisation de la Community zone </a:t>
            </a:r>
            <a:r>
              <a:rPr lang="fr-BE" sz="1600" smtClean="0"/>
              <a:t>(des règles partagées par les clients ExLibris)</a:t>
            </a:r>
          </a:p>
          <a:p>
            <a:pPr marL="342900" indent="-342900">
              <a:buFontTx/>
              <a:buChar char="-"/>
            </a:pPr>
            <a:endParaRPr lang="fr-BE" sz="2000"/>
          </a:p>
        </p:txBody>
      </p:sp>
      <p:pic>
        <p:nvPicPr>
          <p:cNvPr id="8" name="Image 7"/>
          <p:cNvPicPr>
            <a:picLocks noChangeAspect="1"/>
          </p:cNvPicPr>
          <p:nvPr/>
        </p:nvPicPr>
        <p:blipFill>
          <a:blip r:embed="rId3" cstate="print"/>
          <a:stretch>
            <a:fillRect/>
          </a:stretch>
        </p:blipFill>
        <p:spPr>
          <a:xfrm>
            <a:off x="390434" y="1513775"/>
            <a:ext cx="2886075" cy="4419600"/>
          </a:xfrm>
          <a:prstGeom prst="rect">
            <a:avLst/>
          </a:prstGeom>
        </p:spPr>
      </p:pic>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2373" y="6183850"/>
            <a:ext cx="523175" cy="523175"/>
          </a:xfrm>
          <a:prstGeom prst="rect">
            <a:avLst/>
          </a:prstGeom>
        </p:spPr>
      </p:pic>
      <p:pic>
        <p:nvPicPr>
          <p:cNvPr id="27" name="Image 26"/>
          <p:cNvPicPr>
            <a:picLocks noChangeAspect="1"/>
          </p:cNvPicPr>
          <p:nvPr/>
        </p:nvPicPr>
        <p:blipFill>
          <a:blip r:embed="rId5" cstate="print"/>
          <a:stretch>
            <a:fillRect/>
          </a:stretch>
        </p:blipFill>
        <p:spPr>
          <a:xfrm>
            <a:off x="611560" y="5442298"/>
            <a:ext cx="1374966" cy="724789"/>
          </a:xfrm>
          <a:prstGeom prst="rect">
            <a:avLst/>
          </a:prstGeom>
        </p:spPr>
      </p:pic>
      <p:sp>
        <p:nvSpPr>
          <p:cNvPr id="31" name="Rectangle 30"/>
          <p:cNvSpPr/>
          <p:nvPr/>
        </p:nvSpPr>
        <p:spPr>
          <a:xfrm>
            <a:off x="4233643" y="6303847"/>
            <a:ext cx="3318729" cy="400110"/>
          </a:xfrm>
          <a:prstGeom prst="rect">
            <a:avLst/>
          </a:prstGeom>
        </p:spPr>
        <p:txBody>
          <a:bodyPr wrap="none">
            <a:spAutoFit/>
          </a:bodyPr>
          <a:lstStyle/>
          <a:p>
            <a:pPr algn="ctr"/>
            <a:r>
              <a:rPr lang="fr-BE" sz="2000" cap="small" smtClean="0">
                <a:solidFill>
                  <a:srgbClr val="FF0000"/>
                </a:solidFill>
              </a:rPr>
              <a:t>SURTOUT NE MODIFIEZ RIEN !</a:t>
            </a:r>
            <a:endParaRPr lang="fr-BE" sz="2000" cap="small">
              <a:solidFill>
                <a:srgbClr val="FF0000"/>
              </a:solidFill>
            </a:endParaRPr>
          </a:p>
        </p:txBody>
      </p:sp>
      <p:sp>
        <p:nvSpPr>
          <p:cNvPr id="32" name="ZoneTexte 31"/>
          <p:cNvSpPr txBox="1"/>
          <p:nvPr/>
        </p:nvSpPr>
        <p:spPr>
          <a:xfrm>
            <a:off x="3994857" y="3753922"/>
            <a:ext cx="3911831" cy="1354217"/>
          </a:xfrm>
          <a:prstGeom prst="rect">
            <a:avLst/>
          </a:prstGeom>
          <a:noFill/>
        </p:spPr>
        <p:txBody>
          <a:bodyPr wrap="square" rtlCol="0">
            <a:spAutoFit/>
          </a:bodyPr>
          <a:lstStyle/>
          <a:p>
            <a:r>
              <a:rPr lang="fr-BE" smtClean="0"/>
              <a:t>Les règles de fusion entre notices </a:t>
            </a:r>
            <a:r>
              <a:rPr lang="fr-BE" sz="1600" smtClean="0"/>
              <a:t>(par exemple, à partir d’une recherche dans un catalogue externe, comment s’opère la fusion entre la notice externe et la notice </a:t>
            </a:r>
            <a:r>
              <a:rPr lang="fr-BE" sz="1600"/>
              <a:t>déjà présente dans le </a:t>
            </a:r>
            <a:r>
              <a:rPr lang="fr-BE" sz="1600" smtClean="0"/>
              <a:t>catalogue)</a:t>
            </a:r>
            <a:endParaRPr lang="fr-BE" sz="1600"/>
          </a:p>
        </p:txBody>
      </p:sp>
      <p:pic>
        <p:nvPicPr>
          <p:cNvPr id="5" name="Image 4"/>
          <p:cNvPicPr>
            <a:picLocks noChangeAspect="1"/>
          </p:cNvPicPr>
          <p:nvPr/>
        </p:nvPicPr>
        <p:blipFill>
          <a:blip r:embed="rId6"/>
          <a:stretch>
            <a:fillRect/>
          </a:stretch>
        </p:blipFill>
        <p:spPr>
          <a:xfrm>
            <a:off x="333334" y="1736895"/>
            <a:ext cx="3000273" cy="4427187"/>
          </a:xfrm>
          <a:prstGeom prst="rect">
            <a:avLst/>
          </a:prstGeom>
        </p:spPr>
      </p:pic>
      <p:cxnSp>
        <p:nvCxnSpPr>
          <p:cNvPr id="16" name="Connecteur droit avec flèche 15"/>
          <p:cNvCxnSpPr/>
          <p:nvPr/>
        </p:nvCxnSpPr>
        <p:spPr>
          <a:xfrm flipH="1">
            <a:off x="1680748" y="2348880"/>
            <a:ext cx="2379443" cy="780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1542080" y="3950488"/>
            <a:ext cx="2366763" cy="3064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1617755" y="5271267"/>
            <a:ext cx="2320003" cy="3035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994856" y="5086601"/>
            <a:ext cx="3911831" cy="1107996"/>
          </a:xfrm>
          <a:prstGeom prst="rect">
            <a:avLst/>
          </a:prstGeom>
          <a:noFill/>
        </p:spPr>
        <p:txBody>
          <a:bodyPr wrap="square" rtlCol="0">
            <a:spAutoFit/>
          </a:bodyPr>
          <a:lstStyle/>
          <a:p>
            <a:r>
              <a:rPr lang="fr-BE" smtClean="0"/>
              <a:t>Les règles d’indication </a:t>
            </a:r>
            <a:r>
              <a:rPr lang="fr-BE" sz="1600" smtClean="0"/>
              <a:t>(utilisables dans les sets pour filtrer le résultat, par exemple sur la présence ou l’absence d’un champ ou d’un sous-champ)</a:t>
            </a:r>
            <a:endParaRPr lang="fr-BE" sz="1600"/>
          </a:p>
        </p:txBody>
      </p:sp>
    </p:spTree>
    <p:extLst>
      <p:ext uri="{BB962C8B-B14F-4D97-AF65-F5344CB8AC3E}">
        <p14:creationId xmlns:p14="http://schemas.microsoft.com/office/powerpoint/2010/main" val="1525683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31540" y="5415595"/>
            <a:ext cx="7632848" cy="862969"/>
          </a:xfrm>
        </p:spPr>
        <p:txBody>
          <a:bodyPr/>
          <a:lstStyle/>
          <a:p>
            <a:pPr marL="114300" indent="0">
              <a:buNone/>
            </a:pPr>
            <a:r>
              <a:rPr lang="fr-BE" b="1" smtClean="0"/>
              <a:t>Espace </a:t>
            </a:r>
            <a:r>
              <a:rPr lang="fr-BE" b="1"/>
              <a:t>de travail </a:t>
            </a:r>
            <a:r>
              <a:rPr lang="fr-BE"/>
              <a:t>dans lequel </a:t>
            </a:r>
            <a:r>
              <a:rPr lang="fr-BE" smtClean="0"/>
              <a:t>s’affiche </a:t>
            </a:r>
            <a:r>
              <a:rPr lang="fr-BE"/>
              <a:t>la notice </a:t>
            </a:r>
            <a:r>
              <a:rPr lang="fr-BE" smtClean="0"/>
              <a:t>Marc21.</a:t>
            </a:r>
            <a:endParaRPr lang="fr-BE"/>
          </a:p>
          <a:p>
            <a:pPr marL="114300" indent="0">
              <a:buNone/>
            </a:pPr>
            <a:r>
              <a:rPr lang="fr-BE"/>
              <a:t>Cet espace comprend une </a:t>
            </a:r>
            <a:r>
              <a:rPr lang="fr-BE" b="1"/>
              <a:t>barre de menu </a:t>
            </a:r>
            <a:r>
              <a:rPr lang="fr-BE"/>
              <a:t>et </a:t>
            </a:r>
            <a:r>
              <a:rPr lang="fr-BE" smtClean="0"/>
              <a:t>d’</a:t>
            </a:r>
            <a:r>
              <a:rPr lang="fr-BE" b="1" smtClean="0"/>
              <a:t>outils.</a:t>
            </a:r>
            <a:endParaRPr lang="fr-BE" dirty="0"/>
          </a:p>
        </p:txBody>
      </p:sp>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a:p>
        </p:txBody>
      </p:sp>
      <p:sp>
        <p:nvSpPr>
          <p:cNvPr id="2" name="Titre 1"/>
          <p:cNvSpPr>
            <a:spLocks noGrp="1"/>
          </p:cNvSpPr>
          <p:nvPr>
            <p:ph type="title"/>
          </p:nvPr>
        </p:nvSpPr>
        <p:spPr>
          <a:xfrm>
            <a:off x="251520" y="3711"/>
            <a:ext cx="7992888" cy="915025"/>
          </a:xfrm>
        </p:spPr>
        <p:txBody>
          <a:bodyPr/>
          <a:lstStyle/>
          <a:p>
            <a:r>
              <a:rPr lang="fr-BE" sz="2000" cap="all"/>
              <a:t>Présentation du metadata editor</a:t>
            </a:r>
            <a:endParaRPr lang="fr-BE" sz="2000"/>
          </a:p>
        </p:txBody>
      </p:sp>
      <p:sp>
        <p:nvSpPr>
          <p:cNvPr id="9" name="ZoneTexte 8"/>
          <p:cNvSpPr txBox="1"/>
          <p:nvPr/>
        </p:nvSpPr>
        <p:spPr>
          <a:xfrm>
            <a:off x="251258" y="873701"/>
            <a:ext cx="2178802" cy="646331"/>
          </a:xfrm>
          <a:prstGeom prst="rect">
            <a:avLst/>
          </a:prstGeom>
          <a:noFill/>
        </p:spPr>
        <p:txBody>
          <a:bodyPr wrap="none" rtlCol="0">
            <a:spAutoFit/>
          </a:bodyPr>
          <a:lstStyle/>
          <a:p>
            <a:r>
              <a:rPr lang="fr-BE" b="1" i="1" smtClean="0">
                <a:solidFill>
                  <a:srgbClr val="002060"/>
                </a:solidFill>
              </a:rPr>
              <a:t>Le </a:t>
            </a:r>
            <a:r>
              <a:rPr lang="fr-BE" b="1" i="1">
                <a:solidFill>
                  <a:srgbClr val="002060"/>
                </a:solidFill>
              </a:rPr>
              <a:t>panneau </a:t>
            </a:r>
            <a:r>
              <a:rPr lang="fr-BE" b="1" i="1" smtClean="0">
                <a:solidFill>
                  <a:srgbClr val="002060"/>
                </a:solidFill>
              </a:rPr>
              <a:t>principal</a:t>
            </a:r>
            <a:endParaRPr lang="fr-BE" b="1" i="1">
              <a:solidFill>
                <a:srgbClr val="002060"/>
              </a:solidFill>
            </a:endParaRPr>
          </a:p>
          <a:p>
            <a:endParaRPr lang="fr-BE"/>
          </a:p>
        </p:txBody>
      </p:sp>
      <p:pic>
        <p:nvPicPr>
          <p:cNvPr id="5" name="Image 4"/>
          <p:cNvPicPr>
            <a:picLocks noChangeAspect="1"/>
          </p:cNvPicPr>
          <p:nvPr/>
        </p:nvPicPr>
        <p:blipFill>
          <a:blip r:embed="rId3" cstate="print"/>
          <a:stretch>
            <a:fillRect/>
          </a:stretch>
        </p:blipFill>
        <p:spPr>
          <a:xfrm>
            <a:off x="258646" y="1463224"/>
            <a:ext cx="7655652" cy="3795209"/>
          </a:xfrm>
          <a:prstGeom prst="rect">
            <a:avLst/>
          </a:prstGeom>
        </p:spPr>
      </p:pic>
      <p:pic>
        <p:nvPicPr>
          <p:cNvPr id="7" name="Image 6"/>
          <p:cNvPicPr>
            <a:picLocks noChangeAspect="1"/>
          </p:cNvPicPr>
          <p:nvPr/>
        </p:nvPicPr>
        <p:blipFill>
          <a:blip r:embed="rId4" cstate="print"/>
          <a:stretch>
            <a:fillRect/>
          </a:stretch>
        </p:blipFill>
        <p:spPr>
          <a:xfrm>
            <a:off x="7588138" y="1463224"/>
            <a:ext cx="952500" cy="314325"/>
          </a:xfrm>
          <a:prstGeom prst="rect">
            <a:avLst/>
          </a:prstGeom>
        </p:spPr>
      </p:pic>
    </p:spTree>
    <p:extLst>
      <p:ext uri="{BB962C8B-B14F-4D97-AF65-F5344CB8AC3E}">
        <p14:creationId xmlns:p14="http://schemas.microsoft.com/office/powerpoint/2010/main" val="11449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51520" y="0"/>
            <a:ext cx="7992888" cy="1143000"/>
          </a:xfrm>
        </p:spPr>
        <p:txBody>
          <a:bodyPr/>
          <a:lstStyle/>
          <a:p>
            <a:r>
              <a:rPr lang="fr-BE" smtClean="0"/>
              <a:t>Rôles des utilisateurs</a:t>
            </a:r>
            <a:endParaRPr lang="fr-BE"/>
          </a:p>
        </p:txBody>
      </p:sp>
      <p:sp>
        <p:nvSpPr>
          <p:cNvPr id="8" name="Espace réservé du contenu 7"/>
          <p:cNvSpPr>
            <a:spLocks noGrp="1"/>
          </p:cNvSpPr>
          <p:nvPr>
            <p:ph idx="1"/>
          </p:nvPr>
        </p:nvSpPr>
        <p:spPr>
          <a:xfrm>
            <a:off x="251520" y="1057176"/>
            <a:ext cx="7992888" cy="4988024"/>
          </a:xfrm>
        </p:spPr>
        <p:txBody>
          <a:bodyPr>
            <a:normAutofit fontScale="92500" lnSpcReduction="10000"/>
          </a:bodyPr>
          <a:lstStyle/>
          <a:p>
            <a:pPr>
              <a:buClr>
                <a:schemeClr val="tx2">
                  <a:lumMod val="50000"/>
                </a:schemeClr>
              </a:buClr>
              <a:buFont typeface="Wingdings" panose="05000000000000000000" pitchFamily="2" charset="2"/>
              <a:buChar char="Ø"/>
            </a:pPr>
            <a:r>
              <a:rPr lang="fr-BE" sz="2400" b="1" cap="small" smtClean="0"/>
              <a:t>Physical inventory operator </a:t>
            </a:r>
            <a:r>
              <a:rPr lang="fr-BE" sz="2400" smtClean="0"/>
              <a:t>: pour créer et modifier des exemplaires</a:t>
            </a:r>
          </a:p>
          <a:p>
            <a:pPr>
              <a:buClr>
                <a:schemeClr val="tx2">
                  <a:lumMod val="50000"/>
                </a:schemeClr>
              </a:buClr>
              <a:buFont typeface="Wingdings" panose="05000000000000000000" pitchFamily="2" charset="2"/>
              <a:buChar char="Ø"/>
            </a:pPr>
            <a:r>
              <a:rPr lang="fr-BE" sz="2400" b="1" cap="small"/>
              <a:t>Physical inventory operator extended </a:t>
            </a:r>
            <a:r>
              <a:rPr lang="fr-BE" sz="2400"/>
              <a:t>: </a:t>
            </a:r>
            <a:r>
              <a:rPr lang="fr-BE" sz="2400" smtClean="0"/>
              <a:t>+  supprimer </a:t>
            </a:r>
            <a:r>
              <a:rPr lang="fr-BE" sz="2400"/>
              <a:t>des exemplaires</a:t>
            </a:r>
          </a:p>
          <a:p>
            <a:pPr marL="114300" indent="0">
              <a:buClr>
                <a:schemeClr val="tx2">
                  <a:lumMod val="50000"/>
                </a:schemeClr>
              </a:buClr>
              <a:buNone/>
            </a:pPr>
            <a:endParaRPr lang="fr-BE" sz="2400" smtClean="0"/>
          </a:p>
          <a:p>
            <a:pPr>
              <a:buClr>
                <a:schemeClr val="tx2">
                  <a:lumMod val="50000"/>
                </a:schemeClr>
              </a:buClr>
              <a:buFont typeface="Wingdings" panose="05000000000000000000" pitchFamily="2" charset="2"/>
              <a:buChar char="Ø"/>
            </a:pPr>
            <a:r>
              <a:rPr lang="fr-BE" sz="2400" b="1" cap="small" smtClean="0"/>
              <a:t>Cataloger</a:t>
            </a:r>
            <a:r>
              <a:rPr lang="fr-BE" sz="2400" smtClean="0"/>
              <a:t> : créer &amp; modifier les notices bibliographiques et holdings</a:t>
            </a:r>
          </a:p>
          <a:p>
            <a:pPr>
              <a:buClr>
                <a:schemeClr val="tx2">
                  <a:lumMod val="50000"/>
                </a:schemeClr>
              </a:buClr>
              <a:buFont typeface="Wingdings" panose="05000000000000000000" pitchFamily="2" charset="2"/>
              <a:buChar char="Ø"/>
            </a:pPr>
            <a:r>
              <a:rPr lang="fr-BE" sz="2400" b="1" cap="small" smtClean="0"/>
              <a:t>Cataloger extended* </a:t>
            </a:r>
            <a:r>
              <a:rPr lang="fr-BE" sz="2400" smtClean="0"/>
              <a:t>: + créer, modifier et supprimer </a:t>
            </a:r>
            <a:r>
              <a:rPr lang="fr-BE" sz="2400"/>
              <a:t>les notices </a:t>
            </a:r>
            <a:r>
              <a:rPr lang="fr-BE" sz="2400" smtClean="0"/>
              <a:t>d’autorité &amp; + supprimer des notices bibliographiques, holdings et d’autorité</a:t>
            </a:r>
            <a:endParaRPr lang="fr-BE" sz="2400"/>
          </a:p>
          <a:p>
            <a:pPr>
              <a:buClr>
                <a:schemeClr val="tx2">
                  <a:lumMod val="50000"/>
                </a:schemeClr>
              </a:buClr>
              <a:buFont typeface="Wingdings" panose="05000000000000000000" pitchFamily="2" charset="2"/>
              <a:buChar char="Ø"/>
            </a:pPr>
            <a:endParaRPr lang="fr-BE" sz="2400" smtClean="0"/>
          </a:p>
          <a:p>
            <a:pPr algn="ctr">
              <a:buClr>
                <a:schemeClr val="tx2">
                  <a:lumMod val="50000"/>
                </a:schemeClr>
              </a:buClr>
              <a:buFont typeface="Symbol" panose="05050102010706020507" pitchFamily="18" charset="2"/>
              <a:buChar char="Þ"/>
            </a:pPr>
            <a:r>
              <a:rPr lang="fr-BE" sz="2400" smtClean="0"/>
              <a:t>TOUS LES CATALOGUEURS AURONT CES 4 RÔLES*</a:t>
            </a:r>
          </a:p>
          <a:p>
            <a:pPr marL="114300" indent="0" algn="ctr">
              <a:buClr>
                <a:schemeClr val="tx2">
                  <a:lumMod val="50000"/>
                </a:schemeClr>
              </a:buClr>
              <a:buNone/>
            </a:pPr>
            <a:r>
              <a:rPr lang="fr-BE" sz="2400" i="1" smtClean="0"/>
              <a:t>Dans un 1</a:t>
            </a:r>
            <a:r>
              <a:rPr lang="fr-BE" sz="2400" i="1" baseline="30000" smtClean="0"/>
              <a:t>er</a:t>
            </a:r>
            <a:r>
              <a:rPr lang="fr-BE" sz="2400" i="1" smtClean="0"/>
              <a:t> temps, le rôle Extended qui autorise la suppression de notices ne sera pas activé</a:t>
            </a:r>
          </a:p>
          <a:p>
            <a:pPr marL="114300" indent="0" algn="ctr">
              <a:buClr>
                <a:schemeClr val="tx2">
                  <a:lumMod val="50000"/>
                </a:schemeClr>
              </a:buClr>
              <a:buNone/>
            </a:pPr>
            <a:endParaRPr lang="fr-BE" sz="240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2</a:t>
            </a:fld>
            <a:endParaRPr lang="en-US"/>
          </a:p>
        </p:txBody>
      </p:sp>
      <p:sp>
        <p:nvSpPr>
          <p:cNvPr id="6" name="Espace réservé du pied de page 5"/>
          <p:cNvSpPr>
            <a:spLocks noGrp="1"/>
          </p:cNvSpPr>
          <p:nvPr>
            <p:ph type="ftr" sz="quarter" idx="3"/>
          </p:nvPr>
        </p:nvSpPr>
        <p:spPr/>
        <p:txBody>
          <a:bodyPr/>
          <a:lstStyle/>
          <a:p>
            <a:r>
              <a:rPr lang="fr-BE" smtClean="0"/>
              <a:t>Alma @ ULg – Resource Management – Metadata Editor</a:t>
            </a:r>
            <a:endParaRPr lang="en-US"/>
          </a:p>
        </p:txBody>
      </p:sp>
    </p:spTree>
    <p:extLst>
      <p:ext uri="{BB962C8B-B14F-4D97-AF65-F5344CB8AC3E}">
        <p14:creationId xmlns:p14="http://schemas.microsoft.com/office/powerpoint/2010/main" val="176310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20</a:t>
            </a:fld>
            <a:endParaRPr lang="en-US"/>
          </a:p>
        </p:txBody>
      </p:sp>
      <p:sp>
        <p:nvSpPr>
          <p:cNvPr id="2" name="Titre 1"/>
          <p:cNvSpPr>
            <a:spLocks noGrp="1"/>
          </p:cNvSpPr>
          <p:nvPr>
            <p:ph type="title"/>
          </p:nvPr>
        </p:nvSpPr>
        <p:spPr>
          <a:xfrm>
            <a:off x="251520" y="3711"/>
            <a:ext cx="7992888" cy="915025"/>
          </a:xfrm>
        </p:spPr>
        <p:txBody>
          <a:bodyPr/>
          <a:lstStyle/>
          <a:p>
            <a:r>
              <a:rPr lang="fr-BE" sz="2000" cap="all"/>
              <a:t>Présentation du metadata editor</a:t>
            </a:r>
            <a:endParaRPr lang="fr-BE" sz="2000"/>
          </a:p>
        </p:txBody>
      </p:sp>
      <p:sp>
        <p:nvSpPr>
          <p:cNvPr id="9" name="ZoneTexte 8"/>
          <p:cNvSpPr txBox="1"/>
          <p:nvPr/>
        </p:nvSpPr>
        <p:spPr>
          <a:xfrm>
            <a:off x="266526" y="842591"/>
            <a:ext cx="3321743" cy="646331"/>
          </a:xfrm>
          <a:prstGeom prst="rect">
            <a:avLst/>
          </a:prstGeom>
          <a:noFill/>
        </p:spPr>
        <p:txBody>
          <a:bodyPr wrap="none" rtlCol="0">
            <a:spAutoFit/>
          </a:bodyPr>
          <a:lstStyle/>
          <a:p>
            <a:r>
              <a:rPr lang="fr-BE" b="1" i="1" smtClean="0">
                <a:solidFill>
                  <a:srgbClr val="002060"/>
                </a:solidFill>
              </a:rPr>
              <a:t>Le </a:t>
            </a:r>
            <a:r>
              <a:rPr lang="fr-BE" b="1" i="1">
                <a:solidFill>
                  <a:srgbClr val="002060"/>
                </a:solidFill>
              </a:rPr>
              <a:t>panneau </a:t>
            </a:r>
            <a:r>
              <a:rPr lang="fr-BE" b="1" i="1" smtClean="0">
                <a:solidFill>
                  <a:srgbClr val="002060"/>
                </a:solidFill>
              </a:rPr>
              <a:t>principal : menu FILE</a:t>
            </a:r>
            <a:endParaRPr lang="fr-BE" b="1" i="1">
              <a:solidFill>
                <a:srgbClr val="002060"/>
              </a:solidFill>
            </a:endParaRPr>
          </a:p>
          <a:p>
            <a:endParaRPr lang="fr-BE"/>
          </a:p>
        </p:txBody>
      </p:sp>
      <p:pic>
        <p:nvPicPr>
          <p:cNvPr id="8" name="Image 7"/>
          <p:cNvPicPr>
            <a:picLocks noChangeAspect="1"/>
          </p:cNvPicPr>
          <p:nvPr/>
        </p:nvPicPr>
        <p:blipFill>
          <a:blip r:embed="rId3" cstate="print"/>
          <a:stretch>
            <a:fillRect/>
          </a:stretch>
        </p:blipFill>
        <p:spPr>
          <a:xfrm>
            <a:off x="539552" y="1412776"/>
            <a:ext cx="5997257" cy="565398"/>
          </a:xfrm>
          <a:prstGeom prst="rect">
            <a:avLst/>
          </a:prstGeom>
        </p:spPr>
      </p:pic>
      <p:pic>
        <p:nvPicPr>
          <p:cNvPr id="10" name="Image 9"/>
          <p:cNvPicPr>
            <a:picLocks noChangeAspect="1"/>
          </p:cNvPicPr>
          <p:nvPr/>
        </p:nvPicPr>
        <p:blipFill>
          <a:blip r:embed="rId4" cstate="print"/>
          <a:stretch>
            <a:fillRect/>
          </a:stretch>
        </p:blipFill>
        <p:spPr>
          <a:xfrm>
            <a:off x="449895" y="1851783"/>
            <a:ext cx="2809875" cy="3457575"/>
          </a:xfrm>
          <a:prstGeom prst="rect">
            <a:avLst/>
          </a:prstGeom>
        </p:spPr>
      </p:pic>
      <p:pic>
        <p:nvPicPr>
          <p:cNvPr id="11" name="Image 10"/>
          <p:cNvPicPr>
            <a:picLocks noChangeAspect="1"/>
          </p:cNvPicPr>
          <p:nvPr/>
        </p:nvPicPr>
        <p:blipFill>
          <a:blip r:embed="rId5" cstate="print"/>
          <a:stretch>
            <a:fillRect/>
          </a:stretch>
        </p:blipFill>
        <p:spPr>
          <a:xfrm>
            <a:off x="3259770" y="1916793"/>
            <a:ext cx="2505075" cy="2952750"/>
          </a:xfrm>
          <a:prstGeom prst="rect">
            <a:avLst/>
          </a:prstGeom>
        </p:spPr>
      </p:pic>
      <p:sp>
        <p:nvSpPr>
          <p:cNvPr id="13" name="Flèche courbée vers le bas 12"/>
          <p:cNvSpPr/>
          <p:nvPr/>
        </p:nvSpPr>
        <p:spPr>
          <a:xfrm>
            <a:off x="5031203" y="1592976"/>
            <a:ext cx="1435629" cy="541397"/>
          </a:xfrm>
          <a:prstGeom prst="curvedDown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4" name="Rectangle 13"/>
          <p:cNvSpPr/>
          <p:nvPr/>
        </p:nvSpPr>
        <p:spPr>
          <a:xfrm>
            <a:off x="5712656" y="2314573"/>
            <a:ext cx="2862064" cy="1446550"/>
          </a:xfrm>
          <a:prstGeom prst="rect">
            <a:avLst/>
          </a:prstGeom>
        </p:spPr>
        <p:txBody>
          <a:bodyPr wrap="square">
            <a:spAutoFit/>
          </a:bodyPr>
          <a:lstStyle/>
          <a:p>
            <a:pPr marL="285750" indent="-285750">
              <a:buFont typeface="Symbol" panose="05050102010706020507" pitchFamily="18" charset="2"/>
              <a:buChar char="Þ"/>
            </a:pPr>
            <a:r>
              <a:rPr lang="fr-BE" sz="2200">
                <a:solidFill>
                  <a:srgbClr val="0070C0"/>
                </a:solidFill>
              </a:rPr>
              <a:t>Permet de créer et enregistrer une nouvelle notice </a:t>
            </a:r>
            <a:r>
              <a:rPr lang="fr-BE" sz="2200" smtClean="0">
                <a:solidFill>
                  <a:srgbClr val="0070C0"/>
                </a:solidFill>
              </a:rPr>
              <a:t>Marc21</a:t>
            </a:r>
            <a:endParaRPr lang="fr-BE" sz="2200">
              <a:solidFill>
                <a:srgbClr val="0070C0"/>
              </a:solidFill>
            </a:endParaRPr>
          </a:p>
        </p:txBody>
      </p:sp>
    </p:spTree>
    <p:extLst>
      <p:ext uri="{BB962C8B-B14F-4D97-AF65-F5344CB8AC3E}">
        <p14:creationId xmlns:p14="http://schemas.microsoft.com/office/powerpoint/2010/main" val="224045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21</a:t>
            </a:fld>
            <a:endParaRPr lang="en-US"/>
          </a:p>
        </p:txBody>
      </p:sp>
      <p:sp>
        <p:nvSpPr>
          <p:cNvPr id="2" name="Titre 1"/>
          <p:cNvSpPr>
            <a:spLocks noGrp="1"/>
          </p:cNvSpPr>
          <p:nvPr>
            <p:ph type="title"/>
          </p:nvPr>
        </p:nvSpPr>
        <p:spPr>
          <a:xfrm>
            <a:off x="251520" y="3711"/>
            <a:ext cx="7992888" cy="915025"/>
          </a:xfrm>
        </p:spPr>
        <p:txBody>
          <a:bodyPr/>
          <a:lstStyle/>
          <a:p>
            <a:r>
              <a:rPr lang="fr-BE" sz="2000" cap="all"/>
              <a:t>Présentation du metadata editor</a:t>
            </a:r>
            <a:endParaRPr lang="fr-BE" sz="2000"/>
          </a:p>
        </p:txBody>
      </p:sp>
      <p:sp>
        <p:nvSpPr>
          <p:cNvPr id="9" name="ZoneTexte 8"/>
          <p:cNvSpPr txBox="1"/>
          <p:nvPr/>
        </p:nvSpPr>
        <p:spPr>
          <a:xfrm>
            <a:off x="266526" y="842591"/>
            <a:ext cx="3321743" cy="646331"/>
          </a:xfrm>
          <a:prstGeom prst="rect">
            <a:avLst/>
          </a:prstGeom>
          <a:noFill/>
        </p:spPr>
        <p:txBody>
          <a:bodyPr wrap="none" rtlCol="0">
            <a:spAutoFit/>
          </a:bodyPr>
          <a:lstStyle/>
          <a:p>
            <a:r>
              <a:rPr lang="fr-BE" b="1" i="1" smtClean="0">
                <a:solidFill>
                  <a:srgbClr val="002060"/>
                </a:solidFill>
              </a:rPr>
              <a:t>Le </a:t>
            </a:r>
            <a:r>
              <a:rPr lang="fr-BE" b="1" i="1">
                <a:solidFill>
                  <a:srgbClr val="002060"/>
                </a:solidFill>
              </a:rPr>
              <a:t>panneau </a:t>
            </a:r>
            <a:r>
              <a:rPr lang="fr-BE" b="1" i="1" smtClean="0">
                <a:solidFill>
                  <a:srgbClr val="002060"/>
                </a:solidFill>
              </a:rPr>
              <a:t>principal : menu FILE</a:t>
            </a:r>
            <a:endParaRPr lang="fr-BE" b="1" i="1">
              <a:solidFill>
                <a:srgbClr val="002060"/>
              </a:solidFill>
            </a:endParaRPr>
          </a:p>
          <a:p>
            <a:endParaRPr lang="fr-BE"/>
          </a:p>
        </p:txBody>
      </p:sp>
      <p:pic>
        <p:nvPicPr>
          <p:cNvPr id="10" name="Image 9"/>
          <p:cNvPicPr>
            <a:picLocks noChangeAspect="1"/>
          </p:cNvPicPr>
          <p:nvPr/>
        </p:nvPicPr>
        <p:blipFill>
          <a:blip r:embed="rId3" cstate="print"/>
          <a:stretch>
            <a:fillRect/>
          </a:stretch>
        </p:blipFill>
        <p:spPr>
          <a:xfrm>
            <a:off x="449895" y="1851783"/>
            <a:ext cx="2809875" cy="3457575"/>
          </a:xfrm>
          <a:prstGeom prst="rect">
            <a:avLst/>
          </a:prstGeom>
        </p:spPr>
      </p:pic>
      <p:sp>
        <p:nvSpPr>
          <p:cNvPr id="14" name="Rectangle 13"/>
          <p:cNvSpPr/>
          <p:nvPr/>
        </p:nvSpPr>
        <p:spPr>
          <a:xfrm>
            <a:off x="4413857" y="1059214"/>
            <a:ext cx="4266667" cy="5355312"/>
          </a:xfrm>
          <a:prstGeom prst="rect">
            <a:avLst/>
          </a:prstGeom>
        </p:spPr>
        <p:txBody>
          <a:bodyPr wrap="square">
            <a:spAutoFit/>
          </a:bodyPr>
          <a:lstStyle/>
          <a:p>
            <a:r>
              <a:rPr lang="fr-BE" sz="2000" b="1" smtClean="0">
                <a:latin typeface="Aparajita" panose="020B0604020202020204" pitchFamily="34" charset="0"/>
                <a:cs typeface="Aparajita" panose="020B0604020202020204" pitchFamily="34" charset="0"/>
              </a:rPr>
              <a:t>Enregistre le brouillon</a:t>
            </a:r>
          </a:p>
          <a:p>
            <a:endParaRPr lang="fr-BE" sz="2000" smtClean="0">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Enregistre la notice dans le MMS (supprime les champs/sous-champs vides)</a:t>
            </a:r>
          </a:p>
          <a:p>
            <a:endParaRPr lang="fr-BE" sz="2000" smtClean="0">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Enregistre la notice et la supprime de la liste de ‘vos’ notices</a:t>
            </a:r>
          </a:p>
          <a:p>
            <a:endParaRPr lang="fr-BE" sz="2000" smtClean="0">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Supprime la notice de la liste de ‘vos’ notices</a:t>
            </a:r>
          </a:p>
          <a:p>
            <a:endParaRPr lang="fr-BE" sz="2000" smtClean="0">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Enregistre la notice comme grille de saisie</a:t>
            </a:r>
          </a:p>
          <a:p>
            <a:endParaRPr lang="fr-BE" sz="2000" smtClean="0">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Recharge la notice originale (par ex. la notice (importée) avant vos modifications </a:t>
            </a:r>
          </a:p>
          <a:p>
            <a:endParaRPr lang="fr-BE" sz="2000" smtClean="0">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Supprime la notice et son inventaire</a:t>
            </a:r>
          </a:p>
          <a:p>
            <a:pPr marL="285750" indent="-285750">
              <a:buFont typeface="Symbol" panose="05050102010706020507" pitchFamily="18" charset="2"/>
              <a:buChar char="Þ"/>
            </a:pPr>
            <a:endParaRPr lang="fr-BE" sz="2200">
              <a:solidFill>
                <a:srgbClr val="0070C0"/>
              </a:solidFill>
            </a:endParaRPr>
          </a:p>
        </p:txBody>
      </p:sp>
      <p:pic>
        <p:nvPicPr>
          <p:cNvPr id="5" name="Image 4"/>
          <p:cNvPicPr>
            <a:picLocks noChangeAspect="1"/>
          </p:cNvPicPr>
          <p:nvPr/>
        </p:nvPicPr>
        <p:blipFill>
          <a:blip r:embed="rId4" cstate="print"/>
          <a:stretch>
            <a:fillRect/>
          </a:stretch>
        </p:blipFill>
        <p:spPr>
          <a:xfrm>
            <a:off x="474456" y="1436385"/>
            <a:ext cx="1895140" cy="465473"/>
          </a:xfrm>
          <a:prstGeom prst="rect">
            <a:avLst/>
          </a:prstGeom>
        </p:spPr>
      </p:pic>
      <p:cxnSp>
        <p:nvCxnSpPr>
          <p:cNvPr id="7" name="Connecteur droit avec flèche 6"/>
          <p:cNvCxnSpPr/>
          <p:nvPr/>
        </p:nvCxnSpPr>
        <p:spPr>
          <a:xfrm flipV="1">
            <a:off x="1577508" y="1340669"/>
            <a:ext cx="2836349" cy="89564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1592740" y="2053532"/>
            <a:ext cx="2821117" cy="50117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3175486" y="2845051"/>
            <a:ext cx="1238371" cy="16933"/>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772544" y="3426594"/>
            <a:ext cx="2655491" cy="20673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972225" y="4212838"/>
            <a:ext cx="2411167" cy="88642"/>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250385" y="4478793"/>
            <a:ext cx="2133007" cy="320142"/>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1832541" y="4714957"/>
            <a:ext cx="2955434" cy="89226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611560" y="3580570"/>
            <a:ext cx="0" cy="38780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187624" y="6275626"/>
            <a:ext cx="0" cy="38780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373978" y="6154453"/>
            <a:ext cx="4206134" cy="584775"/>
          </a:xfrm>
          <a:prstGeom prst="rect">
            <a:avLst/>
          </a:prstGeom>
          <a:noFill/>
        </p:spPr>
        <p:txBody>
          <a:bodyPr wrap="square" rtlCol="0">
            <a:spAutoFit/>
          </a:bodyPr>
          <a:lstStyle/>
          <a:p>
            <a:r>
              <a:rPr lang="fr-BE" sz="1600" i="1" smtClean="0">
                <a:solidFill>
                  <a:schemeClr val="tx2"/>
                </a:solidFill>
              </a:rPr>
              <a:t>La fonction d’assignation fait l’objet d’un document spécifique</a:t>
            </a:r>
            <a:endParaRPr lang="fr-BE" sz="1600" i="1">
              <a:solidFill>
                <a:schemeClr val="tx2"/>
              </a:solidFill>
            </a:endParaRPr>
          </a:p>
        </p:txBody>
      </p:sp>
    </p:spTree>
    <p:extLst>
      <p:ext uri="{BB962C8B-B14F-4D97-AF65-F5344CB8AC3E}">
        <p14:creationId xmlns:p14="http://schemas.microsoft.com/office/powerpoint/2010/main" val="3459201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22</a:t>
            </a:fld>
            <a:endParaRPr lang="en-US"/>
          </a:p>
        </p:txBody>
      </p:sp>
      <p:sp>
        <p:nvSpPr>
          <p:cNvPr id="2" name="Titre 1"/>
          <p:cNvSpPr>
            <a:spLocks noGrp="1"/>
          </p:cNvSpPr>
          <p:nvPr>
            <p:ph type="title"/>
          </p:nvPr>
        </p:nvSpPr>
        <p:spPr>
          <a:xfrm>
            <a:off x="251520" y="3711"/>
            <a:ext cx="7992888" cy="915025"/>
          </a:xfrm>
        </p:spPr>
        <p:txBody>
          <a:bodyPr/>
          <a:lstStyle/>
          <a:p>
            <a:r>
              <a:rPr lang="fr-BE" sz="2000" cap="all"/>
              <a:t>Présentation du metadata editor</a:t>
            </a:r>
            <a:endParaRPr lang="fr-BE" sz="2000"/>
          </a:p>
        </p:txBody>
      </p:sp>
      <p:sp>
        <p:nvSpPr>
          <p:cNvPr id="9" name="ZoneTexte 8"/>
          <p:cNvSpPr txBox="1"/>
          <p:nvPr/>
        </p:nvSpPr>
        <p:spPr>
          <a:xfrm>
            <a:off x="266526" y="842591"/>
            <a:ext cx="3377848" cy="646331"/>
          </a:xfrm>
          <a:prstGeom prst="rect">
            <a:avLst/>
          </a:prstGeom>
          <a:noFill/>
        </p:spPr>
        <p:txBody>
          <a:bodyPr wrap="none" rtlCol="0">
            <a:spAutoFit/>
          </a:bodyPr>
          <a:lstStyle/>
          <a:p>
            <a:r>
              <a:rPr lang="fr-BE" b="1" i="1" smtClean="0">
                <a:solidFill>
                  <a:srgbClr val="002060"/>
                </a:solidFill>
              </a:rPr>
              <a:t>Le </a:t>
            </a:r>
            <a:r>
              <a:rPr lang="fr-BE" b="1" i="1">
                <a:solidFill>
                  <a:srgbClr val="002060"/>
                </a:solidFill>
              </a:rPr>
              <a:t>panneau </a:t>
            </a:r>
            <a:r>
              <a:rPr lang="fr-BE" b="1" i="1" smtClean="0">
                <a:solidFill>
                  <a:srgbClr val="002060"/>
                </a:solidFill>
              </a:rPr>
              <a:t>principal : menu EDIT</a:t>
            </a:r>
            <a:endParaRPr lang="fr-BE" b="1" i="1">
              <a:solidFill>
                <a:srgbClr val="002060"/>
              </a:solidFill>
            </a:endParaRPr>
          </a:p>
          <a:p>
            <a:endParaRPr lang="fr-BE"/>
          </a:p>
        </p:txBody>
      </p:sp>
      <p:sp>
        <p:nvSpPr>
          <p:cNvPr id="14" name="Rectangle 13"/>
          <p:cNvSpPr/>
          <p:nvPr/>
        </p:nvSpPr>
        <p:spPr>
          <a:xfrm>
            <a:off x="4139953" y="1031825"/>
            <a:ext cx="4510106" cy="5016758"/>
          </a:xfrm>
          <a:prstGeom prst="rect">
            <a:avLst/>
          </a:prstGeom>
        </p:spPr>
        <p:txBody>
          <a:bodyPr wrap="square">
            <a:spAutoFit/>
          </a:bodyPr>
          <a:lstStyle/>
          <a:p>
            <a:r>
              <a:rPr lang="fr-BE" sz="2000" b="1" smtClean="0">
                <a:latin typeface="Aparajita" panose="020B0604020202020204" pitchFamily="34" charset="0"/>
                <a:cs typeface="Aparajita" panose="020B0604020202020204" pitchFamily="34" charset="0"/>
              </a:rPr>
              <a:t>Ajouter un champ </a:t>
            </a:r>
            <a:r>
              <a:rPr lang="fr-BE" sz="2000" smtClean="0">
                <a:latin typeface="Aparajita" panose="020B0604020202020204" pitchFamily="34" charset="0"/>
                <a:cs typeface="Aparajita" panose="020B0604020202020204" pitchFamily="34" charset="0"/>
              </a:rPr>
              <a:t>-&gt; connaître les étiquettes Marc!</a:t>
            </a:r>
          </a:p>
          <a:p>
            <a:r>
              <a:rPr lang="fr-BE" sz="2000" b="1" smtClean="0">
                <a:latin typeface="Aparajita" panose="020B0604020202020204" pitchFamily="34" charset="0"/>
                <a:cs typeface="Aparajita" panose="020B0604020202020204" pitchFamily="34" charset="0"/>
              </a:rPr>
              <a:t>Supprimer un champ</a:t>
            </a:r>
            <a:endParaRPr lang="fr-BE" sz="2200" b="1" smtClean="0">
              <a:solidFill>
                <a:srgbClr val="0070C0"/>
              </a:solidFill>
            </a:endParaRPr>
          </a:p>
          <a:p>
            <a:r>
              <a:rPr lang="fr-BE" sz="2000" b="1" smtClean="0">
                <a:latin typeface="Aparajita" panose="020B0604020202020204" pitchFamily="34" charset="0"/>
                <a:cs typeface="Aparajita" panose="020B0604020202020204" pitchFamily="34" charset="0"/>
              </a:rPr>
              <a:t>Ajouter un sous-champ </a:t>
            </a:r>
            <a:r>
              <a:rPr lang="fr-BE" sz="2000" smtClean="0">
                <a:latin typeface="Aparajita" panose="020B0604020202020204" pitchFamily="34" charset="0"/>
                <a:cs typeface="Aparajita" panose="020B0604020202020204" pitchFamily="34" charset="0"/>
              </a:rPr>
              <a:t>-&gt; les $$ s’ajoutent automatiquement, il suffit d’ajouter le code</a:t>
            </a:r>
          </a:p>
          <a:p>
            <a:r>
              <a:rPr lang="fr-BE" sz="2000" b="1" smtClean="0">
                <a:latin typeface="Aparajita" panose="020B0604020202020204" pitchFamily="34" charset="0"/>
                <a:cs typeface="Aparajita" panose="020B0604020202020204" pitchFamily="34" charset="0"/>
              </a:rPr>
              <a:t>Dupliquer le champ pour ajouter des éléments en écriture non latine</a:t>
            </a:r>
          </a:p>
          <a:p>
            <a:endParaRPr lang="fr-BE" sz="2000" b="1">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Améliorer la notice </a:t>
            </a:r>
            <a:r>
              <a:rPr lang="fr-BE" sz="2000" smtClean="0">
                <a:latin typeface="Aparajita" panose="020B0604020202020204" pitchFamily="34" charset="0"/>
                <a:cs typeface="Aparajita" panose="020B0604020202020204" pitchFamily="34" charset="0"/>
              </a:rPr>
              <a:t>-&gt; pour l’instant ‘Fonds ancien!</a:t>
            </a:r>
          </a:p>
          <a:p>
            <a:r>
              <a:rPr lang="fr-BE" sz="2000" b="1" smtClean="0">
                <a:latin typeface="Aparajita" panose="020B0604020202020204" pitchFamily="34" charset="0"/>
                <a:cs typeface="Aparajita" panose="020B0604020202020204" pitchFamily="34" charset="0"/>
              </a:rPr>
              <a:t>Ouvrir la grille de catalogage à partir d’une notice en cours</a:t>
            </a:r>
          </a:p>
          <a:p>
            <a:endParaRPr lang="fr-BE" sz="2000" b="1">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Afficher 2 notices </a:t>
            </a:r>
          </a:p>
          <a:p>
            <a:r>
              <a:rPr lang="fr-BE" sz="2000" b="1" smtClean="0">
                <a:latin typeface="Aparajita" panose="020B0604020202020204" pitchFamily="34" charset="0"/>
                <a:cs typeface="Aparajita" panose="020B0604020202020204" pitchFamily="34" charset="0"/>
              </a:rPr>
              <a:t>Plein écran</a:t>
            </a:r>
          </a:p>
          <a:p>
            <a:endParaRPr lang="fr-BE" sz="2000" b="1">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Ouvrir le forumulaire de saisie</a:t>
            </a:r>
          </a:p>
          <a:p>
            <a:r>
              <a:rPr lang="fr-BE" sz="2000" b="1" smtClean="0">
                <a:latin typeface="Aparajita" panose="020B0604020202020204" pitchFamily="34" charset="0"/>
                <a:cs typeface="Aparajita" panose="020B0604020202020204" pitchFamily="34" charset="0"/>
              </a:rPr>
              <a:t>Fermer le formulaire</a:t>
            </a:r>
          </a:p>
        </p:txBody>
      </p:sp>
      <p:pic>
        <p:nvPicPr>
          <p:cNvPr id="8" name="Image 7"/>
          <p:cNvPicPr>
            <a:picLocks noChangeAspect="1"/>
          </p:cNvPicPr>
          <p:nvPr/>
        </p:nvPicPr>
        <p:blipFill>
          <a:blip r:embed="rId3" cstate="print"/>
          <a:stretch>
            <a:fillRect/>
          </a:stretch>
        </p:blipFill>
        <p:spPr>
          <a:xfrm>
            <a:off x="395536" y="1488922"/>
            <a:ext cx="3384376" cy="4418741"/>
          </a:xfrm>
          <a:prstGeom prst="rect">
            <a:avLst/>
          </a:prstGeom>
        </p:spPr>
      </p:pic>
      <p:cxnSp>
        <p:nvCxnSpPr>
          <p:cNvPr id="21" name="Connecteur droit avec flèche 20"/>
          <p:cNvCxnSpPr/>
          <p:nvPr/>
        </p:nvCxnSpPr>
        <p:spPr>
          <a:xfrm flipV="1">
            <a:off x="2130908" y="1550673"/>
            <a:ext cx="1865028" cy="498782"/>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1763688" y="3963781"/>
            <a:ext cx="2441920" cy="63002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3501407" y="2505921"/>
            <a:ext cx="664206" cy="224032"/>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445145" y="3563421"/>
            <a:ext cx="1720468" cy="14333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445145" y="3249661"/>
            <a:ext cx="1794256" cy="143934"/>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2267744" y="4549944"/>
            <a:ext cx="1872209" cy="887043"/>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08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23</a:t>
            </a:fld>
            <a:endParaRPr lang="en-US"/>
          </a:p>
        </p:txBody>
      </p:sp>
      <p:sp>
        <p:nvSpPr>
          <p:cNvPr id="2" name="Titre 1"/>
          <p:cNvSpPr>
            <a:spLocks noGrp="1"/>
          </p:cNvSpPr>
          <p:nvPr>
            <p:ph type="title"/>
          </p:nvPr>
        </p:nvSpPr>
        <p:spPr>
          <a:xfrm>
            <a:off x="251520" y="3711"/>
            <a:ext cx="7992888" cy="915025"/>
          </a:xfrm>
        </p:spPr>
        <p:txBody>
          <a:bodyPr/>
          <a:lstStyle/>
          <a:p>
            <a:r>
              <a:rPr lang="fr-BE" sz="2000" cap="all"/>
              <a:t>Présentation du metadata editor</a:t>
            </a:r>
            <a:endParaRPr lang="fr-BE" sz="2000"/>
          </a:p>
        </p:txBody>
      </p:sp>
      <p:sp>
        <p:nvSpPr>
          <p:cNvPr id="9" name="ZoneTexte 8"/>
          <p:cNvSpPr txBox="1"/>
          <p:nvPr/>
        </p:nvSpPr>
        <p:spPr>
          <a:xfrm>
            <a:off x="266526" y="842591"/>
            <a:ext cx="3567387" cy="646331"/>
          </a:xfrm>
          <a:prstGeom prst="rect">
            <a:avLst/>
          </a:prstGeom>
          <a:noFill/>
        </p:spPr>
        <p:txBody>
          <a:bodyPr wrap="none" rtlCol="0">
            <a:spAutoFit/>
          </a:bodyPr>
          <a:lstStyle/>
          <a:p>
            <a:r>
              <a:rPr lang="fr-BE" b="1" i="1" smtClean="0">
                <a:solidFill>
                  <a:srgbClr val="002060"/>
                </a:solidFill>
              </a:rPr>
              <a:t>Le </a:t>
            </a:r>
            <a:r>
              <a:rPr lang="fr-BE" b="1" i="1">
                <a:solidFill>
                  <a:srgbClr val="002060"/>
                </a:solidFill>
              </a:rPr>
              <a:t>panneau </a:t>
            </a:r>
            <a:r>
              <a:rPr lang="fr-BE" b="1" i="1" smtClean="0">
                <a:solidFill>
                  <a:srgbClr val="002060"/>
                </a:solidFill>
              </a:rPr>
              <a:t>principal : menu TOOLS</a:t>
            </a:r>
            <a:endParaRPr lang="fr-BE" b="1" i="1">
              <a:solidFill>
                <a:srgbClr val="002060"/>
              </a:solidFill>
            </a:endParaRPr>
          </a:p>
          <a:p>
            <a:endParaRPr lang="fr-BE"/>
          </a:p>
        </p:txBody>
      </p:sp>
      <p:sp>
        <p:nvSpPr>
          <p:cNvPr id="14" name="Rectangle 13"/>
          <p:cNvSpPr/>
          <p:nvPr/>
        </p:nvSpPr>
        <p:spPr>
          <a:xfrm>
            <a:off x="4352667" y="1247116"/>
            <a:ext cx="4035162" cy="4739759"/>
          </a:xfrm>
          <a:prstGeom prst="rect">
            <a:avLst/>
          </a:prstGeom>
        </p:spPr>
        <p:txBody>
          <a:bodyPr wrap="square">
            <a:spAutoFit/>
          </a:bodyPr>
          <a:lstStyle/>
          <a:p>
            <a:r>
              <a:rPr lang="fr-BE" sz="2000" b="1" smtClean="0">
                <a:latin typeface="Aparajita" panose="020B0604020202020204" pitchFamily="34" charset="0"/>
                <a:cs typeface="Aparajita" panose="020B0604020202020204" pitchFamily="34" charset="0"/>
              </a:rPr>
              <a:t>Chercher dans les catalogues externes</a:t>
            </a:r>
          </a:p>
          <a:p>
            <a:endParaRPr lang="fr-BE" sz="2000" smtClean="0">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Voir les versions (révisions) de la notice -&gt; </a:t>
            </a:r>
            <a:r>
              <a:rPr lang="fr-BE" sz="2000" smtClean="0">
                <a:latin typeface="Aparajita" panose="020B0604020202020204" pitchFamily="34" charset="0"/>
                <a:cs typeface="Aparajita" panose="020B0604020202020204" pitchFamily="34" charset="0"/>
              </a:rPr>
              <a:t>permet de restaurer une version précédente</a:t>
            </a:r>
          </a:p>
          <a:p>
            <a:endParaRPr lang="fr-BE" sz="2000" b="1">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Valider</a:t>
            </a:r>
          </a:p>
          <a:p>
            <a:r>
              <a:rPr lang="fr-BE" sz="2000" b="1" smtClean="0">
                <a:latin typeface="Aparajita" panose="020B0604020202020204" pitchFamily="34" charset="0"/>
                <a:cs typeface="Aparajita" panose="020B0604020202020204" pitchFamily="34" charset="0"/>
              </a:rPr>
              <a:t>Parcourir la liste des cotes de rangement</a:t>
            </a:r>
          </a:p>
          <a:p>
            <a:endParaRPr lang="fr-BE" sz="2000" b="1">
              <a:latin typeface="Aparajita" panose="020B0604020202020204" pitchFamily="34" charset="0"/>
              <a:cs typeface="Aparajita" panose="020B0604020202020204" pitchFamily="34" charset="0"/>
            </a:endParaRPr>
          </a:p>
          <a:p>
            <a:r>
              <a:rPr lang="fr-BE" sz="2000" b="1" smtClean="0">
                <a:latin typeface="Aparajita" panose="020B0604020202020204" pitchFamily="34" charset="0"/>
                <a:cs typeface="Aparajita" panose="020B0604020202020204" pitchFamily="34" charset="0"/>
              </a:rPr>
              <a:t>Supprimer toutes les notices de la liste des notices pour n’importe quel utilisateur =&gt; </a:t>
            </a:r>
            <a:r>
              <a:rPr lang="fr-BE" sz="2000" b="1" smtClean="0">
                <a:solidFill>
                  <a:srgbClr val="FF0000"/>
                </a:solidFill>
                <a:latin typeface="Aparajita" panose="020B0604020202020204" pitchFamily="34" charset="0"/>
                <a:cs typeface="Aparajita" panose="020B0604020202020204" pitchFamily="34" charset="0"/>
              </a:rPr>
              <a:t>NE PAS UTILISER &gt; normalement réservé aux administrateurs du système </a:t>
            </a:r>
            <a:endParaRPr lang="fr-BE" sz="2000" b="1">
              <a:solidFill>
                <a:srgbClr val="FF0000"/>
              </a:solidFill>
              <a:latin typeface="Aparajita" panose="020B0604020202020204" pitchFamily="34" charset="0"/>
              <a:cs typeface="Aparajita" panose="020B0604020202020204" pitchFamily="34" charset="0"/>
            </a:endParaRPr>
          </a:p>
          <a:p>
            <a:endParaRPr lang="fr-BE" sz="2000" b="1" smtClean="0">
              <a:latin typeface="Aparajita" panose="020B0604020202020204" pitchFamily="34" charset="0"/>
              <a:cs typeface="Aparajita" panose="020B0604020202020204" pitchFamily="34" charset="0"/>
            </a:endParaRPr>
          </a:p>
          <a:p>
            <a:endParaRPr lang="fr-BE" sz="2000" b="1">
              <a:solidFill>
                <a:srgbClr val="0070C0"/>
              </a:solidFill>
              <a:latin typeface="Aparajita" panose="020B0604020202020204" pitchFamily="34" charset="0"/>
              <a:cs typeface="Aparajita" panose="020B0604020202020204" pitchFamily="34" charset="0"/>
            </a:endParaRPr>
          </a:p>
          <a:p>
            <a:endParaRPr lang="fr-BE" sz="2200" b="1" smtClean="0">
              <a:solidFill>
                <a:srgbClr val="0070C0"/>
              </a:solidFill>
            </a:endParaRPr>
          </a:p>
        </p:txBody>
      </p:sp>
      <p:pic>
        <p:nvPicPr>
          <p:cNvPr id="5" name="Image 4"/>
          <p:cNvPicPr>
            <a:picLocks noChangeAspect="1"/>
          </p:cNvPicPr>
          <p:nvPr/>
        </p:nvPicPr>
        <p:blipFill>
          <a:blip r:embed="rId3" cstate="print"/>
          <a:stretch>
            <a:fillRect/>
          </a:stretch>
        </p:blipFill>
        <p:spPr>
          <a:xfrm>
            <a:off x="419771" y="1361263"/>
            <a:ext cx="3271305" cy="4075724"/>
          </a:xfrm>
          <a:prstGeom prst="rect">
            <a:avLst/>
          </a:prstGeom>
        </p:spPr>
      </p:pic>
      <p:cxnSp>
        <p:nvCxnSpPr>
          <p:cNvPr id="15" name="Connecteur droit avec flèche 14"/>
          <p:cNvCxnSpPr/>
          <p:nvPr/>
        </p:nvCxnSpPr>
        <p:spPr>
          <a:xfrm>
            <a:off x="1747584" y="2729953"/>
            <a:ext cx="2605083" cy="22514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3477045" y="3122679"/>
            <a:ext cx="875622" cy="9029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2267744" y="2024003"/>
            <a:ext cx="2084923" cy="311049"/>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3367870" y="1496413"/>
            <a:ext cx="984797" cy="420903"/>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187624" y="6275626"/>
            <a:ext cx="0" cy="38780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83568" y="3212976"/>
            <a:ext cx="0" cy="38780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373978" y="6154453"/>
            <a:ext cx="4206134" cy="584775"/>
          </a:xfrm>
          <a:prstGeom prst="rect">
            <a:avLst/>
          </a:prstGeom>
          <a:noFill/>
        </p:spPr>
        <p:txBody>
          <a:bodyPr wrap="square" rtlCol="0">
            <a:spAutoFit/>
          </a:bodyPr>
          <a:lstStyle/>
          <a:p>
            <a:r>
              <a:rPr lang="fr-BE" sz="1600" i="1" smtClean="0">
                <a:solidFill>
                  <a:schemeClr val="tx2"/>
                </a:solidFill>
              </a:rPr>
              <a:t>En lien avec la </a:t>
            </a:r>
            <a:r>
              <a:rPr lang="fr-BE" sz="1600" i="1">
                <a:solidFill>
                  <a:schemeClr val="tx2"/>
                </a:solidFill>
              </a:rPr>
              <a:t>fonction </a:t>
            </a:r>
            <a:r>
              <a:rPr lang="fr-BE" sz="1600" i="1" smtClean="0">
                <a:solidFill>
                  <a:schemeClr val="tx2"/>
                </a:solidFill>
              </a:rPr>
              <a:t>d’assignation, qui </a:t>
            </a:r>
            <a:r>
              <a:rPr lang="fr-BE" sz="1600" i="1">
                <a:solidFill>
                  <a:schemeClr val="tx2"/>
                </a:solidFill>
              </a:rPr>
              <a:t>fait l’objet d’un document spécifique</a:t>
            </a:r>
          </a:p>
        </p:txBody>
      </p:sp>
      <p:cxnSp>
        <p:nvCxnSpPr>
          <p:cNvPr id="32" name="Connecteur droit avec flèche 31"/>
          <p:cNvCxnSpPr/>
          <p:nvPr/>
        </p:nvCxnSpPr>
        <p:spPr>
          <a:xfrm>
            <a:off x="3422457" y="3837281"/>
            <a:ext cx="930210" cy="22932"/>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582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24</a:t>
            </a:fld>
            <a:endParaRPr lang="en-US"/>
          </a:p>
        </p:txBody>
      </p:sp>
      <p:sp>
        <p:nvSpPr>
          <p:cNvPr id="2" name="Titre 1"/>
          <p:cNvSpPr>
            <a:spLocks noGrp="1"/>
          </p:cNvSpPr>
          <p:nvPr>
            <p:ph type="title"/>
          </p:nvPr>
        </p:nvSpPr>
        <p:spPr>
          <a:xfrm>
            <a:off x="251520" y="3711"/>
            <a:ext cx="7992888" cy="915025"/>
          </a:xfrm>
        </p:spPr>
        <p:txBody>
          <a:bodyPr/>
          <a:lstStyle/>
          <a:p>
            <a:r>
              <a:rPr lang="fr-BE" sz="2000" cap="all"/>
              <a:t>Présentation du metadata editor</a:t>
            </a:r>
            <a:endParaRPr lang="fr-BE" sz="2000"/>
          </a:p>
        </p:txBody>
      </p:sp>
      <p:sp>
        <p:nvSpPr>
          <p:cNvPr id="9" name="ZoneTexte 8"/>
          <p:cNvSpPr txBox="1"/>
          <p:nvPr/>
        </p:nvSpPr>
        <p:spPr>
          <a:xfrm>
            <a:off x="266526" y="842591"/>
            <a:ext cx="3567387" cy="646331"/>
          </a:xfrm>
          <a:prstGeom prst="rect">
            <a:avLst/>
          </a:prstGeom>
          <a:noFill/>
        </p:spPr>
        <p:txBody>
          <a:bodyPr wrap="none" rtlCol="0">
            <a:spAutoFit/>
          </a:bodyPr>
          <a:lstStyle/>
          <a:p>
            <a:r>
              <a:rPr lang="fr-BE" b="1" i="1" dirty="0" smtClean="0">
                <a:solidFill>
                  <a:srgbClr val="002060"/>
                </a:solidFill>
              </a:rPr>
              <a:t>Le </a:t>
            </a:r>
            <a:r>
              <a:rPr lang="fr-BE" b="1" i="1" dirty="0">
                <a:solidFill>
                  <a:srgbClr val="002060"/>
                </a:solidFill>
              </a:rPr>
              <a:t>panneau </a:t>
            </a:r>
            <a:r>
              <a:rPr lang="fr-BE" b="1" i="1" dirty="0" smtClean="0">
                <a:solidFill>
                  <a:srgbClr val="002060"/>
                </a:solidFill>
              </a:rPr>
              <a:t>principal : menu TOOLS</a:t>
            </a:r>
            <a:endParaRPr lang="fr-BE" b="1" i="1" dirty="0">
              <a:solidFill>
                <a:srgbClr val="002060"/>
              </a:solidFill>
            </a:endParaRPr>
          </a:p>
          <a:p>
            <a:endParaRPr lang="fr-BE" dirty="0"/>
          </a:p>
        </p:txBody>
      </p:sp>
      <p:sp>
        <p:nvSpPr>
          <p:cNvPr id="14" name="Rectangle 13"/>
          <p:cNvSpPr/>
          <p:nvPr/>
        </p:nvSpPr>
        <p:spPr>
          <a:xfrm>
            <a:off x="4352667" y="1247116"/>
            <a:ext cx="4035162" cy="1354217"/>
          </a:xfrm>
          <a:prstGeom prst="rect">
            <a:avLst/>
          </a:prstGeom>
        </p:spPr>
        <p:txBody>
          <a:bodyPr wrap="square">
            <a:spAutoFit/>
          </a:bodyPr>
          <a:lstStyle/>
          <a:p>
            <a:endParaRPr lang="fr-BE" sz="2000" b="1">
              <a:latin typeface="Aparajita" panose="020B0604020202020204" pitchFamily="34" charset="0"/>
              <a:cs typeface="Aparajita" panose="020B0604020202020204" pitchFamily="34" charset="0"/>
            </a:endParaRPr>
          </a:p>
          <a:p>
            <a:endParaRPr lang="fr-BE" sz="2000" b="1" smtClean="0">
              <a:latin typeface="Aparajita" panose="020B0604020202020204" pitchFamily="34" charset="0"/>
              <a:cs typeface="Aparajita" panose="020B0604020202020204" pitchFamily="34" charset="0"/>
            </a:endParaRPr>
          </a:p>
          <a:p>
            <a:endParaRPr lang="fr-BE" sz="2000" b="1">
              <a:solidFill>
                <a:srgbClr val="0070C0"/>
              </a:solidFill>
              <a:latin typeface="Aparajita" panose="020B0604020202020204" pitchFamily="34" charset="0"/>
              <a:cs typeface="Aparajita" panose="020B0604020202020204" pitchFamily="34" charset="0"/>
            </a:endParaRPr>
          </a:p>
          <a:p>
            <a:endParaRPr lang="fr-BE" sz="2200" b="1" smtClean="0">
              <a:solidFill>
                <a:srgbClr val="0070C0"/>
              </a:solidFill>
            </a:endParaRPr>
          </a:p>
        </p:txBody>
      </p:sp>
      <p:pic>
        <p:nvPicPr>
          <p:cNvPr id="5" name="Image 4"/>
          <p:cNvPicPr>
            <a:picLocks noChangeAspect="1"/>
          </p:cNvPicPr>
          <p:nvPr/>
        </p:nvPicPr>
        <p:blipFill>
          <a:blip r:embed="rId3" cstate="print"/>
          <a:stretch>
            <a:fillRect/>
          </a:stretch>
        </p:blipFill>
        <p:spPr>
          <a:xfrm>
            <a:off x="419772" y="1361263"/>
            <a:ext cx="2924356" cy="4075724"/>
          </a:xfrm>
          <a:prstGeom prst="rect">
            <a:avLst/>
          </a:prstGeom>
        </p:spPr>
      </p:pic>
      <p:cxnSp>
        <p:nvCxnSpPr>
          <p:cNvPr id="22" name="Connecteur droit 21"/>
          <p:cNvCxnSpPr/>
          <p:nvPr/>
        </p:nvCxnSpPr>
        <p:spPr>
          <a:xfrm>
            <a:off x="683568" y="3212976"/>
            <a:ext cx="0" cy="387800"/>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4" cstate="print"/>
          <a:stretch>
            <a:fillRect/>
          </a:stretch>
        </p:blipFill>
        <p:spPr>
          <a:xfrm>
            <a:off x="3355822" y="5106035"/>
            <a:ext cx="2393092" cy="1266931"/>
          </a:xfrm>
          <a:prstGeom prst="rect">
            <a:avLst/>
          </a:prstGeom>
        </p:spPr>
      </p:pic>
      <p:pic>
        <p:nvPicPr>
          <p:cNvPr id="7" name="Image 6"/>
          <p:cNvPicPr>
            <a:picLocks noChangeAspect="1"/>
          </p:cNvPicPr>
          <p:nvPr/>
        </p:nvPicPr>
        <p:blipFill>
          <a:blip r:embed="rId5" cstate="print"/>
          <a:stretch>
            <a:fillRect/>
          </a:stretch>
        </p:blipFill>
        <p:spPr>
          <a:xfrm>
            <a:off x="3307878" y="4999804"/>
            <a:ext cx="333375" cy="542925"/>
          </a:xfrm>
          <a:prstGeom prst="rect">
            <a:avLst/>
          </a:prstGeom>
        </p:spPr>
      </p:pic>
      <p:pic>
        <p:nvPicPr>
          <p:cNvPr id="8" name="Image 7"/>
          <p:cNvPicPr>
            <a:picLocks noChangeAspect="1"/>
          </p:cNvPicPr>
          <p:nvPr/>
        </p:nvPicPr>
        <p:blipFill>
          <a:blip r:embed="rId6" cstate="print"/>
          <a:stretch>
            <a:fillRect/>
          </a:stretch>
        </p:blipFill>
        <p:spPr>
          <a:xfrm>
            <a:off x="3321209" y="1902222"/>
            <a:ext cx="2576592" cy="2314575"/>
          </a:xfrm>
          <a:prstGeom prst="rect">
            <a:avLst/>
          </a:prstGeom>
        </p:spPr>
      </p:pic>
      <p:cxnSp>
        <p:nvCxnSpPr>
          <p:cNvPr id="21" name="Connecteur droit avec flèche 20"/>
          <p:cNvCxnSpPr/>
          <p:nvPr/>
        </p:nvCxnSpPr>
        <p:spPr>
          <a:xfrm>
            <a:off x="2416982" y="4169566"/>
            <a:ext cx="771672" cy="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299339" y="5271266"/>
            <a:ext cx="832501" cy="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7" cstate="print"/>
          <a:stretch>
            <a:fillRect/>
          </a:stretch>
        </p:blipFill>
        <p:spPr>
          <a:xfrm>
            <a:off x="5108452" y="3690798"/>
            <a:ext cx="1314450" cy="277253"/>
          </a:xfrm>
          <a:prstGeom prst="rect">
            <a:avLst/>
          </a:prstGeom>
        </p:spPr>
      </p:pic>
      <p:sp>
        <p:nvSpPr>
          <p:cNvPr id="25" name="ZoneTexte 24"/>
          <p:cNvSpPr txBox="1"/>
          <p:nvPr/>
        </p:nvSpPr>
        <p:spPr>
          <a:xfrm>
            <a:off x="6310476" y="356898"/>
            <a:ext cx="2094011" cy="4801314"/>
          </a:xfrm>
          <a:prstGeom prst="rect">
            <a:avLst/>
          </a:prstGeom>
          <a:noFill/>
        </p:spPr>
        <p:txBody>
          <a:bodyPr wrap="square" rtlCol="0">
            <a:spAutoFit/>
          </a:bodyPr>
          <a:lstStyle/>
          <a:p>
            <a:r>
              <a:rPr lang="fr-BE" b="1" smtClean="0">
                <a:latin typeface="Aparajita" panose="020B0604020202020204" pitchFamily="34" charset="0"/>
                <a:cs typeface="Aparajita" panose="020B0604020202020204" pitchFamily="34" charset="0"/>
              </a:rPr>
              <a:t>Créer un lien actif entre 2 notices</a:t>
            </a:r>
            <a:endParaRPr lang="fr-BE" b="1">
              <a:latin typeface="Aparajita" panose="020B0604020202020204" pitchFamily="34" charset="0"/>
              <a:cs typeface="Aparajita" panose="020B0604020202020204" pitchFamily="34" charset="0"/>
            </a:endParaRPr>
          </a:p>
          <a:p>
            <a:endParaRPr lang="fr-BE" b="1" smtClean="0">
              <a:latin typeface="Aparajita" panose="020B0604020202020204" pitchFamily="34" charset="0"/>
              <a:cs typeface="Aparajita" panose="020B0604020202020204" pitchFamily="34" charset="0"/>
            </a:endParaRPr>
          </a:p>
          <a:p>
            <a:r>
              <a:rPr lang="fr-BE" b="1" smtClean="0">
                <a:latin typeface="Aparajita" panose="020B0604020202020204" pitchFamily="34" charset="0"/>
                <a:cs typeface="Aparajita" panose="020B0604020202020204" pitchFamily="34" charset="0"/>
              </a:rPr>
              <a:t>Ajouter/créer un HOL</a:t>
            </a:r>
          </a:p>
          <a:p>
            <a:endParaRPr lang="fr-BE" b="1">
              <a:latin typeface="Aparajita" panose="020B0604020202020204" pitchFamily="34" charset="0"/>
              <a:cs typeface="Aparajita" panose="020B0604020202020204" pitchFamily="34" charset="0"/>
            </a:endParaRPr>
          </a:p>
          <a:p>
            <a:r>
              <a:rPr lang="fr-BE" b="1" smtClean="0">
                <a:latin typeface="Aparajita" panose="020B0604020202020204" pitchFamily="34" charset="0"/>
                <a:cs typeface="Aparajita" panose="020B0604020202020204" pitchFamily="34" charset="0"/>
              </a:rPr>
              <a:t>Chercher des notices identiques dans le MMS</a:t>
            </a:r>
          </a:p>
          <a:p>
            <a:endParaRPr lang="fr-BE" b="1">
              <a:latin typeface="Aparajita" panose="020B0604020202020204" pitchFamily="34" charset="0"/>
              <a:cs typeface="Aparajita" panose="020B0604020202020204" pitchFamily="34" charset="0"/>
            </a:endParaRPr>
          </a:p>
          <a:p>
            <a:r>
              <a:rPr lang="fr-BE" b="1" smtClean="0">
                <a:latin typeface="Aparajita" panose="020B0604020202020204" pitchFamily="34" charset="0"/>
                <a:cs typeface="Aparajita" panose="020B0604020202020204" pitchFamily="34" charset="0"/>
              </a:rPr>
              <a:t>Voir l’inventaire (si HOL existe)</a:t>
            </a:r>
          </a:p>
          <a:p>
            <a:endParaRPr lang="fr-BE" b="1">
              <a:latin typeface="Aparajita" panose="020B0604020202020204" pitchFamily="34" charset="0"/>
              <a:cs typeface="Aparajita" panose="020B0604020202020204" pitchFamily="34" charset="0"/>
            </a:endParaRPr>
          </a:p>
          <a:p>
            <a:r>
              <a:rPr lang="fr-BE" b="1" smtClean="0">
                <a:latin typeface="Aparajita" panose="020B0604020202020204" pitchFamily="34" charset="0"/>
                <a:cs typeface="Aparajita" panose="020B0604020202020204" pitchFamily="34" charset="0"/>
              </a:rPr>
              <a:t>Visualiser en recherche</a:t>
            </a:r>
          </a:p>
          <a:p>
            <a:endParaRPr lang="fr-BE" b="1">
              <a:latin typeface="Aparajita" panose="020B0604020202020204" pitchFamily="34" charset="0"/>
              <a:cs typeface="Aparajita" panose="020B0604020202020204" pitchFamily="34" charset="0"/>
            </a:endParaRPr>
          </a:p>
          <a:p>
            <a:r>
              <a:rPr lang="fr-BE" b="1" smtClean="0">
                <a:latin typeface="Aparajita" panose="020B0604020202020204" pitchFamily="34" charset="0"/>
                <a:cs typeface="Aparajita" panose="020B0604020202020204" pitchFamily="34" charset="0"/>
              </a:rPr>
              <a:t>Pas de commande / Voir la ligne de commande</a:t>
            </a:r>
          </a:p>
          <a:p>
            <a:endParaRPr lang="fr-BE" b="1">
              <a:latin typeface="Aparajita" panose="020B0604020202020204" pitchFamily="34" charset="0"/>
              <a:cs typeface="Aparajita" panose="020B0604020202020204" pitchFamily="34" charset="0"/>
            </a:endParaRPr>
          </a:p>
          <a:p>
            <a:r>
              <a:rPr lang="fr-BE" b="1" smtClean="0">
                <a:latin typeface="Aparajita" panose="020B0604020202020204" pitchFamily="34" charset="0"/>
                <a:cs typeface="Aparajita" panose="020B0604020202020204" pitchFamily="34" charset="0"/>
              </a:rPr>
              <a:t>Voir les notices liées</a:t>
            </a:r>
          </a:p>
        </p:txBody>
      </p:sp>
      <p:sp>
        <p:nvSpPr>
          <p:cNvPr id="30" name="ZoneTexte 29"/>
          <p:cNvSpPr txBox="1"/>
          <p:nvPr/>
        </p:nvSpPr>
        <p:spPr>
          <a:xfrm>
            <a:off x="5748914" y="5299662"/>
            <a:ext cx="2607629" cy="646331"/>
          </a:xfrm>
          <a:prstGeom prst="rect">
            <a:avLst/>
          </a:prstGeom>
          <a:noFill/>
        </p:spPr>
        <p:txBody>
          <a:bodyPr wrap="square" rtlCol="0">
            <a:spAutoFit/>
          </a:bodyPr>
          <a:lstStyle/>
          <a:p>
            <a:r>
              <a:rPr lang="fr-BE" b="1">
                <a:latin typeface="Aparajita" panose="020B0604020202020204" pitchFamily="34" charset="0"/>
                <a:cs typeface="Aparajita" panose="020B0604020202020204" pitchFamily="34" charset="0"/>
              </a:rPr>
              <a:t>La ligne est cochée </a:t>
            </a:r>
            <a:r>
              <a:rPr lang="fr-BE">
                <a:latin typeface="Aparajita" panose="020B0604020202020204" pitchFamily="34" charset="0"/>
                <a:cs typeface="Aparajita" panose="020B0604020202020204" pitchFamily="34" charset="0"/>
              </a:rPr>
              <a:t>-&gt; non publié dans Primo</a:t>
            </a:r>
            <a:endParaRPr lang="fr-BE" b="1">
              <a:latin typeface="Aparajita" panose="020B0604020202020204" pitchFamily="34" charset="0"/>
              <a:cs typeface="Aparajita" panose="020B0604020202020204" pitchFamily="34" charset="0"/>
            </a:endParaRPr>
          </a:p>
        </p:txBody>
      </p:sp>
      <p:cxnSp>
        <p:nvCxnSpPr>
          <p:cNvPr id="33" name="Connecteur droit avec flèche 32"/>
          <p:cNvCxnSpPr/>
          <p:nvPr/>
        </p:nvCxnSpPr>
        <p:spPr>
          <a:xfrm flipV="1">
            <a:off x="4590029" y="702383"/>
            <a:ext cx="1703789" cy="122184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4390067" y="1361263"/>
            <a:ext cx="1980181" cy="1095876"/>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3474565" y="2787905"/>
            <a:ext cx="1313459" cy="2555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4552368" y="2038371"/>
            <a:ext cx="1758108" cy="927896"/>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4520519" y="2998098"/>
            <a:ext cx="1789957" cy="340259"/>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V="1">
            <a:off x="4609505" y="3559731"/>
            <a:ext cx="1648337" cy="37855"/>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5185864" y="3896327"/>
            <a:ext cx="924650" cy="31745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4523577" y="4110364"/>
            <a:ext cx="1899325" cy="78354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25</a:t>
            </a:fld>
            <a:endParaRPr lang="en-US"/>
          </a:p>
        </p:txBody>
      </p:sp>
      <p:sp>
        <p:nvSpPr>
          <p:cNvPr id="2" name="Titre 1"/>
          <p:cNvSpPr>
            <a:spLocks noGrp="1"/>
          </p:cNvSpPr>
          <p:nvPr>
            <p:ph type="title"/>
          </p:nvPr>
        </p:nvSpPr>
        <p:spPr>
          <a:xfrm>
            <a:off x="251520" y="3711"/>
            <a:ext cx="7992888" cy="915025"/>
          </a:xfrm>
        </p:spPr>
        <p:txBody>
          <a:bodyPr/>
          <a:lstStyle/>
          <a:p>
            <a:r>
              <a:rPr lang="fr-BE" sz="2000" cap="all" dirty="0"/>
              <a:t>Présentation du </a:t>
            </a:r>
            <a:r>
              <a:rPr lang="fr-BE" sz="2000" cap="all" dirty="0" err="1"/>
              <a:t>metadata</a:t>
            </a:r>
            <a:r>
              <a:rPr lang="fr-BE" sz="2000" cap="all" dirty="0"/>
              <a:t> editor</a:t>
            </a:r>
            <a:endParaRPr lang="fr-BE" sz="2000" dirty="0"/>
          </a:p>
        </p:txBody>
      </p:sp>
      <p:sp>
        <p:nvSpPr>
          <p:cNvPr id="9" name="ZoneTexte 8"/>
          <p:cNvSpPr txBox="1"/>
          <p:nvPr/>
        </p:nvSpPr>
        <p:spPr>
          <a:xfrm>
            <a:off x="266526" y="842591"/>
            <a:ext cx="3536866" cy="646331"/>
          </a:xfrm>
          <a:prstGeom prst="rect">
            <a:avLst/>
          </a:prstGeom>
          <a:noFill/>
        </p:spPr>
        <p:txBody>
          <a:bodyPr wrap="none" rtlCol="0">
            <a:spAutoFit/>
          </a:bodyPr>
          <a:lstStyle/>
          <a:p>
            <a:r>
              <a:rPr lang="fr-BE" b="1" i="1" smtClean="0">
                <a:solidFill>
                  <a:srgbClr val="002060"/>
                </a:solidFill>
              </a:rPr>
              <a:t>Le </a:t>
            </a:r>
            <a:r>
              <a:rPr lang="fr-BE" b="1" i="1">
                <a:solidFill>
                  <a:srgbClr val="002060"/>
                </a:solidFill>
              </a:rPr>
              <a:t>panneau </a:t>
            </a:r>
            <a:r>
              <a:rPr lang="fr-BE" b="1" i="1" smtClean="0">
                <a:solidFill>
                  <a:srgbClr val="002060"/>
                </a:solidFill>
              </a:rPr>
              <a:t>principal : barre d’ouils</a:t>
            </a:r>
            <a:endParaRPr lang="fr-BE" b="1" i="1">
              <a:solidFill>
                <a:srgbClr val="002060"/>
              </a:solidFill>
            </a:endParaRPr>
          </a:p>
          <a:p>
            <a:endParaRPr lang="fr-BE"/>
          </a:p>
        </p:txBody>
      </p:sp>
      <p:sp>
        <p:nvSpPr>
          <p:cNvPr id="14" name="Rectangle 13"/>
          <p:cNvSpPr/>
          <p:nvPr/>
        </p:nvSpPr>
        <p:spPr>
          <a:xfrm>
            <a:off x="4352667" y="1247116"/>
            <a:ext cx="4035162" cy="1354217"/>
          </a:xfrm>
          <a:prstGeom prst="rect">
            <a:avLst/>
          </a:prstGeom>
        </p:spPr>
        <p:txBody>
          <a:bodyPr wrap="square">
            <a:spAutoFit/>
          </a:bodyPr>
          <a:lstStyle/>
          <a:p>
            <a:endParaRPr lang="fr-BE" sz="2000" b="1">
              <a:latin typeface="Aparajita" panose="020B0604020202020204" pitchFamily="34" charset="0"/>
              <a:cs typeface="Aparajita" panose="020B0604020202020204" pitchFamily="34" charset="0"/>
            </a:endParaRPr>
          </a:p>
          <a:p>
            <a:endParaRPr lang="fr-BE" sz="2000" b="1" smtClean="0">
              <a:latin typeface="Aparajita" panose="020B0604020202020204" pitchFamily="34" charset="0"/>
              <a:cs typeface="Aparajita" panose="020B0604020202020204" pitchFamily="34" charset="0"/>
            </a:endParaRPr>
          </a:p>
          <a:p>
            <a:endParaRPr lang="fr-BE" sz="2000" b="1">
              <a:solidFill>
                <a:srgbClr val="0070C0"/>
              </a:solidFill>
              <a:latin typeface="Aparajita" panose="020B0604020202020204" pitchFamily="34" charset="0"/>
              <a:cs typeface="Aparajita" panose="020B0604020202020204" pitchFamily="34" charset="0"/>
            </a:endParaRPr>
          </a:p>
          <a:p>
            <a:endParaRPr lang="fr-BE" sz="2200" b="1" smtClean="0">
              <a:solidFill>
                <a:srgbClr val="0070C0"/>
              </a:solidFill>
            </a:endParaRPr>
          </a:p>
        </p:txBody>
      </p:sp>
      <p:cxnSp>
        <p:nvCxnSpPr>
          <p:cNvPr id="21" name="Connecteur droit avec flèche 20"/>
          <p:cNvCxnSpPr/>
          <p:nvPr/>
        </p:nvCxnSpPr>
        <p:spPr>
          <a:xfrm>
            <a:off x="755576" y="1909201"/>
            <a:ext cx="0" cy="4004459"/>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299339" y="5271266"/>
            <a:ext cx="832501" cy="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1171420" y="2117575"/>
            <a:ext cx="4356" cy="3225899"/>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2745658" y="2112233"/>
            <a:ext cx="12150" cy="161829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3860069" y="2170365"/>
            <a:ext cx="0" cy="38967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a:blip r:embed="rId3" cstate="print"/>
          <a:stretch>
            <a:fillRect/>
          </a:stretch>
        </p:blipFill>
        <p:spPr>
          <a:xfrm>
            <a:off x="452253" y="1627734"/>
            <a:ext cx="4256549" cy="489841"/>
          </a:xfrm>
          <a:prstGeom prst="rect">
            <a:avLst/>
          </a:prstGeom>
        </p:spPr>
      </p:pic>
      <p:pic>
        <p:nvPicPr>
          <p:cNvPr id="11" name="Image 10"/>
          <p:cNvPicPr>
            <a:picLocks noChangeAspect="1"/>
          </p:cNvPicPr>
          <p:nvPr/>
        </p:nvPicPr>
        <p:blipFill>
          <a:blip r:embed="rId4" cstate="print"/>
          <a:stretch>
            <a:fillRect/>
          </a:stretch>
        </p:blipFill>
        <p:spPr>
          <a:xfrm>
            <a:off x="7002775" y="1618942"/>
            <a:ext cx="1345068" cy="419430"/>
          </a:xfrm>
          <a:prstGeom prst="rect">
            <a:avLst/>
          </a:prstGeom>
        </p:spPr>
      </p:pic>
      <p:pic>
        <p:nvPicPr>
          <p:cNvPr id="12" name="Image 11"/>
          <p:cNvPicPr>
            <a:picLocks noChangeAspect="1"/>
          </p:cNvPicPr>
          <p:nvPr/>
        </p:nvPicPr>
        <p:blipFill>
          <a:blip r:embed="rId5" cstate="print"/>
          <a:stretch>
            <a:fillRect/>
          </a:stretch>
        </p:blipFill>
        <p:spPr>
          <a:xfrm>
            <a:off x="266526" y="5913660"/>
            <a:ext cx="2372071" cy="364934"/>
          </a:xfrm>
          <a:prstGeom prst="rect">
            <a:avLst/>
          </a:prstGeom>
        </p:spPr>
      </p:pic>
      <p:pic>
        <p:nvPicPr>
          <p:cNvPr id="17" name="Image 16"/>
          <p:cNvPicPr>
            <a:picLocks noChangeAspect="1"/>
          </p:cNvPicPr>
          <p:nvPr/>
        </p:nvPicPr>
        <p:blipFill>
          <a:blip r:embed="rId6" cstate="print"/>
          <a:stretch>
            <a:fillRect/>
          </a:stretch>
        </p:blipFill>
        <p:spPr>
          <a:xfrm>
            <a:off x="891350" y="5390651"/>
            <a:ext cx="2060228" cy="415660"/>
          </a:xfrm>
          <a:prstGeom prst="rect">
            <a:avLst/>
          </a:prstGeom>
        </p:spPr>
      </p:pic>
      <p:cxnSp>
        <p:nvCxnSpPr>
          <p:cNvPr id="35" name="Connecteur droit avec flèche 34"/>
          <p:cNvCxnSpPr/>
          <p:nvPr/>
        </p:nvCxnSpPr>
        <p:spPr>
          <a:xfrm flipH="1">
            <a:off x="1703606" y="2101622"/>
            <a:ext cx="8378" cy="2792283"/>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a:blip r:embed="rId7" cstate="print"/>
          <a:stretch>
            <a:fillRect/>
          </a:stretch>
        </p:blipFill>
        <p:spPr>
          <a:xfrm>
            <a:off x="1287503" y="4958836"/>
            <a:ext cx="3008673" cy="334297"/>
          </a:xfrm>
          <a:prstGeom prst="rect">
            <a:avLst/>
          </a:prstGeom>
        </p:spPr>
      </p:pic>
      <p:pic>
        <p:nvPicPr>
          <p:cNvPr id="27" name="Image 26"/>
          <p:cNvPicPr>
            <a:picLocks noChangeAspect="1"/>
          </p:cNvPicPr>
          <p:nvPr/>
        </p:nvPicPr>
        <p:blipFill>
          <a:blip r:embed="rId8" cstate="print"/>
          <a:stretch>
            <a:fillRect/>
          </a:stretch>
        </p:blipFill>
        <p:spPr>
          <a:xfrm>
            <a:off x="1920226" y="4422738"/>
            <a:ext cx="1736974" cy="410897"/>
          </a:xfrm>
          <a:prstGeom prst="rect">
            <a:avLst/>
          </a:prstGeom>
        </p:spPr>
      </p:pic>
      <p:pic>
        <p:nvPicPr>
          <p:cNvPr id="28" name="Image 27"/>
          <p:cNvPicPr>
            <a:picLocks noChangeAspect="1"/>
          </p:cNvPicPr>
          <p:nvPr/>
        </p:nvPicPr>
        <p:blipFill>
          <a:blip r:embed="rId9" cstate="print"/>
          <a:stretch>
            <a:fillRect/>
          </a:stretch>
        </p:blipFill>
        <p:spPr>
          <a:xfrm>
            <a:off x="2422482" y="3771907"/>
            <a:ext cx="2299791" cy="398389"/>
          </a:xfrm>
          <a:prstGeom prst="rect">
            <a:avLst/>
          </a:prstGeom>
        </p:spPr>
      </p:pic>
      <p:pic>
        <p:nvPicPr>
          <p:cNvPr id="29" name="Image 28"/>
          <p:cNvPicPr>
            <a:picLocks noChangeAspect="1"/>
          </p:cNvPicPr>
          <p:nvPr/>
        </p:nvPicPr>
        <p:blipFill>
          <a:blip r:embed="rId10" cstate="print"/>
          <a:stretch>
            <a:fillRect/>
          </a:stretch>
        </p:blipFill>
        <p:spPr>
          <a:xfrm>
            <a:off x="2974428" y="3071654"/>
            <a:ext cx="2425567" cy="477474"/>
          </a:xfrm>
          <a:prstGeom prst="rect">
            <a:avLst/>
          </a:prstGeom>
        </p:spPr>
      </p:pic>
      <p:cxnSp>
        <p:nvCxnSpPr>
          <p:cNvPr id="32" name="Connecteur droit 31"/>
          <p:cNvCxnSpPr/>
          <p:nvPr/>
        </p:nvCxnSpPr>
        <p:spPr>
          <a:xfrm>
            <a:off x="4182235" y="1595903"/>
            <a:ext cx="587632" cy="55350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4150123" y="1530876"/>
            <a:ext cx="482529" cy="6604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Image 36"/>
          <p:cNvPicPr>
            <a:picLocks noChangeAspect="1"/>
          </p:cNvPicPr>
          <p:nvPr/>
        </p:nvPicPr>
        <p:blipFill>
          <a:blip r:embed="rId11" cstate="print"/>
          <a:stretch>
            <a:fillRect/>
          </a:stretch>
        </p:blipFill>
        <p:spPr>
          <a:xfrm>
            <a:off x="3585303" y="2652562"/>
            <a:ext cx="3437114" cy="372774"/>
          </a:xfrm>
          <a:prstGeom prst="rect">
            <a:avLst/>
          </a:prstGeom>
        </p:spPr>
      </p:pic>
      <p:cxnSp>
        <p:nvCxnSpPr>
          <p:cNvPr id="50" name="Connecteur droit avec flèche 49"/>
          <p:cNvCxnSpPr/>
          <p:nvPr/>
        </p:nvCxnSpPr>
        <p:spPr>
          <a:xfrm>
            <a:off x="2220362" y="2117575"/>
            <a:ext cx="7038" cy="2305163"/>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3347864" y="2149406"/>
            <a:ext cx="0" cy="92224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0" name="Image 59"/>
          <p:cNvPicPr>
            <a:picLocks noChangeAspect="1"/>
          </p:cNvPicPr>
          <p:nvPr/>
        </p:nvPicPr>
        <p:blipFill>
          <a:blip r:embed="rId12" cstate="print"/>
          <a:stretch>
            <a:fillRect/>
          </a:stretch>
        </p:blipFill>
        <p:spPr>
          <a:xfrm>
            <a:off x="5834381" y="4221525"/>
            <a:ext cx="1594511" cy="431456"/>
          </a:xfrm>
          <a:prstGeom prst="rect">
            <a:avLst/>
          </a:prstGeom>
        </p:spPr>
      </p:pic>
      <p:cxnSp>
        <p:nvCxnSpPr>
          <p:cNvPr id="61" name="Connecteur droit avec flèche 60"/>
          <p:cNvCxnSpPr/>
          <p:nvPr/>
        </p:nvCxnSpPr>
        <p:spPr>
          <a:xfrm flipH="1">
            <a:off x="7224961" y="2112233"/>
            <a:ext cx="11335" cy="2058063"/>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4" name="Image 63"/>
          <p:cNvPicPr>
            <a:picLocks noChangeAspect="1"/>
          </p:cNvPicPr>
          <p:nvPr/>
        </p:nvPicPr>
        <p:blipFill>
          <a:blip r:embed="rId13" cstate="print"/>
          <a:stretch>
            <a:fillRect/>
          </a:stretch>
        </p:blipFill>
        <p:spPr>
          <a:xfrm>
            <a:off x="6556086" y="4833635"/>
            <a:ext cx="1360419" cy="312740"/>
          </a:xfrm>
          <a:prstGeom prst="rect">
            <a:avLst/>
          </a:prstGeom>
        </p:spPr>
      </p:pic>
      <p:cxnSp>
        <p:nvCxnSpPr>
          <p:cNvPr id="65" name="Connecteur droit avec flèche 64"/>
          <p:cNvCxnSpPr/>
          <p:nvPr/>
        </p:nvCxnSpPr>
        <p:spPr>
          <a:xfrm flipH="1">
            <a:off x="7710361" y="2122006"/>
            <a:ext cx="5668" cy="2711629"/>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a:blip r:embed="rId14" cstate="print"/>
          <a:stretch>
            <a:fillRect/>
          </a:stretch>
        </p:blipFill>
        <p:spPr>
          <a:xfrm>
            <a:off x="7022417" y="5390652"/>
            <a:ext cx="1423198" cy="365416"/>
          </a:xfrm>
          <a:prstGeom prst="rect">
            <a:avLst/>
          </a:prstGeom>
        </p:spPr>
      </p:pic>
      <p:cxnSp>
        <p:nvCxnSpPr>
          <p:cNvPr id="68" name="Connecteur droit avec flèche 67"/>
          <p:cNvCxnSpPr/>
          <p:nvPr/>
        </p:nvCxnSpPr>
        <p:spPr>
          <a:xfrm flipH="1">
            <a:off x="8136037" y="2101622"/>
            <a:ext cx="10709" cy="3241852"/>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2810519" y="5965242"/>
            <a:ext cx="1822133" cy="379488"/>
          </a:xfrm>
          <a:prstGeom prst="rect">
            <a:avLst/>
          </a:prstGeom>
          <a:noFill/>
        </p:spPr>
        <p:txBody>
          <a:bodyPr wrap="square" rtlCol="0">
            <a:spAutoFit/>
          </a:bodyPr>
          <a:lstStyle/>
          <a:p>
            <a:r>
              <a:rPr lang="fr-BE" b="1" i="1" smtClean="0">
                <a:solidFill>
                  <a:srgbClr val="FF0000"/>
                </a:solidFill>
              </a:rPr>
              <a:t>Ajoute 1 HOL</a:t>
            </a:r>
            <a:endParaRPr lang="fr-BE" b="1" i="1">
              <a:solidFill>
                <a:srgbClr val="FF0000"/>
              </a:solidFill>
            </a:endParaRPr>
          </a:p>
        </p:txBody>
      </p:sp>
      <p:sp>
        <p:nvSpPr>
          <p:cNvPr id="71" name="ZoneTexte 70"/>
          <p:cNvSpPr txBox="1"/>
          <p:nvPr/>
        </p:nvSpPr>
        <p:spPr>
          <a:xfrm>
            <a:off x="2949002" y="5401304"/>
            <a:ext cx="1822133" cy="369332"/>
          </a:xfrm>
          <a:prstGeom prst="rect">
            <a:avLst/>
          </a:prstGeom>
          <a:noFill/>
        </p:spPr>
        <p:txBody>
          <a:bodyPr wrap="square" rtlCol="0">
            <a:spAutoFit/>
          </a:bodyPr>
          <a:lstStyle/>
          <a:p>
            <a:r>
              <a:rPr lang="fr-BE" b="1" i="1" smtClean="0">
                <a:solidFill>
                  <a:srgbClr val="FF0000"/>
                </a:solidFill>
              </a:rPr>
              <a:t>Enregistre</a:t>
            </a:r>
            <a:endParaRPr lang="fr-BE" b="1" i="1">
              <a:solidFill>
                <a:srgbClr val="FF0000"/>
              </a:solidFill>
            </a:endParaRPr>
          </a:p>
        </p:txBody>
      </p:sp>
      <p:sp>
        <p:nvSpPr>
          <p:cNvPr id="72" name="ZoneTexte 71"/>
          <p:cNvSpPr txBox="1"/>
          <p:nvPr/>
        </p:nvSpPr>
        <p:spPr>
          <a:xfrm>
            <a:off x="4407903" y="4934669"/>
            <a:ext cx="1822133" cy="1200329"/>
          </a:xfrm>
          <a:prstGeom prst="rect">
            <a:avLst/>
          </a:prstGeom>
          <a:noFill/>
        </p:spPr>
        <p:txBody>
          <a:bodyPr wrap="square" rtlCol="0">
            <a:spAutoFit/>
          </a:bodyPr>
          <a:lstStyle/>
          <a:p>
            <a:r>
              <a:rPr lang="fr-BE" b="1" i="1" smtClean="0">
                <a:solidFill>
                  <a:srgbClr val="FF0000"/>
                </a:solidFill>
              </a:rPr>
              <a:t>Crée 1 commande et quitte le MDEditor</a:t>
            </a:r>
            <a:endParaRPr lang="fr-BE" b="1" i="1">
              <a:solidFill>
                <a:srgbClr val="FF0000"/>
              </a:solidFill>
            </a:endParaRPr>
          </a:p>
        </p:txBody>
      </p:sp>
      <p:sp>
        <p:nvSpPr>
          <p:cNvPr id="73" name="ZoneTexte 72"/>
          <p:cNvSpPr txBox="1"/>
          <p:nvPr/>
        </p:nvSpPr>
        <p:spPr>
          <a:xfrm>
            <a:off x="3665481" y="4447187"/>
            <a:ext cx="2087020" cy="369332"/>
          </a:xfrm>
          <a:prstGeom prst="rect">
            <a:avLst/>
          </a:prstGeom>
          <a:noFill/>
        </p:spPr>
        <p:txBody>
          <a:bodyPr wrap="square" rtlCol="0">
            <a:spAutoFit/>
          </a:bodyPr>
          <a:lstStyle/>
          <a:p>
            <a:r>
              <a:rPr lang="fr-BE" b="1" i="1" smtClean="0">
                <a:solidFill>
                  <a:srgbClr val="FF0000"/>
                </a:solidFill>
              </a:rPr>
              <a:t>Ajoute 1 exemplaire</a:t>
            </a:r>
            <a:endParaRPr lang="fr-BE" b="1" i="1">
              <a:solidFill>
                <a:srgbClr val="FF0000"/>
              </a:solidFill>
            </a:endParaRPr>
          </a:p>
        </p:txBody>
      </p:sp>
      <p:sp>
        <p:nvSpPr>
          <p:cNvPr id="74" name="ZoneTexte 73"/>
          <p:cNvSpPr txBox="1"/>
          <p:nvPr/>
        </p:nvSpPr>
        <p:spPr>
          <a:xfrm>
            <a:off x="4670341" y="3785463"/>
            <a:ext cx="2087020" cy="369332"/>
          </a:xfrm>
          <a:prstGeom prst="rect">
            <a:avLst/>
          </a:prstGeom>
          <a:noFill/>
        </p:spPr>
        <p:txBody>
          <a:bodyPr wrap="square" rtlCol="0">
            <a:spAutoFit/>
          </a:bodyPr>
          <a:lstStyle/>
          <a:p>
            <a:r>
              <a:rPr lang="fr-BE" b="1" i="1" smtClean="0">
                <a:solidFill>
                  <a:srgbClr val="FF0000"/>
                </a:solidFill>
              </a:rPr>
              <a:t>Voir l’inventaire</a:t>
            </a:r>
            <a:endParaRPr lang="fr-BE" b="1" i="1">
              <a:solidFill>
                <a:srgbClr val="FF0000"/>
              </a:solidFill>
            </a:endParaRPr>
          </a:p>
        </p:txBody>
      </p:sp>
      <p:sp>
        <p:nvSpPr>
          <p:cNvPr id="75" name="ZoneTexte 74"/>
          <p:cNvSpPr txBox="1"/>
          <p:nvPr/>
        </p:nvSpPr>
        <p:spPr>
          <a:xfrm>
            <a:off x="4030501" y="2247555"/>
            <a:ext cx="2991915" cy="369332"/>
          </a:xfrm>
          <a:prstGeom prst="rect">
            <a:avLst/>
          </a:prstGeom>
          <a:noFill/>
        </p:spPr>
        <p:txBody>
          <a:bodyPr wrap="square" rtlCol="0">
            <a:spAutoFit/>
          </a:bodyPr>
          <a:lstStyle/>
          <a:p>
            <a:r>
              <a:rPr lang="fr-BE" b="1" i="1" smtClean="0">
                <a:solidFill>
                  <a:srgbClr val="FF0000"/>
                </a:solidFill>
              </a:rPr>
              <a:t>Voir la notice bibliographique</a:t>
            </a:r>
            <a:endParaRPr lang="fr-BE" b="1" i="1">
              <a:solidFill>
                <a:srgbClr val="FF0000"/>
              </a:solidFill>
            </a:endParaRPr>
          </a:p>
        </p:txBody>
      </p:sp>
    </p:spTree>
    <p:extLst>
      <p:ext uri="{BB962C8B-B14F-4D97-AF65-F5344CB8AC3E}">
        <p14:creationId xmlns:p14="http://schemas.microsoft.com/office/powerpoint/2010/main" val="4158051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smtClean="0"/>
              <a:t> – Resource Management – Metadata Editor</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26</a:t>
            </a:fld>
            <a:endParaRPr lang="en-US"/>
          </a:p>
        </p:txBody>
      </p:sp>
      <p:sp>
        <p:nvSpPr>
          <p:cNvPr id="2" name="Titre 1"/>
          <p:cNvSpPr>
            <a:spLocks noGrp="1"/>
          </p:cNvSpPr>
          <p:nvPr>
            <p:ph type="title"/>
          </p:nvPr>
        </p:nvSpPr>
        <p:spPr>
          <a:xfrm>
            <a:off x="251520" y="3711"/>
            <a:ext cx="7992888" cy="915025"/>
          </a:xfrm>
        </p:spPr>
        <p:txBody>
          <a:bodyPr/>
          <a:lstStyle/>
          <a:p>
            <a:r>
              <a:rPr lang="fr-BE" sz="2000" cap="all" dirty="0"/>
              <a:t>Présentation du </a:t>
            </a:r>
            <a:r>
              <a:rPr lang="fr-BE" sz="2000" cap="all" dirty="0" err="1"/>
              <a:t>metadata</a:t>
            </a:r>
            <a:r>
              <a:rPr lang="fr-BE" sz="2000" cap="all" dirty="0"/>
              <a:t> editor</a:t>
            </a:r>
            <a:endParaRPr lang="fr-BE" sz="2000" dirty="0"/>
          </a:p>
        </p:txBody>
      </p:sp>
      <p:sp>
        <p:nvSpPr>
          <p:cNvPr id="9" name="ZoneTexte 8"/>
          <p:cNvSpPr txBox="1"/>
          <p:nvPr/>
        </p:nvSpPr>
        <p:spPr>
          <a:xfrm>
            <a:off x="266526" y="842591"/>
            <a:ext cx="2164888" cy="646331"/>
          </a:xfrm>
          <a:prstGeom prst="rect">
            <a:avLst/>
          </a:prstGeom>
          <a:noFill/>
        </p:spPr>
        <p:txBody>
          <a:bodyPr wrap="none" rtlCol="0">
            <a:spAutoFit/>
          </a:bodyPr>
          <a:lstStyle/>
          <a:p>
            <a:r>
              <a:rPr lang="fr-BE" b="1" i="1" dirty="0" smtClean="0">
                <a:solidFill>
                  <a:srgbClr val="002060"/>
                </a:solidFill>
              </a:rPr>
              <a:t>Le </a:t>
            </a:r>
            <a:r>
              <a:rPr lang="fr-BE" b="1" i="1" dirty="0">
                <a:solidFill>
                  <a:srgbClr val="002060"/>
                </a:solidFill>
              </a:rPr>
              <a:t>panneau </a:t>
            </a:r>
            <a:r>
              <a:rPr lang="fr-BE" b="1" i="1" dirty="0" smtClean="0">
                <a:solidFill>
                  <a:srgbClr val="002060"/>
                </a:solidFill>
              </a:rPr>
              <a:t>inférieur</a:t>
            </a:r>
            <a:endParaRPr lang="fr-BE" b="1" i="1" dirty="0">
              <a:solidFill>
                <a:srgbClr val="002060"/>
              </a:solidFill>
            </a:endParaRPr>
          </a:p>
          <a:p>
            <a:endParaRPr lang="fr-BE" dirty="0"/>
          </a:p>
        </p:txBody>
      </p:sp>
      <p:sp>
        <p:nvSpPr>
          <p:cNvPr id="6" name="Rectangle 5"/>
          <p:cNvSpPr/>
          <p:nvPr/>
        </p:nvSpPr>
        <p:spPr>
          <a:xfrm>
            <a:off x="467544" y="1264428"/>
            <a:ext cx="4857424" cy="2646878"/>
          </a:xfrm>
          <a:prstGeom prst="rect">
            <a:avLst/>
          </a:prstGeom>
        </p:spPr>
        <p:txBody>
          <a:bodyPr wrap="square">
            <a:spAutoFit/>
          </a:bodyPr>
          <a:lstStyle/>
          <a:p>
            <a:pPr>
              <a:buFontTx/>
              <a:buChar char="-"/>
            </a:pPr>
            <a:endParaRPr lang="fr-BE" b="1" smtClean="0">
              <a:solidFill>
                <a:srgbClr val="585B6E"/>
              </a:solidFill>
            </a:endParaRPr>
          </a:p>
          <a:p>
            <a:pPr>
              <a:buFontTx/>
              <a:buChar char="-"/>
            </a:pPr>
            <a:endParaRPr lang="fr-BE" b="1" smtClean="0">
              <a:solidFill>
                <a:srgbClr val="585B6E"/>
              </a:solidFill>
            </a:endParaRPr>
          </a:p>
          <a:p>
            <a:pPr>
              <a:buFontTx/>
              <a:buChar char="-"/>
            </a:pPr>
            <a:endParaRPr lang="fr-BE" b="1">
              <a:solidFill>
                <a:srgbClr val="585B6E"/>
              </a:solidFill>
            </a:endParaRPr>
          </a:p>
          <a:p>
            <a:pPr>
              <a:buFontTx/>
              <a:buChar char="-"/>
            </a:pPr>
            <a:endParaRPr lang="fr-BE" b="1">
              <a:solidFill>
                <a:srgbClr val="585B6E"/>
              </a:solidFill>
            </a:endParaRPr>
          </a:p>
          <a:p>
            <a:r>
              <a:rPr lang="fr-BE" smtClean="0"/>
              <a:t>Lien vers les </a:t>
            </a:r>
            <a:r>
              <a:rPr lang="fr-BE" sz="2200" b="1" smtClean="0">
                <a:latin typeface="Aparajita" panose="020B0604020202020204" pitchFamily="34" charset="0"/>
                <a:cs typeface="Aparajita" panose="020B0604020202020204" pitchFamily="34" charset="0"/>
              </a:rPr>
              <a:t>formats Marc21 </a:t>
            </a:r>
          </a:p>
          <a:p>
            <a:r>
              <a:rPr lang="fr-BE" smtClean="0"/>
              <a:t>(versions en anglais sur le </a:t>
            </a:r>
          </a:p>
          <a:p>
            <a:r>
              <a:rPr lang="fr-BE" smtClean="0"/>
              <a:t>site de </a:t>
            </a:r>
            <a:r>
              <a:rPr lang="fr-BE"/>
              <a:t>la Library </a:t>
            </a:r>
            <a:r>
              <a:rPr lang="fr-BE" smtClean="0"/>
              <a:t>of </a:t>
            </a:r>
            <a:r>
              <a:rPr lang="fr-BE"/>
              <a:t>Congress</a:t>
            </a:r>
            <a:r>
              <a:rPr lang="fr-BE" smtClean="0"/>
              <a:t>)</a:t>
            </a:r>
          </a:p>
          <a:p>
            <a:pPr marL="114300" indent="0">
              <a:buNone/>
            </a:pPr>
            <a:endParaRPr lang="fr-BE" b="1"/>
          </a:p>
          <a:p>
            <a:pPr marL="114300" indent="0">
              <a:buNone/>
            </a:pPr>
            <a:endParaRPr lang="fr-BE" b="1"/>
          </a:p>
        </p:txBody>
      </p:sp>
      <p:pic>
        <p:nvPicPr>
          <p:cNvPr id="7" name="Image 6"/>
          <p:cNvPicPr>
            <a:picLocks noChangeAspect="1"/>
          </p:cNvPicPr>
          <p:nvPr/>
        </p:nvPicPr>
        <p:blipFill>
          <a:blip r:embed="rId3" cstate="print"/>
          <a:stretch>
            <a:fillRect/>
          </a:stretch>
        </p:blipFill>
        <p:spPr>
          <a:xfrm>
            <a:off x="2613815" y="1348227"/>
            <a:ext cx="2711153" cy="568051"/>
          </a:xfrm>
          <a:prstGeom prst="rect">
            <a:avLst/>
          </a:prstGeom>
        </p:spPr>
      </p:pic>
      <p:sp>
        <p:nvSpPr>
          <p:cNvPr id="8" name="ZoneTexte 7"/>
          <p:cNvSpPr txBox="1"/>
          <p:nvPr/>
        </p:nvSpPr>
        <p:spPr>
          <a:xfrm>
            <a:off x="4660824" y="2348783"/>
            <a:ext cx="3727600" cy="3046988"/>
          </a:xfrm>
          <a:prstGeom prst="rect">
            <a:avLst/>
          </a:prstGeom>
          <a:noFill/>
        </p:spPr>
        <p:txBody>
          <a:bodyPr wrap="square" rtlCol="0">
            <a:spAutoFit/>
          </a:bodyPr>
          <a:lstStyle/>
          <a:p>
            <a:r>
              <a:rPr lang="fr-BE" sz="2200" b="1" smtClean="0">
                <a:latin typeface="Aparajita" panose="020B0604020202020204" pitchFamily="34" charset="0"/>
                <a:cs typeface="Aparajita" panose="020B0604020202020204" pitchFamily="34" charset="0"/>
              </a:rPr>
              <a:t>Messages d’erreur </a:t>
            </a:r>
            <a:r>
              <a:rPr lang="fr-BE" sz="2200" b="1">
                <a:latin typeface="Aparajita" panose="020B0604020202020204" pitchFamily="34" charset="0"/>
                <a:cs typeface="Aparajita" panose="020B0604020202020204" pitchFamily="34" charset="0"/>
              </a:rPr>
              <a:t>relatifs à la notice </a:t>
            </a:r>
            <a:r>
              <a:rPr lang="fr-BE"/>
              <a:t/>
            </a:r>
            <a:br>
              <a:rPr lang="fr-BE"/>
            </a:br>
            <a:r>
              <a:rPr lang="fr-BE"/>
              <a:t>(zones, indicateurs, contenu, vocabulaire contrôlé </a:t>
            </a:r>
            <a:r>
              <a:rPr lang="fr-BE" smtClean="0"/>
              <a:t>des </a:t>
            </a:r>
            <a:r>
              <a:rPr lang="fr-BE"/>
              <a:t>listes déroulantes). </a:t>
            </a:r>
            <a:endParaRPr lang="fr-BE" smtClean="0"/>
          </a:p>
          <a:p>
            <a:endParaRPr lang="fr-BE" smtClean="0"/>
          </a:p>
          <a:p>
            <a:endParaRPr lang="fr-BE" smtClean="0"/>
          </a:p>
          <a:p>
            <a:r>
              <a:rPr lang="fr-BE" sz="2200" b="1" smtClean="0">
                <a:latin typeface="Aparajita" panose="020B0604020202020204" pitchFamily="34" charset="0"/>
                <a:cs typeface="Aparajita" panose="020B0604020202020204" pitchFamily="34" charset="0"/>
              </a:rPr>
              <a:t>Signalement des correspondances dans le catalogue </a:t>
            </a:r>
            <a:endParaRPr lang="fr-BE" sz="2200" b="1">
              <a:latin typeface="Aparajita" panose="020B0604020202020204" pitchFamily="34" charset="0"/>
              <a:cs typeface="Aparajita" panose="020B0604020202020204" pitchFamily="34" charset="0"/>
            </a:endParaRPr>
          </a:p>
          <a:p>
            <a:endParaRPr lang="fr-BE"/>
          </a:p>
          <a:p>
            <a:endParaRPr lang="fr-BE"/>
          </a:p>
        </p:txBody>
      </p:sp>
      <p:pic>
        <p:nvPicPr>
          <p:cNvPr id="10" name="Image 9"/>
          <p:cNvPicPr>
            <a:picLocks noChangeAspect="1"/>
          </p:cNvPicPr>
          <p:nvPr/>
        </p:nvPicPr>
        <p:blipFill>
          <a:blip r:embed="rId4" cstate="print"/>
          <a:stretch>
            <a:fillRect/>
          </a:stretch>
        </p:blipFill>
        <p:spPr>
          <a:xfrm>
            <a:off x="4800435" y="4899746"/>
            <a:ext cx="2739966" cy="371521"/>
          </a:xfrm>
          <a:prstGeom prst="rect">
            <a:avLst/>
          </a:prstGeom>
        </p:spPr>
      </p:pic>
      <p:cxnSp>
        <p:nvCxnSpPr>
          <p:cNvPr id="21" name="Connecteur droit avec flèche 20"/>
          <p:cNvCxnSpPr/>
          <p:nvPr/>
        </p:nvCxnSpPr>
        <p:spPr>
          <a:xfrm>
            <a:off x="4590029" y="1924225"/>
            <a:ext cx="918075" cy="424558"/>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2195736" y="1929756"/>
            <a:ext cx="837160" cy="41902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699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7992888" cy="1143000"/>
          </a:xfrm>
        </p:spPr>
        <p:txBody>
          <a:bodyPr/>
          <a:lstStyle/>
          <a:p>
            <a:r>
              <a:rPr lang="fr-BE" smtClean="0"/>
              <a:t>Plan</a:t>
            </a:r>
            <a:endParaRPr lang="fr-BE"/>
          </a:p>
        </p:txBody>
      </p:sp>
      <p:sp>
        <p:nvSpPr>
          <p:cNvPr id="3" name="Espace réservé du contenu 2"/>
          <p:cNvSpPr>
            <a:spLocks noGrp="1"/>
          </p:cNvSpPr>
          <p:nvPr>
            <p:ph idx="1"/>
          </p:nvPr>
        </p:nvSpPr>
        <p:spPr>
          <a:xfrm>
            <a:off x="251520" y="1143000"/>
            <a:ext cx="7992888" cy="5382344"/>
          </a:xfrm>
        </p:spPr>
        <p:txBody>
          <a:bodyPr/>
          <a:lstStyle/>
          <a:p>
            <a:r>
              <a:rPr lang="fr-BE" cap="all" dirty="0" smtClean="0"/>
              <a:t>Accéder au </a:t>
            </a:r>
            <a:r>
              <a:rPr lang="fr-BE" cap="all" dirty="0" err="1" smtClean="0"/>
              <a:t>Metadata</a:t>
            </a:r>
            <a:r>
              <a:rPr lang="fr-BE" cap="all" dirty="0" smtClean="0"/>
              <a:t> Editor</a:t>
            </a:r>
          </a:p>
          <a:p>
            <a:r>
              <a:rPr lang="fr-BE" cap="all" dirty="0" smtClean="0"/>
              <a:t>Présentation du </a:t>
            </a:r>
            <a:r>
              <a:rPr lang="fr-BE" cap="all" dirty="0" err="1" smtClean="0"/>
              <a:t>metadata</a:t>
            </a:r>
            <a:r>
              <a:rPr lang="fr-BE" cap="all" dirty="0" smtClean="0"/>
              <a:t> editor</a:t>
            </a:r>
          </a:p>
          <a:p>
            <a:pPr lvl="1"/>
            <a:r>
              <a:rPr lang="fr-BE" cap="all" dirty="0" smtClean="0"/>
              <a:t>Structure </a:t>
            </a:r>
          </a:p>
          <a:p>
            <a:pPr lvl="2"/>
            <a:r>
              <a:rPr lang="fr-BE" cap="all" dirty="0" err="1" smtClean="0"/>
              <a:t>Templates</a:t>
            </a:r>
            <a:endParaRPr lang="fr-BE" cap="all" dirty="0" smtClean="0"/>
          </a:p>
          <a:p>
            <a:pPr lvl="2"/>
            <a:r>
              <a:rPr lang="fr-BE" cap="all" dirty="0" smtClean="0"/>
              <a:t>Records</a:t>
            </a:r>
          </a:p>
          <a:p>
            <a:pPr lvl="2"/>
            <a:r>
              <a:rPr lang="fr-BE" cap="all" dirty="0" err="1" smtClean="0"/>
              <a:t>rules</a:t>
            </a:r>
            <a:endParaRPr lang="fr-BE" cap="all" dirty="0" smtClean="0"/>
          </a:p>
          <a:p>
            <a:pPr lvl="1"/>
            <a:r>
              <a:rPr lang="fr-BE" cap="all" dirty="0" smtClean="0"/>
              <a:t>Les menus et les actions possibles</a:t>
            </a:r>
          </a:p>
          <a:p>
            <a:pPr lvl="1"/>
            <a:r>
              <a:rPr lang="fr-BE" cap="all" dirty="0" smtClean="0"/>
              <a:t>Le panneau inférieur</a:t>
            </a:r>
          </a:p>
          <a:p>
            <a:r>
              <a:rPr lang="fr-BE" b="1" cap="all" dirty="0" smtClean="0">
                <a:solidFill>
                  <a:srgbClr val="0070C0"/>
                </a:solidFill>
              </a:rPr>
              <a:t>Création d’une notice et de son inventaire dans alma</a:t>
            </a:r>
          </a:p>
          <a:p>
            <a:pPr lvl="1"/>
            <a:r>
              <a:rPr lang="fr-BE" cap="all" dirty="0" smtClean="0">
                <a:solidFill>
                  <a:srgbClr val="0070C0"/>
                </a:solidFill>
              </a:rPr>
              <a:t>La notice bibliographique</a:t>
            </a:r>
          </a:p>
          <a:p>
            <a:pPr lvl="1"/>
            <a:r>
              <a:rPr lang="fr-BE" cap="all" smtClean="0">
                <a:solidFill>
                  <a:srgbClr val="0070C0"/>
                </a:solidFill>
              </a:rPr>
              <a:t>La </a:t>
            </a:r>
            <a:r>
              <a:rPr lang="fr-BE" cap="all" dirty="0" smtClean="0">
                <a:solidFill>
                  <a:srgbClr val="0070C0"/>
                </a:solidFill>
              </a:rPr>
              <a:t>notice holding</a:t>
            </a:r>
          </a:p>
          <a:p>
            <a:pPr lvl="1"/>
            <a:r>
              <a:rPr lang="fr-BE" cap="all" smtClean="0">
                <a:solidFill>
                  <a:srgbClr val="0070C0"/>
                </a:solidFill>
              </a:rPr>
              <a:t>L’exemplaire</a:t>
            </a:r>
          </a:p>
          <a:p>
            <a:pPr lvl="1"/>
            <a:endParaRPr lang="fr-BE" cap="all"/>
          </a:p>
          <a:p>
            <a:r>
              <a:rPr lang="fr-BE" cap="all"/>
              <a:t>Travailler avec les notices HOLDING</a:t>
            </a:r>
          </a:p>
          <a:p>
            <a:endParaRPr lang="fr-BE" cap="all" smtClean="0"/>
          </a:p>
          <a:p>
            <a:endParaRPr lang="fr-BE" cap="all"/>
          </a:p>
          <a:p>
            <a:endParaRPr lang="fr-BE" cap="all" dirty="0" smtClean="0"/>
          </a:p>
          <a:p>
            <a:endParaRPr lang="fr-BE" cap="all" dirty="0" smtClean="0"/>
          </a:p>
          <a:p>
            <a:pPr lvl="1"/>
            <a:endParaRPr lang="fr-BE" cap="all" dirty="0" smtClean="0"/>
          </a:p>
          <a:p>
            <a:endParaRPr lang="fr-BE" cap="all"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27</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Tree>
    <p:extLst>
      <p:ext uri="{BB962C8B-B14F-4D97-AF65-F5344CB8AC3E}">
        <p14:creationId xmlns:p14="http://schemas.microsoft.com/office/powerpoint/2010/main" val="1835624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7992888" cy="1143000"/>
          </a:xfrm>
        </p:spPr>
        <p:txBody>
          <a:bodyPr/>
          <a:lstStyle/>
          <a:p>
            <a:pPr lvl="1"/>
            <a:r>
              <a:rPr lang="fr-BE" sz="2000" kern="1200" cap="all" spc="-100" dirty="0">
                <a:solidFill>
                  <a:schemeClr val="tx2"/>
                </a:solidFill>
                <a:latin typeface="Arial Rounded MT Bold" pitchFamily="34" charset="0"/>
                <a:ea typeface="+mj-ea"/>
                <a:cs typeface="+mj-cs"/>
              </a:rPr>
              <a:t>Création d’une notice bibliographique</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28</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6" name="Espace réservé du contenu 5"/>
          <p:cNvSpPr>
            <a:spLocks noGrp="1"/>
          </p:cNvSpPr>
          <p:nvPr>
            <p:ph idx="1"/>
          </p:nvPr>
        </p:nvSpPr>
        <p:spPr>
          <a:xfrm>
            <a:off x="251520" y="1268760"/>
            <a:ext cx="7992888" cy="5132040"/>
          </a:xfrm>
        </p:spPr>
        <p:txBody>
          <a:bodyPr/>
          <a:lstStyle/>
          <a:p>
            <a:pPr marL="114300" indent="0">
              <a:buNone/>
            </a:pPr>
            <a:r>
              <a:rPr lang="fr-BE" sz="1800" b="1" i="1" dirty="0">
                <a:solidFill>
                  <a:srgbClr val="002060"/>
                </a:solidFill>
              </a:rPr>
              <a:t>1ère possibilité</a:t>
            </a:r>
          </a:p>
          <a:p>
            <a:pPr>
              <a:buFont typeface="Wingdings"/>
              <a:buChar char="à"/>
            </a:pPr>
            <a:r>
              <a:rPr lang="fr-BE" dirty="0" smtClean="0">
                <a:sym typeface="Wingdings" panose="05000000000000000000" pitchFamily="2" charset="2"/>
              </a:rPr>
              <a:t>Utilisation d’un </a:t>
            </a:r>
            <a:r>
              <a:rPr lang="fr-BE" dirty="0" err="1" smtClean="0">
                <a:sym typeface="Wingdings" panose="05000000000000000000" pitchFamily="2" charset="2"/>
              </a:rPr>
              <a:t>template</a:t>
            </a:r>
            <a:endParaRPr lang="fr-BE" dirty="0" smtClean="0">
              <a:sym typeface="Wingdings" panose="05000000000000000000" pitchFamily="2" charset="2"/>
            </a:endParaRPr>
          </a:p>
          <a:p>
            <a:pPr marL="114300" indent="0">
              <a:buNone/>
            </a:pPr>
            <a:endParaRPr lang="fr-BE"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132856"/>
            <a:ext cx="2520280" cy="3336565"/>
          </a:xfrm>
          <a:prstGeom prst="rect">
            <a:avLst/>
          </a:prstGeom>
        </p:spPr>
      </p:pic>
      <p:cxnSp>
        <p:nvCxnSpPr>
          <p:cNvPr id="9" name="Connecteur droit avec flèche 8"/>
          <p:cNvCxnSpPr/>
          <p:nvPr/>
        </p:nvCxnSpPr>
        <p:spPr>
          <a:xfrm flipH="1">
            <a:off x="2051720" y="4653136"/>
            <a:ext cx="1368152" cy="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sp>
        <p:nvSpPr>
          <p:cNvPr id="10" name="ZoneTexte 9"/>
          <p:cNvSpPr txBox="1"/>
          <p:nvPr/>
        </p:nvSpPr>
        <p:spPr>
          <a:xfrm>
            <a:off x="3662874" y="3914472"/>
            <a:ext cx="4104456" cy="1477328"/>
          </a:xfrm>
          <a:prstGeom prst="rect">
            <a:avLst/>
          </a:prstGeom>
          <a:noFill/>
        </p:spPr>
        <p:txBody>
          <a:bodyPr wrap="square" rtlCol="0">
            <a:spAutoFit/>
          </a:bodyPr>
          <a:lstStyle/>
          <a:p>
            <a:r>
              <a:rPr lang="fr-BE" dirty="0" smtClean="0"/>
              <a:t>Panneau de gauche &gt; </a:t>
            </a:r>
            <a:r>
              <a:rPr lang="fr-BE" dirty="0" err="1" smtClean="0"/>
              <a:t>Templates</a:t>
            </a:r>
            <a:r>
              <a:rPr lang="fr-BE" dirty="0" smtClean="0"/>
              <a:t> &gt; </a:t>
            </a:r>
            <a:r>
              <a:rPr lang="fr-BE" dirty="0" err="1" smtClean="0"/>
              <a:t>Shared</a:t>
            </a:r>
            <a:r>
              <a:rPr lang="fr-BE" dirty="0" smtClean="0"/>
              <a:t> &gt; Choix du </a:t>
            </a:r>
            <a:r>
              <a:rPr lang="fr-BE" dirty="0" err="1" smtClean="0"/>
              <a:t>template</a:t>
            </a:r>
            <a:r>
              <a:rPr lang="fr-BE" dirty="0" smtClean="0"/>
              <a:t> &gt; New</a:t>
            </a:r>
          </a:p>
          <a:p>
            <a:endParaRPr lang="fr-BE" dirty="0"/>
          </a:p>
          <a:p>
            <a:r>
              <a:rPr lang="fr-BE" smtClean="0">
                <a:sym typeface="Wingdings" panose="05000000000000000000" pitchFamily="2" charset="2"/>
              </a:rPr>
              <a:t> </a:t>
            </a:r>
            <a:r>
              <a:rPr lang="fr-BE">
                <a:sym typeface="Wingdings" panose="05000000000000000000" pitchFamily="2" charset="2"/>
              </a:rPr>
              <a:t>O</a:t>
            </a:r>
            <a:r>
              <a:rPr lang="fr-BE" smtClean="0">
                <a:sym typeface="Wingdings" panose="05000000000000000000" pitchFamily="2" charset="2"/>
              </a:rPr>
              <a:t>uvre </a:t>
            </a:r>
            <a:r>
              <a:rPr lang="fr-BE" dirty="0" smtClean="0">
                <a:sym typeface="Wingdings" panose="05000000000000000000" pitchFamily="2" charset="2"/>
              </a:rPr>
              <a:t>une nouvelle notice dans le </a:t>
            </a:r>
            <a:r>
              <a:rPr lang="fr-BE" dirty="0" err="1" smtClean="0">
                <a:sym typeface="Wingdings" panose="05000000000000000000" pitchFamily="2" charset="2"/>
              </a:rPr>
              <a:t>Metadata</a:t>
            </a:r>
            <a:r>
              <a:rPr lang="fr-BE" dirty="0" smtClean="0">
                <a:sym typeface="Wingdings" panose="05000000000000000000" pitchFamily="2" charset="2"/>
              </a:rPr>
              <a:t> Editor</a:t>
            </a:r>
            <a:endParaRPr lang="fr-BE" dirty="0"/>
          </a:p>
        </p:txBody>
      </p:sp>
    </p:spTree>
    <p:extLst>
      <p:ext uri="{BB962C8B-B14F-4D97-AF65-F5344CB8AC3E}">
        <p14:creationId xmlns:p14="http://schemas.microsoft.com/office/powerpoint/2010/main" val="416868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r>
              <a:rPr lang="fr-BE" sz="2000" kern="1200" cap="all" spc="-100" dirty="0">
                <a:solidFill>
                  <a:schemeClr val="tx2"/>
                </a:solidFill>
                <a:latin typeface="Arial Rounded MT Bold" pitchFamily="34" charset="0"/>
                <a:ea typeface="+mj-ea"/>
                <a:cs typeface="+mj-cs"/>
              </a:rPr>
              <a:t>Création d’une notice bibliographique</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29</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6" name="Rectangle 5"/>
          <p:cNvSpPr/>
          <p:nvPr/>
        </p:nvSpPr>
        <p:spPr>
          <a:xfrm>
            <a:off x="467544" y="1268760"/>
            <a:ext cx="7848872" cy="5078313"/>
          </a:xfrm>
          <a:prstGeom prst="rect">
            <a:avLst/>
          </a:prstGeom>
        </p:spPr>
        <p:txBody>
          <a:bodyPr wrap="square">
            <a:spAutoFit/>
          </a:bodyPr>
          <a:lstStyle/>
          <a:p>
            <a:pPr marL="114300" indent="0">
              <a:buNone/>
            </a:pPr>
            <a:r>
              <a:rPr lang="fr-BE" sz="1600" b="1" i="1" dirty="0" smtClean="0">
                <a:solidFill>
                  <a:srgbClr val="002060"/>
                </a:solidFill>
              </a:rPr>
              <a:t>2ème </a:t>
            </a:r>
            <a:r>
              <a:rPr lang="fr-BE" sz="1600" b="1" i="1" dirty="0">
                <a:solidFill>
                  <a:srgbClr val="002060"/>
                </a:solidFill>
              </a:rPr>
              <a:t>possibilité</a:t>
            </a:r>
          </a:p>
          <a:p>
            <a:pPr>
              <a:buFont typeface="Wingdings"/>
              <a:buChar char="à"/>
            </a:pPr>
            <a:r>
              <a:rPr lang="fr-BE" dirty="0" smtClean="0">
                <a:sym typeface="Wingdings" panose="05000000000000000000" pitchFamily="2" charset="2"/>
              </a:rPr>
              <a:t>Menu File</a:t>
            </a: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endParaRPr lang="fr-BE" dirty="0" smtClean="0">
              <a:sym typeface="Wingdings" panose="05000000000000000000" pitchFamily="2" charset="2"/>
            </a:endParaRPr>
          </a:p>
          <a:p>
            <a:r>
              <a:rPr lang="fr-BE" sz="2000" dirty="0" smtClean="0">
                <a:solidFill>
                  <a:srgbClr val="FF9900"/>
                </a:solidFill>
                <a:sym typeface="Wingdings" panose="05000000000000000000" pitchFamily="2" charset="2"/>
              </a:rPr>
              <a:t>Attention : par défaut ouverture de la grille </a:t>
            </a:r>
            <a:r>
              <a:rPr lang="fr-BE" sz="2000" dirty="0">
                <a:solidFill>
                  <a:srgbClr val="FF9900"/>
                </a:solidFill>
                <a:sym typeface="Wingdings" panose="05000000000000000000" pitchFamily="2" charset="2"/>
              </a:rPr>
              <a:t>L</a:t>
            </a:r>
            <a:r>
              <a:rPr lang="fr-BE" sz="2000" dirty="0" smtClean="0">
                <a:solidFill>
                  <a:srgbClr val="FF9900"/>
                </a:solidFill>
                <a:sym typeface="Wingdings" panose="05000000000000000000" pitchFamily="2" charset="2"/>
              </a:rPr>
              <a:t>ivre RDA</a:t>
            </a:r>
          </a:p>
          <a:p>
            <a:pPr>
              <a:buFont typeface="Wingdings"/>
              <a:buChar char="à"/>
            </a:pPr>
            <a:endParaRPr lang="fr-BE" dirty="0">
              <a:sym typeface="Wingdings" panose="05000000000000000000" pitchFamily="2" charset="2"/>
            </a:endParaRPr>
          </a:p>
        </p:txBody>
      </p:sp>
      <p:sp>
        <p:nvSpPr>
          <p:cNvPr id="7" name="Rectangle 6"/>
          <p:cNvSpPr/>
          <p:nvPr/>
        </p:nvSpPr>
        <p:spPr>
          <a:xfrm>
            <a:off x="5508104" y="2564904"/>
            <a:ext cx="2808312" cy="2031325"/>
          </a:xfrm>
          <a:prstGeom prst="rect">
            <a:avLst/>
          </a:prstGeom>
        </p:spPr>
        <p:txBody>
          <a:bodyPr wrap="square">
            <a:spAutoFit/>
          </a:bodyPr>
          <a:lstStyle/>
          <a:p>
            <a:r>
              <a:rPr lang="fr-BE" dirty="0" smtClean="0"/>
              <a:t>Panneau principal &gt; Menu File &gt; New </a:t>
            </a:r>
            <a:r>
              <a:rPr lang="fr-BE" dirty="0"/>
              <a:t>&gt; </a:t>
            </a:r>
            <a:r>
              <a:rPr lang="fr-BE" dirty="0" smtClean="0"/>
              <a:t>MARC21 </a:t>
            </a:r>
            <a:r>
              <a:rPr lang="fr-BE" dirty="0" err="1" smtClean="0"/>
              <a:t>Bibliographic</a:t>
            </a:r>
            <a:r>
              <a:rPr lang="fr-BE" dirty="0" smtClean="0"/>
              <a:t> </a:t>
            </a:r>
          </a:p>
          <a:p>
            <a:endParaRPr lang="fr-BE" dirty="0"/>
          </a:p>
          <a:p>
            <a:r>
              <a:rPr lang="fr-BE" dirty="0">
                <a:sym typeface="Wingdings" panose="05000000000000000000" pitchFamily="2" charset="2"/>
              </a:rPr>
              <a:t> O</a:t>
            </a:r>
            <a:r>
              <a:rPr lang="fr-BE" dirty="0" smtClean="0">
                <a:sym typeface="Wingdings" panose="05000000000000000000" pitchFamily="2" charset="2"/>
              </a:rPr>
              <a:t>uvre </a:t>
            </a:r>
            <a:r>
              <a:rPr lang="fr-BE" dirty="0">
                <a:sym typeface="Wingdings" panose="05000000000000000000" pitchFamily="2" charset="2"/>
              </a:rPr>
              <a:t>une nouvelle notice dans le </a:t>
            </a:r>
            <a:r>
              <a:rPr lang="fr-BE" dirty="0" err="1">
                <a:sym typeface="Wingdings" panose="05000000000000000000" pitchFamily="2" charset="2"/>
              </a:rPr>
              <a:t>Metadata</a:t>
            </a:r>
            <a:r>
              <a:rPr lang="fr-BE" dirty="0">
                <a:sym typeface="Wingdings" panose="05000000000000000000" pitchFamily="2" charset="2"/>
              </a:rPr>
              <a:t> Editor</a:t>
            </a:r>
            <a:endParaRPr lang="fr-BE" dirty="0"/>
          </a:p>
        </p:txBody>
      </p:sp>
      <p:pic>
        <p:nvPicPr>
          <p:cNvPr id="13" name="Espace réservé du contenu 10"/>
          <p:cNvPicPr>
            <a:picLocks noChangeAspect="1"/>
          </p:cNvPicPr>
          <p:nvPr/>
        </p:nvPicPr>
        <p:blipFill>
          <a:blip r:embed="rId3" cstate="print"/>
          <a:stretch>
            <a:fillRect/>
          </a:stretch>
        </p:blipFill>
        <p:spPr>
          <a:xfrm>
            <a:off x="572212" y="1988840"/>
            <a:ext cx="4797047" cy="2946916"/>
          </a:xfrm>
          <a:prstGeom prst="rect">
            <a:avLst/>
          </a:prstGeom>
        </p:spPr>
      </p:pic>
      <p:cxnSp>
        <p:nvCxnSpPr>
          <p:cNvPr id="14" name="Connecteur droit avec flèche 13"/>
          <p:cNvCxnSpPr/>
          <p:nvPr/>
        </p:nvCxnSpPr>
        <p:spPr>
          <a:xfrm flipH="1">
            <a:off x="4824028" y="2471192"/>
            <a:ext cx="1368152" cy="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43112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51520" y="0"/>
            <a:ext cx="7992888" cy="1143000"/>
          </a:xfrm>
        </p:spPr>
        <p:txBody>
          <a:bodyPr/>
          <a:lstStyle/>
          <a:p>
            <a:r>
              <a:rPr lang="fr-BE" smtClean="0"/>
              <a:t>Certification des utilisateurs</a:t>
            </a:r>
            <a:endParaRPr lang="fr-BE"/>
          </a:p>
        </p:txBody>
      </p:sp>
      <p:sp>
        <p:nvSpPr>
          <p:cNvPr id="8" name="Espace réservé du contenu 7"/>
          <p:cNvSpPr>
            <a:spLocks noGrp="1"/>
          </p:cNvSpPr>
          <p:nvPr>
            <p:ph idx="1"/>
          </p:nvPr>
        </p:nvSpPr>
        <p:spPr/>
        <p:txBody>
          <a:bodyPr>
            <a:normAutofit/>
          </a:bodyPr>
          <a:lstStyle/>
          <a:p>
            <a:pPr>
              <a:buClr>
                <a:schemeClr val="tx2">
                  <a:lumMod val="50000"/>
                </a:schemeClr>
              </a:buClr>
              <a:buFont typeface="Wingdings" panose="05000000000000000000" pitchFamily="2" charset="2"/>
              <a:buChar char="Ø"/>
            </a:pPr>
            <a:r>
              <a:rPr lang="fr-BE" sz="2400" b="1" cap="small" smtClean="0"/>
              <a:t>NIVEAU 1</a:t>
            </a:r>
          </a:p>
          <a:p>
            <a:pPr lvl="1">
              <a:buClr>
                <a:schemeClr val="tx2">
                  <a:lumMod val="50000"/>
                </a:schemeClr>
              </a:buClr>
              <a:buFont typeface="Wingdings" panose="05000000000000000000" pitchFamily="2" charset="2"/>
              <a:buChar char="§"/>
            </a:pPr>
            <a:r>
              <a:rPr lang="fr-BE" sz="2200" b="1" smtClean="0"/>
              <a:t>Tous les catalogueurs</a:t>
            </a:r>
          </a:p>
          <a:p>
            <a:pPr marL="777240" lvl="2" indent="0">
              <a:buClr>
                <a:schemeClr val="tx2">
                  <a:lumMod val="50000"/>
                </a:schemeClr>
              </a:buClr>
              <a:buNone/>
            </a:pPr>
            <a:r>
              <a:rPr lang="fr-BE" sz="2000" b="1" smtClean="0"/>
              <a:t>=&gt; Catalogage courant</a:t>
            </a:r>
          </a:p>
          <a:p>
            <a:pPr marL="114300" indent="0">
              <a:buClr>
                <a:schemeClr val="tx2">
                  <a:lumMod val="50000"/>
                </a:schemeClr>
              </a:buClr>
              <a:buNone/>
            </a:pPr>
            <a:r>
              <a:rPr lang="fr-BE" sz="2400" b="1" cap="small" smtClean="0"/>
              <a:t>	</a:t>
            </a:r>
            <a:endParaRPr lang="fr-BE" sz="2400" b="1" cap="small"/>
          </a:p>
          <a:p>
            <a:pPr>
              <a:buClr>
                <a:schemeClr val="tx2">
                  <a:lumMod val="50000"/>
                </a:schemeClr>
              </a:buClr>
              <a:buFont typeface="Wingdings" panose="05000000000000000000" pitchFamily="2" charset="2"/>
              <a:buChar char="Ø"/>
            </a:pPr>
            <a:r>
              <a:rPr lang="fr-BE" sz="2400" b="1" cap="small" smtClean="0"/>
              <a:t>NIVEAU 2</a:t>
            </a:r>
          </a:p>
          <a:p>
            <a:pPr lvl="1">
              <a:buClr>
                <a:schemeClr val="tx2">
                  <a:lumMod val="50000"/>
                </a:schemeClr>
              </a:buClr>
              <a:buFont typeface="Wingdings" panose="05000000000000000000" pitchFamily="2" charset="2"/>
              <a:buChar char="§"/>
            </a:pPr>
            <a:r>
              <a:rPr lang="fr-BE" sz="2200" b="1" smtClean="0"/>
              <a:t>Les catalogueurs en charge de la qualité du catalogue</a:t>
            </a:r>
          </a:p>
          <a:p>
            <a:pPr lvl="2">
              <a:buClr>
                <a:schemeClr val="tx2">
                  <a:lumMod val="50000"/>
                </a:schemeClr>
              </a:buClr>
              <a:buFont typeface="Symbol" panose="05050102010706020507" pitchFamily="18" charset="2"/>
              <a:buChar char="Þ"/>
            </a:pPr>
            <a:r>
              <a:rPr lang="fr-BE" sz="2000" b="1" smtClean="0"/>
              <a:t>Support aux catalogueurs </a:t>
            </a:r>
          </a:p>
          <a:p>
            <a:pPr lvl="3">
              <a:buClr>
                <a:schemeClr val="tx2">
                  <a:lumMod val="50000"/>
                </a:schemeClr>
              </a:buClr>
              <a:buFont typeface="Symbol" panose="05050102010706020507" pitchFamily="18" charset="2"/>
              <a:buChar char="Þ"/>
            </a:pPr>
            <a:r>
              <a:rPr lang="fr-BE" sz="1800" b="1" smtClean="0"/>
              <a:t>Pour le catalogage descriptif (Bibliographique et Holding)</a:t>
            </a:r>
          </a:p>
          <a:p>
            <a:pPr lvl="2">
              <a:buClr>
                <a:schemeClr val="tx2">
                  <a:lumMod val="50000"/>
                </a:schemeClr>
              </a:buClr>
              <a:buFont typeface="Symbol" panose="05050102010706020507" pitchFamily="18" charset="2"/>
              <a:buChar char="Þ"/>
            </a:pPr>
            <a:r>
              <a:rPr lang="fr-BE" sz="2000" b="1" smtClean="0"/>
              <a:t>Contrôle des données </a:t>
            </a:r>
            <a:r>
              <a:rPr lang="fr-BE" sz="1800" smtClean="0"/>
              <a:t>descriptives (Bibliographique, Holding, Autorités)</a:t>
            </a:r>
            <a:endParaRPr lang="fr-BE" sz="1800"/>
          </a:p>
          <a:p>
            <a:pPr lvl="2">
              <a:buClr>
                <a:schemeClr val="tx2">
                  <a:lumMod val="50000"/>
                </a:schemeClr>
              </a:buClr>
              <a:buFont typeface="Symbol" panose="05050102010706020507" pitchFamily="18" charset="2"/>
              <a:buChar char="Þ"/>
            </a:pPr>
            <a:r>
              <a:rPr lang="fr-BE" sz="2000" b="1" smtClean="0"/>
              <a:t>Contrôle des points d’accès</a:t>
            </a:r>
          </a:p>
          <a:p>
            <a:pPr lvl="3">
              <a:buClr>
                <a:schemeClr val="tx2">
                  <a:lumMod val="50000"/>
                </a:schemeClr>
              </a:buClr>
              <a:buFont typeface="Symbol" panose="05050102010706020507" pitchFamily="18" charset="2"/>
              <a:buChar char="Þ"/>
            </a:pPr>
            <a:r>
              <a:rPr lang="fr-BE" sz="1800" b="1" smtClean="0"/>
              <a:t>Et des liens vers les données d’autorité</a:t>
            </a:r>
          </a:p>
          <a:p>
            <a:pPr lvl="2">
              <a:buClr>
                <a:schemeClr val="tx2">
                  <a:lumMod val="50000"/>
                </a:schemeClr>
              </a:buClr>
              <a:buFont typeface="Symbol" panose="05050102010706020507" pitchFamily="18" charset="2"/>
              <a:buChar char="Þ"/>
            </a:pPr>
            <a:r>
              <a:rPr lang="fr-BE" sz="2000" b="1" smtClean="0"/>
              <a:t>Catalogueurs de référence / GT-RDA</a:t>
            </a:r>
          </a:p>
          <a:p>
            <a:pPr lvl="2">
              <a:buClr>
                <a:schemeClr val="tx2">
                  <a:lumMod val="50000"/>
                </a:schemeClr>
              </a:buClr>
              <a:buFont typeface="Symbol" panose="05050102010706020507" pitchFamily="18" charset="2"/>
              <a:buChar char="Þ"/>
            </a:pPr>
            <a:endParaRPr lang="fr-BE" sz="2000" b="1"/>
          </a:p>
          <a:p>
            <a:pPr lvl="1">
              <a:buClr>
                <a:schemeClr val="tx2">
                  <a:lumMod val="50000"/>
                </a:schemeClr>
              </a:buClr>
              <a:buFont typeface="Wingdings" panose="05000000000000000000" pitchFamily="2" charset="2"/>
              <a:buChar char="Ø"/>
            </a:pPr>
            <a:endParaRPr lang="fr-BE" sz="2200"/>
          </a:p>
          <a:p>
            <a:pPr marL="114300" indent="0">
              <a:buClr>
                <a:schemeClr val="tx2">
                  <a:lumMod val="50000"/>
                </a:schemeClr>
              </a:buClr>
              <a:buNone/>
            </a:pPr>
            <a:endParaRPr lang="fr-BE" sz="2400" smtClean="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3</a:t>
            </a:fld>
            <a:endParaRPr lang="en-US"/>
          </a:p>
        </p:txBody>
      </p:sp>
      <p:sp>
        <p:nvSpPr>
          <p:cNvPr id="6" name="Espace réservé du pied de page 5"/>
          <p:cNvSpPr>
            <a:spLocks noGrp="1"/>
          </p:cNvSpPr>
          <p:nvPr>
            <p:ph type="ftr" sz="quarter" idx="3"/>
          </p:nvPr>
        </p:nvSpPr>
        <p:spPr/>
        <p:txBody>
          <a:bodyPr/>
          <a:lstStyle/>
          <a:p>
            <a:r>
              <a:rPr lang="fr-BE" smtClean="0"/>
              <a:t>Alma @ ULg – Resource Management – Metadata Editor</a:t>
            </a:r>
            <a:endParaRPr lang="en-US"/>
          </a:p>
        </p:txBody>
      </p:sp>
    </p:spTree>
    <p:extLst>
      <p:ext uri="{BB962C8B-B14F-4D97-AF65-F5344CB8AC3E}">
        <p14:creationId xmlns:p14="http://schemas.microsoft.com/office/powerpoint/2010/main" val="2626452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sz="2000" cap="all" dirty="0" smtClean="0"/>
              <a:t>CRÉATION D’une </a:t>
            </a:r>
            <a:r>
              <a:rPr lang="fr-BE" sz="2000" cap="all" dirty="0"/>
              <a:t>notice </a:t>
            </a:r>
            <a:r>
              <a:rPr lang="fr-BE" sz="2000" cap="all" dirty="0" smtClean="0"/>
              <a:t>bibliographique</a:t>
            </a:r>
            <a:endParaRPr lang="fr-BE" sz="2000" cap="all"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7" name="Espace réservé du contenu 6"/>
          <p:cNvSpPr>
            <a:spLocks noGrp="1"/>
          </p:cNvSpPr>
          <p:nvPr>
            <p:ph idx="1"/>
          </p:nvPr>
        </p:nvSpPr>
        <p:spPr>
          <a:xfrm>
            <a:off x="256160" y="1052736"/>
            <a:ext cx="7992888" cy="5184576"/>
          </a:xfrm>
        </p:spPr>
        <p:txBody>
          <a:bodyPr/>
          <a:lstStyle/>
          <a:p>
            <a:pPr marL="114300" indent="0">
              <a:buNone/>
            </a:pPr>
            <a:r>
              <a:rPr lang="fr-BE" dirty="0" smtClean="0"/>
              <a:t>Ouverture de la grille choisie : ici une notice Livre RDA encore vide</a:t>
            </a: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r>
              <a:rPr lang="fr-BE" dirty="0" smtClean="0"/>
              <a:t>   L’icone signifie que la notice est </a:t>
            </a:r>
            <a:r>
              <a:rPr lang="fr-BE" dirty="0" smtClean="0">
                <a:solidFill>
                  <a:srgbClr val="FF0000"/>
                </a:solidFill>
              </a:rPr>
              <a:t>enregistrée comme brouillon </a:t>
            </a:r>
            <a:r>
              <a:rPr lang="fr-BE" dirty="0" smtClean="0"/>
              <a:t>(= </a:t>
            </a:r>
            <a:r>
              <a:rPr lang="fr-BE" dirty="0" err="1" smtClean="0"/>
              <a:t>Draft</a:t>
            </a:r>
            <a:r>
              <a:rPr lang="fr-BE" dirty="0" smtClean="0"/>
              <a:t>)</a:t>
            </a:r>
          </a:p>
          <a:p>
            <a:pPr marL="114300" indent="0">
              <a:buNone/>
            </a:pPr>
            <a:endParaRPr lang="fr-BE" dirty="0"/>
          </a:p>
          <a:p>
            <a:pPr marL="114300" indent="0">
              <a:buNone/>
            </a:pPr>
            <a:endParaRPr lang="fr-BE" dirty="0"/>
          </a:p>
          <a:p>
            <a:endParaRPr lang="fr-BE" dirty="0" smtClean="0"/>
          </a:p>
          <a:p>
            <a:endParaRPr lang="fr-BE" dirty="0"/>
          </a:p>
          <a:p>
            <a:pPr lvl="1"/>
            <a:endParaRPr lang="fr-BE" dirty="0" smtClean="0"/>
          </a:p>
          <a:p>
            <a:endParaRPr lang="fr-BE" dirty="0"/>
          </a:p>
        </p:txBody>
      </p:sp>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484784"/>
            <a:ext cx="8290200" cy="3532122"/>
          </a:xfrm>
          <a:prstGeom prst="rect">
            <a:avLst/>
          </a:prstGeom>
        </p:spPr>
      </p:pic>
      <p:cxnSp>
        <p:nvCxnSpPr>
          <p:cNvPr id="17" name="Connecteur droit avec flèche 16"/>
          <p:cNvCxnSpPr/>
          <p:nvPr/>
        </p:nvCxnSpPr>
        <p:spPr>
          <a:xfrm flipV="1">
            <a:off x="460955" y="2636912"/>
            <a:ext cx="0" cy="2736304"/>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450716"/>
            <a:ext cx="371475" cy="371475"/>
          </a:xfrm>
          <a:prstGeom prst="rect">
            <a:avLst/>
          </a:prstGeom>
        </p:spPr>
      </p:pic>
    </p:spTree>
    <p:extLst>
      <p:ext uri="{BB962C8B-B14F-4D97-AF65-F5344CB8AC3E}">
        <p14:creationId xmlns:p14="http://schemas.microsoft.com/office/powerpoint/2010/main" val="2656500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r>
              <a:rPr lang="fr-BE" sz="2000" kern="1200" cap="all" spc="-100" dirty="0">
                <a:solidFill>
                  <a:schemeClr val="tx2"/>
                </a:solidFill>
                <a:latin typeface="Arial Rounded MT Bold" pitchFamily="34" charset="0"/>
                <a:ea typeface="+mj-ea"/>
                <a:cs typeface="+mj-cs"/>
              </a:rPr>
              <a:t>Création d’une notice bibliographique</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31</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6" name="Rectangle 5"/>
          <p:cNvSpPr/>
          <p:nvPr/>
        </p:nvSpPr>
        <p:spPr>
          <a:xfrm>
            <a:off x="467544" y="1268760"/>
            <a:ext cx="7848872" cy="4832092"/>
          </a:xfrm>
          <a:prstGeom prst="rect">
            <a:avLst/>
          </a:prstGeom>
        </p:spPr>
        <p:txBody>
          <a:bodyPr wrap="square">
            <a:spAutoFit/>
          </a:bodyPr>
          <a:lstStyle/>
          <a:p>
            <a:r>
              <a:rPr lang="fr-BE" sz="2000" dirty="0">
                <a:sym typeface="Wingdings" panose="05000000000000000000" pitchFamily="2" charset="2"/>
              </a:rPr>
              <a:t>Compléter la notice</a:t>
            </a:r>
          </a:p>
          <a:p>
            <a:endParaRPr lang="fr-BE" dirty="0" smtClean="0">
              <a:sym typeface="Wingdings" panose="05000000000000000000" pitchFamily="2" charset="2"/>
            </a:endParaRPr>
          </a:p>
          <a:p>
            <a:pPr marL="285750" indent="-285750">
              <a:buFont typeface="Symbol" panose="05050102010706020507" pitchFamily="18" charset="2"/>
              <a:buChar char="Þ"/>
            </a:pPr>
            <a:r>
              <a:rPr lang="fr-BE" dirty="0" smtClean="0">
                <a:sym typeface="Wingdings" panose="05000000000000000000" pitchFamily="2" charset="2"/>
              </a:rPr>
              <a:t>A ce stade, la notice créée a un MMS ID attribué mais n’est pas encore enregistrée  dans le répertoire (zone Institution)</a:t>
            </a: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endParaRPr lang="fr-BE" dirty="0" smtClean="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pPr marL="285750" indent="-285750">
              <a:buFont typeface="Symbol" panose="05050102010706020507" pitchFamily="18" charset="2"/>
              <a:buChar char="Þ"/>
            </a:pPr>
            <a:r>
              <a:rPr lang="fr-BE" dirty="0" smtClean="0">
                <a:sym typeface="Wingdings" panose="05000000000000000000" pitchFamily="2" charset="2"/>
              </a:rPr>
              <a:t>Pendant que vous travaillez dans une notice, Alma opère </a:t>
            </a:r>
            <a:br>
              <a:rPr lang="fr-BE" dirty="0" smtClean="0">
                <a:sym typeface="Wingdings" panose="05000000000000000000" pitchFamily="2" charset="2"/>
              </a:rPr>
            </a:br>
            <a:r>
              <a:rPr lang="fr-BE" dirty="0" smtClean="0">
                <a:sym typeface="Wingdings" panose="05000000000000000000" pitchFamily="2" charset="2"/>
              </a:rPr>
              <a:t>des enregistrements ponctuels du brouillon :</a:t>
            </a: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endParaRPr lang="fr-BE" dirty="0">
              <a:sym typeface="Wingdings" panose="05000000000000000000" pitchFamily="2" charset="2"/>
            </a:endParaRPr>
          </a:p>
        </p:txBody>
      </p: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70775"/>
            <a:ext cx="8064896" cy="1805303"/>
          </a:xfrm>
          <a:prstGeom prst="rect">
            <a:avLst/>
          </a:prstGeom>
        </p:spPr>
      </p:pic>
      <p:cxnSp>
        <p:nvCxnSpPr>
          <p:cNvPr id="23" name="Connecteur droit avec flèche 22"/>
          <p:cNvCxnSpPr/>
          <p:nvPr/>
        </p:nvCxnSpPr>
        <p:spPr>
          <a:xfrm flipH="1">
            <a:off x="1907704" y="2420888"/>
            <a:ext cx="864096" cy="1512168"/>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24" name="Connecteur droit avec flèche 23"/>
          <p:cNvCxnSpPr/>
          <p:nvPr/>
        </p:nvCxnSpPr>
        <p:spPr>
          <a:xfrm flipH="1" flipV="1">
            <a:off x="5724128" y="3440690"/>
            <a:ext cx="936104" cy="1716502"/>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4820" y="5229235"/>
            <a:ext cx="3317540" cy="460769"/>
          </a:xfrm>
          <a:prstGeom prst="rect">
            <a:avLst/>
          </a:prstGeom>
        </p:spPr>
      </p:pic>
    </p:spTree>
    <p:extLst>
      <p:ext uri="{BB962C8B-B14F-4D97-AF65-F5344CB8AC3E}">
        <p14:creationId xmlns:p14="http://schemas.microsoft.com/office/powerpoint/2010/main" val="1669665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r>
              <a:rPr lang="fr-BE" sz="2000" kern="1200" cap="all" spc="-100" dirty="0">
                <a:solidFill>
                  <a:schemeClr val="tx2"/>
                </a:solidFill>
                <a:latin typeface="Arial Rounded MT Bold" pitchFamily="34" charset="0"/>
                <a:ea typeface="+mj-ea"/>
                <a:cs typeface="+mj-cs"/>
              </a:rPr>
              <a:t>Création d’une notice bibliographique</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32</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6" name="Rectangle 5"/>
          <p:cNvSpPr/>
          <p:nvPr/>
        </p:nvSpPr>
        <p:spPr>
          <a:xfrm>
            <a:off x="467544" y="1268760"/>
            <a:ext cx="7848872" cy="6217087"/>
          </a:xfrm>
          <a:prstGeom prst="rect">
            <a:avLst/>
          </a:prstGeom>
        </p:spPr>
        <p:txBody>
          <a:bodyPr wrap="square">
            <a:spAutoFit/>
          </a:bodyPr>
          <a:lstStyle/>
          <a:p>
            <a:r>
              <a:rPr lang="fr-BE" sz="2000" dirty="0">
                <a:sym typeface="Wingdings" panose="05000000000000000000" pitchFamily="2" charset="2"/>
              </a:rPr>
              <a:t>Compléter la notice</a:t>
            </a:r>
          </a:p>
          <a:p>
            <a:endParaRPr lang="fr-BE" dirty="0" smtClean="0">
              <a:sym typeface="Wingdings" panose="05000000000000000000" pitchFamily="2" charset="2"/>
            </a:endParaRPr>
          </a:p>
          <a:p>
            <a:pPr marL="285750" indent="-285750">
              <a:buFont typeface="Symbol" panose="05050102010706020507" pitchFamily="18" charset="2"/>
              <a:buChar char="Þ"/>
            </a:pPr>
            <a:r>
              <a:rPr lang="fr-BE" dirty="0" smtClean="0">
                <a:sym typeface="Wingdings" panose="05000000000000000000" pitchFamily="2" charset="2"/>
              </a:rPr>
              <a:t>Pendant que vous travaillez et lors de l’enregistrement, Alma opère une validation de la notice et génère des messages d’alerte :</a:t>
            </a: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pPr>
              <a:buFont typeface="Wingdings"/>
              <a:buChar char="à"/>
            </a:pPr>
            <a:endParaRPr lang="fr-BE" dirty="0" smtClean="0">
              <a:sym typeface="Wingdings" panose="05000000000000000000" pitchFamily="2" charset="2"/>
            </a:endParaRPr>
          </a:p>
          <a:p>
            <a:pPr>
              <a:buFont typeface="Wingdings"/>
              <a:buChar char="à"/>
            </a:pPr>
            <a:endParaRPr lang="fr-BE" dirty="0">
              <a:sym typeface="Wingdings" panose="05000000000000000000" pitchFamily="2" charset="2"/>
            </a:endParaRPr>
          </a:p>
          <a:p>
            <a:endParaRPr lang="fr-BE" dirty="0" smtClean="0">
              <a:sym typeface="Wingdings" panose="05000000000000000000" pitchFamily="2" charset="2"/>
            </a:endParaRPr>
          </a:p>
          <a:p>
            <a:endParaRPr lang="fr-BE" dirty="0" smtClean="0">
              <a:solidFill>
                <a:srgbClr val="FF9900"/>
              </a:solidFill>
              <a:sym typeface="Wingdings" panose="05000000000000000000" pitchFamily="2" charset="2"/>
            </a:endParaRPr>
          </a:p>
          <a:p>
            <a:pPr>
              <a:buFont typeface="Wingdings"/>
              <a:buChar char="à"/>
            </a:pPr>
            <a:endParaRPr lang="fr-BE" dirty="0">
              <a:sym typeface="Wingdings" panose="05000000000000000000" pitchFamily="2" charset="2"/>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348" y="2996952"/>
            <a:ext cx="8094068" cy="181183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6630" y="2501158"/>
            <a:ext cx="2962752" cy="302763"/>
          </a:xfrm>
          <a:prstGeom prst="rect">
            <a:avLst/>
          </a:prstGeom>
        </p:spPr>
      </p:pic>
      <p:cxnSp>
        <p:nvCxnSpPr>
          <p:cNvPr id="8" name="Connecteur droit avec flèche 7"/>
          <p:cNvCxnSpPr/>
          <p:nvPr/>
        </p:nvCxnSpPr>
        <p:spPr>
          <a:xfrm>
            <a:off x="3779912" y="2880774"/>
            <a:ext cx="288033" cy="814173"/>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821" y="5143500"/>
            <a:ext cx="4400550" cy="1714500"/>
          </a:xfrm>
          <a:prstGeom prst="rect">
            <a:avLst/>
          </a:prstGeom>
        </p:spPr>
      </p:pic>
      <p:cxnSp>
        <p:nvCxnSpPr>
          <p:cNvPr id="11" name="Connecteur droit avec flèche 10"/>
          <p:cNvCxnSpPr/>
          <p:nvPr/>
        </p:nvCxnSpPr>
        <p:spPr>
          <a:xfrm flipH="1">
            <a:off x="4499992" y="2501158"/>
            <a:ext cx="1152128" cy="280005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43299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864096"/>
          </a:xfrm>
        </p:spPr>
        <p:txBody>
          <a:bodyPr/>
          <a:lstStyle/>
          <a:p>
            <a:r>
              <a:rPr lang="fr-BE" sz="2000" cap="all" dirty="0" smtClean="0"/>
              <a:t>CRÉATION D’une </a:t>
            </a:r>
            <a:r>
              <a:rPr lang="fr-BE" sz="2000" cap="all" dirty="0"/>
              <a:t>notice </a:t>
            </a:r>
            <a:r>
              <a:rPr lang="fr-BE" sz="2000" cap="all" dirty="0" smtClean="0"/>
              <a:t>bibliographique</a:t>
            </a:r>
            <a:endParaRPr lang="fr-BE" sz="2000" cap="all"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33</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fr-BE" dirty="0" err="1" smtClean="0"/>
              <a:t>Metadata</a:t>
            </a:r>
            <a:r>
              <a:rPr lang="fr-BE" dirty="0" smtClean="0"/>
              <a:t> Editor</a:t>
            </a:r>
            <a:endParaRPr lang="en-US" dirty="0"/>
          </a:p>
        </p:txBody>
      </p:sp>
      <p:sp>
        <p:nvSpPr>
          <p:cNvPr id="7" name="Espace réservé du contenu 6"/>
          <p:cNvSpPr>
            <a:spLocks noGrp="1"/>
          </p:cNvSpPr>
          <p:nvPr>
            <p:ph idx="1"/>
          </p:nvPr>
        </p:nvSpPr>
        <p:spPr>
          <a:xfrm>
            <a:off x="251520" y="908720"/>
            <a:ext cx="8208912" cy="5492080"/>
          </a:xfrm>
        </p:spPr>
        <p:txBody>
          <a:bodyPr/>
          <a:lstStyle/>
          <a:p>
            <a:r>
              <a:rPr lang="fr-BE" dirty="0"/>
              <a:t>E</a:t>
            </a:r>
            <a:r>
              <a:rPr lang="fr-BE" dirty="0" smtClean="0"/>
              <a:t>nregistrement de </a:t>
            </a:r>
            <a:r>
              <a:rPr lang="fr-BE" dirty="0"/>
              <a:t>la </a:t>
            </a:r>
            <a:r>
              <a:rPr lang="fr-BE" dirty="0" smtClean="0"/>
              <a:t>notice une fois complétée</a:t>
            </a:r>
            <a:br>
              <a:rPr lang="fr-BE" dirty="0" smtClean="0"/>
            </a:br>
            <a:r>
              <a:rPr lang="fr-BE" dirty="0" smtClean="0"/>
              <a:t>(</a:t>
            </a:r>
            <a:r>
              <a:rPr lang="fr-BE" dirty="0"/>
              <a:t>Menu File &gt; Save </a:t>
            </a:r>
            <a:r>
              <a:rPr lang="fr-BE" dirty="0" smtClean="0"/>
              <a:t>Record)</a:t>
            </a:r>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endParaRPr lang="fr-BE" dirty="0" smtClean="0"/>
          </a:p>
          <a:p>
            <a:endParaRPr lang="fr-BE" dirty="0"/>
          </a:p>
          <a:p>
            <a:r>
              <a:rPr lang="fr-BE" dirty="0" smtClean="0"/>
              <a:t>   L’icone signifie que la notice est </a:t>
            </a:r>
            <a:r>
              <a:rPr lang="fr-BE" dirty="0" smtClean="0">
                <a:solidFill>
                  <a:srgbClr val="FF0000"/>
                </a:solidFill>
              </a:rPr>
              <a:t>enregistrée dans la zone institutionnelle</a:t>
            </a:r>
          </a:p>
          <a:p>
            <a:pPr marL="114300" indent="0">
              <a:buNone/>
            </a:pPr>
            <a:endParaRPr lang="fr-BE" dirty="0"/>
          </a:p>
          <a:p>
            <a:pPr marL="114300" indent="0">
              <a:buNone/>
            </a:pPr>
            <a:endParaRPr lang="fr-BE" dirty="0"/>
          </a:p>
          <a:p>
            <a:endParaRPr lang="fr-BE" dirty="0" smtClean="0"/>
          </a:p>
          <a:p>
            <a:endParaRPr lang="fr-BE" dirty="0"/>
          </a:p>
          <a:p>
            <a:pPr lvl="1"/>
            <a:endParaRPr lang="fr-BE" dirty="0" smtClean="0"/>
          </a:p>
          <a:p>
            <a:endParaRPr lang="fr-BE"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628800"/>
            <a:ext cx="8262603" cy="3384376"/>
          </a:xfrm>
          <a:prstGeom prst="rect">
            <a:avLst/>
          </a:prstGeom>
        </p:spPr>
      </p:pic>
      <p:cxnSp>
        <p:nvCxnSpPr>
          <p:cNvPr id="10" name="Connecteur droit avec flèche 9"/>
          <p:cNvCxnSpPr/>
          <p:nvPr/>
        </p:nvCxnSpPr>
        <p:spPr>
          <a:xfrm flipV="1">
            <a:off x="447777" y="2780928"/>
            <a:ext cx="0" cy="2736304"/>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1" y="5561728"/>
            <a:ext cx="333375" cy="371475"/>
          </a:xfrm>
          <a:prstGeom prst="rect">
            <a:avLst/>
          </a:prstGeom>
        </p:spPr>
      </p:pic>
    </p:spTree>
    <p:extLst>
      <p:ext uri="{BB962C8B-B14F-4D97-AF65-F5344CB8AC3E}">
        <p14:creationId xmlns:p14="http://schemas.microsoft.com/office/powerpoint/2010/main" val="772673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128" y="40283"/>
            <a:ext cx="7992888" cy="864096"/>
          </a:xfrm>
        </p:spPr>
        <p:txBody>
          <a:bodyPr/>
          <a:lstStyle/>
          <a:p>
            <a:pPr lvl="1"/>
            <a:r>
              <a:rPr lang="fr-BE" sz="2000" i="1" kern="1200" cap="all" spc="-100" dirty="0">
                <a:solidFill>
                  <a:schemeClr val="tx2"/>
                </a:solidFill>
                <a:latin typeface="Arial Rounded MT Bold" pitchFamily="34" charset="0"/>
                <a:ea typeface="+mj-ea"/>
                <a:cs typeface="+mj-cs"/>
              </a:rPr>
              <a:t>Création d’une </a:t>
            </a:r>
            <a:r>
              <a:rPr lang="fr-BE" sz="2000" i="1" kern="1200" cap="all" spc="-100">
                <a:solidFill>
                  <a:schemeClr val="tx2"/>
                </a:solidFill>
                <a:latin typeface="Arial Rounded MT Bold" pitchFamily="34" charset="0"/>
                <a:ea typeface="+mj-ea"/>
                <a:cs typeface="+mj-cs"/>
              </a:rPr>
              <a:t>notice </a:t>
            </a:r>
            <a:r>
              <a:rPr lang="fr-BE" sz="2000" i="1" kern="1200" cap="all" spc="-100" smtClean="0">
                <a:solidFill>
                  <a:schemeClr val="tx2"/>
                </a:solidFill>
                <a:latin typeface="Arial Rounded MT Bold" pitchFamily="34" charset="0"/>
                <a:ea typeface="+mj-ea"/>
                <a:cs typeface="+mj-cs"/>
              </a:rPr>
              <a:t>bibliographique : COMMANDES</a:t>
            </a:r>
            <a:endParaRPr lang="fr-BE" sz="2000" i="1" kern="1200" cap="all" spc="-100" dirty="0">
              <a:solidFill>
                <a:schemeClr val="tx2"/>
              </a:solidFill>
              <a:latin typeface="Arial Rounded MT Bold" pitchFamily="34" charset="0"/>
              <a:ea typeface="+mj-ea"/>
              <a:cs typeface="+mj-cs"/>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34</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fr-BE" dirty="0" err="1" smtClean="0"/>
              <a:t>Metadata</a:t>
            </a:r>
            <a:r>
              <a:rPr lang="fr-BE" dirty="0" smtClean="0"/>
              <a:t> Editor</a:t>
            </a:r>
            <a:endParaRPr lang="en-US" dirty="0"/>
          </a:p>
        </p:txBody>
      </p:sp>
      <p:sp>
        <p:nvSpPr>
          <p:cNvPr id="6" name="Rectangle 5"/>
          <p:cNvSpPr/>
          <p:nvPr/>
        </p:nvSpPr>
        <p:spPr>
          <a:xfrm>
            <a:off x="349136" y="764704"/>
            <a:ext cx="7848872" cy="6740307"/>
          </a:xfrm>
          <a:prstGeom prst="rect">
            <a:avLst/>
          </a:prstGeom>
        </p:spPr>
        <p:txBody>
          <a:bodyPr wrap="square">
            <a:spAutoFit/>
          </a:bodyPr>
          <a:lstStyle/>
          <a:p>
            <a:r>
              <a:rPr lang="fr-BE" dirty="0" smtClean="0">
                <a:sym typeface="Wingdings" panose="05000000000000000000" pitchFamily="2" charset="2"/>
              </a:rPr>
              <a:t>Après enregistrement de la notice, il est possible de :</a:t>
            </a:r>
          </a:p>
          <a:p>
            <a:pPr marL="285750" indent="-285750">
              <a:buFont typeface="Symbol" panose="05050102010706020507" pitchFamily="18" charset="2"/>
              <a:buChar char="Þ"/>
            </a:pPr>
            <a:r>
              <a:rPr lang="fr-BE" dirty="0" smtClean="0">
                <a:solidFill>
                  <a:srgbClr val="0070C0"/>
                </a:solidFill>
                <a:sym typeface="Wingdings" panose="05000000000000000000" pitchFamily="2" charset="2"/>
              </a:rPr>
              <a:t>Créer une ligne de commande</a:t>
            </a: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pPr marL="285750" indent="-285750">
              <a:buFont typeface="Symbol" panose="05050102010706020507" pitchFamily="18" charset="2"/>
              <a:buChar char="Þ"/>
            </a:pPr>
            <a:endParaRPr lang="fr-BE" dirty="0">
              <a:sym typeface="Wingdings" panose="05000000000000000000" pitchFamily="2" charset="2"/>
            </a:endParaRPr>
          </a:p>
          <a:p>
            <a:r>
              <a:rPr lang="fr-BE" dirty="0">
                <a:solidFill>
                  <a:srgbClr val="FF9900"/>
                </a:solidFill>
                <a:sym typeface="Wingdings" panose="05000000000000000000" pitchFamily="2" charset="2"/>
              </a:rPr>
              <a:t>Attention : </a:t>
            </a:r>
            <a:r>
              <a:rPr lang="fr-BE" dirty="0" smtClean="0">
                <a:solidFill>
                  <a:srgbClr val="FF9900"/>
                </a:solidFill>
                <a:sym typeface="Wingdings" panose="05000000000000000000" pitchFamily="2" charset="2"/>
              </a:rPr>
              <a:t>uniquement avec le rôle </a:t>
            </a:r>
            <a:r>
              <a:rPr lang="fr-BE" err="1" smtClean="0">
                <a:solidFill>
                  <a:srgbClr val="FF9900"/>
                </a:solidFill>
                <a:sym typeface="Wingdings" panose="05000000000000000000" pitchFamily="2" charset="2"/>
              </a:rPr>
              <a:t>Purchase</a:t>
            </a:r>
            <a:r>
              <a:rPr lang="fr-BE" smtClean="0">
                <a:solidFill>
                  <a:srgbClr val="FF9900"/>
                </a:solidFill>
                <a:sym typeface="Wingdings" panose="05000000000000000000" pitchFamily="2" charset="2"/>
              </a:rPr>
              <a:t> operator</a:t>
            </a:r>
          </a:p>
          <a:p>
            <a:r>
              <a:rPr lang="fr-BE" smtClean="0">
                <a:solidFill>
                  <a:srgbClr val="FF9900"/>
                </a:solidFill>
                <a:sym typeface="Wingdings" panose="05000000000000000000" pitchFamily="2" charset="2"/>
              </a:rPr>
              <a:t>	</a:t>
            </a:r>
            <a:r>
              <a:rPr lang="fr-BE" smtClean="0">
                <a:solidFill>
                  <a:srgbClr val="FF0000"/>
                </a:solidFill>
                <a:sym typeface="Wingdings" panose="05000000000000000000" pitchFamily="2" charset="2"/>
              </a:rPr>
              <a:t>Cette opération créée automatiquement l’INVENTAIRE (Holding et 	item) : il ne faut donc pas créer ensuite ou auparavant de notice HOL !</a:t>
            </a:r>
            <a:endParaRPr lang="fr-BE" dirty="0">
              <a:solidFill>
                <a:srgbClr val="FF0000"/>
              </a:solidFill>
              <a:sym typeface="Wingdings" panose="05000000000000000000" pitchFamily="2" charset="2"/>
            </a:endParaRPr>
          </a:p>
          <a:p>
            <a:pPr marL="285750" indent="-285750">
              <a:buFont typeface="Symbol" panose="05050102010706020507" pitchFamily="18" charset="2"/>
              <a:buChar char="Þ"/>
            </a:pPr>
            <a:endParaRPr lang="fr-BE" dirty="0" smtClean="0">
              <a:sym typeface="Wingdings" panose="05000000000000000000" pitchFamily="2" charset="2"/>
            </a:endParaRPr>
          </a:p>
          <a:p>
            <a:endParaRPr lang="fr-BE" dirty="0" smtClean="0">
              <a:solidFill>
                <a:srgbClr val="FF9900"/>
              </a:solidFill>
              <a:sym typeface="Wingdings" panose="05000000000000000000" pitchFamily="2" charset="2"/>
            </a:endParaRPr>
          </a:p>
          <a:p>
            <a:pPr>
              <a:buFont typeface="Wingdings"/>
              <a:buChar char="à"/>
            </a:pPr>
            <a:endParaRPr lang="fr-BE" dirty="0">
              <a:sym typeface="Wingdings" panose="05000000000000000000" pitchFamily="2" charset="2"/>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92" y="1459072"/>
            <a:ext cx="6552728" cy="4166528"/>
          </a:xfrm>
          <a:prstGeom prst="rect">
            <a:avLst/>
          </a:prstGeom>
        </p:spPr>
      </p:pic>
      <p:cxnSp>
        <p:nvCxnSpPr>
          <p:cNvPr id="8" name="Connecteur droit avec flèche 7"/>
          <p:cNvCxnSpPr/>
          <p:nvPr/>
        </p:nvCxnSpPr>
        <p:spPr>
          <a:xfrm>
            <a:off x="4716016" y="1340768"/>
            <a:ext cx="0" cy="288032"/>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11" name="Connecteur droit avec flèche 10"/>
          <p:cNvCxnSpPr/>
          <p:nvPr/>
        </p:nvCxnSpPr>
        <p:spPr>
          <a:xfrm flipH="1">
            <a:off x="7250120" y="4293096"/>
            <a:ext cx="936104" cy="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5990021"/>
            <a:ext cx="360000" cy="360000"/>
          </a:xfrm>
          <a:prstGeom prst="rect">
            <a:avLst/>
          </a:prstGeom>
        </p:spPr>
      </p:pic>
    </p:spTree>
    <p:extLst>
      <p:ext uri="{BB962C8B-B14F-4D97-AF65-F5344CB8AC3E}">
        <p14:creationId xmlns:p14="http://schemas.microsoft.com/office/powerpoint/2010/main" val="2774904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03793"/>
            <a:ext cx="8136904" cy="792088"/>
          </a:xfrm>
        </p:spPr>
        <p:txBody>
          <a:bodyPr/>
          <a:lstStyle/>
          <a:p>
            <a:r>
              <a:rPr lang="fr-BE" sz="2000" i="1" cap="all" dirty="0"/>
              <a:t>CRÉATION D’une </a:t>
            </a:r>
            <a:r>
              <a:rPr lang="fr-BE" sz="2000" i="1" cap="all"/>
              <a:t>notice </a:t>
            </a:r>
            <a:r>
              <a:rPr lang="fr-BE" sz="2000" i="1" cap="all" smtClean="0"/>
              <a:t>bibliographique : </a:t>
            </a:r>
            <a:r>
              <a:rPr lang="fr-BE" sz="1900" i="1" cap="all" smtClean="0"/>
              <a:t>Portfolios locaux</a:t>
            </a:r>
            <a:endParaRPr lang="fr-BE" sz="1900" i="1" cap="all" dirty="0"/>
          </a:p>
        </p:txBody>
      </p:sp>
      <p:sp>
        <p:nvSpPr>
          <p:cNvPr id="3" name="Espace réservé du contenu 2"/>
          <p:cNvSpPr>
            <a:spLocks noGrp="1"/>
          </p:cNvSpPr>
          <p:nvPr>
            <p:ph idx="1"/>
          </p:nvPr>
        </p:nvSpPr>
        <p:spPr>
          <a:xfrm>
            <a:off x="251520" y="908720"/>
            <a:ext cx="7992888" cy="5785246"/>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lstStyle/>
          <a:p>
            <a:pPr marL="114300" indent="0">
              <a:buNone/>
            </a:pPr>
            <a:r>
              <a:rPr lang="fr-BE" sz="1800" dirty="0" smtClean="0">
                <a:sym typeface="Wingdings" panose="05000000000000000000" pitchFamily="2" charset="2"/>
              </a:rPr>
              <a:t>Après enregistrement de la notice, il est possible de :</a:t>
            </a:r>
          </a:p>
          <a:p>
            <a:pPr marL="582930" lvl="1" indent="-285750">
              <a:buClrTx/>
              <a:buFont typeface="Symbol" panose="05050102010706020507" pitchFamily="18" charset="2"/>
              <a:buChar char="Þ"/>
            </a:pPr>
            <a:r>
              <a:rPr lang="fr-BE" sz="1600" dirty="0" smtClean="0">
                <a:solidFill>
                  <a:srgbClr val="0070C0"/>
                </a:solidFill>
                <a:sym typeface="Wingdings" panose="05000000000000000000" pitchFamily="2" charset="2"/>
              </a:rPr>
              <a:t>Créer un </a:t>
            </a:r>
            <a:r>
              <a:rPr lang="fr-BE" sz="1600" smtClean="0">
                <a:solidFill>
                  <a:srgbClr val="0070C0"/>
                </a:solidFill>
                <a:sym typeface="Wingdings" panose="05000000000000000000" pitchFamily="2" charset="2"/>
              </a:rPr>
              <a:t>nouveau portfolio local</a:t>
            </a:r>
            <a:endParaRPr lang="fr-BE" dirty="0" smtClean="0">
              <a:solidFill>
                <a:srgbClr val="0070C0"/>
              </a:solidFill>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pPr marL="114300" indent="0">
              <a:buNone/>
            </a:pPr>
            <a:endParaRPr lang="fr-BE" dirty="0" smtClean="0">
              <a:solidFill>
                <a:srgbClr val="FF9900"/>
              </a:solidFill>
              <a:sym typeface="Wingdings" panose="05000000000000000000" pitchFamily="2" charset="2"/>
            </a:endParaRPr>
          </a:p>
          <a:p>
            <a:pPr marL="114300" indent="0">
              <a:buNone/>
            </a:pPr>
            <a:endParaRPr lang="fr-BE" dirty="0">
              <a:solidFill>
                <a:srgbClr val="FF9900"/>
              </a:solidFill>
              <a:sym typeface="Wingdings" panose="05000000000000000000" pitchFamily="2" charset="2"/>
            </a:endParaRPr>
          </a:p>
          <a:p>
            <a:pPr marL="114300" indent="0">
              <a:buNone/>
            </a:pPr>
            <a:r>
              <a:rPr lang="fr-BE" dirty="0" smtClean="0">
                <a:solidFill>
                  <a:srgbClr val="FF9900"/>
                </a:solidFill>
                <a:sym typeface="Wingdings" panose="05000000000000000000" pitchFamily="2" charset="2"/>
              </a:rPr>
              <a:t>Attention </a:t>
            </a:r>
            <a:r>
              <a:rPr lang="fr-BE" dirty="0">
                <a:solidFill>
                  <a:srgbClr val="FF9900"/>
                </a:solidFill>
                <a:sym typeface="Wingdings" panose="05000000000000000000" pitchFamily="2" charset="2"/>
              </a:rPr>
              <a:t>: </a:t>
            </a:r>
            <a:r>
              <a:rPr lang="fr-BE" dirty="0" smtClean="0">
                <a:solidFill>
                  <a:srgbClr val="FF9900"/>
                </a:solidFill>
                <a:sym typeface="Wingdings" panose="05000000000000000000" pitchFamily="2" charset="2"/>
              </a:rPr>
              <a:t>concerne </a:t>
            </a:r>
            <a:r>
              <a:rPr lang="fr-BE" smtClean="0">
                <a:solidFill>
                  <a:srgbClr val="FF9900"/>
                </a:solidFill>
                <a:sym typeface="Wingdings" panose="05000000000000000000" pitchFamily="2" charset="2"/>
              </a:rPr>
              <a:t>les E-ressources et les rôles associés. </a:t>
            </a:r>
            <a:endParaRPr lang="fr-BE" dirty="0">
              <a:solidFill>
                <a:srgbClr val="FF9900"/>
              </a:solidFill>
              <a:sym typeface="Wingdings" panose="05000000000000000000" pitchFamily="2" charset="2"/>
            </a:endParaRPr>
          </a:p>
          <a:p>
            <a:pPr lvl="3"/>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fr-BE" dirty="0" err="1" smtClean="0"/>
              <a:t>Metadata</a:t>
            </a:r>
            <a:r>
              <a:rPr lang="fr-BE" dirty="0" smtClean="0"/>
              <a:t> Editor</a:t>
            </a:r>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556792"/>
            <a:ext cx="6696075" cy="4257675"/>
          </a:xfrm>
          <a:prstGeom prst="rect">
            <a:avLst/>
          </a:prstGeom>
        </p:spPr>
      </p:pic>
      <p:cxnSp>
        <p:nvCxnSpPr>
          <p:cNvPr id="8" name="Connecteur droit avec flèche 7"/>
          <p:cNvCxnSpPr/>
          <p:nvPr/>
        </p:nvCxnSpPr>
        <p:spPr>
          <a:xfrm>
            <a:off x="5940152" y="1247847"/>
            <a:ext cx="0" cy="288032"/>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9" name="Connecteur droit avec flèche 8"/>
          <p:cNvCxnSpPr/>
          <p:nvPr/>
        </p:nvCxnSpPr>
        <p:spPr>
          <a:xfrm flipH="1">
            <a:off x="6371530" y="4197554"/>
            <a:ext cx="1656853" cy="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6282539"/>
            <a:ext cx="360000" cy="360000"/>
          </a:xfrm>
          <a:prstGeom prst="rect">
            <a:avLst/>
          </a:prstGeom>
        </p:spPr>
      </p:pic>
    </p:spTree>
    <p:extLst>
      <p:ext uri="{BB962C8B-B14F-4D97-AF65-F5344CB8AC3E}">
        <p14:creationId xmlns:p14="http://schemas.microsoft.com/office/powerpoint/2010/main" val="1890494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000" cap="all" dirty="0"/>
              <a:t>CRÉATION D’une notice </a:t>
            </a:r>
            <a:r>
              <a:rPr lang="fr-BE" sz="2000" cap="all" dirty="0" smtClean="0"/>
              <a:t>HOLDING</a:t>
            </a:r>
            <a:endParaRPr lang="fr-BE" sz="2000" cap="all" dirty="0"/>
          </a:p>
        </p:txBody>
      </p:sp>
      <p:sp>
        <p:nvSpPr>
          <p:cNvPr id="3" name="Espace réservé du contenu 2"/>
          <p:cNvSpPr>
            <a:spLocks noGrp="1"/>
          </p:cNvSpPr>
          <p:nvPr>
            <p:ph idx="1"/>
          </p:nvPr>
        </p:nvSpPr>
        <p:spPr>
          <a:xfrm>
            <a:off x="251520" y="908720"/>
            <a:ext cx="7992888" cy="5492080"/>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lstStyle/>
          <a:p>
            <a:pPr marL="114300" indent="0">
              <a:buNone/>
            </a:pPr>
            <a:r>
              <a:rPr lang="fr-BE" sz="1800" dirty="0" smtClean="0">
                <a:sym typeface="Wingdings" panose="05000000000000000000" pitchFamily="2" charset="2"/>
              </a:rPr>
              <a:t>Après enregistrement de la notice, il est possible d ’ :</a:t>
            </a:r>
          </a:p>
          <a:p>
            <a:pPr marL="582930" lvl="1" indent="-285750">
              <a:buClrTx/>
              <a:buFont typeface="Symbol" panose="05050102010706020507" pitchFamily="18" charset="2"/>
              <a:buChar char="Þ"/>
            </a:pPr>
            <a:r>
              <a:rPr lang="fr-BE" dirty="0" smtClean="0">
                <a:solidFill>
                  <a:srgbClr val="0070C0"/>
                </a:solidFill>
                <a:sym typeface="Wingdings" panose="05000000000000000000" pitchFamily="2" charset="2"/>
              </a:rPr>
              <a:t>Ajouter un HOL ( = la 1ère étape dans la création </a:t>
            </a:r>
            <a:r>
              <a:rPr lang="fr-BE" smtClean="0">
                <a:solidFill>
                  <a:srgbClr val="0070C0"/>
                </a:solidFill>
                <a:sym typeface="Wingdings" panose="05000000000000000000" pitchFamily="2" charset="2"/>
              </a:rPr>
              <a:t>de l’inventaire physique)</a:t>
            </a:r>
            <a:endParaRPr lang="fr-BE" dirty="0" smtClean="0">
              <a:solidFill>
                <a:srgbClr val="0070C0"/>
              </a:solidFill>
              <a:sym typeface="Wingdings" panose="05000000000000000000" pitchFamily="2" charset="2"/>
            </a:endParaRPr>
          </a:p>
          <a:p>
            <a:pPr marL="114300" lvl="1" indent="0">
              <a:buClr>
                <a:schemeClr val="accent1"/>
              </a:buClr>
              <a:buNone/>
            </a:pPr>
            <a:endParaRPr lang="fr-BE" dirty="0" smtClean="0"/>
          </a:p>
          <a:p>
            <a:pPr marL="114300" lvl="1" indent="0">
              <a:buClr>
                <a:schemeClr val="accent1"/>
              </a:buClr>
              <a:buNone/>
            </a:pPr>
            <a:r>
              <a:rPr lang="fr-BE" dirty="0"/>
              <a:t/>
            </a:r>
            <a:br>
              <a:rPr lang="fr-BE" dirty="0"/>
            </a:br>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smtClean="0">
              <a:sym typeface="Wingdings" panose="05000000000000000000" pitchFamily="2" charset="2"/>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36</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fr-BE" dirty="0" err="1" smtClean="0"/>
              <a:t>Metadata</a:t>
            </a:r>
            <a:r>
              <a:rPr lang="fr-BE" dirty="0" smtClean="0"/>
              <a:t> Editor</a:t>
            </a:r>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478" y="2099194"/>
            <a:ext cx="6696075" cy="4257675"/>
          </a:xfrm>
          <a:prstGeom prst="rect">
            <a:avLst/>
          </a:prstGeom>
        </p:spPr>
      </p:pic>
      <p:cxnSp>
        <p:nvCxnSpPr>
          <p:cNvPr id="7" name="Connecteur droit avec flèche 6"/>
          <p:cNvCxnSpPr/>
          <p:nvPr/>
        </p:nvCxnSpPr>
        <p:spPr>
          <a:xfrm flipH="1">
            <a:off x="4043176" y="1535879"/>
            <a:ext cx="28712" cy="400726"/>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8" name="Connecteur droit avec flèche 7"/>
          <p:cNvCxnSpPr/>
          <p:nvPr/>
        </p:nvCxnSpPr>
        <p:spPr>
          <a:xfrm flipH="1">
            <a:off x="7284219" y="4437112"/>
            <a:ext cx="828425" cy="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9" name="Image 8"/>
          <p:cNvPicPr>
            <a:picLocks noChangeAspect="1"/>
          </p:cNvPicPr>
          <p:nvPr/>
        </p:nvPicPr>
        <p:blipFill>
          <a:blip r:embed="rId3" cstate="print"/>
          <a:stretch>
            <a:fillRect/>
          </a:stretch>
        </p:blipFill>
        <p:spPr>
          <a:xfrm>
            <a:off x="3838389" y="1936605"/>
            <a:ext cx="409575" cy="571500"/>
          </a:xfrm>
          <a:prstGeom prst="rect">
            <a:avLst/>
          </a:prstGeom>
        </p:spPr>
      </p:pic>
    </p:spTree>
    <p:extLst>
      <p:ext uri="{BB962C8B-B14F-4D97-AF65-F5344CB8AC3E}">
        <p14:creationId xmlns:p14="http://schemas.microsoft.com/office/powerpoint/2010/main" val="447161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000" cap="all" dirty="0"/>
              <a:t>CRÉATION D’une notice </a:t>
            </a:r>
            <a:r>
              <a:rPr lang="fr-BE" sz="2000" cap="all" dirty="0" smtClean="0"/>
              <a:t>HOLDING</a:t>
            </a:r>
            <a:endParaRPr lang="fr-BE" sz="2000" cap="all" dirty="0"/>
          </a:p>
        </p:txBody>
      </p:sp>
      <p:sp>
        <p:nvSpPr>
          <p:cNvPr id="3" name="Espace réservé du contenu 2"/>
          <p:cNvSpPr>
            <a:spLocks noGrp="1"/>
          </p:cNvSpPr>
          <p:nvPr>
            <p:ph idx="1"/>
          </p:nvPr>
        </p:nvSpPr>
        <p:spPr>
          <a:xfrm>
            <a:off x="251520" y="908720"/>
            <a:ext cx="7992888" cy="5492080"/>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lstStyle/>
          <a:p>
            <a:pPr marL="114300" lvl="1" indent="0">
              <a:buClr>
                <a:schemeClr val="accent1"/>
              </a:buClr>
              <a:buNone/>
            </a:pPr>
            <a:endParaRPr lang="fr-BE" dirty="0" smtClean="0"/>
          </a:p>
          <a:p>
            <a:pPr marL="114300" lvl="1" indent="0">
              <a:buClr>
                <a:schemeClr val="accent1"/>
              </a:buClr>
              <a:buNone/>
            </a:pPr>
            <a:r>
              <a:rPr lang="fr-BE" dirty="0"/>
              <a:t/>
            </a:r>
            <a:br>
              <a:rPr lang="fr-BE" dirty="0"/>
            </a:br>
            <a:endParaRPr lang="fr-BE" dirty="0">
              <a:sym typeface="Wingdings" panose="05000000000000000000" pitchFamily="2" charset="2"/>
            </a:endParaRPr>
          </a:p>
          <a:p>
            <a:pPr marL="114300" indent="0">
              <a:buNone/>
            </a:pPr>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smtClean="0">
              <a:sym typeface="Wingdings" panose="05000000000000000000" pitchFamily="2" charset="2"/>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37</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fr-BE" dirty="0" err="1" smtClean="0"/>
              <a:t>Metadata</a:t>
            </a:r>
            <a:r>
              <a:rPr lang="fr-BE" dirty="0" smtClean="0"/>
              <a:t> Editor</a:t>
            </a:r>
            <a:endParaRPr lang="en-US" dirty="0"/>
          </a:p>
        </p:txBody>
      </p:sp>
      <p:pic>
        <p:nvPicPr>
          <p:cNvPr id="10" name="Image 9"/>
          <p:cNvPicPr>
            <a:picLocks noChangeAspect="1"/>
          </p:cNvPicPr>
          <p:nvPr/>
        </p:nvPicPr>
        <p:blipFill>
          <a:blip r:embed="rId3" cstate="print"/>
          <a:stretch>
            <a:fillRect/>
          </a:stretch>
        </p:blipFill>
        <p:spPr>
          <a:xfrm>
            <a:off x="474922" y="1422874"/>
            <a:ext cx="3067050" cy="3028950"/>
          </a:xfrm>
          <a:prstGeom prst="rect">
            <a:avLst/>
          </a:prstGeom>
        </p:spPr>
      </p:pic>
      <p:cxnSp>
        <p:nvCxnSpPr>
          <p:cNvPr id="11" name="Connecteur droit avec flèche 10"/>
          <p:cNvCxnSpPr/>
          <p:nvPr/>
        </p:nvCxnSpPr>
        <p:spPr>
          <a:xfrm flipH="1">
            <a:off x="2573061" y="3215283"/>
            <a:ext cx="1630085" cy="577641"/>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14" name="Connecteur droit avec flèche 13"/>
          <p:cNvCxnSpPr/>
          <p:nvPr/>
        </p:nvCxnSpPr>
        <p:spPr>
          <a:xfrm flipH="1">
            <a:off x="2819349" y="1365403"/>
            <a:ext cx="1824659" cy="855305"/>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sp>
        <p:nvSpPr>
          <p:cNvPr id="15" name="ZoneTexte 14"/>
          <p:cNvSpPr txBox="1"/>
          <p:nvPr/>
        </p:nvSpPr>
        <p:spPr>
          <a:xfrm>
            <a:off x="5364088" y="2036042"/>
            <a:ext cx="184731" cy="369332"/>
          </a:xfrm>
          <a:prstGeom prst="rect">
            <a:avLst/>
          </a:prstGeom>
          <a:noFill/>
        </p:spPr>
        <p:txBody>
          <a:bodyPr wrap="none" rtlCol="0">
            <a:spAutoFit/>
          </a:bodyPr>
          <a:lstStyle/>
          <a:p>
            <a:endParaRPr lang="fr-BE"/>
          </a:p>
        </p:txBody>
      </p:sp>
      <p:sp>
        <p:nvSpPr>
          <p:cNvPr id="17" name="ZoneTexte 16"/>
          <p:cNvSpPr txBox="1"/>
          <p:nvPr/>
        </p:nvSpPr>
        <p:spPr>
          <a:xfrm>
            <a:off x="4644008" y="1073689"/>
            <a:ext cx="2864795" cy="369332"/>
          </a:xfrm>
          <a:prstGeom prst="rect">
            <a:avLst/>
          </a:prstGeom>
          <a:noFill/>
        </p:spPr>
        <p:txBody>
          <a:bodyPr wrap="square" rtlCol="0">
            <a:spAutoFit/>
          </a:bodyPr>
          <a:lstStyle/>
          <a:p>
            <a:r>
              <a:rPr lang="fr-BE" smtClean="0"/>
              <a:t>La notice bibliographique</a:t>
            </a:r>
            <a:endParaRPr lang="fr-BE"/>
          </a:p>
        </p:txBody>
      </p:sp>
      <p:sp>
        <p:nvSpPr>
          <p:cNvPr id="18" name="ZoneTexte 17"/>
          <p:cNvSpPr txBox="1"/>
          <p:nvPr/>
        </p:nvSpPr>
        <p:spPr>
          <a:xfrm>
            <a:off x="5669064" y="1744266"/>
            <a:ext cx="2864795" cy="369332"/>
          </a:xfrm>
          <a:prstGeom prst="rect">
            <a:avLst/>
          </a:prstGeom>
          <a:noFill/>
        </p:spPr>
        <p:txBody>
          <a:bodyPr wrap="square" rtlCol="0">
            <a:spAutoFit/>
          </a:bodyPr>
          <a:lstStyle/>
          <a:p>
            <a:r>
              <a:rPr lang="fr-BE" smtClean="0"/>
              <a:t>La notice HOL</a:t>
            </a:r>
            <a:endParaRPr lang="fr-BE"/>
          </a:p>
        </p:txBody>
      </p:sp>
      <p:pic>
        <p:nvPicPr>
          <p:cNvPr id="19" name="Image 18"/>
          <p:cNvPicPr>
            <a:picLocks noChangeAspect="1"/>
          </p:cNvPicPr>
          <p:nvPr/>
        </p:nvPicPr>
        <p:blipFill>
          <a:blip r:embed="rId4" cstate="print"/>
          <a:stretch>
            <a:fillRect/>
          </a:stretch>
        </p:blipFill>
        <p:spPr>
          <a:xfrm>
            <a:off x="4359163" y="2278567"/>
            <a:ext cx="3943350" cy="1143000"/>
          </a:xfrm>
          <a:prstGeom prst="rect">
            <a:avLst/>
          </a:prstGeom>
        </p:spPr>
      </p:pic>
      <p:pic>
        <p:nvPicPr>
          <p:cNvPr id="20" name="Image 19"/>
          <p:cNvPicPr>
            <a:picLocks noChangeAspect="1"/>
          </p:cNvPicPr>
          <p:nvPr/>
        </p:nvPicPr>
        <p:blipFill>
          <a:blip r:embed="rId5" cstate="print"/>
          <a:stretch>
            <a:fillRect/>
          </a:stretch>
        </p:blipFill>
        <p:spPr>
          <a:xfrm>
            <a:off x="2267743" y="4326683"/>
            <a:ext cx="6195527" cy="1304321"/>
          </a:xfrm>
          <a:prstGeom prst="rect">
            <a:avLst/>
          </a:prstGeom>
        </p:spPr>
      </p:pic>
      <p:sp>
        <p:nvSpPr>
          <p:cNvPr id="21" name="Flèche vers le bas 20"/>
          <p:cNvSpPr/>
          <p:nvPr/>
        </p:nvSpPr>
        <p:spPr>
          <a:xfrm>
            <a:off x="6428015" y="3424386"/>
            <a:ext cx="237807" cy="6526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ZoneTexte 21"/>
          <p:cNvSpPr txBox="1"/>
          <p:nvPr/>
        </p:nvSpPr>
        <p:spPr>
          <a:xfrm>
            <a:off x="5349686" y="3984489"/>
            <a:ext cx="3035901" cy="369332"/>
          </a:xfrm>
          <a:prstGeom prst="rect">
            <a:avLst/>
          </a:prstGeom>
          <a:noFill/>
        </p:spPr>
        <p:txBody>
          <a:bodyPr wrap="square" rtlCol="0">
            <a:spAutoFit/>
          </a:bodyPr>
          <a:lstStyle/>
          <a:p>
            <a:r>
              <a:rPr lang="fr-BE" smtClean="0"/>
              <a:t>Après enregistrement (Ctrl+s)</a:t>
            </a:r>
            <a:endParaRPr lang="fr-BE"/>
          </a:p>
        </p:txBody>
      </p:sp>
      <p:pic>
        <p:nvPicPr>
          <p:cNvPr id="23" name="Image 22"/>
          <p:cNvPicPr>
            <a:picLocks noChangeAspect="1"/>
          </p:cNvPicPr>
          <p:nvPr/>
        </p:nvPicPr>
        <p:blipFill>
          <a:blip r:embed="rId6" cstate="print"/>
          <a:stretch>
            <a:fillRect/>
          </a:stretch>
        </p:blipFill>
        <p:spPr>
          <a:xfrm>
            <a:off x="473917" y="5658205"/>
            <a:ext cx="3048000" cy="514350"/>
          </a:xfrm>
          <a:prstGeom prst="rect">
            <a:avLst/>
          </a:prstGeom>
        </p:spPr>
      </p:pic>
      <p:cxnSp>
        <p:nvCxnSpPr>
          <p:cNvPr id="27" name="Connecteur droit avec flèche 26"/>
          <p:cNvCxnSpPr/>
          <p:nvPr/>
        </p:nvCxnSpPr>
        <p:spPr>
          <a:xfrm flipH="1">
            <a:off x="3521917" y="5467559"/>
            <a:ext cx="1630085" cy="577641"/>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6" name="Image 5"/>
          <p:cNvPicPr>
            <a:picLocks noChangeAspect="1"/>
          </p:cNvPicPr>
          <p:nvPr/>
        </p:nvPicPr>
        <p:blipFill>
          <a:blip r:embed="rId7" cstate="print"/>
          <a:stretch>
            <a:fillRect/>
          </a:stretch>
        </p:blipFill>
        <p:spPr>
          <a:xfrm>
            <a:off x="4774002" y="3228218"/>
            <a:ext cx="2238375" cy="247650"/>
          </a:xfrm>
          <a:prstGeom prst="rect">
            <a:avLst/>
          </a:prstGeom>
        </p:spPr>
      </p:pic>
      <p:sp>
        <p:nvSpPr>
          <p:cNvPr id="7" name="ZoneTexte 6"/>
          <p:cNvSpPr txBox="1"/>
          <p:nvPr/>
        </p:nvSpPr>
        <p:spPr>
          <a:xfrm>
            <a:off x="1712472" y="6291108"/>
            <a:ext cx="1944215" cy="307777"/>
          </a:xfrm>
          <a:prstGeom prst="rect">
            <a:avLst/>
          </a:prstGeom>
          <a:noFill/>
        </p:spPr>
        <p:txBody>
          <a:bodyPr wrap="square" rtlCol="0">
            <a:spAutoFit/>
          </a:bodyPr>
          <a:lstStyle/>
          <a:p>
            <a:r>
              <a:rPr lang="fr-BE" sz="1400" smtClean="0">
                <a:solidFill>
                  <a:srgbClr val="FF0000"/>
                </a:solidFill>
              </a:rPr>
              <a:t>MMS ID BIB</a:t>
            </a:r>
            <a:endParaRPr lang="fr-BE" sz="1400">
              <a:solidFill>
                <a:srgbClr val="FF0000"/>
              </a:solidFill>
            </a:endParaRPr>
          </a:p>
        </p:txBody>
      </p:sp>
      <p:sp>
        <p:nvSpPr>
          <p:cNvPr id="24" name="ZoneTexte 23"/>
          <p:cNvSpPr txBox="1"/>
          <p:nvPr/>
        </p:nvSpPr>
        <p:spPr>
          <a:xfrm>
            <a:off x="3207787" y="6243285"/>
            <a:ext cx="1944215" cy="307777"/>
          </a:xfrm>
          <a:prstGeom prst="rect">
            <a:avLst/>
          </a:prstGeom>
          <a:noFill/>
        </p:spPr>
        <p:txBody>
          <a:bodyPr wrap="square" rtlCol="0">
            <a:spAutoFit/>
          </a:bodyPr>
          <a:lstStyle/>
          <a:p>
            <a:r>
              <a:rPr lang="fr-BE" sz="1400" smtClean="0">
                <a:solidFill>
                  <a:srgbClr val="FF0000"/>
                </a:solidFill>
              </a:rPr>
              <a:t>MMS ID HOL</a:t>
            </a:r>
            <a:endParaRPr lang="fr-BE" sz="1400">
              <a:solidFill>
                <a:srgbClr val="FF0000"/>
              </a:solidFill>
            </a:endParaRPr>
          </a:p>
        </p:txBody>
      </p:sp>
      <p:cxnSp>
        <p:nvCxnSpPr>
          <p:cNvPr id="9" name="Connecteur droit avec flèche 8"/>
          <p:cNvCxnSpPr/>
          <p:nvPr/>
        </p:nvCxnSpPr>
        <p:spPr>
          <a:xfrm>
            <a:off x="2865936" y="6172555"/>
            <a:ext cx="359006" cy="2324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1370621" y="6172555"/>
            <a:ext cx="419152" cy="27244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733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000" cap="all" dirty="0"/>
              <a:t>CRÉATION D’une </a:t>
            </a:r>
            <a:r>
              <a:rPr lang="fr-BE" sz="2000" cap="all"/>
              <a:t>notice </a:t>
            </a:r>
            <a:r>
              <a:rPr lang="fr-BE" sz="2000" cap="all" smtClean="0"/>
              <a:t>HOLDING – grilles de saisie</a:t>
            </a:r>
            <a:endParaRPr lang="fr-BE" sz="2000" cap="all" dirty="0"/>
          </a:p>
        </p:txBody>
      </p:sp>
      <p:sp>
        <p:nvSpPr>
          <p:cNvPr id="3" name="Espace réservé du contenu 2"/>
          <p:cNvSpPr>
            <a:spLocks noGrp="1"/>
          </p:cNvSpPr>
          <p:nvPr>
            <p:ph idx="1"/>
          </p:nvPr>
        </p:nvSpPr>
        <p:spPr>
          <a:xfrm>
            <a:off x="251520" y="908720"/>
            <a:ext cx="7992888" cy="5492080"/>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lstStyle/>
          <a:p>
            <a:pPr marL="114300" lvl="1" indent="0">
              <a:buClr>
                <a:schemeClr val="accent1"/>
              </a:buClr>
              <a:buNone/>
            </a:pPr>
            <a:r>
              <a:rPr lang="fr-BE" smtClean="0"/>
              <a:t>Par défaut, la notice Holding s’ouvre en parallèle à la notice bibliographique : le panneau central est coupé en deux.</a:t>
            </a:r>
          </a:p>
          <a:p>
            <a:pPr marL="114300" lvl="1" indent="0">
              <a:buClr>
                <a:schemeClr val="accent1"/>
              </a:buClr>
              <a:buNone/>
            </a:pPr>
            <a:r>
              <a:rPr lang="fr-BE" smtClean="0"/>
              <a:t>Par défaut, la notice Holding s’ouvre avec la grille ‘livre’.</a:t>
            </a:r>
          </a:p>
          <a:p>
            <a:pPr marL="114300" lvl="1" indent="0">
              <a:buClr>
                <a:schemeClr val="accent1"/>
              </a:buClr>
              <a:buNone/>
            </a:pPr>
            <a:endParaRPr lang="fr-BE"/>
          </a:p>
          <a:p>
            <a:pPr marL="114300" lvl="1" indent="0">
              <a:buClr>
                <a:schemeClr val="accent1"/>
              </a:buClr>
              <a:buNone/>
            </a:pPr>
            <a:endParaRPr lang="fr-BE" dirty="0" smtClean="0"/>
          </a:p>
          <a:p>
            <a:pPr marL="114300" lvl="1" indent="0">
              <a:buClr>
                <a:schemeClr val="accent1"/>
              </a:buClr>
              <a:buNone/>
            </a:pPr>
            <a:r>
              <a:rPr lang="fr-BE" dirty="0"/>
              <a:t/>
            </a:r>
            <a:br>
              <a:rPr lang="fr-BE" dirty="0"/>
            </a:br>
            <a:endParaRPr lang="fr-BE" dirty="0">
              <a:sym typeface="Wingdings" panose="05000000000000000000" pitchFamily="2" charset="2"/>
            </a:endParaRPr>
          </a:p>
          <a:p>
            <a:pPr marL="114300" indent="0">
              <a:buNone/>
            </a:pPr>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smtClean="0">
              <a:sym typeface="Wingdings" panose="05000000000000000000" pitchFamily="2" charset="2"/>
            </a:endParaRPr>
          </a:p>
          <a:p>
            <a:pPr marL="114300" indent="0">
              <a:buNone/>
            </a:pPr>
            <a:r>
              <a:rPr lang="fr-BE" smtClean="0">
                <a:sym typeface="Wingdings" panose="05000000000000000000" pitchFamily="2" charset="2"/>
              </a:rPr>
              <a:t>	</a:t>
            </a:r>
            <a:r>
              <a:rPr lang="fr-BE" b="1" smtClean="0">
                <a:sym typeface="Wingdings" panose="05000000000000000000" pitchFamily="2" charset="2"/>
              </a:rPr>
              <a:t>A ce niveau-ci, inutile d’essayer d’appeler un autre grille de catalogage pour la notice HOL (par exemple un grille contenant des champs spécifiques aux périodiques ou aux fonds précieux)</a:t>
            </a:r>
            <a:endParaRPr lang="fr-BE" b="1" dirty="0">
              <a:sym typeface="Wingdings" panose="05000000000000000000" pitchFamily="2" charset="2"/>
            </a:endParaRPr>
          </a:p>
          <a:p>
            <a:endParaRPr lang="fr-BE" b="1"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smtClean="0">
              <a:sym typeface="Wingdings" panose="05000000000000000000" pitchFamily="2" charset="2"/>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38</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fr-BE" dirty="0" err="1" smtClean="0"/>
              <a:t>Metadata</a:t>
            </a:r>
            <a:r>
              <a:rPr lang="fr-BE" dirty="0" smtClean="0"/>
              <a:t> Editor</a:t>
            </a:r>
            <a:endParaRPr lang="en-US" dirty="0"/>
          </a:p>
        </p:txBody>
      </p:sp>
      <p:sp>
        <p:nvSpPr>
          <p:cNvPr id="15" name="ZoneTexte 14"/>
          <p:cNvSpPr txBox="1"/>
          <p:nvPr/>
        </p:nvSpPr>
        <p:spPr>
          <a:xfrm>
            <a:off x="5364088" y="2036042"/>
            <a:ext cx="184731" cy="369332"/>
          </a:xfrm>
          <a:prstGeom prst="rect">
            <a:avLst/>
          </a:prstGeom>
          <a:noFill/>
        </p:spPr>
        <p:txBody>
          <a:bodyPr wrap="none" rtlCol="0">
            <a:spAutoFit/>
          </a:bodyPr>
          <a:lstStyle/>
          <a:p>
            <a:endParaRPr lang="fr-BE"/>
          </a:p>
        </p:txBody>
      </p:sp>
      <p:sp>
        <p:nvSpPr>
          <p:cNvPr id="21" name="Flèche vers le bas 20"/>
          <p:cNvSpPr/>
          <p:nvPr/>
        </p:nvSpPr>
        <p:spPr>
          <a:xfrm>
            <a:off x="5923281" y="1630102"/>
            <a:ext cx="237807" cy="6526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stretch>
            <a:fillRect/>
          </a:stretch>
        </p:blipFill>
        <p:spPr>
          <a:xfrm>
            <a:off x="251520" y="2290166"/>
            <a:ext cx="8136904" cy="209587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209750"/>
            <a:ext cx="360000" cy="360000"/>
          </a:xfrm>
          <a:prstGeom prst="rect">
            <a:avLst/>
          </a:prstGeom>
        </p:spPr>
      </p:pic>
      <p:pic>
        <p:nvPicPr>
          <p:cNvPr id="9" name="Image 8"/>
          <p:cNvPicPr>
            <a:picLocks noChangeAspect="1"/>
          </p:cNvPicPr>
          <p:nvPr/>
        </p:nvPicPr>
        <p:blipFill>
          <a:blip r:embed="rId5" cstate="print"/>
          <a:stretch>
            <a:fillRect/>
          </a:stretch>
        </p:blipFill>
        <p:spPr>
          <a:xfrm>
            <a:off x="4619375" y="3585873"/>
            <a:ext cx="2845617" cy="1586212"/>
          </a:xfrm>
          <a:prstGeom prst="rect">
            <a:avLst/>
          </a:prstGeom>
        </p:spPr>
      </p:pic>
      <p:cxnSp>
        <p:nvCxnSpPr>
          <p:cNvPr id="13" name="Connecteur droit 12"/>
          <p:cNvCxnSpPr/>
          <p:nvPr/>
        </p:nvCxnSpPr>
        <p:spPr>
          <a:xfrm>
            <a:off x="4906888" y="3634560"/>
            <a:ext cx="2490612" cy="14715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4475360" y="3568593"/>
            <a:ext cx="3087375" cy="17026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77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92088"/>
          </a:xfrm>
        </p:spPr>
        <p:txBody>
          <a:bodyPr/>
          <a:lstStyle/>
          <a:p>
            <a:r>
              <a:rPr lang="fr-BE" sz="2000" cap="all" dirty="0"/>
              <a:t>CRÉATION D’une </a:t>
            </a:r>
            <a:r>
              <a:rPr lang="fr-BE" sz="2000" cap="all"/>
              <a:t>notice </a:t>
            </a:r>
            <a:r>
              <a:rPr lang="fr-BE" sz="2000" cap="all" smtClean="0"/>
              <a:t>HOLDING – </a:t>
            </a:r>
            <a:r>
              <a:rPr lang="fr-BE" sz="2000" cap="all"/>
              <a:t>grilles de saisie</a:t>
            </a:r>
            <a:endParaRPr lang="fr-BE" sz="2000" cap="all" dirty="0"/>
          </a:p>
        </p:txBody>
      </p:sp>
      <p:sp>
        <p:nvSpPr>
          <p:cNvPr id="3" name="Espace réservé du contenu 2"/>
          <p:cNvSpPr>
            <a:spLocks noGrp="1"/>
          </p:cNvSpPr>
          <p:nvPr>
            <p:ph idx="1"/>
          </p:nvPr>
        </p:nvSpPr>
        <p:spPr>
          <a:xfrm>
            <a:off x="251520" y="908720"/>
            <a:ext cx="7992888" cy="5492080"/>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114300" lvl="1" indent="0">
              <a:buClr>
                <a:schemeClr val="accent1"/>
              </a:buClr>
              <a:buNone/>
            </a:pPr>
            <a:r>
              <a:rPr lang="fr-BE" sz="2000" smtClean="0"/>
              <a:t>Pour pouvoir appeler les grilles de catalogage propres aux notices Holdings, il faut supprimer le partage en 2 de l’éditeur et n’afficher que la notice Holding.</a:t>
            </a:r>
          </a:p>
          <a:p>
            <a:pPr marL="114300" lvl="1" indent="0">
              <a:buClr>
                <a:schemeClr val="accent1"/>
              </a:buClr>
              <a:buNone/>
            </a:pPr>
            <a:r>
              <a:rPr lang="fr-BE" sz="2000" b="1" smtClean="0"/>
              <a:t>=&gt; Activer la notice HOL et cliquer sur Split editor pour n’avoir que la notice Holding ouverte dans le MD editor.</a:t>
            </a:r>
            <a:endParaRPr lang="fr-BE" sz="2000" b="1"/>
          </a:p>
          <a:p>
            <a:pPr marL="114300" lvl="1" indent="0">
              <a:buClr>
                <a:schemeClr val="accent1"/>
              </a:buClr>
              <a:buNone/>
            </a:pPr>
            <a:endParaRPr lang="fr-BE" dirty="0" smtClean="0"/>
          </a:p>
          <a:p>
            <a:pPr marL="114300" lvl="1" indent="0">
              <a:buClr>
                <a:schemeClr val="accent1"/>
              </a:buClr>
              <a:buNone/>
            </a:pPr>
            <a:r>
              <a:rPr lang="fr-BE" dirty="0"/>
              <a:t/>
            </a:r>
            <a:br>
              <a:rPr lang="fr-BE" dirty="0"/>
            </a:br>
            <a:endParaRPr lang="fr-BE" dirty="0">
              <a:sym typeface="Wingdings" panose="05000000000000000000" pitchFamily="2" charset="2"/>
            </a:endParaRPr>
          </a:p>
          <a:p>
            <a:pPr marL="114300" indent="0">
              <a:buNone/>
            </a:pPr>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dirty="0">
              <a:sym typeface="Wingdings" panose="05000000000000000000" pitchFamily="2" charset="2"/>
            </a:endParaRPr>
          </a:p>
          <a:p>
            <a:endParaRPr lang="fr-BE" dirty="0" smtClean="0">
              <a:sym typeface="Wingdings" panose="05000000000000000000" pitchFamily="2" charset="2"/>
            </a:endParaRPr>
          </a:p>
          <a:p>
            <a:endParaRPr lang="fr-BE" smtClean="0">
              <a:sym typeface="Wingdings" panose="05000000000000000000" pitchFamily="2" charset="2"/>
            </a:endParaRPr>
          </a:p>
          <a:p>
            <a:pPr marL="114300" indent="0">
              <a:buNone/>
            </a:pPr>
            <a:r>
              <a:rPr lang="fr-BE" smtClean="0">
                <a:sym typeface="Wingdings" panose="05000000000000000000" pitchFamily="2" charset="2"/>
              </a:rPr>
              <a:t>	</a:t>
            </a:r>
          </a:p>
          <a:p>
            <a:pPr marL="114300" indent="0">
              <a:buNone/>
            </a:pPr>
            <a:endParaRPr lang="fr-BE" dirty="0">
              <a:sym typeface="Wingdings" panose="05000000000000000000" pitchFamily="2" charset="2"/>
            </a:endParaRPr>
          </a:p>
          <a:p>
            <a:endParaRPr lang="fr-BE" dirty="0" smtClean="0">
              <a:sym typeface="Wingdings" panose="05000000000000000000" pitchFamily="2" charset="2"/>
            </a:endParaRPr>
          </a:p>
          <a:p>
            <a:endParaRPr lang="fr-BE" dirty="0" smtClean="0">
              <a:sym typeface="Wingdings" panose="05000000000000000000" pitchFamily="2" charset="2"/>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a:p>
        </p:txBody>
      </p:sp>
      <p:sp>
        <p:nvSpPr>
          <p:cNvPr id="5" name="Espace réservé du pied de page 4"/>
          <p:cNvSpPr>
            <a:spLocks noGrp="1"/>
          </p:cNvSpPr>
          <p:nvPr>
            <p:ph type="ftr" sz="quarter" idx="3"/>
          </p:nvPr>
        </p:nvSpPr>
        <p:spPr/>
        <p:txBody>
          <a:bodyPr/>
          <a:lstStyle/>
          <a:p>
            <a:r>
              <a:rPr lang="fr-BE" dirty="0" smtClean="0"/>
              <a:t>Alma @ </a:t>
            </a:r>
            <a:r>
              <a:rPr lang="fr-BE" dirty="0" err="1" smtClean="0"/>
              <a:t>ULg</a:t>
            </a:r>
            <a:r>
              <a:rPr lang="fr-BE" dirty="0" smtClean="0"/>
              <a:t> – Resource Management – </a:t>
            </a:r>
            <a:r>
              <a:rPr lang="fr-BE" dirty="0" err="1" smtClean="0"/>
              <a:t>Metadata</a:t>
            </a:r>
            <a:r>
              <a:rPr lang="fr-BE" dirty="0" smtClean="0"/>
              <a:t> Editor</a:t>
            </a:r>
            <a:endParaRPr lang="en-US" dirty="0"/>
          </a:p>
        </p:txBody>
      </p:sp>
      <p:sp>
        <p:nvSpPr>
          <p:cNvPr id="15" name="ZoneTexte 14"/>
          <p:cNvSpPr txBox="1"/>
          <p:nvPr/>
        </p:nvSpPr>
        <p:spPr>
          <a:xfrm>
            <a:off x="5364088" y="2036042"/>
            <a:ext cx="184731" cy="369332"/>
          </a:xfrm>
          <a:prstGeom prst="rect">
            <a:avLst/>
          </a:prstGeom>
          <a:noFill/>
        </p:spPr>
        <p:txBody>
          <a:bodyPr wrap="none" rtlCol="0">
            <a:spAutoFit/>
          </a:bodyPr>
          <a:lstStyle/>
          <a:p>
            <a:endParaRPr lang="fr-BE"/>
          </a:p>
        </p:txBody>
      </p:sp>
      <p:pic>
        <p:nvPicPr>
          <p:cNvPr id="10" name="Image 9"/>
          <p:cNvPicPr>
            <a:picLocks noChangeAspect="1"/>
          </p:cNvPicPr>
          <p:nvPr/>
        </p:nvPicPr>
        <p:blipFill>
          <a:blip r:embed="rId3" cstate="print"/>
          <a:stretch>
            <a:fillRect/>
          </a:stretch>
        </p:blipFill>
        <p:spPr>
          <a:xfrm>
            <a:off x="1403647" y="2815420"/>
            <a:ext cx="5760639" cy="2435145"/>
          </a:xfrm>
          <a:prstGeom prst="rect">
            <a:avLst/>
          </a:prstGeom>
        </p:spPr>
      </p:pic>
      <p:sp>
        <p:nvSpPr>
          <p:cNvPr id="11" name="Flèche courbée vers la gauche 10"/>
          <p:cNvSpPr/>
          <p:nvPr/>
        </p:nvSpPr>
        <p:spPr>
          <a:xfrm>
            <a:off x="7272298" y="2405374"/>
            <a:ext cx="504057" cy="825859"/>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12" name="Image 11"/>
          <p:cNvPicPr>
            <a:picLocks noChangeAspect="1"/>
          </p:cNvPicPr>
          <p:nvPr/>
        </p:nvPicPr>
        <p:blipFill>
          <a:blip r:embed="rId4" cstate="print"/>
          <a:stretch>
            <a:fillRect/>
          </a:stretch>
        </p:blipFill>
        <p:spPr>
          <a:xfrm>
            <a:off x="2195079" y="4484900"/>
            <a:ext cx="6229350" cy="1162050"/>
          </a:xfrm>
          <a:prstGeom prst="rect">
            <a:avLst/>
          </a:prstGeom>
        </p:spPr>
      </p:pic>
      <p:sp>
        <p:nvSpPr>
          <p:cNvPr id="13" name="ZoneTexte 12"/>
          <p:cNvSpPr txBox="1"/>
          <p:nvPr/>
        </p:nvSpPr>
        <p:spPr>
          <a:xfrm>
            <a:off x="1271880" y="6051825"/>
            <a:ext cx="6840760" cy="369332"/>
          </a:xfrm>
          <a:prstGeom prst="rect">
            <a:avLst/>
          </a:prstGeom>
          <a:noFill/>
        </p:spPr>
        <p:txBody>
          <a:bodyPr wrap="square" rtlCol="0">
            <a:spAutoFit/>
          </a:bodyPr>
          <a:lstStyle/>
          <a:p>
            <a:r>
              <a:rPr lang="fr-BE" b="1" i="1" smtClean="0">
                <a:solidFill>
                  <a:srgbClr val="FF0000"/>
                </a:solidFill>
              </a:rPr>
              <a:t>Les templates appelés désormais sont ceux liés aux notices Holdings</a:t>
            </a:r>
            <a:endParaRPr lang="fr-BE" b="1" i="1">
              <a:solidFill>
                <a:srgbClr val="FF0000"/>
              </a:solidFill>
            </a:endParaRPr>
          </a:p>
        </p:txBody>
      </p:sp>
      <p:sp>
        <p:nvSpPr>
          <p:cNvPr id="16" name="Flèche courbée vers la gauche 15"/>
          <p:cNvSpPr/>
          <p:nvPr/>
        </p:nvSpPr>
        <p:spPr>
          <a:xfrm flipH="1">
            <a:off x="812932" y="5224887"/>
            <a:ext cx="447025" cy="1129533"/>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429442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7992888" cy="1143000"/>
          </a:xfrm>
        </p:spPr>
        <p:txBody>
          <a:bodyPr/>
          <a:lstStyle/>
          <a:p>
            <a:r>
              <a:rPr lang="fr-BE" smtClean="0"/>
              <a:t>Plan</a:t>
            </a:r>
            <a:endParaRPr lang="fr-BE"/>
          </a:p>
        </p:txBody>
      </p:sp>
      <p:sp>
        <p:nvSpPr>
          <p:cNvPr id="3" name="Espace réservé du contenu 2"/>
          <p:cNvSpPr>
            <a:spLocks noGrp="1"/>
          </p:cNvSpPr>
          <p:nvPr>
            <p:ph idx="1"/>
          </p:nvPr>
        </p:nvSpPr>
        <p:spPr>
          <a:xfrm>
            <a:off x="251520" y="1143000"/>
            <a:ext cx="7992888" cy="5382344"/>
          </a:xfrm>
        </p:spPr>
        <p:txBody>
          <a:bodyPr/>
          <a:lstStyle/>
          <a:p>
            <a:r>
              <a:rPr lang="fr-BE" b="1" cap="all" dirty="0" smtClean="0">
                <a:solidFill>
                  <a:srgbClr val="0070C0"/>
                </a:solidFill>
              </a:rPr>
              <a:t>Accéder au </a:t>
            </a:r>
            <a:r>
              <a:rPr lang="fr-BE" b="1" cap="all" dirty="0" err="1" smtClean="0">
                <a:solidFill>
                  <a:srgbClr val="0070C0"/>
                </a:solidFill>
              </a:rPr>
              <a:t>Metadata</a:t>
            </a:r>
            <a:r>
              <a:rPr lang="fr-BE" b="1" cap="all" dirty="0" smtClean="0">
                <a:solidFill>
                  <a:srgbClr val="0070C0"/>
                </a:solidFill>
              </a:rPr>
              <a:t> Editor</a:t>
            </a:r>
          </a:p>
          <a:p>
            <a:r>
              <a:rPr lang="fr-BE" cap="all" dirty="0" smtClean="0"/>
              <a:t>Présentation du </a:t>
            </a:r>
            <a:r>
              <a:rPr lang="fr-BE" cap="all" dirty="0" err="1" smtClean="0"/>
              <a:t>metadata</a:t>
            </a:r>
            <a:r>
              <a:rPr lang="fr-BE" cap="all" dirty="0" smtClean="0"/>
              <a:t> editor</a:t>
            </a:r>
          </a:p>
          <a:p>
            <a:pPr lvl="1"/>
            <a:r>
              <a:rPr lang="fr-BE" cap="all" dirty="0" smtClean="0"/>
              <a:t>Structure </a:t>
            </a:r>
          </a:p>
          <a:p>
            <a:pPr lvl="2"/>
            <a:r>
              <a:rPr lang="fr-BE" cap="all" dirty="0" err="1" smtClean="0"/>
              <a:t>Templates</a:t>
            </a:r>
            <a:endParaRPr lang="fr-BE" cap="all" dirty="0" smtClean="0"/>
          </a:p>
          <a:p>
            <a:pPr lvl="2"/>
            <a:r>
              <a:rPr lang="fr-BE" cap="all" dirty="0" smtClean="0"/>
              <a:t>Records</a:t>
            </a:r>
          </a:p>
          <a:p>
            <a:pPr lvl="2"/>
            <a:r>
              <a:rPr lang="fr-BE" cap="all" dirty="0" err="1" smtClean="0"/>
              <a:t>rules</a:t>
            </a:r>
            <a:endParaRPr lang="fr-BE" cap="all" dirty="0" smtClean="0"/>
          </a:p>
          <a:p>
            <a:pPr lvl="1"/>
            <a:r>
              <a:rPr lang="fr-BE" cap="all" dirty="0" smtClean="0"/>
              <a:t>Les menus et les actions possibles</a:t>
            </a:r>
          </a:p>
          <a:p>
            <a:pPr lvl="1"/>
            <a:r>
              <a:rPr lang="fr-BE" cap="all" dirty="0" smtClean="0"/>
              <a:t>Le panneau inférieur</a:t>
            </a:r>
          </a:p>
          <a:p>
            <a:r>
              <a:rPr lang="fr-BE" cap="all" dirty="0" smtClean="0"/>
              <a:t>Création d’une notice et de son inventaire dans alma</a:t>
            </a:r>
          </a:p>
          <a:p>
            <a:pPr lvl="1"/>
            <a:r>
              <a:rPr lang="fr-BE" cap="all" dirty="0" smtClean="0"/>
              <a:t>La notice bibliographique</a:t>
            </a:r>
          </a:p>
          <a:p>
            <a:pPr lvl="1"/>
            <a:r>
              <a:rPr lang="fr-BE" cap="all" smtClean="0"/>
              <a:t>La </a:t>
            </a:r>
            <a:r>
              <a:rPr lang="fr-BE" cap="all" dirty="0" smtClean="0"/>
              <a:t>notice holding</a:t>
            </a:r>
          </a:p>
          <a:p>
            <a:pPr lvl="1"/>
            <a:r>
              <a:rPr lang="fr-BE" cap="all" smtClean="0"/>
              <a:t>L’exemplaire</a:t>
            </a:r>
          </a:p>
          <a:p>
            <a:pPr lvl="1"/>
            <a:endParaRPr lang="fr-BE" cap="all"/>
          </a:p>
          <a:p>
            <a:r>
              <a:rPr lang="fr-BE" cap="all"/>
              <a:t>Travailler avec les notices HOLDING</a:t>
            </a:r>
          </a:p>
          <a:p>
            <a:endParaRPr lang="fr-BE" cap="all" smtClean="0"/>
          </a:p>
          <a:p>
            <a:endParaRPr lang="fr-BE" cap="all"/>
          </a:p>
          <a:p>
            <a:endParaRPr lang="fr-BE" cap="all" dirty="0" smtClean="0"/>
          </a:p>
          <a:p>
            <a:endParaRPr lang="fr-BE" cap="all" dirty="0" smtClean="0"/>
          </a:p>
          <a:p>
            <a:pPr lvl="1"/>
            <a:endParaRPr lang="fr-BE" cap="all" dirty="0" smtClean="0"/>
          </a:p>
          <a:p>
            <a:endParaRPr lang="fr-BE" cap="all"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Tree>
    <p:extLst>
      <p:ext uri="{BB962C8B-B14F-4D97-AF65-F5344CB8AC3E}">
        <p14:creationId xmlns:p14="http://schemas.microsoft.com/office/powerpoint/2010/main" val="979105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748"/>
            <a:ext cx="7992888" cy="1143000"/>
          </a:xfrm>
        </p:spPr>
        <p:txBody>
          <a:bodyPr/>
          <a:lstStyle/>
          <a:p>
            <a:r>
              <a:rPr lang="fr-BE" cap="all" dirty="0"/>
              <a:t> </a:t>
            </a:r>
            <a:r>
              <a:rPr lang="fr-BE" sz="2000" cap="all" smtClean="0"/>
              <a:t>création de </a:t>
            </a:r>
            <a:r>
              <a:rPr lang="fr-BE" sz="2000" cap="all" dirty="0" smtClean="0"/>
              <a:t>l’exemplaire</a:t>
            </a:r>
            <a:endParaRPr lang="fr-BE" sz="2000" dirty="0"/>
          </a:p>
        </p:txBody>
      </p:sp>
      <p:sp>
        <p:nvSpPr>
          <p:cNvPr id="3" name="Espace réservé du contenu 2"/>
          <p:cNvSpPr>
            <a:spLocks noGrp="1"/>
          </p:cNvSpPr>
          <p:nvPr>
            <p:ph idx="1"/>
          </p:nvPr>
        </p:nvSpPr>
        <p:spPr>
          <a:xfrm>
            <a:off x="251520" y="980728"/>
            <a:ext cx="7992888" cy="5420072"/>
          </a:xfrm>
        </p:spPr>
        <p:txBody>
          <a:bodyPr/>
          <a:lstStyle/>
          <a:p>
            <a:pPr marL="114300" indent="0">
              <a:buNone/>
            </a:pPr>
            <a:r>
              <a:rPr lang="fr-BE" dirty="0"/>
              <a:t>Une fois la </a:t>
            </a:r>
            <a:r>
              <a:rPr lang="fr-BE"/>
              <a:t>notice </a:t>
            </a:r>
            <a:r>
              <a:rPr lang="fr-BE" smtClean="0"/>
              <a:t>HOL sauvegardée, on peut créer l’exemplaire.</a:t>
            </a:r>
            <a:r>
              <a:rPr lang="fr-BE"/>
              <a:t/>
            </a:r>
            <a:br>
              <a:rPr lang="fr-BE"/>
            </a:br>
            <a:r>
              <a:rPr lang="fr-BE" smtClean="0"/>
              <a:t>Dans le </a:t>
            </a:r>
            <a:r>
              <a:rPr lang="fr-BE" dirty="0"/>
              <a:t>HOL &gt; Menu Tools &gt; MARC21 </a:t>
            </a:r>
            <a:r>
              <a:rPr lang="fr-BE"/>
              <a:t>Holdings </a:t>
            </a:r>
            <a:r>
              <a:rPr lang="fr-BE" smtClean="0"/>
              <a:t>&gt;&gt; </a:t>
            </a:r>
            <a:r>
              <a:rPr lang="fr-BE" dirty="0" err="1"/>
              <a:t>Add</a:t>
            </a:r>
            <a:r>
              <a:rPr lang="fr-BE" dirty="0"/>
              <a:t> item</a:t>
            </a:r>
            <a:r>
              <a:rPr lang="fr-BE"/>
              <a:t/>
            </a:r>
            <a:br>
              <a:rPr lang="fr-BE"/>
            </a:br>
            <a:endParaRPr lang="fr-BE" smtClean="0"/>
          </a:p>
          <a:p>
            <a:pPr lvl="1"/>
            <a:endParaRPr lang="fr-BE"/>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40</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pic>
        <p:nvPicPr>
          <p:cNvPr id="6" name="Image 5"/>
          <p:cNvPicPr>
            <a:picLocks noChangeAspect="1"/>
          </p:cNvPicPr>
          <p:nvPr/>
        </p:nvPicPr>
        <p:blipFill>
          <a:blip r:embed="rId2" cstate="print"/>
          <a:stretch>
            <a:fillRect/>
          </a:stretch>
        </p:blipFill>
        <p:spPr>
          <a:xfrm>
            <a:off x="683568" y="2123728"/>
            <a:ext cx="2362200" cy="2981325"/>
          </a:xfrm>
          <a:prstGeom prst="rect">
            <a:avLst/>
          </a:prstGeom>
        </p:spPr>
      </p:pic>
      <p:pic>
        <p:nvPicPr>
          <p:cNvPr id="7" name="Image 6"/>
          <p:cNvPicPr>
            <a:picLocks noChangeAspect="1"/>
          </p:cNvPicPr>
          <p:nvPr/>
        </p:nvPicPr>
        <p:blipFill>
          <a:blip r:embed="rId3" cstate="print"/>
          <a:stretch>
            <a:fillRect/>
          </a:stretch>
        </p:blipFill>
        <p:spPr>
          <a:xfrm>
            <a:off x="3045768" y="4166367"/>
            <a:ext cx="2971800" cy="2209800"/>
          </a:xfrm>
          <a:prstGeom prst="rect">
            <a:avLst/>
          </a:prstGeom>
        </p:spPr>
      </p:pic>
      <p:cxnSp>
        <p:nvCxnSpPr>
          <p:cNvPr id="8" name="Connecteur droit avec flèche 7"/>
          <p:cNvCxnSpPr/>
          <p:nvPr/>
        </p:nvCxnSpPr>
        <p:spPr>
          <a:xfrm flipH="1">
            <a:off x="6017568" y="4581128"/>
            <a:ext cx="828425" cy="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9" name="Image 8"/>
          <p:cNvPicPr>
            <a:picLocks noChangeAspect="1"/>
          </p:cNvPicPr>
          <p:nvPr/>
        </p:nvPicPr>
        <p:blipFill>
          <a:blip r:embed="rId4" cstate="print"/>
          <a:stretch>
            <a:fillRect/>
          </a:stretch>
        </p:blipFill>
        <p:spPr>
          <a:xfrm>
            <a:off x="2977486" y="1977757"/>
            <a:ext cx="361950" cy="457200"/>
          </a:xfrm>
          <a:prstGeom prst="rect">
            <a:avLst/>
          </a:prstGeom>
        </p:spPr>
      </p:pic>
    </p:spTree>
    <p:extLst>
      <p:ext uri="{BB962C8B-B14F-4D97-AF65-F5344CB8AC3E}">
        <p14:creationId xmlns:p14="http://schemas.microsoft.com/office/powerpoint/2010/main" val="2856321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3249"/>
            <a:ext cx="7992888" cy="1143000"/>
          </a:xfrm>
        </p:spPr>
        <p:txBody>
          <a:bodyPr/>
          <a:lstStyle/>
          <a:p>
            <a:r>
              <a:rPr lang="fr-BE" cap="all" dirty="0"/>
              <a:t> </a:t>
            </a:r>
            <a:r>
              <a:rPr lang="fr-BE" sz="2000" cap="all" smtClean="0"/>
              <a:t>création de </a:t>
            </a:r>
            <a:r>
              <a:rPr lang="fr-BE" sz="2000" cap="all" dirty="0" smtClean="0"/>
              <a:t>l’exemplaire</a:t>
            </a:r>
            <a:endParaRPr lang="fr-BE" sz="2000" dirty="0"/>
          </a:p>
        </p:txBody>
      </p:sp>
      <p:sp>
        <p:nvSpPr>
          <p:cNvPr id="3" name="Espace réservé du contenu 2"/>
          <p:cNvSpPr>
            <a:spLocks noGrp="1"/>
          </p:cNvSpPr>
          <p:nvPr>
            <p:ph idx="1"/>
          </p:nvPr>
        </p:nvSpPr>
        <p:spPr>
          <a:xfrm>
            <a:off x="251520" y="1052736"/>
            <a:ext cx="7992888" cy="5348064"/>
          </a:xfrm>
        </p:spPr>
        <p:txBody>
          <a:bodyPr/>
          <a:lstStyle/>
          <a:p>
            <a:pPr>
              <a:buFont typeface="Symbol" panose="05050102010706020507" pitchFamily="18" charset="2"/>
              <a:buChar char="Þ"/>
            </a:pPr>
            <a:r>
              <a:rPr lang="fr-BE" smtClean="0"/>
              <a:t>Ouverture du Physical Item Editor</a:t>
            </a:r>
          </a:p>
          <a:p>
            <a:pPr lvl="1">
              <a:buFont typeface="Symbol" panose="05050102010706020507" pitchFamily="18" charset="2"/>
              <a:buChar char="Þ"/>
            </a:pPr>
            <a:r>
              <a:rPr lang="fr-BE" smtClean="0"/>
              <a:t>Sur l’onglet unique General information à compléter</a:t>
            </a:r>
          </a:p>
          <a:p>
            <a:pPr lvl="1">
              <a:buFont typeface="Symbol" panose="05050102010706020507" pitchFamily="18" charset="2"/>
              <a:buChar char="Þ"/>
            </a:pP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41</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pic>
        <p:nvPicPr>
          <p:cNvPr id="10" name="Image 9"/>
          <p:cNvPicPr>
            <a:picLocks noChangeAspect="1"/>
          </p:cNvPicPr>
          <p:nvPr/>
        </p:nvPicPr>
        <p:blipFill>
          <a:blip r:embed="rId2" cstate="print"/>
          <a:stretch>
            <a:fillRect/>
          </a:stretch>
        </p:blipFill>
        <p:spPr>
          <a:xfrm>
            <a:off x="236589" y="1825289"/>
            <a:ext cx="8187840" cy="2328094"/>
          </a:xfrm>
          <a:prstGeom prst="rect">
            <a:avLst/>
          </a:prstGeom>
        </p:spPr>
      </p:pic>
      <p:pic>
        <p:nvPicPr>
          <p:cNvPr id="11" name="Image 10"/>
          <p:cNvPicPr>
            <a:picLocks noChangeAspect="1"/>
          </p:cNvPicPr>
          <p:nvPr/>
        </p:nvPicPr>
        <p:blipFill>
          <a:blip r:embed="rId3" cstate="print"/>
          <a:stretch>
            <a:fillRect/>
          </a:stretch>
        </p:blipFill>
        <p:spPr>
          <a:xfrm>
            <a:off x="7691958" y="4509120"/>
            <a:ext cx="552450" cy="266700"/>
          </a:xfrm>
          <a:prstGeom prst="rect">
            <a:avLst/>
          </a:prstGeom>
        </p:spPr>
      </p:pic>
      <p:cxnSp>
        <p:nvCxnSpPr>
          <p:cNvPr id="12" name="Connecteur droit avec flèche 11"/>
          <p:cNvCxnSpPr/>
          <p:nvPr/>
        </p:nvCxnSpPr>
        <p:spPr>
          <a:xfrm>
            <a:off x="6803339" y="4034906"/>
            <a:ext cx="959718" cy="45219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15" name="Connecteur droit avec flèche 14"/>
          <p:cNvCxnSpPr/>
          <p:nvPr/>
        </p:nvCxnSpPr>
        <p:spPr>
          <a:xfrm flipH="1">
            <a:off x="6924902" y="4669906"/>
            <a:ext cx="677047" cy="426029"/>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sp>
        <p:nvSpPr>
          <p:cNvPr id="19" name="ZoneTexte 18"/>
          <p:cNvSpPr txBox="1"/>
          <p:nvPr/>
        </p:nvSpPr>
        <p:spPr>
          <a:xfrm>
            <a:off x="2555776" y="4495771"/>
            <a:ext cx="4583732" cy="830997"/>
          </a:xfrm>
          <a:prstGeom prst="rect">
            <a:avLst/>
          </a:prstGeom>
          <a:noFill/>
        </p:spPr>
        <p:txBody>
          <a:bodyPr wrap="square" rtlCol="0">
            <a:spAutoFit/>
          </a:bodyPr>
          <a:lstStyle/>
          <a:p>
            <a:r>
              <a:rPr lang="fr-BE" sz="1600" b="1" smtClean="0"/>
              <a:t>Revient dans le Metadata Editor, sur la notice HOL</a:t>
            </a:r>
          </a:p>
          <a:p>
            <a:r>
              <a:rPr lang="fr-BE" sz="1600" b="1" smtClean="0"/>
              <a:t>-&gt; ajouter un nouvel exemplaire?</a:t>
            </a:r>
          </a:p>
          <a:p>
            <a:r>
              <a:rPr lang="fr-BE" sz="1600" smtClean="0"/>
              <a:t>…</a:t>
            </a:r>
            <a:endParaRPr lang="fr-BE" sz="1600"/>
          </a:p>
        </p:txBody>
      </p:sp>
      <p:pic>
        <p:nvPicPr>
          <p:cNvPr id="22" name="Image 21"/>
          <p:cNvPicPr>
            <a:picLocks noChangeAspect="1"/>
          </p:cNvPicPr>
          <p:nvPr/>
        </p:nvPicPr>
        <p:blipFill>
          <a:blip r:embed="rId4" cstate="print"/>
          <a:stretch>
            <a:fillRect/>
          </a:stretch>
        </p:blipFill>
        <p:spPr>
          <a:xfrm>
            <a:off x="1403648" y="5456146"/>
            <a:ext cx="6198301" cy="1219200"/>
          </a:xfrm>
          <a:prstGeom prst="rect">
            <a:avLst/>
          </a:prstGeom>
          <a:ln>
            <a:solidFill>
              <a:srgbClr val="0070C0"/>
            </a:solidFill>
          </a:ln>
        </p:spPr>
      </p:pic>
      <p:pic>
        <p:nvPicPr>
          <p:cNvPr id="24" name="Image 23"/>
          <p:cNvPicPr>
            <a:picLocks noChangeAspect="1"/>
          </p:cNvPicPr>
          <p:nvPr/>
        </p:nvPicPr>
        <p:blipFill>
          <a:blip r:embed="rId5" cstate="print"/>
          <a:stretch>
            <a:fillRect/>
          </a:stretch>
        </p:blipFill>
        <p:spPr>
          <a:xfrm>
            <a:off x="1403648" y="2564904"/>
            <a:ext cx="694525" cy="424432"/>
          </a:xfrm>
          <a:prstGeom prst="rect">
            <a:avLst/>
          </a:prstGeom>
        </p:spPr>
      </p:pic>
    </p:spTree>
    <p:extLst>
      <p:ext uri="{BB962C8B-B14F-4D97-AF65-F5344CB8AC3E}">
        <p14:creationId xmlns:p14="http://schemas.microsoft.com/office/powerpoint/2010/main" val="1190596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cap="all"/>
              <a:t> </a:t>
            </a:r>
            <a:r>
              <a:rPr lang="fr-BE" sz="2000" cap="all" smtClean="0"/>
              <a:t>APRÈS…</a:t>
            </a:r>
            <a:endParaRPr lang="fr-BE" sz="2000" dirty="0"/>
          </a:p>
        </p:txBody>
      </p:sp>
      <p:sp>
        <p:nvSpPr>
          <p:cNvPr id="3" name="Espace réservé du contenu 2"/>
          <p:cNvSpPr>
            <a:spLocks noGrp="1"/>
          </p:cNvSpPr>
          <p:nvPr>
            <p:ph idx="1"/>
          </p:nvPr>
        </p:nvSpPr>
        <p:spPr/>
        <p:txBody>
          <a:bodyPr/>
          <a:lstStyle/>
          <a:p>
            <a:r>
              <a:rPr lang="fr-BE" smtClean="0"/>
              <a:t>Vous êtes toujours dans la notice bibliographique et/ou holding ouverte dans le MD Editor</a:t>
            </a:r>
          </a:p>
          <a:p>
            <a:pPr lvl="1">
              <a:buFont typeface="Symbol" panose="05050102010706020507" pitchFamily="18" charset="2"/>
              <a:buChar char="Þ"/>
            </a:pPr>
            <a:r>
              <a:rPr lang="fr-BE" smtClean="0"/>
              <a:t>Vous pouvez sortir (Ctrl+Q ou Menu File &gt; Exit ou </a:t>
            </a:r>
          </a:p>
          <a:p>
            <a:pPr lvl="1">
              <a:buFont typeface="Symbol" panose="05050102010706020507" pitchFamily="18" charset="2"/>
              <a:buChar char="Þ"/>
            </a:pPr>
            <a:r>
              <a:rPr lang="fr-BE" smtClean="0"/>
              <a:t>Vous pouvez ouvrir une nouvelle grille de catalogage </a:t>
            </a:r>
          </a:p>
          <a:p>
            <a:pPr lvl="1">
              <a:buFont typeface="Symbol" panose="05050102010706020507" pitchFamily="18" charset="2"/>
              <a:buChar char="Þ"/>
            </a:pPr>
            <a:r>
              <a:rPr lang="fr-BE" smtClean="0"/>
              <a:t>Vous pouvez ouvrir une autre notice de la liste</a:t>
            </a:r>
          </a:p>
          <a:p>
            <a:endParaRPr lang="fr-BE"/>
          </a:p>
          <a:p>
            <a:r>
              <a:rPr lang="fr-BE" smtClean="0"/>
              <a:t>Toutes les notices restent présentes dans la liste (panneau de gauche du MD Editor)</a:t>
            </a:r>
          </a:p>
          <a:p>
            <a:pPr lvl="1">
              <a:buFont typeface="Symbol" panose="05050102010706020507" pitchFamily="18" charset="2"/>
              <a:buChar char="Þ"/>
            </a:pPr>
            <a:r>
              <a:rPr lang="fr-BE" smtClean="0"/>
              <a:t>Quand vous êtes dans une notice, vous pouvez la supprimer de la liste (Menu File &gt; Release Record)</a:t>
            </a:r>
          </a:p>
          <a:p>
            <a:pPr lvl="1">
              <a:buFont typeface="Symbol" panose="05050102010706020507" pitchFamily="18" charset="2"/>
              <a:buChar char="Þ"/>
            </a:pPr>
            <a:r>
              <a:rPr lang="fr-BE" smtClean="0"/>
              <a:t>Ou, vous pouvez vider toute votre liste : </a:t>
            </a:r>
            <a:endParaRPr lang="fr-BE"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42</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pic>
        <p:nvPicPr>
          <p:cNvPr id="6" name="Image 5"/>
          <p:cNvPicPr>
            <a:picLocks noChangeAspect="1"/>
          </p:cNvPicPr>
          <p:nvPr/>
        </p:nvPicPr>
        <p:blipFill>
          <a:blip r:embed="rId2" cstate="print"/>
          <a:stretch>
            <a:fillRect/>
          </a:stretch>
        </p:blipFill>
        <p:spPr>
          <a:xfrm>
            <a:off x="4788024" y="4718028"/>
            <a:ext cx="2212384" cy="648072"/>
          </a:xfrm>
          <a:prstGeom prst="rect">
            <a:avLst/>
          </a:prstGeom>
        </p:spPr>
      </p:pic>
      <p:pic>
        <p:nvPicPr>
          <p:cNvPr id="7" name="Image 6"/>
          <p:cNvPicPr>
            <a:picLocks noChangeAspect="1"/>
          </p:cNvPicPr>
          <p:nvPr/>
        </p:nvPicPr>
        <p:blipFill>
          <a:blip r:embed="rId3" cstate="print"/>
          <a:stretch>
            <a:fillRect/>
          </a:stretch>
        </p:blipFill>
        <p:spPr>
          <a:xfrm>
            <a:off x="5746578" y="2132856"/>
            <a:ext cx="295275" cy="266700"/>
          </a:xfrm>
          <a:prstGeom prst="rect">
            <a:avLst/>
          </a:prstGeom>
        </p:spPr>
      </p:pic>
    </p:spTree>
    <p:extLst>
      <p:ext uri="{BB962C8B-B14F-4D97-AF65-F5344CB8AC3E}">
        <p14:creationId xmlns:p14="http://schemas.microsoft.com/office/powerpoint/2010/main" val="3253067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cap="all"/>
              <a:t> </a:t>
            </a:r>
            <a:r>
              <a:rPr lang="fr-BE" sz="2000" cap="all" smtClean="0"/>
              <a:t>APRÈS…</a:t>
            </a:r>
            <a:endParaRPr lang="fr-BE" sz="2000" dirty="0"/>
          </a:p>
        </p:txBody>
      </p:sp>
      <p:sp>
        <p:nvSpPr>
          <p:cNvPr id="3" name="Espace réservé du contenu 2"/>
          <p:cNvSpPr>
            <a:spLocks noGrp="1"/>
          </p:cNvSpPr>
          <p:nvPr>
            <p:ph idx="1"/>
          </p:nvPr>
        </p:nvSpPr>
        <p:spPr/>
        <p:txBody>
          <a:bodyPr/>
          <a:lstStyle/>
          <a:p>
            <a:pPr marL="114300" indent="0">
              <a:buNone/>
            </a:pPr>
            <a:r>
              <a:rPr lang="fr-BE" smtClean="0"/>
              <a:t>Le principal étant que vous obteniez quelque chose comme ceci :</a:t>
            </a:r>
          </a:p>
          <a:p>
            <a:endParaRPr lang="fr-BE"/>
          </a:p>
          <a:p>
            <a:endParaRPr lang="fr-BE"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43</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pic>
        <p:nvPicPr>
          <p:cNvPr id="9" name="Image 8"/>
          <p:cNvPicPr>
            <a:picLocks noChangeAspect="1"/>
          </p:cNvPicPr>
          <p:nvPr/>
        </p:nvPicPr>
        <p:blipFill>
          <a:blip r:embed="rId2" cstate="print"/>
          <a:stretch>
            <a:fillRect/>
          </a:stretch>
        </p:blipFill>
        <p:spPr>
          <a:xfrm>
            <a:off x="467545" y="2126306"/>
            <a:ext cx="1818456" cy="966379"/>
          </a:xfrm>
          <a:prstGeom prst="rect">
            <a:avLst/>
          </a:prstGeom>
        </p:spPr>
      </p:pic>
      <p:pic>
        <p:nvPicPr>
          <p:cNvPr id="10" name="Image 9"/>
          <p:cNvPicPr>
            <a:picLocks noChangeAspect="1"/>
          </p:cNvPicPr>
          <p:nvPr/>
        </p:nvPicPr>
        <p:blipFill>
          <a:blip r:embed="rId3" cstate="print"/>
          <a:stretch>
            <a:fillRect/>
          </a:stretch>
        </p:blipFill>
        <p:spPr>
          <a:xfrm>
            <a:off x="1187624" y="3258936"/>
            <a:ext cx="6810375" cy="933450"/>
          </a:xfrm>
          <a:prstGeom prst="rect">
            <a:avLst/>
          </a:prstGeom>
        </p:spPr>
      </p:pic>
      <p:pic>
        <p:nvPicPr>
          <p:cNvPr id="11" name="Image 10"/>
          <p:cNvPicPr>
            <a:picLocks noChangeAspect="1"/>
          </p:cNvPicPr>
          <p:nvPr/>
        </p:nvPicPr>
        <p:blipFill>
          <a:blip r:embed="rId4" cstate="print"/>
          <a:stretch>
            <a:fillRect/>
          </a:stretch>
        </p:blipFill>
        <p:spPr>
          <a:xfrm>
            <a:off x="6070122" y="3886494"/>
            <a:ext cx="1931948" cy="305892"/>
          </a:xfrm>
          <a:prstGeom prst="rect">
            <a:avLst/>
          </a:prstGeom>
        </p:spPr>
      </p:pic>
      <p:sp>
        <p:nvSpPr>
          <p:cNvPr id="12" name="ZoneTexte 11"/>
          <p:cNvSpPr txBox="1"/>
          <p:nvPr/>
        </p:nvSpPr>
        <p:spPr>
          <a:xfrm>
            <a:off x="5076056" y="2348880"/>
            <a:ext cx="3384377" cy="400110"/>
          </a:xfrm>
          <a:prstGeom prst="rect">
            <a:avLst/>
          </a:prstGeom>
          <a:noFill/>
        </p:spPr>
        <p:txBody>
          <a:bodyPr wrap="square" rtlCol="0">
            <a:spAutoFit/>
          </a:bodyPr>
          <a:lstStyle/>
          <a:p>
            <a:r>
              <a:rPr lang="fr-BE" sz="2000" smtClean="0">
                <a:solidFill>
                  <a:srgbClr val="C00000"/>
                </a:solidFill>
              </a:rPr>
              <a:t>Des éléments bibliographiques</a:t>
            </a:r>
            <a:endParaRPr lang="fr-BE" sz="2000">
              <a:solidFill>
                <a:srgbClr val="C00000"/>
              </a:solidFill>
            </a:endParaRPr>
          </a:p>
        </p:txBody>
      </p:sp>
      <p:sp>
        <p:nvSpPr>
          <p:cNvPr id="13" name="ZoneTexte 12"/>
          <p:cNvSpPr txBox="1"/>
          <p:nvPr/>
        </p:nvSpPr>
        <p:spPr>
          <a:xfrm>
            <a:off x="447746" y="4819944"/>
            <a:ext cx="6768751" cy="707886"/>
          </a:xfrm>
          <a:prstGeom prst="rect">
            <a:avLst/>
          </a:prstGeom>
          <a:noFill/>
        </p:spPr>
        <p:txBody>
          <a:bodyPr wrap="square" rtlCol="0">
            <a:spAutoFit/>
          </a:bodyPr>
          <a:lstStyle/>
          <a:p>
            <a:r>
              <a:rPr lang="fr-BE" sz="2000" smtClean="0">
                <a:solidFill>
                  <a:srgbClr val="C00000"/>
                </a:solidFill>
              </a:rPr>
              <a:t>Un INVENTAIRE physique : éléments de localisation, nombre d’exemplaires et disponibilité</a:t>
            </a:r>
            <a:endParaRPr lang="fr-BE" sz="2000">
              <a:solidFill>
                <a:srgbClr val="C00000"/>
              </a:solidFill>
            </a:endParaRPr>
          </a:p>
        </p:txBody>
      </p:sp>
      <p:cxnSp>
        <p:nvCxnSpPr>
          <p:cNvPr id="15" name="Connecteur droit avec flèche 14"/>
          <p:cNvCxnSpPr/>
          <p:nvPr/>
        </p:nvCxnSpPr>
        <p:spPr>
          <a:xfrm flipV="1">
            <a:off x="1835696" y="4192387"/>
            <a:ext cx="1368152" cy="54642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945051" y="2830126"/>
            <a:ext cx="1295520" cy="41578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460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7992888" cy="1143000"/>
          </a:xfrm>
        </p:spPr>
        <p:txBody>
          <a:bodyPr/>
          <a:lstStyle/>
          <a:p>
            <a:r>
              <a:rPr lang="fr-BE" smtClean="0"/>
              <a:t>Plan</a:t>
            </a:r>
            <a:endParaRPr lang="fr-BE"/>
          </a:p>
        </p:txBody>
      </p:sp>
      <p:sp>
        <p:nvSpPr>
          <p:cNvPr id="3" name="Espace réservé du contenu 2"/>
          <p:cNvSpPr>
            <a:spLocks noGrp="1"/>
          </p:cNvSpPr>
          <p:nvPr>
            <p:ph idx="1"/>
          </p:nvPr>
        </p:nvSpPr>
        <p:spPr>
          <a:xfrm>
            <a:off x="251520" y="1143000"/>
            <a:ext cx="7992888" cy="5382344"/>
          </a:xfrm>
        </p:spPr>
        <p:txBody>
          <a:bodyPr/>
          <a:lstStyle/>
          <a:p>
            <a:r>
              <a:rPr lang="fr-BE" cap="all" dirty="0" smtClean="0"/>
              <a:t>Accéder au </a:t>
            </a:r>
            <a:r>
              <a:rPr lang="fr-BE" cap="all" dirty="0" err="1" smtClean="0"/>
              <a:t>Metadata</a:t>
            </a:r>
            <a:r>
              <a:rPr lang="fr-BE" cap="all" dirty="0" smtClean="0"/>
              <a:t> Editor</a:t>
            </a:r>
          </a:p>
          <a:p>
            <a:r>
              <a:rPr lang="fr-BE" cap="all" dirty="0" smtClean="0"/>
              <a:t>Présentation du </a:t>
            </a:r>
            <a:r>
              <a:rPr lang="fr-BE" cap="all" dirty="0" err="1" smtClean="0"/>
              <a:t>metadata</a:t>
            </a:r>
            <a:r>
              <a:rPr lang="fr-BE" cap="all" dirty="0" smtClean="0"/>
              <a:t> editor</a:t>
            </a:r>
          </a:p>
          <a:p>
            <a:pPr lvl="1"/>
            <a:r>
              <a:rPr lang="fr-BE" cap="all" dirty="0" smtClean="0"/>
              <a:t>Structure </a:t>
            </a:r>
          </a:p>
          <a:p>
            <a:pPr lvl="2"/>
            <a:r>
              <a:rPr lang="fr-BE" cap="all" dirty="0" err="1" smtClean="0"/>
              <a:t>Templates</a:t>
            </a:r>
            <a:endParaRPr lang="fr-BE" cap="all" dirty="0" smtClean="0"/>
          </a:p>
          <a:p>
            <a:pPr lvl="2"/>
            <a:r>
              <a:rPr lang="fr-BE" cap="all" dirty="0" smtClean="0"/>
              <a:t>Records</a:t>
            </a:r>
          </a:p>
          <a:p>
            <a:pPr lvl="2"/>
            <a:r>
              <a:rPr lang="fr-BE" cap="all" dirty="0" err="1" smtClean="0"/>
              <a:t>rules</a:t>
            </a:r>
            <a:endParaRPr lang="fr-BE" cap="all" dirty="0" smtClean="0"/>
          </a:p>
          <a:p>
            <a:pPr lvl="1"/>
            <a:r>
              <a:rPr lang="fr-BE" cap="all" dirty="0" smtClean="0"/>
              <a:t>Les menus et les actions possibles</a:t>
            </a:r>
          </a:p>
          <a:p>
            <a:pPr lvl="1"/>
            <a:r>
              <a:rPr lang="fr-BE" cap="all" dirty="0" smtClean="0"/>
              <a:t>Le panneau inférieur</a:t>
            </a:r>
          </a:p>
          <a:p>
            <a:r>
              <a:rPr lang="fr-BE" cap="all" dirty="0" smtClean="0"/>
              <a:t>Création d’une notice et de son inventaire dans alma</a:t>
            </a:r>
          </a:p>
          <a:p>
            <a:pPr lvl="1"/>
            <a:r>
              <a:rPr lang="fr-BE" cap="all" dirty="0" smtClean="0"/>
              <a:t>La notice bibliographique</a:t>
            </a:r>
          </a:p>
          <a:p>
            <a:pPr lvl="1"/>
            <a:r>
              <a:rPr lang="fr-BE" cap="all" dirty="0" smtClean="0"/>
              <a:t>La notice holding</a:t>
            </a:r>
          </a:p>
          <a:p>
            <a:pPr lvl="1"/>
            <a:r>
              <a:rPr lang="fr-BE" cap="all" dirty="0" smtClean="0"/>
              <a:t>L’exemplaire</a:t>
            </a:r>
          </a:p>
          <a:p>
            <a:pPr lvl="1"/>
            <a:endParaRPr lang="fr-BE" cap="all" dirty="0"/>
          </a:p>
          <a:p>
            <a:r>
              <a:rPr lang="fr-BE" b="1" cap="all" dirty="0">
                <a:solidFill>
                  <a:srgbClr val="0070C0"/>
                </a:solidFill>
              </a:rPr>
              <a:t>Travailler avec les notices HOLDING</a:t>
            </a:r>
          </a:p>
          <a:p>
            <a:endParaRPr lang="fr-BE" cap="all" dirty="0" smtClean="0"/>
          </a:p>
          <a:p>
            <a:endParaRPr lang="fr-BE" cap="all" dirty="0"/>
          </a:p>
          <a:p>
            <a:endParaRPr lang="fr-BE" cap="all" dirty="0" smtClean="0"/>
          </a:p>
          <a:p>
            <a:endParaRPr lang="fr-BE" cap="all" dirty="0" smtClean="0"/>
          </a:p>
          <a:p>
            <a:pPr lvl="1"/>
            <a:endParaRPr lang="fr-BE" cap="all" dirty="0" smtClean="0"/>
          </a:p>
          <a:p>
            <a:endParaRPr lang="fr-BE" cap="all" dirty="0" smtClean="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44</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Tree>
    <p:extLst>
      <p:ext uri="{BB962C8B-B14F-4D97-AF65-F5344CB8AC3E}">
        <p14:creationId xmlns:p14="http://schemas.microsoft.com/office/powerpoint/2010/main" val="2795895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14300" indent="0">
              <a:buNone/>
            </a:pPr>
            <a:r>
              <a:rPr lang="fr-BE" dirty="0" smtClean="0"/>
              <a:t>A partir de votre notice bibliographique, choisissez la fonctionnalité « </a:t>
            </a:r>
            <a:r>
              <a:rPr lang="fr-BE" dirty="0" err="1" smtClean="0">
                <a:solidFill>
                  <a:srgbClr val="0070C0"/>
                </a:solidFill>
              </a:rPr>
              <a:t>View</a:t>
            </a:r>
            <a:r>
              <a:rPr lang="fr-BE" dirty="0" smtClean="0">
                <a:solidFill>
                  <a:srgbClr val="0070C0"/>
                </a:solidFill>
              </a:rPr>
              <a:t> </a:t>
            </a:r>
            <a:r>
              <a:rPr lang="fr-BE" dirty="0" err="1" smtClean="0">
                <a:solidFill>
                  <a:srgbClr val="0070C0"/>
                </a:solidFill>
              </a:rPr>
              <a:t>inventory</a:t>
            </a:r>
            <a:r>
              <a:rPr lang="fr-BE" dirty="0" smtClean="0"/>
              <a:t> » (via le menu </a:t>
            </a:r>
            <a:r>
              <a:rPr lang="fr-BE" dirty="0" smtClean="0">
                <a:solidFill>
                  <a:srgbClr val="0070C0"/>
                </a:solidFill>
              </a:rPr>
              <a:t>Tools</a:t>
            </a:r>
            <a:r>
              <a:rPr lang="fr-BE" dirty="0" smtClean="0"/>
              <a:t> ou Ctrl-I ou via l’icône)</a:t>
            </a: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None/>
            </a:pPr>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45</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Récupération des données</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827584" y="2420888"/>
            <a:ext cx="6127750" cy="3651250"/>
          </a:xfrm>
          <a:prstGeom prst="rect">
            <a:avLst/>
          </a:prstGeom>
          <a:noFill/>
          <a:ln w="9525">
            <a:noFill/>
            <a:miter lim="800000"/>
            <a:headEnd/>
            <a:tailEnd/>
          </a:ln>
        </p:spPr>
      </p:pic>
      <p:sp>
        <p:nvSpPr>
          <p:cNvPr id="9" name="Titre 1"/>
          <p:cNvSpPr>
            <a:spLocks noGrp="1"/>
          </p:cNvSpPr>
          <p:nvPr>
            <p:ph type="title"/>
          </p:nvPr>
        </p:nvSpPr>
        <p:spPr>
          <a:xfrm>
            <a:off x="251520" y="188640"/>
            <a:ext cx="7992888" cy="1143000"/>
          </a:xfrm>
        </p:spPr>
        <p:txBody>
          <a:bodyPr/>
          <a:lstStyle/>
          <a:p>
            <a:r>
              <a:rPr lang="fr-BE" sz="2000" cap="all" dirty="0" smtClean="0"/>
              <a:t>Editer et modifier un holding existant. 1, A PARTIR D’une notice bibliographique éditée</a:t>
            </a:r>
            <a:endParaRPr lang="fr-BE" sz="2000" cap="all" dirty="0"/>
          </a:p>
        </p:txBody>
      </p:sp>
    </p:spTree>
    <p:extLst>
      <p:ext uri="{BB962C8B-B14F-4D97-AF65-F5344CB8AC3E}">
        <p14:creationId xmlns:p14="http://schemas.microsoft.com/office/powerpoint/2010/main" val="2521713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48680"/>
            <a:ext cx="7992888" cy="5852120"/>
          </a:xfrm>
        </p:spPr>
        <p:txBody>
          <a:bodyPr/>
          <a:lstStyle/>
          <a:p>
            <a:pPr marL="114300" indent="0">
              <a:buNone/>
            </a:pPr>
            <a:r>
              <a:rPr lang="fr-BE" sz="1800" dirty="0" smtClean="0"/>
              <a:t>La liste des HOL s’affiche en regard de la notice bibliographique. Pour chaque HOL, le nombre d’exemplaires et la disponibilité des fascicules attachés apparaît.</a:t>
            </a:r>
            <a:endParaRPr lang="fr-BE" sz="1800"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None/>
            </a:pPr>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46</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Récupération des données</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323528" y="1484784"/>
            <a:ext cx="7884368" cy="2719279"/>
          </a:xfrm>
          <a:prstGeom prst="rect">
            <a:avLst/>
          </a:prstGeom>
          <a:noFill/>
          <a:ln w="9525">
            <a:noFill/>
            <a:miter lim="800000"/>
            <a:headEnd/>
            <a:tailEnd/>
          </a:ln>
        </p:spPr>
      </p:pic>
      <p:sp>
        <p:nvSpPr>
          <p:cNvPr id="9" name="ZoneTexte 8"/>
          <p:cNvSpPr txBox="1"/>
          <p:nvPr/>
        </p:nvSpPr>
        <p:spPr>
          <a:xfrm>
            <a:off x="539552" y="4653136"/>
            <a:ext cx="7704856" cy="1600438"/>
          </a:xfrm>
          <a:prstGeom prst="rect">
            <a:avLst/>
          </a:prstGeom>
          <a:noFill/>
          <a:ln>
            <a:solidFill>
              <a:srgbClr val="00B050"/>
            </a:solidFill>
          </a:ln>
        </p:spPr>
        <p:txBody>
          <a:bodyPr wrap="square" rtlCol="0">
            <a:spAutoFit/>
          </a:bodyPr>
          <a:lstStyle/>
          <a:p>
            <a:r>
              <a:rPr lang="fr-BE" i="1" dirty="0" smtClean="0"/>
              <a:t>Les boutons sous chaque HOL permettent les actions suivantes:</a:t>
            </a:r>
          </a:p>
          <a:p>
            <a:pPr>
              <a:buFont typeface="Arial" pitchFamily="34" charset="0"/>
              <a:buChar char="•"/>
            </a:pPr>
            <a:r>
              <a:rPr lang="fr-BE" sz="1600" dirty="0" smtClean="0"/>
              <a:t> « </a:t>
            </a:r>
            <a:r>
              <a:rPr lang="fr-BE" sz="1600" dirty="0" err="1" smtClean="0">
                <a:solidFill>
                  <a:srgbClr val="0070C0"/>
                </a:solidFill>
              </a:rPr>
              <a:t>View</a:t>
            </a:r>
            <a:r>
              <a:rPr lang="fr-BE" sz="1600" dirty="0" smtClean="0"/>
              <a:t> » : visualiser (sans modifier) le HOL,</a:t>
            </a:r>
          </a:p>
          <a:p>
            <a:pPr>
              <a:buFont typeface="Arial" pitchFamily="34" charset="0"/>
              <a:buChar char="•"/>
            </a:pPr>
            <a:r>
              <a:rPr lang="fr-BE" sz="1600" dirty="0" smtClean="0"/>
              <a:t> « </a:t>
            </a:r>
            <a:r>
              <a:rPr lang="fr-BE" sz="1600" dirty="0" smtClean="0">
                <a:solidFill>
                  <a:srgbClr val="0070C0"/>
                </a:solidFill>
              </a:rPr>
              <a:t>Edit</a:t>
            </a:r>
            <a:r>
              <a:rPr lang="fr-BE" sz="1600" dirty="0" smtClean="0"/>
              <a:t> » : éditer  et modifier le HOL,</a:t>
            </a:r>
          </a:p>
          <a:p>
            <a:pPr>
              <a:buFont typeface="Arial" pitchFamily="34" charset="0"/>
              <a:buChar char="•"/>
            </a:pPr>
            <a:r>
              <a:rPr lang="fr-BE" sz="1600" dirty="0" smtClean="0"/>
              <a:t> « </a:t>
            </a:r>
            <a:r>
              <a:rPr lang="fr-BE" sz="1600" dirty="0" err="1" smtClean="0">
                <a:solidFill>
                  <a:srgbClr val="0070C0"/>
                </a:solidFill>
              </a:rPr>
              <a:t>View</a:t>
            </a:r>
            <a:r>
              <a:rPr lang="fr-BE" sz="1600" dirty="0" smtClean="0">
                <a:solidFill>
                  <a:srgbClr val="0070C0"/>
                </a:solidFill>
              </a:rPr>
              <a:t> items</a:t>
            </a:r>
            <a:r>
              <a:rPr lang="fr-BE" sz="1600" dirty="0" smtClean="0"/>
              <a:t> » : accéder à la liste des items attachés au HOL,</a:t>
            </a:r>
          </a:p>
          <a:p>
            <a:pPr>
              <a:buFont typeface="Arial" pitchFamily="34" charset="0"/>
              <a:buChar char="•"/>
            </a:pPr>
            <a:r>
              <a:rPr lang="fr-BE" sz="1600" dirty="0" smtClean="0"/>
              <a:t> «</a:t>
            </a:r>
            <a:r>
              <a:rPr lang="fr-BE" sz="1600" dirty="0" smtClean="0">
                <a:solidFill>
                  <a:srgbClr val="0070C0"/>
                </a:solidFill>
              </a:rPr>
              <a:t> </a:t>
            </a:r>
            <a:r>
              <a:rPr lang="fr-BE" sz="1600" dirty="0" err="1" smtClean="0">
                <a:solidFill>
                  <a:srgbClr val="0070C0"/>
                </a:solidFill>
              </a:rPr>
              <a:t>Delete</a:t>
            </a:r>
            <a:r>
              <a:rPr lang="fr-BE" sz="1600" dirty="0" smtClean="0"/>
              <a:t> » : supprimer le HOL. La suppression ne sera autorisée que si aucun exemplaire n’est attaché au HOL.</a:t>
            </a:r>
            <a:endParaRPr lang="fr-BE" sz="1600" dirty="0"/>
          </a:p>
        </p:txBody>
      </p:sp>
      <p:cxnSp>
        <p:nvCxnSpPr>
          <p:cNvPr id="14" name="Connecteur en angle 13"/>
          <p:cNvCxnSpPr/>
          <p:nvPr/>
        </p:nvCxnSpPr>
        <p:spPr>
          <a:xfrm rot="5400000">
            <a:off x="4463988" y="3609020"/>
            <a:ext cx="1152128" cy="792088"/>
          </a:xfrm>
          <a:prstGeom prst="bentConnector3">
            <a:avLst>
              <a:gd name="adj1" fmla="val 50000"/>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713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000" cap="all" dirty="0" smtClean="0"/>
              <a:t>Editer et modifier un holding existant. 2, A PARTIR DE LA RECHERCHE</a:t>
            </a:r>
            <a:endParaRPr lang="fr-BE" sz="2000" cap="all" dirty="0"/>
          </a:p>
        </p:txBody>
      </p:sp>
      <p:sp>
        <p:nvSpPr>
          <p:cNvPr id="3" name="Espace réservé du contenu 2"/>
          <p:cNvSpPr>
            <a:spLocks noGrp="1"/>
          </p:cNvSpPr>
          <p:nvPr>
            <p:ph idx="1"/>
          </p:nvPr>
        </p:nvSpPr>
        <p:spPr>
          <a:xfrm>
            <a:off x="251520" y="1196752"/>
            <a:ext cx="7992888" cy="5204048"/>
          </a:xfrm>
        </p:spPr>
        <p:txBody>
          <a:bodyPr/>
          <a:lstStyle/>
          <a:p>
            <a:pPr>
              <a:buFont typeface="Wingdings" panose="05000000000000000000" pitchFamily="2" charset="2"/>
              <a:buChar char="§"/>
            </a:pPr>
            <a:r>
              <a:rPr lang="fr-BE" smtClean="0"/>
              <a:t>À partir d’un résultat de recherche : cliquer sur le lien </a:t>
            </a:r>
            <a:r>
              <a:rPr lang="fr-BE" b="1" u="sng" smtClean="0">
                <a:solidFill>
                  <a:srgbClr val="002060"/>
                </a:solidFill>
              </a:rPr>
              <a:t>Holdings</a:t>
            </a:r>
            <a:endParaRPr lang="fr-BE" u="sng" dirty="0" smtClean="0"/>
          </a:p>
          <a:p>
            <a:pPr marL="114300" indent="0">
              <a:buNone/>
            </a:pP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Font typeface="Wingdings" panose="05000000000000000000" pitchFamily="2" charset="2"/>
              <a:buChar char="§"/>
            </a:pPr>
            <a:endParaRPr lang="fr-BE" dirty="0" smtClean="0"/>
          </a:p>
          <a:p>
            <a:pPr>
              <a:buFont typeface="Wingdings" panose="05000000000000000000" pitchFamily="2" charset="2"/>
              <a:buChar char="§"/>
            </a:pPr>
            <a:endParaRPr lang="fr-BE" dirty="0"/>
          </a:p>
          <a:p>
            <a:pPr>
              <a:buNone/>
            </a:pPr>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47</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Récupération des données</a:t>
            </a:r>
            <a:endParaRPr lang="en-US"/>
          </a:p>
        </p:txBody>
      </p:sp>
      <p:pic>
        <p:nvPicPr>
          <p:cNvPr id="6" name="Picture 2"/>
          <p:cNvPicPr>
            <a:picLocks noChangeAspect="1" noChangeArrowheads="1"/>
          </p:cNvPicPr>
          <p:nvPr/>
        </p:nvPicPr>
        <p:blipFill>
          <a:blip r:embed="rId3" cstate="print"/>
          <a:srcRect/>
          <a:stretch>
            <a:fillRect/>
          </a:stretch>
        </p:blipFill>
        <p:spPr bwMode="auto">
          <a:xfrm>
            <a:off x="903592" y="1579974"/>
            <a:ext cx="6688743" cy="2952328"/>
          </a:xfrm>
          <a:prstGeom prst="rect">
            <a:avLst/>
          </a:prstGeom>
          <a:noFill/>
          <a:ln w="9525">
            <a:noFill/>
            <a:miter lim="800000"/>
            <a:headEnd/>
            <a:tailEnd/>
          </a:ln>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13" y="4843630"/>
            <a:ext cx="360000" cy="360000"/>
          </a:xfrm>
          <a:prstGeom prst="rect">
            <a:avLst/>
          </a:prstGeom>
        </p:spPr>
      </p:pic>
      <p:sp>
        <p:nvSpPr>
          <p:cNvPr id="9" name="ZoneTexte 8"/>
          <p:cNvSpPr txBox="1"/>
          <p:nvPr/>
        </p:nvSpPr>
        <p:spPr>
          <a:xfrm>
            <a:off x="735505" y="4792749"/>
            <a:ext cx="7570895" cy="1754326"/>
          </a:xfrm>
          <a:prstGeom prst="rect">
            <a:avLst/>
          </a:prstGeom>
          <a:noFill/>
        </p:spPr>
        <p:txBody>
          <a:bodyPr wrap="square" rtlCol="0">
            <a:spAutoFit/>
          </a:bodyPr>
          <a:lstStyle/>
          <a:p>
            <a:r>
              <a:rPr lang="fr-BE" smtClean="0"/>
              <a:t>Attention au critère de pré-recherche :</a:t>
            </a:r>
          </a:p>
          <a:p>
            <a:pPr marL="285750" indent="-285750">
              <a:buFontTx/>
              <a:buChar char="-"/>
            </a:pPr>
            <a:r>
              <a:rPr lang="fr-BE" b="1" smtClean="0"/>
              <a:t>All titles : fenêtre de la liste des Holdings, même s’il n’y en a qu’1.</a:t>
            </a:r>
          </a:p>
          <a:p>
            <a:pPr marL="285750" indent="-285750">
              <a:buFontTx/>
              <a:buChar char="-"/>
            </a:pPr>
            <a:r>
              <a:rPr lang="fr-BE" b="1" smtClean="0"/>
              <a:t>Physical titles / Physical items : liste des Holdings uniquement s’il y en a plusieurs ; sinon, affiche la notice Marc21, qui peut alors être éditée (« Edit »).</a:t>
            </a:r>
          </a:p>
          <a:p>
            <a:endParaRPr lang="fr-BE"/>
          </a:p>
        </p:txBody>
      </p:sp>
    </p:spTree>
    <p:extLst>
      <p:ext uri="{BB962C8B-B14F-4D97-AF65-F5344CB8AC3E}">
        <p14:creationId xmlns:p14="http://schemas.microsoft.com/office/powerpoint/2010/main" val="908807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48</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 – Récupération des données</a:t>
            </a:r>
            <a:endParaRPr lang="en-US"/>
          </a:p>
        </p:txBody>
      </p:sp>
      <p:sp>
        <p:nvSpPr>
          <p:cNvPr id="6" name="ZoneTexte 5"/>
          <p:cNvSpPr txBox="1"/>
          <p:nvPr/>
        </p:nvSpPr>
        <p:spPr>
          <a:xfrm>
            <a:off x="251521" y="188640"/>
            <a:ext cx="8136903" cy="369332"/>
          </a:xfrm>
          <a:prstGeom prst="rect">
            <a:avLst/>
          </a:prstGeom>
          <a:noFill/>
        </p:spPr>
        <p:txBody>
          <a:bodyPr wrap="square" rtlCol="0">
            <a:spAutoFit/>
          </a:bodyPr>
          <a:lstStyle/>
          <a:p>
            <a:r>
              <a:rPr lang="fr-BE" b="1" dirty="0" smtClean="0"/>
              <a:t>Cliquer sur le bouton « Actions » du HOL et</a:t>
            </a:r>
            <a:r>
              <a:rPr lang="fr-BE" dirty="0" smtClean="0"/>
              <a:t> choisir </a:t>
            </a:r>
            <a:r>
              <a:rPr lang="fr-BE" b="1" dirty="0" smtClean="0"/>
              <a:t>« Edit »</a:t>
            </a:r>
            <a:endParaRPr lang="fr-BE" b="1" dirty="0"/>
          </a:p>
        </p:txBody>
      </p:sp>
      <p:pic>
        <p:nvPicPr>
          <p:cNvPr id="1028" name="Picture 4"/>
          <p:cNvPicPr>
            <a:picLocks noChangeAspect="1" noChangeArrowheads="1"/>
          </p:cNvPicPr>
          <p:nvPr/>
        </p:nvPicPr>
        <p:blipFill>
          <a:blip r:embed="rId3" cstate="print"/>
          <a:srcRect/>
          <a:stretch>
            <a:fillRect/>
          </a:stretch>
        </p:blipFill>
        <p:spPr bwMode="auto">
          <a:xfrm>
            <a:off x="251520" y="548680"/>
            <a:ext cx="7920880" cy="2800350"/>
          </a:xfrm>
          <a:prstGeom prst="rect">
            <a:avLst/>
          </a:prstGeom>
          <a:noFill/>
          <a:ln w="9525">
            <a:noFill/>
            <a:miter lim="800000"/>
            <a:headEnd/>
            <a:tailEnd/>
          </a:ln>
        </p:spPr>
      </p:pic>
      <p:sp>
        <p:nvSpPr>
          <p:cNvPr id="19" name="ZoneTexte 18"/>
          <p:cNvSpPr txBox="1"/>
          <p:nvPr/>
        </p:nvSpPr>
        <p:spPr>
          <a:xfrm>
            <a:off x="539552" y="2996952"/>
            <a:ext cx="6408712" cy="369332"/>
          </a:xfrm>
          <a:prstGeom prst="rect">
            <a:avLst/>
          </a:prstGeom>
          <a:noFill/>
        </p:spPr>
        <p:txBody>
          <a:bodyPr wrap="square" rtlCol="0">
            <a:spAutoFit/>
          </a:bodyPr>
          <a:lstStyle/>
          <a:p>
            <a:r>
              <a:rPr lang="fr-BE" dirty="0" smtClean="0"/>
              <a:t>La notice s’ouvre dans le </a:t>
            </a:r>
            <a:r>
              <a:rPr lang="fr-BE" b="1" dirty="0" err="1" smtClean="0">
                <a:solidFill>
                  <a:srgbClr val="7B7859"/>
                </a:solidFill>
              </a:rPr>
              <a:t>metadata</a:t>
            </a:r>
            <a:r>
              <a:rPr lang="fr-BE" b="1" dirty="0" smtClean="0">
                <a:solidFill>
                  <a:srgbClr val="7B7859"/>
                </a:solidFill>
              </a:rPr>
              <a:t> editor </a:t>
            </a:r>
            <a:r>
              <a:rPr lang="fr-BE" dirty="0" smtClean="0">
                <a:solidFill>
                  <a:srgbClr val="7B7859"/>
                </a:solidFill>
              </a:rPr>
              <a:t>et peut être modifiée :</a:t>
            </a:r>
            <a:endParaRPr lang="fr-BE" dirty="0"/>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3429000"/>
            <a:ext cx="5227751" cy="326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539552" y="4005064"/>
            <a:ext cx="1728192" cy="1323439"/>
          </a:xfrm>
          <a:prstGeom prst="rect">
            <a:avLst/>
          </a:prstGeom>
          <a:noFill/>
        </p:spPr>
        <p:txBody>
          <a:bodyPr wrap="square" rtlCol="0">
            <a:spAutoFit/>
          </a:bodyPr>
          <a:lstStyle/>
          <a:p>
            <a:r>
              <a:rPr lang="fr-BE" sz="1600" i="1" dirty="0" smtClean="0">
                <a:solidFill>
                  <a:srgbClr val="FF3300"/>
                </a:solidFill>
              </a:rPr>
              <a:t>Ne pas oublier d’enregistrer vos modifications avant de quitter la notice !</a:t>
            </a:r>
            <a:endParaRPr lang="fr-BE" sz="1600" i="1" dirty="0">
              <a:solidFill>
                <a:srgbClr val="FF3300"/>
              </a:solidFill>
            </a:endParaRPr>
          </a:p>
        </p:txBody>
      </p:sp>
      <p:sp>
        <p:nvSpPr>
          <p:cNvPr id="1030" name="AutoShape 6" descr="Résultat de recherche d'images pour &quot;sigle atten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32" name="AutoShape 8" descr="Résultat de recherche d'images pour &quot;sigle atten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1034" name="Picture 10" descr="https://encrypted-tbn0.gstatic.com/images?q=tbn:ANd9GcSPRIQxspOJLcXXC7hbsK2thtV9aVarkFoWKwQZULmTx3v3iUHWug"/>
          <p:cNvPicPr>
            <a:picLocks noChangeAspect="1" noChangeArrowheads="1"/>
          </p:cNvPicPr>
          <p:nvPr/>
        </p:nvPicPr>
        <p:blipFill>
          <a:blip r:embed="rId5" cstate="print"/>
          <a:srcRect/>
          <a:stretch>
            <a:fillRect/>
          </a:stretch>
        </p:blipFill>
        <p:spPr bwMode="auto">
          <a:xfrm>
            <a:off x="683568" y="3284984"/>
            <a:ext cx="683568" cy="683569"/>
          </a:xfrm>
          <a:prstGeom prst="rect">
            <a:avLst/>
          </a:prstGeom>
          <a:noFill/>
        </p:spPr>
      </p:pic>
    </p:spTree>
    <p:extLst>
      <p:ext uri="{BB962C8B-B14F-4D97-AF65-F5344CB8AC3E}">
        <p14:creationId xmlns:p14="http://schemas.microsoft.com/office/powerpoint/2010/main" val="1403090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49</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4" name="ZoneTexte 3"/>
          <p:cNvSpPr txBox="1"/>
          <p:nvPr/>
        </p:nvSpPr>
        <p:spPr>
          <a:xfrm>
            <a:off x="251520" y="260648"/>
            <a:ext cx="8136903" cy="892552"/>
          </a:xfrm>
          <a:prstGeom prst="rect">
            <a:avLst/>
          </a:prstGeom>
          <a:noFill/>
        </p:spPr>
        <p:txBody>
          <a:bodyPr wrap="square" rtlCol="0">
            <a:spAutoFit/>
          </a:bodyPr>
          <a:lstStyle/>
          <a:p>
            <a:r>
              <a:rPr lang="fr-BE" b="1" dirty="0" smtClean="0"/>
              <a:t>Afficher en regard un HOL et la notice BIB dont il dépend</a:t>
            </a:r>
          </a:p>
          <a:p>
            <a:endParaRPr lang="fr-BE" b="1" dirty="0" smtClean="0"/>
          </a:p>
          <a:p>
            <a:r>
              <a:rPr lang="fr-BE" sz="1600" dirty="0" smtClean="0"/>
              <a:t>Tools – Marc21 Holdings – </a:t>
            </a:r>
            <a:r>
              <a:rPr lang="fr-BE" sz="1600" dirty="0" err="1" smtClean="0"/>
              <a:t>View</a:t>
            </a:r>
            <a:r>
              <a:rPr lang="fr-BE" sz="1600" dirty="0" smtClean="0"/>
              <a:t> </a:t>
            </a:r>
            <a:r>
              <a:rPr lang="fr-BE" sz="1600" dirty="0" err="1" smtClean="0"/>
              <a:t>bibliographic</a:t>
            </a:r>
            <a:r>
              <a:rPr lang="fr-BE" sz="1600" dirty="0" smtClean="0"/>
              <a:t> record (ou </a:t>
            </a:r>
            <a:r>
              <a:rPr lang="fr-BE" sz="1600" i="1" dirty="0" smtClean="0"/>
              <a:t>Ctrl-Alt-B</a:t>
            </a:r>
            <a:r>
              <a:rPr lang="fr-BE" sz="1600" dirty="0" smtClean="0"/>
              <a:t>)</a:t>
            </a:r>
          </a:p>
        </p:txBody>
      </p:sp>
      <p:pic>
        <p:nvPicPr>
          <p:cNvPr id="36867" name="Picture 3"/>
          <p:cNvPicPr>
            <a:picLocks noChangeAspect="1" noChangeArrowheads="1"/>
          </p:cNvPicPr>
          <p:nvPr/>
        </p:nvPicPr>
        <p:blipFill>
          <a:blip r:embed="rId3" cstate="print"/>
          <a:srcRect/>
          <a:stretch>
            <a:fillRect/>
          </a:stretch>
        </p:blipFill>
        <p:spPr bwMode="auto">
          <a:xfrm>
            <a:off x="251520" y="1129251"/>
            <a:ext cx="4104456" cy="2584445"/>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179512" y="3717032"/>
            <a:ext cx="8160683" cy="2593401"/>
          </a:xfrm>
          <a:prstGeom prst="rect">
            <a:avLst/>
          </a:prstGeom>
          <a:noFill/>
          <a:ln w="9525">
            <a:noFill/>
            <a:miter lim="800000"/>
            <a:headEnd/>
            <a:tailEnd/>
          </a:ln>
        </p:spPr>
      </p:pic>
      <p:sp>
        <p:nvSpPr>
          <p:cNvPr id="12" name="ZoneTexte 11"/>
          <p:cNvSpPr txBox="1"/>
          <p:nvPr/>
        </p:nvSpPr>
        <p:spPr>
          <a:xfrm rot="10800000" flipV="1">
            <a:off x="5148064" y="2347139"/>
            <a:ext cx="2736304" cy="646331"/>
          </a:xfrm>
          <a:prstGeom prst="rect">
            <a:avLst/>
          </a:prstGeom>
          <a:noFill/>
        </p:spPr>
        <p:txBody>
          <a:bodyPr wrap="square" rtlCol="0">
            <a:spAutoFit/>
          </a:bodyPr>
          <a:lstStyle/>
          <a:p>
            <a:r>
              <a:rPr lang="fr-BE" dirty="0" smtClean="0"/>
              <a:t>Note </a:t>
            </a:r>
            <a:r>
              <a:rPr lang="fr-BE" i="1" dirty="0" smtClean="0"/>
              <a:t>HOL</a:t>
            </a:r>
            <a:r>
              <a:rPr lang="fr-BE" dirty="0" smtClean="0"/>
              <a:t> et notice </a:t>
            </a:r>
            <a:r>
              <a:rPr lang="fr-BE" i="1" dirty="0" smtClean="0"/>
              <a:t>BIB </a:t>
            </a:r>
            <a:r>
              <a:rPr lang="fr-BE" dirty="0" smtClean="0"/>
              <a:t>apparaissent côte à côte.</a:t>
            </a:r>
            <a:endParaRPr lang="fr-BE" dirty="0"/>
          </a:p>
        </p:txBody>
      </p:sp>
      <p:cxnSp>
        <p:nvCxnSpPr>
          <p:cNvPr id="14" name="Connecteur droit avec flèche 13"/>
          <p:cNvCxnSpPr/>
          <p:nvPr/>
        </p:nvCxnSpPr>
        <p:spPr>
          <a:xfrm flipH="1">
            <a:off x="3851920" y="2636912"/>
            <a:ext cx="2016224" cy="1368152"/>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6804248" y="2636912"/>
            <a:ext cx="432048" cy="144016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363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6252" y="21450"/>
            <a:ext cx="7992888" cy="936104"/>
          </a:xfrm>
        </p:spPr>
        <p:txBody>
          <a:bodyPr/>
          <a:lstStyle/>
          <a:p>
            <a:pPr marL="114300"/>
            <a:r>
              <a:rPr lang="fr-BE" sz="2000" cap="all"/>
              <a:t>Accéder au Metadata Editor</a:t>
            </a:r>
            <a:br>
              <a:rPr lang="fr-BE" sz="2000" cap="all"/>
            </a:br>
            <a:endParaRPr lang="fr-BE" sz="2000" dirty="0"/>
          </a:p>
        </p:txBody>
      </p:sp>
      <p:sp>
        <p:nvSpPr>
          <p:cNvPr id="7" name="Espace réservé du contenu 6"/>
          <p:cNvSpPr>
            <a:spLocks noGrp="1"/>
          </p:cNvSpPr>
          <p:nvPr>
            <p:ph sz="half" idx="1"/>
          </p:nvPr>
        </p:nvSpPr>
        <p:spPr>
          <a:xfrm>
            <a:off x="100328" y="878528"/>
            <a:ext cx="8431460" cy="4968552"/>
          </a:xfrm>
        </p:spPr>
        <p:txBody>
          <a:bodyPr/>
          <a:lstStyle/>
          <a:p>
            <a:pPr marL="114300" indent="0">
              <a:buNone/>
            </a:pPr>
            <a:r>
              <a:rPr lang="fr-BE" smtClean="0"/>
              <a:t>(1)</a:t>
            </a:r>
          </a:p>
          <a:p>
            <a:pPr marL="114300" indent="0">
              <a:buNone/>
            </a:pPr>
            <a:r>
              <a:rPr lang="fr-BE" smtClean="0"/>
              <a:t>À partir du menu </a:t>
            </a:r>
            <a:r>
              <a:rPr lang="fr-BE"/>
              <a:t>Alma : </a:t>
            </a:r>
            <a:br>
              <a:rPr lang="fr-BE"/>
            </a:br>
            <a:r>
              <a:rPr lang="fr-BE" b="1">
                <a:solidFill>
                  <a:srgbClr val="C00000"/>
                </a:solidFill>
              </a:rPr>
              <a:t>Resource management  &gt; Cataloging  &gt; </a:t>
            </a:r>
            <a:r>
              <a:rPr lang="fr-BE" b="1" smtClean="0">
                <a:solidFill>
                  <a:srgbClr val="C00000"/>
                </a:solidFill>
              </a:rPr>
              <a:t>Open </a:t>
            </a:r>
            <a:r>
              <a:rPr lang="fr-BE" b="1">
                <a:solidFill>
                  <a:srgbClr val="C00000"/>
                </a:solidFill>
              </a:rPr>
              <a:t>metadata editor </a:t>
            </a:r>
            <a:r>
              <a:rPr lang="fr-BE" sz="1400" b="1">
                <a:solidFill>
                  <a:srgbClr val="C00000"/>
                </a:solidFill>
              </a:rPr>
              <a:t/>
            </a:r>
            <a:br>
              <a:rPr lang="fr-BE" sz="1400" b="1">
                <a:solidFill>
                  <a:srgbClr val="C00000"/>
                </a:solidFill>
              </a:rPr>
            </a:br>
            <a:endParaRPr lang="en-US" sz="1400" b="1" cap="all" smtClean="0"/>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a:t>
            </a:fld>
            <a:endParaRPr lang="en-US"/>
          </a:p>
        </p:txBody>
      </p:sp>
      <p:pic>
        <p:nvPicPr>
          <p:cNvPr id="14" name="Image 13"/>
          <p:cNvPicPr>
            <a:picLocks noChangeAspect="1"/>
          </p:cNvPicPr>
          <p:nvPr/>
        </p:nvPicPr>
        <p:blipFill>
          <a:blip r:embed="rId3" cstate="print"/>
          <a:stretch>
            <a:fillRect/>
          </a:stretch>
        </p:blipFill>
        <p:spPr>
          <a:xfrm>
            <a:off x="2050998" y="2592866"/>
            <a:ext cx="2736304" cy="2913279"/>
          </a:xfrm>
          <a:prstGeom prst="rect">
            <a:avLst/>
          </a:prstGeom>
        </p:spPr>
      </p:pic>
      <p:pic>
        <p:nvPicPr>
          <p:cNvPr id="15" name="Image 14"/>
          <p:cNvPicPr>
            <a:picLocks noChangeAspect="1"/>
          </p:cNvPicPr>
          <p:nvPr/>
        </p:nvPicPr>
        <p:blipFill>
          <a:blip r:embed="rId4" cstate="print"/>
          <a:stretch>
            <a:fillRect/>
          </a:stretch>
        </p:blipFill>
        <p:spPr>
          <a:xfrm>
            <a:off x="1204541" y="2204177"/>
            <a:ext cx="1104900" cy="457200"/>
          </a:xfrm>
          <a:prstGeom prst="rect">
            <a:avLst/>
          </a:prstGeom>
        </p:spPr>
      </p:pic>
      <p:cxnSp>
        <p:nvCxnSpPr>
          <p:cNvPr id="17" name="Connecteur droit avec flèche 16"/>
          <p:cNvCxnSpPr/>
          <p:nvPr/>
        </p:nvCxnSpPr>
        <p:spPr>
          <a:xfrm>
            <a:off x="1115616" y="5271267"/>
            <a:ext cx="1081884" cy="0"/>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5" cstate="print"/>
          <a:stretch>
            <a:fillRect/>
          </a:stretch>
        </p:blipFill>
        <p:spPr>
          <a:xfrm>
            <a:off x="2197500" y="5136833"/>
            <a:ext cx="1654420" cy="392776"/>
          </a:xfrm>
          <a:prstGeom prst="rect">
            <a:avLst/>
          </a:prstGeom>
        </p:spPr>
      </p:pic>
    </p:spTree>
    <p:extLst>
      <p:ext uri="{BB962C8B-B14F-4D97-AF65-F5344CB8AC3E}">
        <p14:creationId xmlns:p14="http://schemas.microsoft.com/office/powerpoint/2010/main" val="209475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50</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4" name="ZoneTexte 3"/>
          <p:cNvSpPr txBox="1"/>
          <p:nvPr/>
        </p:nvSpPr>
        <p:spPr>
          <a:xfrm>
            <a:off x="539552" y="836712"/>
            <a:ext cx="7848872" cy="1692771"/>
          </a:xfrm>
          <a:prstGeom prst="rect">
            <a:avLst/>
          </a:prstGeom>
          <a:noFill/>
        </p:spPr>
        <p:txBody>
          <a:bodyPr wrap="square" rtlCol="0">
            <a:spAutoFit/>
          </a:bodyPr>
          <a:lstStyle/>
          <a:p>
            <a:r>
              <a:rPr lang="fr-BE" dirty="0" smtClean="0"/>
              <a:t>Après avoir enregistré vos modifications, cliquez </a:t>
            </a:r>
            <a:r>
              <a:rPr lang="fr-BE" b="1" dirty="0" smtClean="0">
                <a:solidFill>
                  <a:srgbClr val="002060"/>
                </a:solidFill>
              </a:rPr>
              <a:t>« Back » </a:t>
            </a:r>
            <a:r>
              <a:rPr lang="fr-BE" dirty="0" smtClean="0"/>
              <a:t>pour clôturer la procédure </a:t>
            </a:r>
            <a:r>
              <a:rPr lang="fr-BE" dirty="0" smtClean="0">
                <a:sym typeface="Wingdings"/>
              </a:rPr>
              <a:t> </a:t>
            </a:r>
            <a:r>
              <a:rPr lang="fr-BE" b="1" i="1" dirty="0" smtClean="0">
                <a:solidFill>
                  <a:srgbClr val="002060"/>
                </a:solidFill>
                <a:sym typeface="Wingdings"/>
              </a:rPr>
              <a:t>Retour à la liste des HOL </a:t>
            </a:r>
            <a:r>
              <a:rPr lang="fr-BE" dirty="0" smtClean="0">
                <a:sym typeface="Wingdings"/>
              </a:rPr>
              <a:t>(où vos modifications apparaissent):</a:t>
            </a:r>
          </a:p>
          <a:p>
            <a:pPr>
              <a:buFont typeface="Arial" pitchFamily="34" charset="0"/>
              <a:buChar char="•"/>
            </a:pPr>
            <a:r>
              <a:rPr lang="fr-BE" dirty="0" smtClean="0">
                <a:sym typeface="Wingdings"/>
              </a:rPr>
              <a:t> </a:t>
            </a:r>
            <a:r>
              <a:rPr lang="fr-BE" sz="1600" i="1" dirty="0" smtClean="0">
                <a:sym typeface="Wingdings"/>
              </a:rPr>
              <a:t>La colonne « No. of items » vous indique le nombre d’exemplaires attaché à chaque HOL,</a:t>
            </a:r>
          </a:p>
          <a:p>
            <a:pPr>
              <a:buFont typeface="Arial" pitchFamily="34" charset="0"/>
              <a:buChar char="•"/>
            </a:pPr>
            <a:r>
              <a:rPr lang="fr-BE" sz="1600" i="1" dirty="0" smtClean="0">
                <a:sym typeface="Wingdings"/>
              </a:rPr>
              <a:t> La colonne « </a:t>
            </a:r>
            <a:r>
              <a:rPr lang="fr-BE" sz="1600" i="1" dirty="0" err="1" smtClean="0">
                <a:sym typeface="Wingdings"/>
              </a:rPr>
              <a:t>Available</a:t>
            </a:r>
            <a:r>
              <a:rPr lang="fr-BE" sz="1600" i="1" dirty="0" smtClean="0">
                <a:sym typeface="Wingdings"/>
              </a:rPr>
              <a:t> » vous indique le nombre d’exemplaires disponibles,</a:t>
            </a:r>
          </a:p>
          <a:p>
            <a:pPr>
              <a:buFont typeface="Arial" pitchFamily="34" charset="0"/>
              <a:buChar char="•"/>
            </a:pPr>
            <a:r>
              <a:rPr lang="fr-BE" sz="1600" i="1" dirty="0" smtClean="0">
                <a:sym typeface="Wingdings"/>
              </a:rPr>
              <a:t>Le n° de HOL, cliquable, vous permet de visualiser le HOL et, éventuellement, de l’éditer.</a:t>
            </a:r>
          </a:p>
          <a:p>
            <a:endParaRPr lang="fr-BE" dirty="0" smtClean="0">
              <a:sym typeface="Wingding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068960"/>
            <a:ext cx="576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a:off x="1403648" y="2204864"/>
            <a:ext cx="864096" cy="288032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Flèche vers le bas 9"/>
          <p:cNvSpPr/>
          <p:nvPr/>
        </p:nvSpPr>
        <p:spPr>
          <a:xfrm>
            <a:off x="5796136" y="3861048"/>
            <a:ext cx="144016" cy="216024"/>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lèche vers le bas 10"/>
          <p:cNvSpPr/>
          <p:nvPr/>
        </p:nvSpPr>
        <p:spPr>
          <a:xfrm>
            <a:off x="6372200" y="3861048"/>
            <a:ext cx="144016" cy="216024"/>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86557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sz="2000" cap="all" dirty="0" smtClean="0"/>
              <a:t>Fonctionnalités accessibles par le bouton « Actions » </a:t>
            </a:r>
            <a:endParaRPr lang="fr-BE" sz="2000" cap="all" dirty="0"/>
          </a:p>
        </p:txBody>
      </p:sp>
      <p:sp>
        <p:nvSpPr>
          <p:cNvPr id="5" name="Espace réservé du contenu 4"/>
          <p:cNvSpPr>
            <a:spLocks noGrp="1"/>
          </p:cNvSpPr>
          <p:nvPr>
            <p:ph idx="1"/>
          </p:nvPr>
        </p:nvSpPr>
        <p:spPr>
          <a:xfrm>
            <a:off x="251520" y="3861048"/>
            <a:ext cx="7992888" cy="2539752"/>
          </a:xfrm>
        </p:spPr>
        <p:txBody>
          <a:bodyPr>
            <a:normAutofit lnSpcReduction="10000"/>
          </a:bodyPr>
          <a:lstStyle/>
          <a:p>
            <a:pPr>
              <a:buClr>
                <a:srgbClr val="7B7859"/>
              </a:buClr>
              <a:buFont typeface="Calibri" panose="020F0502020204030204" pitchFamily="34" charset="0"/>
              <a:buChar char="•"/>
            </a:pPr>
            <a:r>
              <a:rPr lang="fr-BE" b="1" i="1" dirty="0" err="1" smtClean="0">
                <a:solidFill>
                  <a:srgbClr val="002060"/>
                </a:solidFill>
              </a:rPr>
              <a:t>View</a:t>
            </a:r>
            <a:r>
              <a:rPr lang="fr-BE" b="1" dirty="0" smtClean="0">
                <a:solidFill>
                  <a:srgbClr val="002060"/>
                </a:solidFill>
              </a:rPr>
              <a:t> </a:t>
            </a:r>
            <a:r>
              <a:rPr lang="fr-BE" dirty="0"/>
              <a:t>: </a:t>
            </a:r>
            <a:r>
              <a:rPr lang="fr-BE" dirty="0" smtClean="0"/>
              <a:t>visualiser / afficher simplement (pas de modification possible)</a:t>
            </a:r>
            <a:endParaRPr lang="fr-BE" b="1" dirty="0" smtClean="0">
              <a:solidFill>
                <a:srgbClr val="002060"/>
              </a:solidFill>
            </a:endParaRPr>
          </a:p>
          <a:p>
            <a:pPr>
              <a:buClr>
                <a:srgbClr val="7B7859"/>
              </a:buClr>
              <a:buFont typeface="Calibri" panose="020F0502020204030204" pitchFamily="34" charset="0"/>
              <a:buChar char="•"/>
            </a:pPr>
            <a:r>
              <a:rPr lang="fr-BE" b="1" i="1" dirty="0" smtClean="0">
                <a:solidFill>
                  <a:srgbClr val="002060"/>
                </a:solidFill>
              </a:rPr>
              <a:t>Edit</a:t>
            </a:r>
            <a:r>
              <a:rPr lang="fr-BE" b="1" dirty="0" smtClean="0">
                <a:solidFill>
                  <a:srgbClr val="002060"/>
                </a:solidFill>
              </a:rPr>
              <a:t> </a:t>
            </a:r>
            <a:r>
              <a:rPr lang="fr-BE" dirty="0" smtClean="0"/>
              <a:t>: éditer la notice dans le </a:t>
            </a:r>
            <a:r>
              <a:rPr lang="fr-BE" dirty="0" err="1" smtClean="0"/>
              <a:t>metadata</a:t>
            </a:r>
            <a:r>
              <a:rPr lang="fr-BE" dirty="0" smtClean="0"/>
              <a:t> editor </a:t>
            </a:r>
            <a:br>
              <a:rPr lang="fr-BE" dirty="0" smtClean="0"/>
            </a:br>
            <a:r>
              <a:rPr lang="fr-BE" sz="1600" dirty="0" smtClean="0"/>
              <a:t>en vue de la modifier éventuellement </a:t>
            </a:r>
            <a:r>
              <a:rPr lang="fr-BE" sz="1200" dirty="0" smtClean="0"/>
              <a:t>(comme vu </a:t>
            </a:r>
            <a:r>
              <a:rPr lang="fr-BE" sz="1200" i="1" dirty="0" smtClean="0"/>
              <a:t>supra</a:t>
            </a:r>
            <a:r>
              <a:rPr lang="fr-BE" sz="1200" dirty="0" smtClean="0"/>
              <a:t>)</a:t>
            </a:r>
          </a:p>
          <a:p>
            <a:pPr>
              <a:buClr>
                <a:srgbClr val="7B7859"/>
              </a:buClr>
              <a:buFont typeface="Calibri" panose="020F0502020204030204" pitchFamily="34" charset="0"/>
              <a:buChar char="•"/>
            </a:pPr>
            <a:r>
              <a:rPr lang="fr-BE" b="1" i="1" dirty="0" err="1" smtClean="0">
                <a:solidFill>
                  <a:srgbClr val="002060"/>
                </a:solidFill>
              </a:rPr>
              <a:t>Relink</a:t>
            </a:r>
            <a:r>
              <a:rPr lang="fr-BE" b="1" dirty="0" smtClean="0">
                <a:solidFill>
                  <a:srgbClr val="002060"/>
                </a:solidFill>
              </a:rPr>
              <a:t> </a:t>
            </a:r>
            <a:r>
              <a:rPr lang="fr-BE" dirty="0"/>
              <a:t>: </a:t>
            </a:r>
            <a:r>
              <a:rPr lang="fr-BE" dirty="0" smtClean="0"/>
              <a:t>relier le holding à une notice bibliographique différente</a:t>
            </a:r>
            <a:r>
              <a:rPr lang="fr-BE" sz="1600" dirty="0" smtClean="0"/>
              <a:t> (abordé plus loin dans cette présentation : </a:t>
            </a:r>
            <a:r>
              <a:rPr lang="fr-BE" sz="1600" dirty="0" err="1" smtClean="0"/>
              <a:t>dias</a:t>
            </a:r>
            <a:r>
              <a:rPr lang="fr-BE" sz="1600" dirty="0" smtClean="0"/>
              <a:t> 58 et </a:t>
            </a:r>
            <a:r>
              <a:rPr lang="fr-BE" sz="1600" dirty="0" err="1" smtClean="0"/>
              <a:t>sv</a:t>
            </a:r>
            <a:r>
              <a:rPr lang="fr-BE" sz="1600" dirty="0" smtClean="0"/>
              <a:t>.) </a:t>
            </a:r>
            <a:endParaRPr lang="fr-BE" sz="1600" dirty="0" smtClean="0">
              <a:sym typeface="Wingdings"/>
            </a:endParaRPr>
          </a:p>
          <a:p>
            <a:pPr marL="285750" indent="-285750">
              <a:buClr>
                <a:srgbClr val="7B7859"/>
              </a:buClr>
              <a:buFont typeface="Calibri" panose="020F0502020204030204" pitchFamily="34" charset="0"/>
              <a:buChar char="•"/>
            </a:pPr>
            <a:r>
              <a:rPr lang="fr-BE" b="1" dirty="0" err="1" smtClean="0">
                <a:solidFill>
                  <a:srgbClr val="002060"/>
                </a:solidFill>
              </a:rPr>
              <a:t>View</a:t>
            </a:r>
            <a:r>
              <a:rPr lang="fr-BE" b="1" dirty="0" smtClean="0">
                <a:solidFill>
                  <a:srgbClr val="002060"/>
                </a:solidFill>
              </a:rPr>
              <a:t> items </a:t>
            </a:r>
            <a:r>
              <a:rPr lang="fr-BE" dirty="0" smtClean="0"/>
              <a:t>: visualiser la liste des exemplaires liés à ce holding </a:t>
            </a:r>
          </a:p>
          <a:p>
            <a:pPr marL="285750" indent="-285750">
              <a:buClr>
                <a:srgbClr val="7B7859"/>
              </a:buClr>
              <a:buFont typeface="Calibri" panose="020F0502020204030204" pitchFamily="34" charset="0"/>
              <a:buChar char="•"/>
            </a:pPr>
            <a:r>
              <a:rPr lang="fr-BE" b="1" i="1" dirty="0" err="1" smtClean="0">
                <a:solidFill>
                  <a:srgbClr val="002060"/>
                </a:solidFill>
              </a:rPr>
              <a:t>Associate</a:t>
            </a:r>
            <a:r>
              <a:rPr lang="fr-BE" b="1" i="1" dirty="0" smtClean="0">
                <a:solidFill>
                  <a:srgbClr val="002060"/>
                </a:solidFill>
              </a:rPr>
              <a:t> a PO line </a:t>
            </a:r>
            <a:r>
              <a:rPr lang="fr-BE" dirty="0" smtClean="0"/>
              <a:t>: associer une ligne de commande à ce holding </a:t>
            </a:r>
            <a:r>
              <a:rPr lang="fr-BE" sz="1400" dirty="0" smtClean="0"/>
              <a:t>(module « Acquisitions »)</a:t>
            </a:r>
            <a:endParaRPr lang="fr-BE" sz="1600" dirty="0" smtClean="0">
              <a:sym typeface="Wingdings"/>
            </a:endParaRPr>
          </a:p>
          <a:p>
            <a:pPr marL="114300" indent="0">
              <a:buNone/>
            </a:pPr>
            <a:endParaRPr lang="fr-BE" sz="1600" dirty="0" smtClean="0">
              <a:sym typeface="Wingdings"/>
            </a:endParaRPr>
          </a:p>
          <a:p>
            <a:pPr marL="114300" indent="0">
              <a:buNone/>
            </a:pPr>
            <a:endParaRPr lang="fr-BE" sz="1600" b="1" dirty="0" smtClean="0">
              <a:solidFill>
                <a:srgbClr val="002060"/>
              </a:solidFill>
            </a:endParaRPr>
          </a:p>
          <a:p>
            <a:pPr marL="114300" indent="0">
              <a:buNone/>
            </a:pPr>
            <a:endParaRPr lang="fr-BE" dirty="0" smtClean="0"/>
          </a:p>
          <a:p>
            <a:endParaRPr lang="fr-BE" sz="1200"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51</a:t>
            </a:fld>
            <a:endParaRPr lang="en-US"/>
          </a:p>
        </p:txBody>
      </p:sp>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dirty="0" smtClean="0"/>
              <a:t> – Resource Management  19– Récupération des données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67544" y="1052736"/>
            <a:ext cx="7704856" cy="2774950"/>
          </a:xfrm>
          <a:prstGeom prst="rect">
            <a:avLst/>
          </a:prstGeom>
          <a:noFill/>
          <a:ln w="9525">
            <a:noFill/>
            <a:miter lim="800000"/>
            <a:headEnd/>
            <a:tailEnd/>
          </a:ln>
        </p:spPr>
      </p:pic>
    </p:spTree>
    <p:extLst>
      <p:ext uri="{BB962C8B-B14F-4D97-AF65-F5344CB8AC3E}">
        <p14:creationId xmlns:p14="http://schemas.microsoft.com/office/powerpoint/2010/main" val="28239459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sz="2000" cap="all" dirty="0" smtClean="0"/>
              <a:t>Supprimer un holding auquel aucun exemplaire n’est attaché (1)</a:t>
            </a:r>
            <a:endParaRPr lang="fr-BE" sz="2000" cap="all"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52</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6" name="Espace réservé du contenu 5"/>
          <p:cNvSpPr>
            <a:spLocks noGrp="1"/>
          </p:cNvSpPr>
          <p:nvPr>
            <p:ph idx="1"/>
          </p:nvPr>
        </p:nvSpPr>
        <p:spPr>
          <a:xfrm>
            <a:off x="244362" y="1310000"/>
            <a:ext cx="7992888" cy="2637292"/>
          </a:xfrm>
        </p:spPr>
        <p:txBody>
          <a:bodyPr>
            <a:normAutofit/>
          </a:bodyPr>
          <a:lstStyle/>
          <a:p>
            <a:pPr marL="114300" indent="0">
              <a:buNone/>
            </a:pPr>
            <a:r>
              <a:rPr lang="fr-BE" sz="1400" dirty="0" smtClean="0"/>
              <a:t>Pour </a:t>
            </a:r>
            <a:r>
              <a:rPr lang="fr-BE" sz="1400" u="sng" dirty="0" smtClean="0"/>
              <a:t>rappel</a:t>
            </a:r>
            <a:r>
              <a:rPr lang="fr-BE" sz="1400" dirty="0" smtClean="0"/>
              <a:t>, nous avons vu que la suppression du holding pouvait être proposée après la suppression </a:t>
            </a:r>
            <a:br>
              <a:rPr lang="fr-BE" sz="1400" dirty="0" smtClean="0"/>
            </a:br>
            <a:r>
              <a:rPr lang="fr-BE" sz="1400" dirty="0" smtClean="0"/>
              <a:t>du seul exemplaire attaché (voir le </a:t>
            </a:r>
            <a:r>
              <a:rPr lang="fr-BE" sz="1400" dirty="0" err="1" smtClean="0"/>
              <a:t>powerpoint</a:t>
            </a:r>
            <a:r>
              <a:rPr lang="fr-BE" sz="1400" dirty="0" smtClean="0"/>
              <a:t> consacré à la gestion des items).</a:t>
            </a:r>
          </a:p>
          <a:p>
            <a:pPr marL="114300" indent="0">
              <a:buNone/>
            </a:pPr>
            <a:endParaRPr lang="fr-BE" sz="1400" dirty="0" smtClean="0"/>
          </a:p>
          <a:p>
            <a:pPr marL="114300" indent="0">
              <a:buNone/>
            </a:pPr>
            <a:r>
              <a:rPr lang="fr-BE" sz="1800" dirty="0" smtClean="0"/>
              <a:t>Un HOL auquel aucun exemplaire n’est attaché peut être supprimé de manière très simple à partir de la liste des HOL dépendant d’une notice bibliographique.</a:t>
            </a:r>
          </a:p>
          <a:p>
            <a:pPr marL="114300" indent="0"/>
            <a:r>
              <a:rPr lang="fr-BE" sz="1800" dirty="0" smtClean="0"/>
              <a:t> vous identifiez le HOL: dans la colonne « No. of items », la valeur doit être 0</a:t>
            </a:r>
          </a:p>
          <a:p>
            <a:pPr marL="114300" indent="0"/>
            <a:r>
              <a:rPr lang="fr-BE" sz="1800" dirty="0" smtClean="0"/>
              <a:t> vous cochez le HOL concerné</a:t>
            </a:r>
          </a:p>
          <a:p>
            <a:pPr marL="114300" indent="0"/>
            <a:r>
              <a:rPr lang="fr-BE" sz="1800" dirty="0" smtClean="0"/>
              <a:t> vous cliquez sur « </a:t>
            </a:r>
            <a:r>
              <a:rPr lang="fr-BE" sz="1800" dirty="0" err="1" smtClean="0"/>
              <a:t>Delete</a:t>
            </a:r>
            <a:r>
              <a:rPr lang="fr-BE" sz="1800" dirty="0" smtClean="0"/>
              <a:t> »</a:t>
            </a:r>
          </a:p>
          <a:p>
            <a:pPr marL="114300" indent="0">
              <a:buNone/>
            </a:pPr>
            <a:endParaRPr lang="fr-BE" sz="1400" dirty="0" smtClean="0"/>
          </a:p>
          <a:p>
            <a:pPr marL="114300" indent="0">
              <a:buNone/>
            </a:pPr>
            <a:endParaRPr lang="fr-BE" sz="1400" dirty="0" smtClean="0"/>
          </a:p>
        </p:txBody>
      </p:sp>
      <p:pic>
        <p:nvPicPr>
          <p:cNvPr id="3075" name="Picture 3"/>
          <p:cNvPicPr>
            <a:picLocks noChangeAspect="1" noChangeArrowheads="1"/>
          </p:cNvPicPr>
          <p:nvPr/>
        </p:nvPicPr>
        <p:blipFill>
          <a:blip r:embed="rId3" cstate="print"/>
          <a:srcRect/>
          <a:stretch>
            <a:fillRect/>
          </a:stretch>
        </p:blipFill>
        <p:spPr bwMode="auto">
          <a:xfrm>
            <a:off x="539552" y="3947292"/>
            <a:ext cx="7416824" cy="2647950"/>
          </a:xfrm>
          <a:prstGeom prst="rect">
            <a:avLst/>
          </a:prstGeom>
          <a:noFill/>
          <a:ln w="9525">
            <a:noFill/>
            <a:miter lim="800000"/>
            <a:headEnd/>
            <a:tailEnd/>
          </a:ln>
        </p:spPr>
      </p:pic>
    </p:spTree>
    <p:extLst>
      <p:ext uri="{BB962C8B-B14F-4D97-AF65-F5344CB8AC3E}">
        <p14:creationId xmlns:p14="http://schemas.microsoft.com/office/powerpoint/2010/main" val="3003728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sz="2000" cap="all" dirty="0" smtClean="0"/>
              <a:t>Supprimer un holding auquel aucun exemplaire n’est attaché (2)</a:t>
            </a:r>
            <a:endParaRPr lang="fr-BE" sz="2000" cap="all"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53</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6" name="Espace réservé du contenu 5"/>
          <p:cNvSpPr>
            <a:spLocks noGrp="1"/>
          </p:cNvSpPr>
          <p:nvPr>
            <p:ph idx="1"/>
          </p:nvPr>
        </p:nvSpPr>
        <p:spPr/>
        <p:txBody>
          <a:bodyPr/>
          <a:lstStyle/>
          <a:p>
            <a:pPr marL="114300" indent="0">
              <a:buNone/>
            </a:pPr>
            <a:r>
              <a:rPr lang="fr-BE" sz="1800" dirty="0" smtClean="0"/>
              <a:t>La présence du bouton « </a:t>
            </a:r>
            <a:r>
              <a:rPr lang="fr-BE" sz="1800" b="1" dirty="0" err="1" smtClean="0">
                <a:solidFill>
                  <a:srgbClr val="002060"/>
                </a:solidFill>
              </a:rPr>
              <a:t>Delete</a:t>
            </a:r>
            <a:r>
              <a:rPr lang="fr-BE" sz="1800" b="1" dirty="0" smtClean="0">
                <a:solidFill>
                  <a:srgbClr val="002060"/>
                </a:solidFill>
              </a:rPr>
              <a:t> holding</a:t>
            </a:r>
            <a:r>
              <a:rPr lang="fr-BE" sz="1800" dirty="0" smtClean="0"/>
              <a:t> » n’est pas contextuelle. Il apparaît de manière systématique, même si le HOL ne peut pas être supprimé. Heureusement, une alerte bloquante vous avertit que la suppression est impossible si vous tentez de supprimer un HOL auquel un (ou des) exemplaire(s) est (sont) attaché(s).</a:t>
            </a:r>
          </a:p>
          <a:p>
            <a:pPr marL="114300" indent="0">
              <a:buNone/>
            </a:pPr>
            <a:endParaRPr lang="fr-BE" sz="1800" dirty="0"/>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708920"/>
            <a:ext cx="4608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courbée vers la droite 9"/>
          <p:cNvSpPr/>
          <p:nvPr/>
        </p:nvSpPr>
        <p:spPr>
          <a:xfrm flipV="1">
            <a:off x="1115616" y="3212976"/>
            <a:ext cx="792088" cy="1008112"/>
          </a:xfrm>
          <a:prstGeom prst="curved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9" name="Flèche droite 8"/>
          <p:cNvSpPr/>
          <p:nvPr/>
        </p:nvSpPr>
        <p:spPr>
          <a:xfrm>
            <a:off x="5436096" y="4509120"/>
            <a:ext cx="216024" cy="144016"/>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179716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7ED75-B537-4810-9364-B7D9FE7FDC55}" type="slidenum">
              <a:rPr lang="en-US" smtClean="0"/>
              <a:pPr/>
              <a:t>54</a:t>
            </a:fld>
            <a:endParaRPr lang="en-US"/>
          </a:p>
        </p:txBody>
      </p:sp>
      <p:sp>
        <p:nvSpPr>
          <p:cNvPr id="5" name="Espace réservé du pied de page 4"/>
          <p:cNvSpPr>
            <a:spLocks noGrp="1"/>
          </p:cNvSpPr>
          <p:nvPr>
            <p:ph type="ftr" sz="quarter" idx="13"/>
          </p:nvPr>
        </p:nvSpPr>
        <p:spPr/>
        <p:txBody>
          <a:bodyPr/>
          <a:lstStyle/>
          <a:p>
            <a:r>
              <a:rPr lang="fr-BE" smtClean="0"/>
              <a:t>Alma @ ULg – Resource Management – Récupération des données</a:t>
            </a:r>
            <a:endParaRPr lang="en-US"/>
          </a:p>
        </p:txBody>
      </p:sp>
      <p:pic>
        <p:nvPicPr>
          <p:cNvPr id="11"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036491"/>
            <a:ext cx="3790950" cy="236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026072"/>
            <a:ext cx="3824288" cy="239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3"/>
          <p:cNvSpPr txBox="1">
            <a:spLocks/>
          </p:cNvSpPr>
          <p:nvPr/>
        </p:nvSpPr>
        <p:spPr>
          <a:xfrm>
            <a:off x="403920" y="341040"/>
            <a:ext cx="7992888" cy="1143000"/>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0"/>
              </a:spcBef>
              <a:spcAft>
                <a:spcPts val="0"/>
              </a:spcAft>
              <a:buClrTx/>
              <a:buSzTx/>
              <a:tabLst/>
              <a:defRPr/>
            </a:pPr>
            <a:r>
              <a:rPr kumimoji="0" lang="fr-BE" sz="2000" b="0" i="0" u="none" strike="noStrike" kern="1200" cap="all" spc="-100" normalizeH="0" noProof="0" dirty="0" smtClean="0">
                <a:ln>
                  <a:noFill/>
                </a:ln>
                <a:solidFill>
                  <a:schemeClr val="tx2"/>
                </a:solidFill>
                <a:effectLst/>
                <a:uLnTx/>
                <a:uFillTx/>
                <a:latin typeface="Arial Rounded MT Bold" pitchFamily="34" charset="0"/>
                <a:ea typeface="+mj-ea"/>
                <a:cs typeface="+mj-cs"/>
              </a:rPr>
              <a:t>Supprimer un holding auquel aucun exemplaire n’est attaché (3)</a:t>
            </a:r>
            <a:endParaRPr kumimoji="0" lang="fr-BE" sz="2000" b="0" i="0" u="none" strike="noStrike" kern="1200" cap="all" spc="-100" normalizeH="0" noProof="0" dirty="0">
              <a:ln>
                <a:noFill/>
              </a:ln>
              <a:solidFill>
                <a:schemeClr val="tx2"/>
              </a:solidFill>
              <a:effectLst/>
              <a:uLnTx/>
              <a:uFillTx/>
              <a:latin typeface="Arial Rounded MT Bold" pitchFamily="34" charset="0"/>
              <a:ea typeface="+mj-ea"/>
              <a:cs typeface="+mj-cs"/>
            </a:endParaRPr>
          </a:p>
        </p:txBody>
      </p:sp>
      <p:sp>
        <p:nvSpPr>
          <p:cNvPr id="15" name="ZoneTexte 14"/>
          <p:cNvSpPr txBox="1"/>
          <p:nvPr/>
        </p:nvSpPr>
        <p:spPr>
          <a:xfrm>
            <a:off x="611560" y="1700808"/>
            <a:ext cx="7488832" cy="923330"/>
          </a:xfrm>
          <a:prstGeom prst="rect">
            <a:avLst/>
          </a:prstGeom>
          <a:noFill/>
        </p:spPr>
        <p:txBody>
          <a:bodyPr wrap="square" rtlCol="0">
            <a:spAutoFit/>
          </a:bodyPr>
          <a:lstStyle/>
          <a:p>
            <a:r>
              <a:rPr lang="fr-BE" dirty="0" smtClean="0"/>
              <a:t>Si aucun exemplaire n’est attaché au HOL, Alma</a:t>
            </a:r>
          </a:p>
          <a:p>
            <a:pPr>
              <a:buFont typeface="Arial" pitchFamily="34" charset="0"/>
              <a:buChar char="•"/>
            </a:pPr>
            <a:r>
              <a:rPr lang="fr-BE" dirty="0" smtClean="0"/>
              <a:t> vous avertit que vous allez supprimer un HOL et vous demande confirmation</a:t>
            </a:r>
          </a:p>
          <a:p>
            <a:pPr>
              <a:buFont typeface="Arial" pitchFamily="34" charset="0"/>
              <a:buChar char="•"/>
            </a:pPr>
            <a:r>
              <a:rPr lang="fr-BE" dirty="0" smtClean="0"/>
              <a:t> vous informe ensuite que la suppression a été effectuée. </a:t>
            </a:r>
            <a:endParaRPr lang="fr-BE" dirty="0"/>
          </a:p>
        </p:txBody>
      </p:sp>
      <p:cxnSp>
        <p:nvCxnSpPr>
          <p:cNvPr id="17" name="Connecteur droit avec flèche 16"/>
          <p:cNvCxnSpPr/>
          <p:nvPr/>
        </p:nvCxnSpPr>
        <p:spPr>
          <a:xfrm>
            <a:off x="899592" y="2204864"/>
            <a:ext cx="648072" cy="1224136"/>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995936" y="2564904"/>
            <a:ext cx="936104" cy="1008112"/>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11560" y="5733256"/>
            <a:ext cx="7632848" cy="646331"/>
          </a:xfrm>
          <a:prstGeom prst="rect">
            <a:avLst/>
          </a:prstGeom>
          <a:noFill/>
        </p:spPr>
        <p:txBody>
          <a:bodyPr wrap="square" rtlCol="0">
            <a:spAutoFit/>
          </a:bodyPr>
          <a:lstStyle/>
          <a:p>
            <a:r>
              <a:rPr lang="fr-BE" u="sng" dirty="0" smtClean="0"/>
              <a:t>NB: </a:t>
            </a:r>
            <a:r>
              <a:rPr lang="fr-BE" dirty="0" smtClean="0"/>
              <a:t>Vous pouvez également supprimer une notice HOL en l’éditant et en en demandant la suppression (File – </a:t>
            </a:r>
            <a:r>
              <a:rPr lang="fr-BE" dirty="0" err="1" smtClean="0"/>
              <a:t>Delete</a:t>
            </a:r>
            <a:r>
              <a:rPr lang="fr-BE" dirty="0" smtClean="0"/>
              <a:t> record ou </a:t>
            </a:r>
            <a:r>
              <a:rPr lang="fr-BE" smtClean="0"/>
              <a:t>Ctrl-D).</a:t>
            </a:r>
            <a:endParaRPr lang="fr-BE" u="sng" dirty="0"/>
          </a:p>
        </p:txBody>
      </p:sp>
    </p:spTree>
    <p:extLst>
      <p:ext uri="{BB962C8B-B14F-4D97-AF65-F5344CB8AC3E}">
        <p14:creationId xmlns:p14="http://schemas.microsoft.com/office/powerpoint/2010/main" val="2916911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55</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4" name="ZoneTexte 3"/>
          <p:cNvSpPr txBox="1"/>
          <p:nvPr/>
        </p:nvSpPr>
        <p:spPr>
          <a:xfrm>
            <a:off x="395536" y="908720"/>
            <a:ext cx="7056784" cy="1292662"/>
          </a:xfrm>
          <a:prstGeom prst="rect">
            <a:avLst/>
          </a:prstGeom>
          <a:noFill/>
        </p:spPr>
        <p:txBody>
          <a:bodyPr wrap="square" rtlCol="0">
            <a:spAutoFit/>
          </a:bodyPr>
          <a:lstStyle/>
          <a:p>
            <a:pPr marL="285750" indent="-285750">
              <a:buClr>
                <a:srgbClr val="7B7859"/>
              </a:buClr>
              <a:buFont typeface="Wingdings" panose="05000000000000000000" pitchFamily="2" charset="2"/>
              <a:buChar char="§"/>
            </a:pPr>
            <a:r>
              <a:rPr lang="fr-BE" sz="2000" b="1" dirty="0" smtClean="0">
                <a:sym typeface="Wingdings"/>
              </a:rPr>
              <a:t>Identifiez la notice bibliographique et éditez-la.</a:t>
            </a:r>
          </a:p>
          <a:p>
            <a:pPr marL="285750" indent="-285750">
              <a:buClr>
                <a:srgbClr val="7B7859"/>
              </a:buClr>
              <a:buFont typeface="Wingdings" panose="05000000000000000000" pitchFamily="2" charset="2"/>
              <a:buChar char="§"/>
            </a:pPr>
            <a:r>
              <a:rPr lang="fr-BE" sz="2000" b="1" dirty="0" smtClean="0">
                <a:sym typeface="Wingdings"/>
              </a:rPr>
              <a:t>Barre </a:t>
            </a:r>
            <a:r>
              <a:rPr lang="fr-BE" sz="2000" b="1" dirty="0">
                <a:sym typeface="Wingdings"/>
              </a:rPr>
              <a:t>d’outils </a:t>
            </a:r>
            <a:r>
              <a:rPr lang="fr-BE" sz="2000" dirty="0">
                <a:sym typeface="Wingdings"/>
              </a:rPr>
              <a:t>: </a:t>
            </a:r>
            <a:r>
              <a:rPr lang="fr-BE" sz="2000" b="1" dirty="0">
                <a:solidFill>
                  <a:srgbClr val="C00000"/>
                </a:solidFill>
                <a:sym typeface="Wingdings"/>
              </a:rPr>
              <a:t>Tools &gt; MARC </a:t>
            </a:r>
            <a:r>
              <a:rPr lang="fr-BE" sz="2000" b="1" dirty="0" err="1">
                <a:solidFill>
                  <a:srgbClr val="C00000"/>
                </a:solidFill>
                <a:sym typeface="Wingdings"/>
              </a:rPr>
              <a:t>bibliographic</a:t>
            </a:r>
            <a:r>
              <a:rPr lang="fr-BE" sz="2000" b="1" dirty="0">
                <a:solidFill>
                  <a:srgbClr val="C00000"/>
                </a:solidFill>
                <a:sym typeface="Wingdings"/>
              </a:rPr>
              <a:t> &gt; </a:t>
            </a:r>
            <a:r>
              <a:rPr lang="fr-BE" sz="2000" b="1" dirty="0" err="1">
                <a:solidFill>
                  <a:srgbClr val="C00000"/>
                </a:solidFill>
                <a:sym typeface="Wingdings"/>
              </a:rPr>
              <a:t>Add</a:t>
            </a:r>
            <a:r>
              <a:rPr lang="fr-BE" sz="2000" b="1" dirty="0">
                <a:solidFill>
                  <a:srgbClr val="C00000"/>
                </a:solidFill>
                <a:sym typeface="Wingdings"/>
              </a:rPr>
              <a:t> holding </a:t>
            </a:r>
            <a:br>
              <a:rPr lang="fr-BE" sz="2000" b="1" dirty="0">
                <a:solidFill>
                  <a:srgbClr val="C00000"/>
                </a:solidFill>
                <a:sym typeface="Wingdings"/>
              </a:rPr>
            </a:br>
            <a:r>
              <a:rPr lang="fr-BE" sz="2000" b="1" u="sng" dirty="0">
                <a:sym typeface="Wingdings"/>
              </a:rPr>
              <a:t>ou</a:t>
            </a:r>
            <a:r>
              <a:rPr lang="fr-BE" sz="2000" dirty="0">
                <a:sym typeface="Wingdings"/>
              </a:rPr>
              <a:t> raccourci </a:t>
            </a:r>
            <a:r>
              <a:rPr lang="fr-BE" sz="2000" b="1" dirty="0">
                <a:solidFill>
                  <a:srgbClr val="00B050"/>
                </a:solidFill>
                <a:sym typeface="Wingdings"/>
              </a:rPr>
              <a:t>CTRL + ALT </a:t>
            </a:r>
            <a:r>
              <a:rPr lang="fr-BE" sz="2000" b="1" dirty="0" smtClean="0">
                <a:solidFill>
                  <a:srgbClr val="00B050"/>
                </a:solidFill>
                <a:sym typeface="Wingdings"/>
              </a:rPr>
              <a:t>+ H</a:t>
            </a:r>
            <a:r>
              <a:rPr lang="fr-BE" dirty="0" smtClean="0"/>
              <a:t> ou l’icône</a:t>
            </a:r>
            <a:endParaRPr lang="fr-BE" dirty="0"/>
          </a:p>
          <a:p>
            <a:endParaRPr lang="fr-B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8" y="2161273"/>
            <a:ext cx="748800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txBox="1">
            <a:spLocks/>
          </p:cNvSpPr>
          <p:nvPr/>
        </p:nvSpPr>
        <p:spPr>
          <a:xfrm>
            <a:off x="251520" y="188640"/>
            <a:ext cx="7992888" cy="648072"/>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kumimoji="0" lang="fr-BE" sz="2000" b="0" i="0" u="none" strike="noStrike" kern="1200" cap="all" spc="-100" normalizeH="0" noProof="0" dirty="0" smtClean="0">
                <a:ln>
                  <a:noFill/>
                </a:ln>
                <a:solidFill>
                  <a:schemeClr val="tx2"/>
                </a:solidFill>
                <a:effectLst/>
                <a:uLnTx/>
                <a:uFillTx/>
                <a:latin typeface="Arial Rounded MT Bold" pitchFamily="34" charset="0"/>
                <a:ea typeface="+mj-ea"/>
                <a:cs typeface="+mj-cs"/>
              </a:rPr>
              <a:t>Créer un nouvel holding pour une notice existante (1)</a:t>
            </a:r>
            <a:endParaRPr kumimoji="0" lang="fr-BE" sz="2000" b="0" i="0" u="none" strike="noStrike" kern="1200" cap="all" spc="-100" normalizeH="0" noProof="0" dirty="0">
              <a:ln>
                <a:noFill/>
              </a:ln>
              <a:solidFill>
                <a:schemeClr val="tx2"/>
              </a:solidFill>
              <a:effectLst/>
              <a:uLnTx/>
              <a:uFillTx/>
              <a:latin typeface="Arial Rounded MT Bold" pitchFamily="34" charset="0"/>
              <a:ea typeface="+mj-ea"/>
              <a:cs typeface="+mj-cs"/>
            </a:endParaRPr>
          </a:p>
        </p:txBody>
      </p:sp>
      <p:sp>
        <p:nvSpPr>
          <p:cNvPr id="7" name="Flèche vers le bas 6"/>
          <p:cNvSpPr/>
          <p:nvPr/>
        </p:nvSpPr>
        <p:spPr>
          <a:xfrm>
            <a:off x="3491880" y="2276872"/>
            <a:ext cx="144016" cy="216024"/>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43308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56</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5" name="ZoneTexte 4"/>
          <p:cNvSpPr txBox="1"/>
          <p:nvPr/>
        </p:nvSpPr>
        <p:spPr>
          <a:xfrm>
            <a:off x="611560" y="764704"/>
            <a:ext cx="6661587" cy="400110"/>
          </a:xfrm>
          <a:prstGeom prst="rect">
            <a:avLst/>
          </a:prstGeom>
          <a:noFill/>
        </p:spPr>
        <p:txBody>
          <a:bodyPr wrap="square" rtlCol="0">
            <a:spAutoFit/>
          </a:bodyPr>
          <a:lstStyle/>
          <a:p>
            <a:r>
              <a:rPr lang="fr-BE" sz="2000" dirty="0" smtClean="0">
                <a:sym typeface="Wingdings"/>
              </a:rPr>
              <a:t> </a:t>
            </a:r>
            <a:r>
              <a:rPr lang="fr-BE" sz="2000" dirty="0" smtClean="0"/>
              <a:t>Le </a:t>
            </a:r>
            <a:r>
              <a:rPr lang="fr-BE" sz="2000" b="1" dirty="0" smtClean="0"/>
              <a:t>formulaire</a:t>
            </a:r>
            <a:r>
              <a:rPr lang="fr-BE" sz="2000" dirty="0" smtClean="0"/>
              <a:t> de la notice </a:t>
            </a:r>
            <a:r>
              <a:rPr lang="fr-BE" sz="2000" b="1" dirty="0" smtClean="0"/>
              <a:t>Holding</a:t>
            </a:r>
            <a:r>
              <a:rPr lang="fr-BE" sz="2000" dirty="0" smtClean="0"/>
              <a:t> s’ouvre en parallèle</a:t>
            </a:r>
            <a:endParaRPr lang="fr-BE" sz="2000" dirty="0"/>
          </a:p>
        </p:txBody>
      </p:sp>
      <p:sp>
        <p:nvSpPr>
          <p:cNvPr id="6" name="Titre 1"/>
          <p:cNvSpPr txBox="1">
            <a:spLocks/>
          </p:cNvSpPr>
          <p:nvPr/>
        </p:nvSpPr>
        <p:spPr>
          <a:xfrm>
            <a:off x="251520" y="188640"/>
            <a:ext cx="7992888" cy="576064"/>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kumimoji="0" lang="fr-BE" sz="2000" b="0" i="0" u="none" strike="noStrike" kern="1200" cap="all" spc="-100" normalizeH="0" noProof="0" dirty="0" smtClean="0">
                <a:ln>
                  <a:noFill/>
                </a:ln>
                <a:solidFill>
                  <a:schemeClr val="tx2"/>
                </a:solidFill>
                <a:effectLst/>
                <a:uLnTx/>
                <a:uFillTx/>
                <a:latin typeface="Arial Rounded MT Bold" pitchFamily="34" charset="0"/>
                <a:ea typeface="+mj-ea"/>
                <a:cs typeface="+mj-cs"/>
              </a:rPr>
              <a:t>Créer un nouvel holding pour une notice existante (2)</a:t>
            </a:r>
            <a:endParaRPr kumimoji="0" lang="fr-BE" sz="2000" b="0" i="0" u="none" strike="noStrike" kern="1200" cap="all" spc="-100" normalizeH="0" noProof="0" dirty="0">
              <a:ln>
                <a:noFill/>
              </a:ln>
              <a:solidFill>
                <a:schemeClr val="tx2"/>
              </a:solidFill>
              <a:effectLst/>
              <a:uLnTx/>
              <a:uFillTx/>
              <a:latin typeface="Arial Rounded MT Bold" pitchFamily="34" charset="0"/>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395536" y="1196752"/>
            <a:ext cx="7992888" cy="3543300"/>
          </a:xfrm>
          <a:prstGeom prst="rect">
            <a:avLst/>
          </a:prstGeom>
          <a:noFill/>
          <a:ln w="9525">
            <a:noFill/>
            <a:miter lim="800000"/>
            <a:headEnd/>
            <a:tailEnd/>
          </a:ln>
        </p:spPr>
      </p:pic>
      <p:sp>
        <p:nvSpPr>
          <p:cNvPr id="10" name="ZoneTexte 9"/>
          <p:cNvSpPr txBox="1"/>
          <p:nvPr/>
        </p:nvSpPr>
        <p:spPr>
          <a:xfrm>
            <a:off x="467544" y="4869160"/>
            <a:ext cx="7632848" cy="2123658"/>
          </a:xfrm>
          <a:prstGeom prst="rect">
            <a:avLst/>
          </a:prstGeom>
          <a:noFill/>
        </p:spPr>
        <p:txBody>
          <a:bodyPr wrap="square" rtlCol="0">
            <a:spAutoFit/>
          </a:bodyPr>
          <a:lstStyle/>
          <a:p>
            <a:pPr>
              <a:buFont typeface="Arial" pitchFamily="34" charset="0"/>
              <a:buChar char="•"/>
            </a:pPr>
            <a:r>
              <a:rPr lang="fr-BE" dirty="0" smtClean="0"/>
              <a:t> Vous pouvez ouvrir une </a:t>
            </a:r>
            <a:r>
              <a:rPr lang="fr-BE" u="sng" dirty="0" smtClean="0"/>
              <a:t>grille de saisie </a:t>
            </a:r>
            <a:r>
              <a:rPr lang="fr-BE" dirty="0" smtClean="0"/>
              <a:t>(</a:t>
            </a:r>
            <a:r>
              <a:rPr lang="fr-BE" i="1" dirty="0" err="1" smtClean="0"/>
              <a:t>template</a:t>
            </a:r>
            <a:r>
              <a:rPr lang="fr-BE" dirty="0" smtClean="0"/>
              <a:t>) (Ctrl-E),</a:t>
            </a:r>
          </a:p>
          <a:p>
            <a:pPr>
              <a:buFont typeface="Arial" pitchFamily="34" charset="0"/>
              <a:buChar char="•"/>
            </a:pPr>
            <a:r>
              <a:rPr lang="fr-BE" dirty="0" smtClean="0"/>
              <a:t> N’oubliez pas d’enregistrer la notice !</a:t>
            </a:r>
          </a:p>
          <a:p>
            <a:pPr>
              <a:buFont typeface="Arial" pitchFamily="34" charset="0"/>
              <a:buChar char="•"/>
            </a:pPr>
            <a:endParaRPr lang="fr-BE" sz="1600" dirty="0"/>
          </a:p>
          <a:p>
            <a:pPr lvl="1"/>
            <a:r>
              <a:rPr lang="fr-BE" sz="1600" dirty="0">
                <a:solidFill>
                  <a:srgbClr val="FF3300"/>
                </a:solidFill>
              </a:rPr>
              <a:t>L</a:t>
            </a:r>
            <a:r>
              <a:rPr lang="fr-BE" sz="1600" dirty="0" smtClean="0">
                <a:solidFill>
                  <a:srgbClr val="FF3300"/>
                </a:solidFill>
              </a:rPr>
              <a:t>es </a:t>
            </a:r>
            <a:r>
              <a:rPr lang="fr-BE" sz="1600" dirty="0">
                <a:solidFill>
                  <a:srgbClr val="FF3300"/>
                </a:solidFill>
              </a:rPr>
              <a:t>HOL générés automatiquement à partir des exemplaires en commande lors de la migration proposent un champ cote vide en $h et non en $</a:t>
            </a:r>
            <a:r>
              <a:rPr lang="fr-BE" sz="1600" dirty="0" smtClean="0">
                <a:solidFill>
                  <a:srgbClr val="FF3300"/>
                </a:solidFill>
              </a:rPr>
              <a:t>j -&gt; n’oubliez pas de modifier</a:t>
            </a:r>
            <a:endParaRPr lang="fr-BE" sz="1600" dirty="0">
              <a:solidFill>
                <a:srgbClr val="FF3300"/>
              </a:solidFill>
            </a:endParaRPr>
          </a:p>
          <a:p>
            <a:pPr>
              <a:buFont typeface="Arial" pitchFamily="34" charset="0"/>
              <a:buChar char="•"/>
            </a:pPr>
            <a:endParaRPr lang="fr-BE" sz="1600" dirty="0" smtClean="0"/>
          </a:p>
          <a:p>
            <a:endParaRPr lang="fr-BE" sz="1600" dirty="0"/>
          </a:p>
        </p:txBody>
      </p:sp>
      <p:sp>
        <p:nvSpPr>
          <p:cNvPr id="4" name="ZoneTexte 3"/>
          <p:cNvSpPr txBox="1"/>
          <p:nvPr/>
        </p:nvSpPr>
        <p:spPr>
          <a:xfrm>
            <a:off x="4569865" y="2765776"/>
            <a:ext cx="3672408" cy="646331"/>
          </a:xfrm>
          <a:prstGeom prst="rect">
            <a:avLst/>
          </a:prstGeom>
          <a:noFill/>
        </p:spPr>
        <p:txBody>
          <a:bodyPr wrap="square" rtlCol="0">
            <a:spAutoFit/>
          </a:bodyPr>
          <a:lstStyle/>
          <a:p>
            <a:r>
              <a:rPr lang="fr-BE" smtClean="0">
                <a:solidFill>
                  <a:srgbClr val="FF0000"/>
                </a:solidFill>
              </a:rPr>
              <a:t>Par défaut, ouverture de la grille (template) </a:t>
            </a:r>
            <a:r>
              <a:rPr lang="fr-BE" b="1" smtClean="0">
                <a:solidFill>
                  <a:srgbClr val="FF0000"/>
                </a:solidFill>
              </a:rPr>
              <a:t>1ULG_Livres_HOL</a:t>
            </a:r>
            <a:endParaRPr lang="fr-BE" b="1">
              <a:solidFill>
                <a:srgbClr val="FF0000"/>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594544"/>
            <a:ext cx="360000" cy="360000"/>
          </a:xfrm>
          <a:prstGeom prst="rect">
            <a:avLst/>
          </a:prstGeom>
        </p:spPr>
      </p:pic>
    </p:spTree>
    <p:extLst>
      <p:ext uri="{BB962C8B-B14F-4D97-AF65-F5344CB8AC3E}">
        <p14:creationId xmlns:p14="http://schemas.microsoft.com/office/powerpoint/2010/main" val="23645283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57</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4" name="ZoneTexte 3"/>
          <p:cNvSpPr txBox="1"/>
          <p:nvPr/>
        </p:nvSpPr>
        <p:spPr>
          <a:xfrm>
            <a:off x="467544" y="1107321"/>
            <a:ext cx="7862654" cy="4739759"/>
          </a:xfrm>
          <a:prstGeom prst="rect">
            <a:avLst/>
          </a:prstGeom>
          <a:noFill/>
        </p:spPr>
        <p:txBody>
          <a:bodyPr wrap="square" rtlCol="0">
            <a:spAutoFit/>
          </a:bodyPr>
          <a:lstStyle/>
          <a:p>
            <a:pPr marL="285750" indent="-285750">
              <a:buClr>
                <a:srgbClr val="7B7859"/>
              </a:buClr>
              <a:buFont typeface="Wingdings" panose="05000000000000000000" pitchFamily="2" charset="2"/>
              <a:buChar char="§"/>
            </a:pPr>
            <a:r>
              <a:rPr lang="fr-BE" sz="2000" b="1" dirty="0" smtClean="0"/>
              <a:t>Ajouter l’exemplaire au nouvel holding </a:t>
            </a:r>
            <a:r>
              <a:rPr lang="fr-BE" sz="2000" dirty="0" smtClean="0"/>
              <a:t>qui vient d’être créé :</a:t>
            </a:r>
          </a:p>
          <a:p>
            <a:r>
              <a:rPr lang="fr-BE" sz="2000" dirty="0" smtClean="0"/>
              <a:t>Barre de menu : </a:t>
            </a:r>
            <a:r>
              <a:rPr lang="fr-BE" sz="2000" b="1" dirty="0" smtClean="0">
                <a:solidFill>
                  <a:srgbClr val="C00000"/>
                </a:solidFill>
              </a:rPr>
              <a:t>Tools &gt; MARC Holdings &gt; </a:t>
            </a:r>
            <a:r>
              <a:rPr lang="fr-BE" sz="2000" b="1" dirty="0" err="1" smtClean="0">
                <a:solidFill>
                  <a:srgbClr val="C00000"/>
                </a:solidFill>
              </a:rPr>
              <a:t>Add</a:t>
            </a:r>
            <a:r>
              <a:rPr lang="fr-BE" sz="2000" b="1" dirty="0" smtClean="0">
                <a:solidFill>
                  <a:srgbClr val="C00000"/>
                </a:solidFill>
              </a:rPr>
              <a:t> item</a:t>
            </a:r>
            <a:r>
              <a:rPr lang="fr-BE" sz="2000" dirty="0" smtClean="0"/>
              <a:t/>
            </a:r>
            <a:br>
              <a:rPr lang="fr-BE" sz="2000" dirty="0" smtClean="0"/>
            </a:br>
            <a:r>
              <a:rPr lang="fr-BE" sz="2000" dirty="0" smtClean="0"/>
              <a:t>ou raccourci </a:t>
            </a:r>
            <a:r>
              <a:rPr lang="fr-BE" sz="2000" b="1" dirty="0" smtClean="0">
                <a:solidFill>
                  <a:srgbClr val="00B050"/>
                </a:solidFill>
              </a:rPr>
              <a:t>ALT + I</a:t>
            </a:r>
          </a:p>
          <a:p>
            <a:r>
              <a:rPr lang="fr-BE" sz="1400" dirty="0" smtClean="0"/>
              <a:t>Rappel : Au-dessus du formulaire, on trouve ces </a:t>
            </a:r>
            <a:r>
              <a:rPr lang="fr-BE" sz="1400" u="sng" dirty="0" smtClean="0"/>
              <a:t>informations</a:t>
            </a:r>
            <a:r>
              <a:rPr lang="fr-BE" sz="1400" dirty="0" smtClean="0"/>
              <a:t> : « Resource description » (référence bibliographique) et le holding permettant de vérifier que l’exemplaire sera bien rattaché </a:t>
            </a:r>
            <a:br>
              <a:rPr lang="fr-BE" sz="1400" dirty="0" smtClean="0"/>
            </a:br>
            <a:r>
              <a:rPr lang="fr-BE" sz="1400" dirty="0" smtClean="0"/>
              <a:t>à la localisation prévue.</a:t>
            </a:r>
            <a:endParaRPr lang="fr-BE" sz="1400" dirty="0"/>
          </a:p>
          <a:p>
            <a:endParaRPr lang="fr-BE" sz="2000" b="1" smtClean="0">
              <a:solidFill>
                <a:srgbClr val="00B050"/>
              </a:solidFill>
            </a:endParaRPr>
          </a:p>
          <a:p>
            <a:endParaRPr lang="fr-BE" sz="2000" b="1" smtClean="0">
              <a:solidFill>
                <a:srgbClr val="00B050"/>
              </a:solidFill>
            </a:endParaRPr>
          </a:p>
          <a:p>
            <a:endParaRPr lang="fr-BE" sz="2000" b="1">
              <a:solidFill>
                <a:srgbClr val="00B050"/>
              </a:solidFill>
            </a:endParaRPr>
          </a:p>
          <a:p>
            <a:endParaRPr lang="fr-BE" sz="2000" b="1" smtClean="0">
              <a:solidFill>
                <a:srgbClr val="00B050"/>
              </a:solidFill>
            </a:endParaRPr>
          </a:p>
          <a:p>
            <a:endParaRPr lang="fr-BE" sz="2000" b="1">
              <a:solidFill>
                <a:srgbClr val="00B050"/>
              </a:solidFill>
            </a:endParaRPr>
          </a:p>
          <a:p>
            <a:endParaRPr lang="fr-BE" sz="2000" b="1" smtClean="0">
              <a:solidFill>
                <a:srgbClr val="00B050"/>
              </a:solidFill>
            </a:endParaRPr>
          </a:p>
          <a:p>
            <a:endParaRPr lang="fr-BE" sz="2000" b="1">
              <a:solidFill>
                <a:srgbClr val="00B050"/>
              </a:solidFill>
            </a:endParaRPr>
          </a:p>
          <a:p>
            <a:endParaRPr lang="fr-BE" sz="2000" b="1" smtClean="0">
              <a:solidFill>
                <a:srgbClr val="00B050"/>
              </a:solidFill>
            </a:endParaRPr>
          </a:p>
          <a:p>
            <a:endParaRPr lang="fr-BE" sz="2000" b="1">
              <a:solidFill>
                <a:srgbClr val="00B050"/>
              </a:solidFill>
            </a:endParaRPr>
          </a:p>
          <a:p>
            <a:pPr marL="342900" indent="-342900">
              <a:buClr>
                <a:srgbClr val="7B7859"/>
              </a:buClr>
              <a:buFont typeface="Wingdings" panose="05000000000000000000" pitchFamily="2" charset="2"/>
              <a:buChar char="§"/>
            </a:pPr>
            <a:r>
              <a:rPr lang="fr-BE" sz="2000" b="1" smtClean="0"/>
              <a:t>Sauvegarder </a:t>
            </a:r>
            <a:r>
              <a:rPr lang="fr-BE" sz="2000" dirty="0" smtClean="0"/>
              <a:t>les données de l’exemplaire en cliquant sur </a:t>
            </a:r>
            <a:r>
              <a:rPr lang="fr-BE" sz="2000" b="1" dirty="0" smtClean="0">
                <a:solidFill>
                  <a:srgbClr val="002060"/>
                </a:solidFill>
              </a:rPr>
              <a:t>« Save »</a:t>
            </a:r>
            <a:endParaRPr lang="fr-BE" sz="2000" b="1" dirty="0">
              <a:solidFill>
                <a:srgbClr val="002060"/>
              </a:solidFill>
            </a:endParaRPr>
          </a:p>
        </p:txBody>
      </p:sp>
      <p:sp>
        <p:nvSpPr>
          <p:cNvPr id="5" name="Titre 1"/>
          <p:cNvSpPr txBox="1">
            <a:spLocks/>
          </p:cNvSpPr>
          <p:nvPr/>
        </p:nvSpPr>
        <p:spPr>
          <a:xfrm>
            <a:off x="251520" y="188640"/>
            <a:ext cx="7992888" cy="648072"/>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kumimoji="0" lang="fr-BE" sz="2000" b="0" i="0" u="none" strike="noStrike" kern="1200" cap="all" spc="-100" normalizeH="0" noProof="0" dirty="0" smtClean="0">
                <a:ln>
                  <a:noFill/>
                </a:ln>
                <a:solidFill>
                  <a:schemeClr val="tx2"/>
                </a:solidFill>
                <a:effectLst/>
                <a:uLnTx/>
                <a:uFillTx/>
                <a:latin typeface="Arial Rounded MT Bold" pitchFamily="34" charset="0"/>
                <a:ea typeface="+mj-ea"/>
                <a:cs typeface="+mj-cs"/>
              </a:rPr>
              <a:t>Créer un nouvel holding pour une notice existante (3)</a:t>
            </a:r>
            <a:endParaRPr kumimoji="0" lang="fr-BE" sz="2000" b="0" i="0" u="none" strike="noStrike" kern="1200" cap="all" spc="-100" normalizeH="0" noProof="0" dirty="0">
              <a:ln>
                <a:noFill/>
              </a:ln>
              <a:solidFill>
                <a:schemeClr val="tx2"/>
              </a:solidFill>
              <a:effectLst/>
              <a:uLnTx/>
              <a:uFillTx/>
              <a:latin typeface="Arial Rounded MT Bold" pitchFamily="34" charset="0"/>
              <a:ea typeface="+mj-ea"/>
              <a:cs typeface="+mj-cs"/>
            </a:endParaRPr>
          </a:p>
        </p:txBody>
      </p:sp>
      <p:pic>
        <p:nvPicPr>
          <p:cNvPr id="6" name="Image 5"/>
          <p:cNvPicPr>
            <a:picLocks noChangeAspect="1"/>
          </p:cNvPicPr>
          <p:nvPr/>
        </p:nvPicPr>
        <p:blipFill>
          <a:blip r:embed="rId3" cstate="print"/>
          <a:stretch>
            <a:fillRect/>
          </a:stretch>
        </p:blipFill>
        <p:spPr>
          <a:xfrm>
            <a:off x="202235" y="2996952"/>
            <a:ext cx="8222193" cy="2057202"/>
          </a:xfrm>
          <a:prstGeom prst="rect">
            <a:avLst/>
          </a:prstGeom>
        </p:spPr>
      </p:pic>
    </p:spTree>
    <p:extLst>
      <p:ext uri="{BB962C8B-B14F-4D97-AF65-F5344CB8AC3E}">
        <p14:creationId xmlns:p14="http://schemas.microsoft.com/office/powerpoint/2010/main" val="3719087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188640"/>
            <a:ext cx="8280268" cy="1143000"/>
          </a:xfrm>
        </p:spPr>
        <p:txBody>
          <a:bodyPr/>
          <a:lstStyle/>
          <a:p>
            <a:r>
              <a:rPr lang="fr-BE" sz="2000" cap="all" dirty="0" smtClean="0"/>
              <a:t>Déplacer un holding vers une autre </a:t>
            </a:r>
            <a:r>
              <a:rPr lang="fr-BE" sz="2000" cap="all" smtClean="0"/>
              <a:t>notice BIBliographique</a:t>
            </a:r>
            <a:endParaRPr lang="fr-BE" sz="2000" cap="all"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58</a:t>
            </a:fld>
            <a:endParaRPr lang="en-US"/>
          </a:p>
        </p:txBody>
      </p:sp>
      <p:sp>
        <p:nvSpPr>
          <p:cNvPr id="3" name="Espace réservé du pied de page 2"/>
          <p:cNvSpPr>
            <a:spLocks noGrp="1"/>
          </p:cNvSpPr>
          <p:nvPr>
            <p:ph type="ftr" sz="quarter" idx="3"/>
          </p:nvPr>
        </p:nvSpPr>
        <p:spPr/>
        <p:txBody>
          <a:bodyPr/>
          <a:lstStyle/>
          <a:p>
            <a:r>
              <a:rPr lang="fr-BE" dirty="0" smtClean="0"/>
              <a:t>Alma @ </a:t>
            </a:r>
            <a:r>
              <a:rPr lang="fr-BE" dirty="0" err="1" smtClean="0"/>
              <a:t>ULg</a:t>
            </a:r>
            <a:r>
              <a:rPr lang="fr-BE" dirty="0" smtClean="0"/>
              <a:t> – Resource Management – Récupération des données</a:t>
            </a:r>
            <a:endParaRPr lang="en-US" dirty="0"/>
          </a:p>
        </p:txBody>
      </p:sp>
      <p:sp>
        <p:nvSpPr>
          <p:cNvPr id="11" name="ZoneTexte 10"/>
          <p:cNvSpPr txBox="1"/>
          <p:nvPr/>
        </p:nvSpPr>
        <p:spPr>
          <a:xfrm>
            <a:off x="683568" y="1268760"/>
            <a:ext cx="7560840" cy="4062651"/>
          </a:xfrm>
          <a:prstGeom prst="rect">
            <a:avLst/>
          </a:prstGeom>
          <a:noFill/>
        </p:spPr>
        <p:txBody>
          <a:bodyPr wrap="square" rtlCol="0">
            <a:spAutoFit/>
          </a:bodyPr>
          <a:lstStyle/>
          <a:p>
            <a:r>
              <a:rPr lang="fr-BE" sz="1600" dirty="0" smtClean="0"/>
              <a:t>Vous êtes parfois amené à détacher une notice HOL de la notice bibliographique qui la chapeaute pour la rattacher à une autre notice bibliographique,</a:t>
            </a:r>
          </a:p>
          <a:p>
            <a:endParaRPr lang="fr-BE" sz="1600" dirty="0" smtClean="0"/>
          </a:p>
          <a:p>
            <a:pPr>
              <a:buFont typeface="Arial" pitchFamily="34" charset="0"/>
              <a:buChar char="•"/>
            </a:pPr>
            <a:r>
              <a:rPr lang="fr-BE" sz="1600" dirty="0" smtClean="0"/>
              <a:t> soit parce que le HOL et le (ou les) exemplaire(s) qui en dépend(</a:t>
            </a:r>
            <a:r>
              <a:rPr lang="fr-BE" sz="1600" dirty="0" err="1" smtClean="0"/>
              <a:t>ent</a:t>
            </a:r>
            <a:r>
              <a:rPr lang="fr-BE" sz="1600" dirty="0" smtClean="0"/>
              <a:t>) ont été rattachés par erreur à une notice bibliographique qui ne leur correspond pas,</a:t>
            </a:r>
          </a:p>
          <a:p>
            <a:endParaRPr lang="fr-BE" sz="1600" dirty="0" smtClean="0"/>
          </a:p>
          <a:p>
            <a:pPr>
              <a:buFont typeface="Arial" pitchFamily="34" charset="0"/>
              <a:buChar char="•"/>
            </a:pPr>
            <a:r>
              <a:rPr lang="fr-BE" sz="1600" dirty="0" smtClean="0"/>
              <a:t> soit parce que vous souhaitez regrouper des documents identiques sous une même notice pour éliminer des doublons du catalogue.</a:t>
            </a:r>
          </a:p>
          <a:p>
            <a:pPr>
              <a:buFont typeface="Arial" pitchFamily="34" charset="0"/>
              <a:buChar char="•"/>
            </a:pPr>
            <a:endParaRPr lang="fr-BE" sz="1600" dirty="0" smtClean="0"/>
          </a:p>
          <a:p>
            <a:r>
              <a:rPr lang="fr-BE" b="1" dirty="0" smtClean="0">
                <a:solidFill>
                  <a:srgbClr val="0070C0"/>
                </a:solidFill>
              </a:rPr>
              <a:t>Alma permet ce type d’opérations grâce à la fonction « </a:t>
            </a:r>
            <a:r>
              <a:rPr lang="fr-BE" b="1" dirty="0" err="1" smtClean="0">
                <a:solidFill>
                  <a:srgbClr val="0070C0"/>
                </a:solidFill>
              </a:rPr>
              <a:t>Relink</a:t>
            </a:r>
            <a:r>
              <a:rPr lang="fr-BE" b="1" dirty="0" smtClean="0">
                <a:solidFill>
                  <a:srgbClr val="0070C0"/>
                </a:solidFill>
              </a:rPr>
              <a:t> ».</a:t>
            </a:r>
          </a:p>
          <a:p>
            <a:r>
              <a:rPr lang="fr-BE" sz="1600" dirty="0" smtClean="0"/>
              <a:t> </a:t>
            </a:r>
          </a:p>
          <a:p>
            <a:pPr lvl="2"/>
            <a:r>
              <a:rPr lang="fr-BE" sz="1600" dirty="0" smtClean="0">
                <a:solidFill>
                  <a:srgbClr val="0070C0"/>
                </a:solidFill>
              </a:rPr>
              <a:t>La fonction </a:t>
            </a:r>
            <a:r>
              <a:rPr lang="fr-BE" sz="1600" dirty="0" err="1" smtClean="0">
                <a:solidFill>
                  <a:srgbClr val="0070C0"/>
                </a:solidFill>
              </a:rPr>
              <a:t>Relink</a:t>
            </a:r>
            <a:r>
              <a:rPr lang="fr-BE" sz="1600" dirty="0" smtClean="0">
                <a:solidFill>
                  <a:srgbClr val="0070C0"/>
                </a:solidFill>
              </a:rPr>
              <a:t> déplace le HOL concerné </a:t>
            </a:r>
            <a:r>
              <a:rPr lang="fr-BE" sz="1600" b="1" u="sng" dirty="0" smtClean="0">
                <a:solidFill>
                  <a:srgbClr val="0070C0"/>
                </a:solidFill>
              </a:rPr>
              <a:t>et</a:t>
            </a:r>
            <a:r>
              <a:rPr lang="fr-BE" sz="1600" dirty="0" smtClean="0">
                <a:solidFill>
                  <a:srgbClr val="0070C0"/>
                </a:solidFill>
              </a:rPr>
              <a:t> les exemplaires qui en dépendent.</a:t>
            </a:r>
          </a:p>
          <a:p>
            <a:pPr lvl="2"/>
            <a:endParaRPr lang="fr-BE" sz="1600" dirty="0" smtClean="0"/>
          </a:p>
          <a:p>
            <a:pPr lvl="2"/>
            <a:r>
              <a:rPr lang="fr-BE" sz="1600" dirty="0" smtClean="0">
                <a:solidFill>
                  <a:srgbClr val="FF0000"/>
                </a:solidFill>
              </a:rPr>
              <a:t>Nouveau (décembre 2016) : Alma permet de déplacer des exemplaires d’une notice bibliographique à une autre sans déplacer le HOL dont ils dépendent.</a:t>
            </a:r>
          </a:p>
        </p:txBody>
      </p:sp>
      <p:pic>
        <p:nvPicPr>
          <p:cNvPr id="5124" name="Picture 4" descr="http://www.sermi2.fr/images/panneau_danger_danger_general.jpg"/>
          <p:cNvPicPr>
            <a:picLocks noChangeAspect="1" noChangeArrowheads="1"/>
          </p:cNvPicPr>
          <p:nvPr/>
        </p:nvPicPr>
        <p:blipFill>
          <a:blip r:embed="rId3" cstate="print"/>
          <a:srcRect/>
          <a:stretch>
            <a:fillRect/>
          </a:stretch>
        </p:blipFill>
        <p:spPr bwMode="auto">
          <a:xfrm>
            <a:off x="107504" y="4077072"/>
            <a:ext cx="1489348" cy="1117011"/>
          </a:xfrm>
          <a:prstGeom prst="rect">
            <a:avLst/>
          </a:prstGeom>
          <a:noFill/>
        </p:spPr>
      </p:pic>
    </p:spTree>
    <p:extLst>
      <p:ext uri="{BB962C8B-B14F-4D97-AF65-F5344CB8AC3E}">
        <p14:creationId xmlns:p14="http://schemas.microsoft.com/office/powerpoint/2010/main" val="40466422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59</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Metadata Editor</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323528" y="980728"/>
            <a:ext cx="8064896" cy="237626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43808" y="3573016"/>
            <a:ext cx="4824536" cy="3029601"/>
          </a:xfrm>
          <a:prstGeom prst="rect">
            <a:avLst/>
          </a:prstGeom>
          <a:noFill/>
          <a:ln w="9525">
            <a:noFill/>
            <a:miter lim="800000"/>
            <a:headEnd/>
            <a:tailEnd/>
          </a:ln>
        </p:spPr>
      </p:pic>
      <p:sp>
        <p:nvSpPr>
          <p:cNvPr id="8" name="ZoneTexte 7"/>
          <p:cNvSpPr txBox="1"/>
          <p:nvPr/>
        </p:nvSpPr>
        <p:spPr>
          <a:xfrm>
            <a:off x="323528" y="332656"/>
            <a:ext cx="7560840" cy="646331"/>
          </a:xfrm>
          <a:prstGeom prst="rect">
            <a:avLst/>
          </a:prstGeom>
          <a:noFill/>
        </p:spPr>
        <p:txBody>
          <a:bodyPr wrap="square" rtlCol="0">
            <a:spAutoFit/>
          </a:bodyPr>
          <a:lstStyle/>
          <a:p>
            <a:r>
              <a:rPr lang="fr-BE" dirty="0" smtClean="0"/>
              <a:t>La fonction « </a:t>
            </a:r>
            <a:r>
              <a:rPr lang="fr-BE" dirty="0" err="1" smtClean="0"/>
              <a:t>Relink</a:t>
            </a:r>
            <a:r>
              <a:rPr lang="fr-BE" dirty="0" smtClean="0"/>
              <a:t> » est accessible à partir du bouton « Actions » dans la liste des HOL:</a:t>
            </a:r>
            <a:endParaRPr lang="fr-BE" dirty="0"/>
          </a:p>
        </p:txBody>
      </p:sp>
      <p:sp>
        <p:nvSpPr>
          <p:cNvPr id="9" name="ZoneTexte 8"/>
          <p:cNvSpPr txBox="1"/>
          <p:nvPr/>
        </p:nvSpPr>
        <p:spPr>
          <a:xfrm>
            <a:off x="395536" y="2924944"/>
            <a:ext cx="6912768" cy="646331"/>
          </a:xfrm>
          <a:prstGeom prst="rect">
            <a:avLst/>
          </a:prstGeom>
          <a:noFill/>
        </p:spPr>
        <p:txBody>
          <a:bodyPr wrap="square" rtlCol="0">
            <a:spAutoFit/>
          </a:bodyPr>
          <a:lstStyle/>
          <a:p>
            <a:r>
              <a:rPr lang="fr-BE" dirty="0" smtClean="0"/>
              <a:t>Elle est aussi accessible à partir d’une notice HOL éditée via le menu « Tools » - Marc21 Holdings – </a:t>
            </a:r>
            <a:r>
              <a:rPr lang="fr-BE" dirty="0" err="1" smtClean="0"/>
              <a:t>Relink</a:t>
            </a:r>
            <a:r>
              <a:rPr lang="fr-BE" dirty="0" smtClean="0"/>
              <a:t> :</a:t>
            </a:r>
            <a:endParaRPr lang="fr-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6252" y="21450"/>
            <a:ext cx="7992888" cy="936104"/>
          </a:xfrm>
        </p:spPr>
        <p:txBody>
          <a:bodyPr/>
          <a:lstStyle/>
          <a:p>
            <a:pPr marL="114300"/>
            <a:r>
              <a:rPr lang="fr-BE" sz="2000" cap="all"/>
              <a:t>Accéder au Metadata Editor</a:t>
            </a:r>
            <a:br>
              <a:rPr lang="fr-BE" sz="2000" cap="all"/>
            </a:br>
            <a:endParaRPr lang="fr-BE" sz="2000" dirty="0"/>
          </a:p>
        </p:txBody>
      </p:sp>
      <p:sp>
        <p:nvSpPr>
          <p:cNvPr id="7" name="Espace réservé du contenu 6"/>
          <p:cNvSpPr>
            <a:spLocks noGrp="1"/>
          </p:cNvSpPr>
          <p:nvPr>
            <p:ph sz="half" idx="1"/>
          </p:nvPr>
        </p:nvSpPr>
        <p:spPr>
          <a:xfrm>
            <a:off x="100328" y="878528"/>
            <a:ext cx="8431460" cy="4968552"/>
          </a:xfrm>
        </p:spPr>
        <p:txBody>
          <a:bodyPr/>
          <a:lstStyle/>
          <a:p>
            <a:pPr marL="114300" indent="0">
              <a:buNone/>
            </a:pPr>
            <a:r>
              <a:rPr lang="fr-BE" smtClean="0"/>
              <a:t>(2)</a:t>
            </a:r>
          </a:p>
          <a:p>
            <a:pPr marL="114300" indent="0">
              <a:buNone/>
            </a:pPr>
            <a:r>
              <a:rPr lang="fr-BE" smtClean="0"/>
              <a:t>À partir d’une notice affichée en recherche</a:t>
            </a:r>
          </a:p>
          <a:p>
            <a:pPr lvl="1">
              <a:buClrTx/>
              <a:buSzPct val="100000"/>
            </a:pPr>
            <a:r>
              <a:rPr lang="fr-BE" smtClean="0"/>
              <a:t>Recherche</a:t>
            </a:r>
            <a:r>
              <a:rPr lang="fr-BE" b="1" cap="all" smtClean="0"/>
              <a:t> All titles </a:t>
            </a:r>
            <a:r>
              <a:rPr lang="fr-BE" smtClean="0"/>
              <a:t>: uniquement pour les documents physiques !</a:t>
            </a:r>
          </a:p>
          <a:p>
            <a:pPr marL="411480" lvl="1" indent="0">
              <a:buClrTx/>
              <a:buSzPct val="100000"/>
              <a:buNone/>
            </a:pPr>
            <a:endParaRPr lang="fr-BE"/>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lvl="1">
              <a:buClrTx/>
              <a:buSzPct val="100000"/>
            </a:pPr>
            <a:endParaRPr lang="en-US" sz="1400" b="1" cap="all" smtClean="0"/>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6</a:t>
            </a:fld>
            <a:endParaRPr lang="en-US"/>
          </a:p>
        </p:txBody>
      </p:sp>
      <p:pic>
        <p:nvPicPr>
          <p:cNvPr id="4" name="Image 3"/>
          <p:cNvPicPr>
            <a:picLocks noChangeAspect="1"/>
          </p:cNvPicPr>
          <p:nvPr/>
        </p:nvPicPr>
        <p:blipFill>
          <a:blip r:embed="rId3" cstate="print"/>
          <a:stretch>
            <a:fillRect/>
          </a:stretch>
        </p:blipFill>
        <p:spPr>
          <a:xfrm>
            <a:off x="236252" y="2191900"/>
            <a:ext cx="7683726" cy="1062085"/>
          </a:xfrm>
          <a:prstGeom prst="rect">
            <a:avLst/>
          </a:prstGeom>
        </p:spPr>
      </p:pic>
      <p:pic>
        <p:nvPicPr>
          <p:cNvPr id="8" name="Image 7"/>
          <p:cNvPicPr>
            <a:picLocks noChangeAspect="1"/>
          </p:cNvPicPr>
          <p:nvPr/>
        </p:nvPicPr>
        <p:blipFill>
          <a:blip r:embed="rId4" cstate="print"/>
          <a:stretch>
            <a:fillRect/>
          </a:stretch>
        </p:blipFill>
        <p:spPr>
          <a:xfrm>
            <a:off x="3059832" y="3467188"/>
            <a:ext cx="1752600" cy="266700"/>
          </a:xfrm>
          <a:prstGeom prst="rect">
            <a:avLst/>
          </a:prstGeom>
        </p:spPr>
      </p:pic>
      <p:pic>
        <p:nvPicPr>
          <p:cNvPr id="9" name="Image 8"/>
          <p:cNvPicPr>
            <a:picLocks noChangeAspect="1"/>
          </p:cNvPicPr>
          <p:nvPr/>
        </p:nvPicPr>
        <p:blipFill>
          <a:blip r:embed="rId5" cstate="print"/>
          <a:stretch>
            <a:fillRect/>
          </a:stretch>
        </p:blipFill>
        <p:spPr>
          <a:xfrm>
            <a:off x="3790883" y="3706536"/>
            <a:ext cx="3196084" cy="2610793"/>
          </a:xfrm>
          <a:prstGeom prst="rect">
            <a:avLst/>
          </a:prstGeom>
        </p:spPr>
      </p:pic>
      <p:pic>
        <p:nvPicPr>
          <p:cNvPr id="10" name="Image 9"/>
          <p:cNvPicPr>
            <a:picLocks noChangeAspect="1"/>
          </p:cNvPicPr>
          <p:nvPr/>
        </p:nvPicPr>
        <p:blipFill>
          <a:blip r:embed="rId6" cstate="print"/>
          <a:stretch>
            <a:fillRect/>
          </a:stretch>
        </p:blipFill>
        <p:spPr>
          <a:xfrm>
            <a:off x="6955106" y="3439836"/>
            <a:ext cx="1209675" cy="533400"/>
          </a:xfrm>
          <a:prstGeom prst="rect">
            <a:avLst/>
          </a:prstGeom>
        </p:spPr>
      </p:pic>
      <p:pic>
        <p:nvPicPr>
          <p:cNvPr id="16" name="Image 15"/>
          <p:cNvPicPr>
            <a:picLocks noChangeAspect="1"/>
          </p:cNvPicPr>
          <p:nvPr/>
        </p:nvPicPr>
        <p:blipFill>
          <a:blip r:embed="rId6" cstate="print"/>
          <a:stretch>
            <a:fillRect/>
          </a:stretch>
        </p:blipFill>
        <p:spPr>
          <a:xfrm>
            <a:off x="7019809" y="5949884"/>
            <a:ext cx="1209675" cy="533400"/>
          </a:xfrm>
          <a:prstGeom prst="rect">
            <a:avLst/>
          </a:prstGeom>
        </p:spPr>
      </p:pic>
      <p:pic>
        <p:nvPicPr>
          <p:cNvPr id="11" name="Image 10"/>
          <p:cNvPicPr>
            <a:picLocks noChangeAspect="1"/>
          </p:cNvPicPr>
          <p:nvPr/>
        </p:nvPicPr>
        <p:blipFill>
          <a:blip r:embed="rId7" cstate="print"/>
          <a:stretch>
            <a:fillRect/>
          </a:stretch>
        </p:blipFill>
        <p:spPr>
          <a:xfrm>
            <a:off x="907380" y="3706536"/>
            <a:ext cx="1567841" cy="431516"/>
          </a:xfrm>
          <a:prstGeom prst="rect">
            <a:avLst/>
          </a:prstGeom>
        </p:spPr>
      </p:pic>
      <p:pic>
        <p:nvPicPr>
          <p:cNvPr id="12" name="Image 11"/>
          <p:cNvPicPr>
            <a:picLocks noChangeAspect="1"/>
          </p:cNvPicPr>
          <p:nvPr/>
        </p:nvPicPr>
        <p:blipFill>
          <a:blip r:embed="rId8" cstate="print"/>
          <a:stretch>
            <a:fillRect/>
          </a:stretch>
        </p:blipFill>
        <p:spPr>
          <a:xfrm>
            <a:off x="453402" y="4279860"/>
            <a:ext cx="2405763" cy="1765340"/>
          </a:xfrm>
          <a:prstGeom prst="rect">
            <a:avLst/>
          </a:prstGeom>
        </p:spPr>
      </p:pic>
      <p:cxnSp>
        <p:nvCxnSpPr>
          <p:cNvPr id="19" name="Connecteur droit avec flèche 18"/>
          <p:cNvCxnSpPr/>
          <p:nvPr/>
        </p:nvCxnSpPr>
        <p:spPr>
          <a:xfrm>
            <a:off x="453402" y="3253985"/>
            <a:ext cx="323792" cy="960076"/>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2859165" y="5648960"/>
            <a:ext cx="4700778" cy="668369"/>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859165" y="2326654"/>
            <a:ext cx="3614620"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6454337" y="2305823"/>
            <a:ext cx="6215" cy="1461099"/>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7438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60</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7488000" cy="431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75856" y="3501008"/>
            <a:ext cx="3816424" cy="1053116"/>
          </a:xfrm>
          <a:prstGeom prst="wedgeRectCallout">
            <a:avLst>
              <a:gd name="adj1" fmla="val 34026"/>
              <a:gd name="adj2" fmla="val -158990"/>
            </a:avLst>
          </a:prstGeom>
          <a:solidFill>
            <a:schemeClr val="bg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smtClean="0">
                <a:solidFill>
                  <a:schemeClr val="tx2">
                    <a:lumMod val="50000"/>
                  </a:schemeClr>
                </a:solidFill>
                <a:effectLst>
                  <a:outerShdw blurRad="38100" dist="38100" dir="2700000" algn="tl">
                    <a:srgbClr val="000000">
                      <a:alpha val="43137"/>
                    </a:srgbClr>
                  </a:outerShdw>
                </a:effectLst>
              </a:rPr>
              <a:t>Entrer </a:t>
            </a:r>
            <a:r>
              <a:rPr lang="fr-BE" sz="1400" b="1" dirty="0" smtClean="0">
                <a:solidFill>
                  <a:schemeClr val="tx2">
                    <a:lumMod val="50000"/>
                  </a:schemeClr>
                </a:solidFill>
                <a:effectLst>
                  <a:outerShdw blurRad="38100" dist="38100" dir="2700000" algn="tl">
                    <a:srgbClr val="000000">
                      <a:alpha val="43137"/>
                    </a:srgbClr>
                  </a:outerShdw>
                </a:effectLst>
              </a:rPr>
              <a:t>le(s</a:t>
            </a:r>
            <a:r>
              <a:rPr lang="fr-BE" sz="1400" b="1" smtClean="0">
                <a:solidFill>
                  <a:schemeClr val="tx2">
                    <a:lumMod val="50000"/>
                  </a:schemeClr>
                </a:solidFill>
                <a:effectLst>
                  <a:outerShdw blurRad="38100" dist="38100" dir="2700000" algn="tl">
                    <a:srgbClr val="000000">
                      <a:alpha val="43137"/>
                    </a:srgbClr>
                  </a:outerShdw>
                </a:effectLst>
              </a:rPr>
              <a:t>) </a:t>
            </a:r>
            <a:r>
              <a:rPr lang="fr-BE" sz="1400" b="1" u="sng" smtClean="0">
                <a:solidFill>
                  <a:schemeClr val="tx2">
                    <a:lumMod val="50000"/>
                  </a:schemeClr>
                </a:solidFill>
                <a:effectLst>
                  <a:outerShdw blurRad="38100" dist="38100" dir="2700000" algn="tl">
                    <a:srgbClr val="000000">
                      <a:alpha val="43137"/>
                    </a:srgbClr>
                  </a:outerShdw>
                </a:effectLst>
              </a:rPr>
              <a:t>critère(s)</a:t>
            </a:r>
            <a:r>
              <a:rPr lang="fr-BE" sz="1400" b="1" smtClean="0">
                <a:solidFill>
                  <a:schemeClr val="tx2">
                    <a:lumMod val="50000"/>
                  </a:schemeClr>
                </a:solidFill>
                <a:effectLst>
                  <a:outerShdw blurRad="38100" dist="38100" dir="2700000" algn="tl">
                    <a:srgbClr val="000000">
                      <a:alpha val="43137"/>
                    </a:srgbClr>
                  </a:outerShdw>
                </a:effectLst>
              </a:rPr>
              <a:t> </a:t>
            </a:r>
            <a:r>
              <a:rPr lang="fr-BE" sz="1400" b="1" dirty="0" smtClean="0">
                <a:solidFill>
                  <a:schemeClr val="tx2">
                    <a:lumMod val="50000"/>
                  </a:schemeClr>
                </a:solidFill>
                <a:effectLst>
                  <a:outerShdw blurRad="38100" dist="38100" dir="2700000" algn="tl">
                    <a:srgbClr val="000000">
                      <a:alpha val="43137"/>
                    </a:srgbClr>
                  </a:outerShdw>
                </a:effectLst>
              </a:rPr>
              <a:t>de recherche</a:t>
            </a:r>
          </a:p>
          <a:p>
            <a:pPr algn="ctr"/>
            <a:r>
              <a:rPr lang="fr-BE" sz="1400" u="sng" dirty="0" smtClean="0">
                <a:solidFill>
                  <a:schemeClr val="tx2">
                    <a:lumMod val="50000"/>
                  </a:schemeClr>
                </a:solidFill>
                <a:effectLst>
                  <a:outerShdw blurRad="38100" dist="38100" dir="2700000" algn="tl">
                    <a:srgbClr val="000000">
                      <a:alpha val="43137"/>
                    </a:srgbClr>
                  </a:outerShdw>
                </a:effectLst>
              </a:rPr>
              <a:t>Ex.</a:t>
            </a:r>
            <a:r>
              <a:rPr lang="fr-BE" sz="1400" dirty="0" smtClean="0">
                <a:solidFill>
                  <a:schemeClr val="tx2">
                    <a:lumMod val="50000"/>
                  </a:schemeClr>
                </a:solidFill>
                <a:effectLst>
                  <a:outerShdw blurRad="38100" dist="38100" dir="2700000" algn="tl">
                    <a:srgbClr val="000000">
                      <a:alpha val="43137"/>
                    </a:srgbClr>
                  </a:outerShdw>
                </a:effectLst>
              </a:rPr>
              <a:t> : ISBN, </a:t>
            </a:r>
            <a:r>
              <a:rPr lang="fr-BE" sz="1400" dirty="0" err="1" smtClean="0">
                <a:solidFill>
                  <a:schemeClr val="tx2">
                    <a:lumMod val="50000"/>
                  </a:schemeClr>
                </a:solidFill>
                <a:effectLst>
                  <a:outerShdw blurRad="38100" dist="38100" dir="2700000" algn="tl">
                    <a:srgbClr val="000000">
                      <a:alpha val="43137"/>
                    </a:srgbClr>
                  </a:outerShdw>
                </a:effectLst>
              </a:rPr>
              <a:t>N°notice</a:t>
            </a:r>
            <a:r>
              <a:rPr lang="fr-BE" sz="1400" dirty="0" smtClean="0">
                <a:solidFill>
                  <a:schemeClr val="tx2">
                    <a:lumMod val="50000"/>
                  </a:schemeClr>
                </a:solidFill>
                <a:effectLst>
                  <a:outerShdw blurRad="38100" dist="38100" dir="2700000" algn="tl">
                    <a:srgbClr val="000000">
                      <a:alpha val="43137"/>
                    </a:srgbClr>
                  </a:outerShdw>
                </a:effectLst>
              </a:rPr>
              <a:t> (System </a:t>
            </a:r>
            <a:r>
              <a:rPr lang="fr-BE" sz="1400" dirty="0" err="1" smtClean="0">
                <a:solidFill>
                  <a:schemeClr val="tx2">
                    <a:lumMod val="50000"/>
                  </a:schemeClr>
                </a:solidFill>
                <a:effectLst>
                  <a:outerShdw blurRad="38100" dist="38100" dir="2700000" algn="tl">
                    <a:srgbClr val="000000">
                      <a:alpha val="43137"/>
                    </a:srgbClr>
                  </a:outerShdw>
                </a:effectLst>
              </a:rPr>
              <a:t>number</a:t>
            </a:r>
            <a:r>
              <a:rPr lang="fr-BE" sz="1400" dirty="0" smtClean="0">
                <a:solidFill>
                  <a:schemeClr val="tx2">
                    <a:lumMod val="50000"/>
                  </a:schemeClr>
                </a:solidFill>
                <a:effectLst>
                  <a:outerShdw blurRad="38100" dist="38100" dir="2700000" algn="tl">
                    <a:srgbClr val="000000">
                      <a:alpha val="43137"/>
                    </a:srgbClr>
                  </a:outerShdw>
                </a:effectLst>
              </a:rPr>
              <a:t>), </a:t>
            </a:r>
          </a:p>
          <a:p>
            <a:pPr algn="ctr"/>
            <a:r>
              <a:rPr lang="fr-BE" sz="1400" dirty="0" smtClean="0">
                <a:solidFill>
                  <a:schemeClr val="tx2">
                    <a:lumMod val="50000"/>
                  </a:schemeClr>
                </a:solidFill>
                <a:effectLst>
                  <a:outerShdw blurRad="38100" dist="38100" dir="2700000" algn="tl">
                    <a:srgbClr val="000000">
                      <a:alpha val="43137"/>
                    </a:srgbClr>
                  </a:outerShdw>
                </a:effectLst>
              </a:rPr>
              <a:t>Auteur / Titre</a:t>
            </a:r>
          </a:p>
          <a:p>
            <a:pPr algn="ctr"/>
            <a:r>
              <a:rPr lang="fr-BE" sz="1400" dirty="0" smtClean="0">
                <a:solidFill>
                  <a:schemeClr val="tx2">
                    <a:lumMod val="50000"/>
                  </a:schemeClr>
                </a:solidFill>
                <a:effectLst>
                  <a:outerShdw blurRad="38100" dist="38100" dir="2700000" algn="tl">
                    <a:srgbClr val="000000">
                      <a:alpha val="43137"/>
                    </a:srgbClr>
                  </a:outerShdw>
                </a:effectLst>
              </a:rPr>
              <a:t>Cliquer </a:t>
            </a:r>
            <a:r>
              <a:rPr lang="fr-BE" sz="1400" b="1" dirty="0" smtClean="0">
                <a:solidFill>
                  <a:srgbClr val="002060"/>
                </a:solidFill>
                <a:effectLst>
                  <a:outerShdw blurRad="38100" dist="38100" dir="2700000" algn="tl">
                    <a:srgbClr val="000000">
                      <a:alpha val="43137"/>
                    </a:srgbClr>
                  </a:outerShdw>
                </a:effectLst>
              </a:rPr>
              <a:t>« SEARCH » </a:t>
            </a:r>
            <a:r>
              <a:rPr lang="fr-BE" sz="1400" dirty="0" smtClean="0">
                <a:solidFill>
                  <a:schemeClr val="tx2">
                    <a:lumMod val="50000"/>
                  </a:schemeClr>
                </a:solidFill>
                <a:effectLst>
                  <a:outerShdw blurRad="38100" dist="38100" dir="2700000" algn="tl">
                    <a:srgbClr val="000000">
                      <a:alpha val="43137"/>
                    </a:srgbClr>
                  </a:outerShdw>
                </a:effectLst>
              </a:rPr>
              <a:t>pour lancer la recherche</a:t>
            </a:r>
            <a:endParaRPr lang="fr-BE" sz="1400" dirty="0">
              <a:solidFill>
                <a:schemeClr val="tx2">
                  <a:lumMod val="50000"/>
                </a:schemeClr>
              </a:solidFill>
              <a:effectLst>
                <a:outerShdw blurRad="38100" dist="38100" dir="2700000" algn="tl">
                  <a:srgbClr val="000000">
                    <a:alpha val="43137"/>
                  </a:srgbClr>
                </a:outerShdw>
              </a:effectLst>
            </a:endParaRPr>
          </a:p>
        </p:txBody>
      </p:sp>
      <p:cxnSp>
        <p:nvCxnSpPr>
          <p:cNvPr id="6" name="Connecteur droit avec flèche 5"/>
          <p:cNvCxnSpPr/>
          <p:nvPr/>
        </p:nvCxnSpPr>
        <p:spPr>
          <a:xfrm flipV="1">
            <a:off x="6660232" y="2708920"/>
            <a:ext cx="324036" cy="1636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67544" y="404664"/>
            <a:ext cx="7560840" cy="646331"/>
          </a:xfrm>
          <a:prstGeom prst="rect">
            <a:avLst/>
          </a:prstGeom>
          <a:noFill/>
        </p:spPr>
        <p:txBody>
          <a:bodyPr wrap="square" rtlCol="0">
            <a:spAutoFit/>
          </a:bodyPr>
          <a:lstStyle/>
          <a:p>
            <a:r>
              <a:rPr lang="fr-BE" dirty="0" smtClean="0"/>
              <a:t>L’action « </a:t>
            </a:r>
            <a:r>
              <a:rPr lang="fr-BE" dirty="0" err="1" smtClean="0"/>
              <a:t>Relink</a:t>
            </a:r>
            <a:r>
              <a:rPr lang="fr-BE" dirty="0" smtClean="0"/>
              <a:t> » ouvre une écran de recherche qui vous permet de rechercher la notice à laquelle vous souhaitez relier le HOL.</a:t>
            </a:r>
            <a:endParaRPr lang="fr-BE" dirty="0"/>
          </a:p>
        </p:txBody>
      </p:sp>
    </p:spTree>
    <p:extLst>
      <p:ext uri="{BB962C8B-B14F-4D97-AF65-F5344CB8AC3E}">
        <p14:creationId xmlns:p14="http://schemas.microsoft.com/office/powerpoint/2010/main" val="3147561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61</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8640"/>
            <a:ext cx="7488000" cy="4680000"/>
          </a:xfrm>
          <a:prstGeom prst="rect">
            <a:avLst/>
          </a:prstGeom>
          <a:solidFill>
            <a:srgbClr val="92D050"/>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4716016" y="2348880"/>
            <a:ext cx="3456384" cy="14684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rgbClr val="7030A0"/>
                </a:solidFill>
              </a:rPr>
              <a:t>Affichage de la </a:t>
            </a:r>
            <a:r>
              <a:rPr lang="fr-BE" sz="1400" b="1" u="sng" dirty="0" smtClean="0">
                <a:solidFill>
                  <a:srgbClr val="7030A0"/>
                </a:solidFill>
              </a:rPr>
              <a:t>notice BIB </a:t>
            </a:r>
            <a:r>
              <a:rPr lang="fr-BE" sz="1400" b="1" dirty="0" smtClean="0">
                <a:solidFill>
                  <a:srgbClr val="7030A0"/>
                </a:solidFill>
              </a:rPr>
              <a:t>à laquelle le holding sera rattaché.</a:t>
            </a:r>
          </a:p>
          <a:p>
            <a:pPr algn="ctr"/>
            <a:r>
              <a:rPr lang="fr-BE" sz="1400" b="1" dirty="0" smtClean="0">
                <a:solidFill>
                  <a:srgbClr val="7030A0"/>
                </a:solidFill>
              </a:rPr>
              <a:t>Si vous souhaitez visualiser la notice complète, cliquez </a:t>
            </a:r>
            <a:r>
              <a:rPr lang="fr-BE" sz="1400" b="1" dirty="0" smtClean="0">
                <a:solidFill>
                  <a:srgbClr val="002060"/>
                </a:solidFill>
              </a:rPr>
              <a:t>« VIEW »</a:t>
            </a:r>
            <a:endParaRPr lang="fr-BE" sz="1400" b="1" dirty="0" smtClean="0">
              <a:solidFill>
                <a:srgbClr val="7030A0"/>
              </a:solidFill>
            </a:endParaRPr>
          </a:p>
          <a:p>
            <a:pPr algn="ctr"/>
            <a:r>
              <a:rPr lang="fr-BE" sz="1400" b="1" dirty="0" smtClean="0">
                <a:solidFill>
                  <a:srgbClr val="7030A0"/>
                </a:solidFill>
              </a:rPr>
              <a:t>Cliquer </a:t>
            </a:r>
            <a:r>
              <a:rPr lang="fr-BE" sz="1400" b="1" dirty="0" smtClean="0">
                <a:solidFill>
                  <a:srgbClr val="002060"/>
                </a:solidFill>
              </a:rPr>
              <a:t>« RELINK » </a:t>
            </a:r>
            <a:r>
              <a:rPr lang="fr-BE" sz="1400" b="1" dirty="0" smtClean="0">
                <a:solidFill>
                  <a:srgbClr val="7030A0"/>
                </a:solidFill>
              </a:rPr>
              <a:t>pour effectuer le déplacement.</a:t>
            </a:r>
            <a:endParaRPr lang="fr-BE" sz="1400" dirty="0"/>
          </a:p>
        </p:txBody>
      </p:sp>
      <p:sp>
        <p:nvSpPr>
          <p:cNvPr id="9" name="Rectangle à coins arrondis 8"/>
          <p:cNvSpPr/>
          <p:nvPr/>
        </p:nvSpPr>
        <p:spPr>
          <a:xfrm>
            <a:off x="1259632" y="2182563"/>
            <a:ext cx="1871792" cy="74285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a:solidFill>
                  <a:srgbClr val="7030A0"/>
                </a:solidFill>
              </a:rPr>
              <a:t>Affichage </a:t>
            </a:r>
            <a:r>
              <a:rPr lang="fr-BE" sz="1600" b="1" dirty="0" smtClean="0">
                <a:solidFill>
                  <a:srgbClr val="7030A0"/>
                </a:solidFill>
              </a:rPr>
              <a:t>du</a:t>
            </a:r>
          </a:p>
          <a:p>
            <a:pPr algn="ctr"/>
            <a:r>
              <a:rPr lang="fr-BE" sz="1600" b="1" u="sng" dirty="0" smtClean="0">
                <a:solidFill>
                  <a:srgbClr val="7030A0"/>
                </a:solidFill>
              </a:rPr>
              <a:t>Holding</a:t>
            </a:r>
            <a:r>
              <a:rPr lang="fr-BE" sz="1600" b="1" dirty="0" smtClean="0">
                <a:solidFill>
                  <a:srgbClr val="7030A0"/>
                </a:solidFill>
              </a:rPr>
              <a:t> à déplacer</a:t>
            </a:r>
          </a:p>
          <a:p>
            <a:pPr algn="ctr"/>
            <a:endParaRPr lang="fr-BE" sz="1600" b="1" dirty="0">
              <a:solidFill>
                <a:srgbClr val="7030A0"/>
              </a:solidFill>
            </a:endParaRPr>
          </a:p>
        </p:txBody>
      </p:sp>
      <p:sp>
        <p:nvSpPr>
          <p:cNvPr id="15" name="Ellipse 14"/>
          <p:cNvSpPr/>
          <p:nvPr/>
        </p:nvSpPr>
        <p:spPr>
          <a:xfrm>
            <a:off x="4860032" y="1772816"/>
            <a:ext cx="360040" cy="21602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467544" y="5085184"/>
            <a:ext cx="7920880" cy="646331"/>
          </a:xfrm>
          <a:prstGeom prst="rect">
            <a:avLst/>
          </a:prstGeom>
          <a:noFill/>
        </p:spPr>
        <p:txBody>
          <a:bodyPr wrap="square" rtlCol="0">
            <a:spAutoFit/>
          </a:bodyPr>
          <a:lstStyle/>
          <a:p>
            <a:r>
              <a:rPr lang="fr-BE" dirty="0" smtClean="0"/>
              <a:t>Lorsque vous avez identifié la notice à laquelle vous souhaitez rattacher votre HOL, cliquez sur « </a:t>
            </a:r>
            <a:r>
              <a:rPr lang="fr-BE" dirty="0" err="1" smtClean="0"/>
              <a:t>Relink</a:t>
            </a:r>
            <a:r>
              <a:rPr lang="fr-BE" dirty="0" smtClean="0"/>
              <a:t> ». Le déplacement s’effectue.</a:t>
            </a:r>
            <a:endParaRPr lang="fr-BE" dirty="0"/>
          </a:p>
        </p:txBody>
      </p:sp>
      <p:sp>
        <p:nvSpPr>
          <p:cNvPr id="11" name="Flèche droite 10"/>
          <p:cNvSpPr/>
          <p:nvPr/>
        </p:nvSpPr>
        <p:spPr>
          <a:xfrm>
            <a:off x="4427984" y="1844824"/>
            <a:ext cx="216024" cy="7200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880116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62</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4" name="ZoneTexte 3"/>
          <p:cNvSpPr txBox="1"/>
          <p:nvPr/>
        </p:nvSpPr>
        <p:spPr>
          <a:xfrm>
            <a:off x="323528" y="2996952"/>
            <a:ext cx="7920880" cy="1569660"/>
          </a:xfrm>
          <a:prstGeom prst="rect">
            <a:avLst/>
          </a:prstGeom>
          <a:noFill/>
        </p:spPr>
        <p:txBody>
          <a:bodyPr wrap="square" rtlCol="0">
            <a:spAutoFit/>
          </a:bodyPr>
          <a:lstStyle/>
          <a:p>
            <a:r>
              <a:rPr lang="fr-BE" sz="1600" dirty="0" smtClean="0"/>
              <a:t>Lorsque vous avez effectué le </a:t>
            </a:r>
            <a:r>
              <a:rPr lang="fr-BE" sz="1600" dirty="0" err="1" smtClean="0"/>
              <a:t>relink</a:t>
            </a:r>
            <a:r>
              <a:rPr lang="fr-BE" sz="1600" dirty="0" smtClean="0"/>
              <a:t>, vous constaterez que les coordonnées de la notice bibliographique à laquelle le HOL est attaché sont différentes, ce sont désormais celles de la notice que vous avez sélectionnée.</a:t>
            </a:r>
          </a:p>
          <a:p>
            <a:endParaRPr lang="fr-BE" sz="1600" dirty="0" smtClean="0"/>
          </a:p>
          <a:p>
            <a:r>
              <a:rPr lang="fr-BE" sz="1600" u="sng" dirty="0" smtClean="0"/>
              <a:t>Mais</a:t>
            </a:r>
            <a:r>
              <a:rPr lang="fr-BE" sz="1600" dirty="0" smtClean="0"/>
              <a:t>, lorsque vous cliquez </a:t>
            </a:r>
            <a:r>
              <a:rPr lang="fr-BE" sz="1600" b="1" dirty="0" smtClean="0">
                <a:solidFill>
                  <a:srgbClr val="002060"/>
                </a:solidFill>
              </a:rPr>
              <a:t>« back » </a:t>
            </a:r>
            <a:r>
              <a:rPr lang="fr-BE" sz="1600" dirty="0" smtClean="0"/>
              <a:t>pour fermer l’écran, vous retomberez sur la notice bibliographique à partir de laquelle vous avez lancé le « </a:t>
            </a:r>
            <a:r>
              <a:rPr lang="fr-BE" sz="1600" dirty="0" err="1" smtClean="0"/>
              <a:t>relink</a:t>
            </a:r>
            <a:r>
              <a:rPr lang="fr-BE" sz="1600" dirty="0" smtClean="0"/>
              <a:t> ».</a:t>
            </a:r>
            <a:endParaRPr lang="fr-BE" sz="1600" dirty="0"/>
          </a:p>
        </p:txBody>
      </p:sp>
      <p:sp>
        <p:nvSpPr>
          <p:cNvPr id="9" name="ZoneTexte 8"/>
          <p:cNvSpPr txBox="1"/>
          <p:nvPr/>
        </p:nvSpPr>
        <p:spPr>
          <a:xfrm>
            <a:off x="755576" y="260648"/>
            <a:ext cx="7560840" cy="830997"/>
          </a:xfrm>
          <a:prstGeom prst="rect">
            <a:avLst/>
          </a:prstGeom>
          <a:noFill/>
        </p:spPr>
        <p:txBody>
          <a:bodyPr wrap="square" rtlCol="0">
            <a:spAutoFit/>
          </a:bodyPr>
          <a:lstStyle/>
          <a:p>
            <a:r>
              <a:rPr lang="fr-BE" sz="1600" dirty="0" smtClean="0"/>
              <a:t>Vous pouvez identifier la réalité du déplacement.</a:t>
            </a:r>
          </a:p>
          <a:p>
            <a:r>
              <a:rPr lang="fr-BE" sz="1600" dirty="0" smtClean="0"/>
              <a:t>Avant d’opérer le </a:t>
            </a:r>
            <a:r>
              <a:rPr lang="fr-BE" sz="1600" dirty="0" err="1" smtClean="0"/>
              <a:t>relink</a:t>
            </a:r>
            <a:r>
              <a:rPr lang="fr-BE" sz="1600" dirty="0" smtClean="0"/>
              <a:t>, vous visualisez les coordonnées de la notice bibliographique à laquelle le HOL est attaché:</a:t>
            </a:r>
          </a:p>
        </p:txBody>
      </p:sp>
      <p:pic>
        <p:nvPicPr>
          <p:cNvPr id="2051" name="Picture 3"/>
          <p:cNvPicPr>
            <a:picLocks noChangeAspect="1" noChangeArrowheads="1"/>
          </p:cNvPicPr>
          <p:nvPr/>
        </p:nvPicPr>
        <p:blipFill>
          <a:blip r:embed="rId3" cstate="print"/>
          <a:srcRect/>
          <a:stretch>
            <a:fillRect/>
          </a:stretch>
        </p:blipFill>
        <p:spPr bwMode="auto">
          <a:xfrm>
            <a:off x="755577" y="1124745"/>
            <a:ext cx="4104455" cy="1805326"/>
          </a:xfrm>
          <a:prstGeom prst="rect">
            <a:avLst/>
          </a:prstGeom>
          <a:noFill/>
          <a:ln w="9525">
            <a:noFill/>
            <a:miter lim="800000"/>
            <a:headEnd/>
            <a:tailEnd/>
          </a:ln>
        </p:spPr>
      </p:pic>
      <p:pic>
        <p:nvPicPr>
          <p:cNvPr id="13" name="Picture 4" descr="http://www.sermi2.fr/images/panneau_danger_danger_general.jpg"/>
          <p:cNvPicPr>
            <a:picLocks noChangeAspect="1" noChangeArrowheads="1"/>
          </p:cNvPicPr>
          <p:nvPr/>
        </p:nvPicPr>
        <p:blipFill>
          <a:blip r:embed="rId4" cstate="print"/>
          <a:srcRect/>
          <a:stretch>
            <a:fillRect/>
          </a:stretch>
        </p:blipFill>
        <p:spPr bwMode="auto">
          <a:xfrm>
            <a:off x="179512" y="4797152"/>
            <a:ext cx="1489348" cy="1117011"/>
          </a:xfrm>
          <a:prstGeom prst="rect">
            <a:avLst/>
          </a:prstGeom>
          <a:noFill/>
        </p:spPr>
      </p:pic>
      <p:sp>
        <p:nvSpPr>
          <p:cNvPr id="14" name="ZoneTexte 13"/>
          <p:cNvSpPr txBox="1"/>
          <p:nvPr/>
        </p:nvSpPr>
        <p:spPr>
          <a:xfrm>
            <a:off x="1979712" y="4869160"/>
            <a:ext cx="6048672" cy="1600438"/>
          </a:xfrm>
          <a:prstGeom prst="rect">
            <a:avLst/>
          </a:prstGeom>
          <a:noFill/>
        </p:spPr>
        <p:txBody>
          <a:bodyPr wrap="square" rtlCol="0">
            <a:spAutoFit/>
          </a:bodyPr>
          <a:lstStyle/>
          <a:p>
            <a:r>
              <a:rPr lang="fr-BE" b="1" dirty="0" smtClean="0">
                <a:solidFill>
                  <a:srgbClr val="FF0000"/>
                </a:solidFill>
              </a:rPr>
              <a:t>Le « </a:t>
            </a:r>
            <a:r>
              <a:rPr lang="fr-BE" b="1" dirty="0" err="1" smtClean="0">
                <a:solidFill>
                  <a:srgbClr val="FF0000"/>
                </a:solidFill>
              </a:rPr>
              <a:t>Relink</a:t>
            </a:r>
            <a:r>
              <a:rPr lang="fr-BE" b="1" dirty="0" smtClean="0">
                <a:solidFill>
                  <a:srgbClr val="FF0000"/>
                </a:solidFill>
              </a:rPr>
              <a:t> » est une opération délicate qui demande :</a:t>
            </a:r>
          </a:p>
          <a:p>
            <a:pPr>
              <a:buFont typeface="Arial" pitchFamily="34" charset="0"/>
              <a:buChar char="•"/>
            </a:pPr>
            <a:r>
              <a:rPr lang="fr-BE" sz="1600" dirty="0" smtClean="0"/>
              <a:t> </a:t>
            </a:r>
            <a:r>
              <a:rPr lang="fr-BE" sz="1600" dirty="0" smtClean="0">
                <a:solidFill>
                  <a:srgbClr val="FF0000"/>
                </a:solidFill>
              </a:rPr>
              <a:t>que vous ayez au préalable une idée très précise des déplacements que vous souhaitez opérer,</a:t>
            </a:r>
          </a:p>
          <a:p>
            <a:pPr>
              <a:buFont typeface="Arial" pitchFamily="34" charset="0"/>
              <a:buChar char="•"/>
            </a:pPr>
            <a:r>
              <a:rPr lang="fr-BE" sz="1600" dirty="0" smtClean="0">
                <a:solidFill>
                  <a:srgbClr val="FF0000"/>
                </a:solidFill>
              </a:rPr>
              <a:t> que vous vous montriez particulièrement attentif,</a:t>
            </a:r>
          </a:p>
          <a:p>
            <a:pPr>
              <a:buFont typeface="Arial" pitchFamily="34" charset="0"/>
              <a:buChar char="•"/>
            </a:pPr>
            <a:r>
              <a:rPr lang="fr-BE" sz="1600" dirty="0" smtClean="0">
                <a:solidFill>
                  <a:srgbClr val="FF0000"/>
                </a:solidFill>
              </a:rPr>
              <a:t> que vous vérifiez à l’issue de l’opération que celle-ci a bien abouti aux résultats souhaités.</a:t>
            </a:r>
            <a:endParaRPr lang="fr-BE" sz="1600" dirty="0">
              <a:solidFill>
                <a:srgbClr val="FF0000"/>
              </a:solidFill>
            </a:endParaRPr>
          </a:p>
        </p:txBody>
      </p:sp>
    </p:spTree>
    <p:extLst>
      <p:ext uri="{BB962C8B-B14F-4D97-AF65-F5344CB8AC3E}">
        <p14:creationId xmlns:p14="http://schemas.microsoft.com/office/powerpoint/2010/main" val="843985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667ED75-B537-4810-9364-B7D9FE7FDC55}" type="slidenum">
              <a:rPr lang="en-US" smtClean="0"/>
              <a:pPr/>
              <a:t>63</a:t>
            </a:fld>
            <a:endParaRPr lang="en-US"/>
          </a:p>
        </p:txBody>
      </p:sp>
      <p:sp>
        <p:nvSpPr>
          <p:cNvPr id="3" name="Espace réservé du pied de page 2"/>
          <p:cNvSpPr>
            <a:spLocks noGrp="1"/>
          </p:cNvSpPr>
          <p:nvPr>
            <p:ph type="ftr" sz="quarter" idx="3"/>
          </p:nvPr>
        </p:nvSpPr>
        <p:spPr/>
        <p:txBody>
          <a:bodyPr/>
          <a:lstStyle/>
          <a:p>
            <a:r>
              <a:rPr lang="fr-BE" smtClean="0"/>
              <a:t>Alma @ ULg – Resource Management – Récupération des données</a:t>
            </a:r>
            <a:endParaRPr lang="en-US"/>
          </a:p>
        </p:txBody>
      </p:sp>
      <p:sp>
        <p:nvSpPr>
          <p:cNvPr id="7" name="ZoneTexte 6"/>
          <p:cNvSpPr txBox="1"/>
          <p:nvPr/>
        </p:nvSpPr>
        <p:spPr>
          <a:xfrm>
            <a:off x="1043608" y="1268760"/>
            <a:ext cx="6912768" cy="4278094"/>
          </a:xfrm>
          <a:prstGeom prst="rect">
            <a:avLst/>
          </a:prstGeom>
          <a:noFill/>
        </p:spPr>
        <p:txBody>
          <a:bodyPr wrap="square" rtlCol="0">
            <a:spAutoFit/>
          </a:bodyPr>
          <a:lstStyle/>
          <a:p>
            <a:r>
              <a:rPr lang="fr-BE" sz="1600" i="1" dirty="0" smtClean="0"/>
              <a:t>Lors des opérations de « </a:t>
            </a:r>
            <a:r>
              <a:rPr lang="fr-BE" sz="1600" i="1" dirty="0" err="1" smtClean="0"/>
              <a:t>relink</a:t>
            </a:r>
            <a:r>
              <a:rPr lang="fr-BE" sz="1600" i="1" dirty="0" smtClean="0"/>
              <a:t> », Alma effectue certains contrôles sur les données.</a:t>
            </a:r>
          </a:p>
          <a:p>
            <a:endParaRPr lang="fr-BE" sz="1600" i="1" dirty="0" smtClean="0"/>
          </a:p>
          <a:p>
            <a:r>
              <a:rPr lang="fr-BE" sz="1600" dirty="0" smtClean="0"/>
              <a:t>Si, dans le cadre d’un regroupement de notices </a:t>
            </a:r>
            <a:r>
              <a:rPr lang="fr-BE" sz="1600" smtClean="0"/>
              <a:t>par exemple, </a:t>
            </a:r>
            <a:r>
              <a:rPr lang="fr-BE" sz="1600" dirty="0" smtClean="0"/>
              <a:t>vous rattachez à une notice bibliographique un HOL dont les données de localisation et de cote sont identiques à un HOL que cette notice chapeaute déjà, Alma vous adresse un message d’erreur :  </a:t>
            </a:r>
            <a:r>
              <a:rPr lang="en-US" sz="1600" i="1" dirty="0" smtClean="0"/>
              <a:t>Holding at such location already exists, </a:t>
            </a:r>
            <a:r>
              <a:rPr lang="en-US" sz="1600" dirty="0" smtClean="0"/>
              <a:t>tout en </a:t>
            </a:r>
            <a:r>
              <a:rPr lang="en-US" sz="1600" dirty="0" err="1" smtClean="0"/>
              <a:t>effectuant</a:t>
            </a:r>
            <a:r>
              <a:rPr lang="en-US" sz="1600" dirty="0" smtClean="0"/>
              <a:t> tout de </a:t>
            </a:r>
            <a:r>
              <a:rPr lang="en-US" sz="1600" dirty="0" err="1" smtClean="0"/>
              <a:t>même</a:t>
            </a:r>
            <a:r>
              <a:rPr lang="en-US" sz="1600" dirty="0" smtClean="0"/>
              <a:t> </a:t>
            </a:r>
            <a:r>
              <a:rPr lang="en-US" sz="1600" dirty="0" err="1" smtClean="0"/>
              <a:t>l’opération</a:t>
            </a:r>
            <a:r>
              <a:rPr lang="en-US" sz="1600" dirty="0" smtClean="0"/>
              <a:t>.</a:t>
            </a:r>
          </a:p>
          <a:p>
            <a:endParaRPr lang="en-US" sz="1600" dirty="0" smtClean="0"/>
          </a:p>
          <a:p>
            <a:r>
              <a:rPr lang="en-US" sz="1600" dirty="0" smtClean="0"/>
              <a:t>	</a:t>
            </a:r>
            <a:r>
              <a:rPr lang="en-US" sz="1600" dirty="0" err="1" smtClean="0"/>
              <a:t>C’est</a:t>
            </a:r>
            <a:r>
              <a:rPr lang="en-US" sz="1600" dirty="0" smtClean="0"/>
              <a:t> </a:t>
            </a:r>
            <a:r>
              <a:rPr lang="en-US" sz="1600" dirty="0" err="1" smtClean="0"/>
              <a:t>logique</a:t>
            </a:r>
            <a:r>
              <a:rPr lang="en-US" sz="1600" dirty="0" smtClean="0"/>
              <a:t> : un HOL unique </a:t>
            </a:r>
            <a:r>
              <a:rPr lang="en-US" sz="1600" dirty="0" err="1" smtClean="0"/>
              <a:t>est</a:t>
            </a:r>
            <a:r>
              <a:rPr lang="en-US" sz="1600" dirty="0" smtClean="0"/>
              <a:t> </a:t>
            </a:r>
            <a:r>
              <a:rPr lang="en-US" sz="1600" dirty="0" err="1" smtClean="0"/>
              <a:t>destiné</a:t>
            </a:r>
            <a:r>
              <a:rPr lang="en-US" sz="1600" dirty="0" smtClean="0"/>
              <a:t> à </a:t>
            </a:r>
            <a:r>
              <a:rPr lang="en-US" sz="1600" dirty="0" err="1" smtClean="0"/>
              <a:t>chapeauter</a:t>
            </a:r>
            <a:r>
              <a:rPr lang="en-US" sz="1600" dirty="0" smtClean="0"/>
              <a:t> les </a:t>
            </a:r>
            <a:r>
              <a:rPr lang="en-US" sz="1600" dirty="0" err="1" smtClean="0"/>
              <a:t>différents</a:t>
            </a:r>
            <a:r>
              <a:rPr lang="en-US" sz="1600" dirty="0" smtClean="0"/>
              <a:t> </a:t>
            </a:r>
            <a:r>
              <a:rPr lang="en-US" sz="1600" dirty="0" err="1" smtClean="0"/>
              <a:t>exemplaires</a:t>
            </a:r>
            <a:r>
              <a:rPr lang="en-US" sz="1600" dirty="0" smtClean="0"/>
              <a:t> </a:t>
            </a:r>
            <a:r>
              <a:rPr lang="en-US" sz="1600" dirty="0" err="1" smtClean="0"/>
              <a:t>portant</a:t>
            </a:r>
            <a:r>
              <a:rPr lang="en-US" sz="1600" dirty="0" smtClean="0"/>
              <a:t> la </a:t>
            </a:r>
            <a:r>
              <a:rPr lang="en-US" sz="1600" dirty="0" err="1" smtClean="0"/>
              <a:t>même</a:t>
            </a:r>
            <a:r>
              <a:rPr lang="en-US" sz="1600" dirty="0" smtClean="0"/>
              <a:t> cote et </a:t>
            </a:r>
            <a:r>
              <a:rPr lang="en-US" sz="1600" dirty="0" err="1" smtClean="0"/>
              <a:t>localisés</a:t>
            </a:r>
            <a:r>
              <a:rPr lang="en-US" sz="1600" dirty="0" smtClean="0"/>
              <a:t> au </a:t>
            </a:r>
            <a:r>
              <a:rPr lang="en-US" sz="1600" dirty="0" err="1" smtClean="0"/>
              <a:t>même</a:t>
            </a:r>
            <a:r>
              <a:rPr lang="en-US" sz="1600" dirty="0" smtClean="0"/>
              <a:t> </a:t>
            </a:r>
            <a:r>
              <a:rPr lang="en-US" sz="1600" dirty="0" err="1" smtClean="0"/>
              <a:t>endroit</a:t>
            </a:r>
            <a:r>
              <a:rPr lang="en-US" sz="1600" dirty="0" smtClean="0"/>
              <a:t>.</a:t>
            </a:r>
          </a:p>
          <a:p>
            <a:endParaRPr lang="en-US" sz="1600" dirty="0" smtClean="0"/>
          </a:p>
          <a:p>
            <a:r>
              <a:rPr lang="en-US" sz="1600" dirty="0" smtClean="0"/>
              <a:t> 	</a:t>
            </a:r>
            <a:r>
              <a:rPr lang="en-US" sz="1600" dirty="0" err="1" smtClean="0"/>
              <a:t>Commencez</a:t>
            </a:r>
            <a:r>
              <a:rPr lang="en-US" sz="1600" dirty="0" smtClean="0"/>
              <a:t> par </a:t>
            </a:r>
            <a:r>
              <a:rPr lang="en-US" sz="1600" dirty="0" err="1" smtClean="0"/>
              <a:t>regrouper</a:t>
            </a:r>
            <a:r>
              <a:rPr lang="en-US" sz="1600" dirty="0" smtClean="0"/>
              <a:t> les </a:t>
            </a:r>
            <a:r>
              <a:rPr lang="en-US" sz="1600" dirty="0" err="1" smtClean="0"/>
              <a:t>différents</a:t>
            </a:r>
            <a:r>
              <a:rPr lang="en-US" sz="1600" dirty="0" smtClean="0"/>
              <a:t> items de </a:t>
            </a:r>
            <a:r>
              <a:rPr lang="en-US" sz="1600" dirty="0" err="1" smtClean="0"/>
              <a:t>même</a:t>
            </a:r>
            <a:r>
              <a:rPr lang="en-US" sz="1600" dirty="0" smtClean="0"/>
              <a:t> cote et </a:t>
            </a:r>
            <a:r>
              <a:rPr lang="en-US" sz="1600" dirty="0" err="1" smtClean="0"/>
              <a:t>localisation</a:t>
            </a:r>
            <a:r>
              <a:rPr lang="en-US" sz="1600" dirty="0" smtClean="0"/>
              <a:t> </a:t>
            </a:r>
            <a:r>
              <a:rPr lang="en-US" sz="1600" dirty="0" err="1" smtClean="0"/>
              <a:t>sous</a:t>
            </a:r>
            <a:r>
              <a:rPr lang="en-US" sz="1600" dirty="0" smtClean="0"/>
              <a:t> un </a:t>
            </a:r>
            <a:r>
              <a:rPr lang="en-US" sz="1600" dirty="0" err="1" smtClean="0"/>
              <a:t>même</a:t>
            </a:r>
            <a:r>
              <a:rPr lang="en-US" sz="1600" dirty="0" smtClean="0"/>
              <a:t> HOL (</a:t>
            </a:r>
            <a:r>
              <a:rPr lang="en-US" sz="1600" dirty="0" err="1" smtClean="0"/>
              <a:t>fonction</a:t>
            </a:r>
            <a:r>
              <a:rPr lang="en-US" sz="1600" dirty="0" smtClean="0"/>
              <a:t> “Move items” de la </a:t>
            </a:r>
            <a:r>
              <a:rPr lang="en-US" sz="1600" dirty="0" err="1" smtClean="0"/>
              <a:t>liste</a:t>
            </a:r>
            <a:r>
              <a:rPr lang="en-US" sz="1600" dirty="0" smtClean="0"/>
              <a:t> des items)</a:t>
            </a:r>
          </a:p>
          <a:p>
            <a:endParaRPr lang="en-US" sz="1600" dirty="0" smtClean="0"/>
          </a:p>
          <a:p>
            <a:r>
              <a:rPr lang="en-US" sz="1600" dirty="0" smtClean="0"/>
              <a:t>	</a:t>
            </a:r>
            <a:r>
              <a:rPr lang="en-US" sz="1600" dirty="0" err="1" smtClean="0"/>
              <a:t>Supprimez</a:t>
            </a:r>
            <a:r>
              <a:rPr lang="en-US" sz="1600" dirty="0" smtClean="0"/>
              <a:t> </a:t>
            </a:r>
            <a:r>
              <a:rPr lang="en-US" sz="1600" dirty="0" err="1" smtClean="0"/>
              <a:t>ensuite</a:t>
            </a:r>
            <a:r>
              <a:rPr lang="en-US" sz="1600" dirty="0" smtClean="0"/>
              <a:t> le </a:t>
            </a:r>
            <a:r>
              <a:rPr lang="en-US" sz="1600" dirty="0" err="1" smtClean="0"/>
              <a:t>ou</a:t>
            </a:r>
            <a:r>
              <a:rPr lang="en-US" sz="1600" dirty="0" smtClean="0"/>
              <a:t> les HOL sans </a:t>
            </a:r>
            <a:r>
              <a:rPr lang="en-US" sz="1600" dirty="0" err="1" smtClean="0"/>
              <a:t>exemplaire</a:t>
            </a:r>
            <a:r>
              <a:rPr lang="en-US" sz="1600" dirty="0" smtClean="0"/>
              <a:t> attaché (</a:t>
            </a:r>
            <a:r>
              <a:rPr lang="en-US" sz="1600" dirty="0" err="1" smtClean="0"/>
              <a:t>fonction</a:t>
            </a:r>
            <a:r>
              <a:rPr lang="en-US" sz="1600" dirty="0" smtClean="0"/>
              <a:t> “Delete HOL” de la </a:t>
            </a:r>
            <a:r>
              <a:rPr lang="en-US" sz="1600" dirty="0" err="1" smtClean="0"/>
              <a:t>liste</a:t>
            </a:r>
            <a:r>
              <a:rPr lang="en-US" sz="1600" dirty="0" smtClean="0"/>
              <a:t> des HOL).</a:t>
            </a:r>
            <a:endParaRPr lang="fr-BE" dirty="0"/>
          </a:p>
        </p:txBody>
      </p:sp>
      <p:sp>
        <p:nvSpPr>
          <p:cNvPr id="8" name="Flèche droite rayée 7"/>
          <p:cNvSpPr/>
          <p:nvPr/>
        </p:nvSpPr>
        <p:spPr>
          <a:xfrm>
            <a:off x="1319459" y="3537676"/>
            <a:ext cx="432048" cy="14401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droite rayée 8"/>
          <p:cNvSpPr/>
          <p:nvPr/>
        </p:nvSpPr>
        <p:spPr>
          <a:xfrm>
            <a:off x="1331640" y="4259538"/>
            <a:ext cx="432048" cy="144016"/>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Flèche droite rayée 9"/>
          <p:cNvSpPr/>
          <p:nvPr/>
        </p:nvSpPr>
        <p:spPr>
          <a:xfrm>
            <a:off x="1331640" y="5047690"/>
            <a:ext cx="432048" cy="144016"/>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Titre 3"/>
          <p:cNvSpPr txBox="1">
            <a:spLocks/>
          </p:cNvSpPr>
          <p:nvPr/>
        </p:nvSpPr>
        <p:spPr>
          <a:xfrm>
            <a:off x="251520" y="188640"/>
            <a:ext cx="7992888" cy="1143000"/>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kumimoji="0" lang="fr-BE" sz="2000" b="0" i="0" u="none" strike="noStrike" kern="1200" cap="all" spc="-100" normalizeH="0" baseline="0" noProof="0" dirty="0" smtClean="0">
                <a:ln>
                  <a:noFill/>
                </a:ln>
                <a:solidFill>
                  <a:schemeClr val="tx2"/>
                </a:solidFill>
                <a:effectLst/>
                <a:uLnTx/>
                <a:uFillTx/>
                <a:latin typeface="Arial Rounded MT Bold" pitchFamily="34" charset="0"/>
                <a:ea typeface="+mj-ea"/>
                <a:cs typeface="+mj-cs"/>
              </a:rPr>
              <a:t>Déplacer un holding vers une autre notice </a:t>
            </a:r>
            <a:r>
              <a:rPr kumimoji="0" lang="fr-BE" sz="2000" b="0" i="0" u="none" strike="noStrike" kern="1200" cap="all" spc="-100" normalizeH="0" baseline="0" noProof="0" dirty="0" err="1" smtClean="0">
                <a:ln>
                  <a:noFill/>
                </a:ln>
                <a:solidFill>
                  <a:schemeClr val="tx2"/>
                </a:solidFill>
                <a:effectLst/>
                <a:uLnTx/>
                <a:uFillTx/>
                <a:latin typeface="Arial Rounded MT Bold" pitchFamily="34" charset="0"/>
                <a:ea typeface="+mj-ea"/>
                <a:cs typeface="+mj-cs"/>
              </a:rPr>
              <a:t>BIBliographique</a:t>
            </a:r>
            <a:r>
              <a:rPr kumimoji="0" lang="fr-BE" sz="2000" b="0" i="0" u="none" strike="noStrike" kern="1200" cap="all" spc="-100" normalizeH="0" baseline="0" noProof="0" dirty="0" smtClean="0">
                <a:ln>
                  <a:noFill/>
                </a:ln>
                <a:solidFill>
                  <a:schemeClr val="tx2"/>
                </a:solidFill>
                <a:effectLst/>
                <a:uLnTx/>
                <a:uFillTx/>
                <a:latin typeface="Arial Rounded MT Bold" pitchFamily="34" charset="0"/>
                <a:ea typeface="+mj-ea"/>
                <a:cs typeface="+mj-cs"/>
              </a:rPr>
              <a:t> -</a:t>
            </a:r>
            <a:r>
              <a:rPr kumimoji="0" lang="fr-BE" sz="2000" b="0" i="0" u="none" strike="noStrike" kern="1200" cap="all" spc="-100" normalizeH="0" noProof="0" dirty="0" smtClean="0">
                <a:ln>
                  <a:noFill/>
                </a:ln>
                <a:solidFill>
                  <a:schemeClr val="tx2"/>
                </a:solidFill>
                <a:effectLst/>
                <a:uLnTx/>
                <a:uFillTx/>
                <a:latin typeface="Arial Rounded MT Bold" pitchFamily="34" charset="0"/>
                <a:ea typeface="+mj-ea"/>
                <a:cs typeface="+mj-cs"/>
              </a:rPr>
              <a:t> </a:t>
            </a:r>
            <a:r>
              <a:rPr lang="fr-BE" sz="2000" cap="all" spc="-100" dirty="0" smtClean="0">
                <a:solidFill>
                  <a:schemeClr val="tx2"/>
                </a:solidFill>
                <a:latin typeface="Arial Rounded MT Bold" pitchFamily="34" charset="0"/>
                <a:ea typeface="+mj-ea"/>
                <a:cs typeface="+mj-cs"/>
              </a:rPr>
              <a:t>Cas particulier</a:t>
            </a:r>
            <a:endParaRPr kumimoji="0" lang="fr-BE" sz="2000" b="0" i="0" u="none" strike="noStrike" kern="1200" cap="all" spc="-100" normalizeH="0" baseline="0" noProof="0" dirty="0" smtClean="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3369558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14300" indent="0">
              <a:buNone/>
            </a:pPr>
            <a:r>
              <a:rPr lang="fr-BE" sz="2400" i="1" dirty="0" smtClean="0"/>
              <a:t>Modifications temporaires</a:t>
            </a:r>
          </a:p>
          <a:p>
            <a:pPr marL="114300" indent="0">
              <a:buNone/>
            </a:pPr>
            <a:endParaRPr lang="fr-BE" sz="2400" i="1" dirty="0" smtClean="0"/>
          </a:p>
          <a:p>
            <a:pPr marL="114300" indent="0"/>
            <a:r>
              <a:rPr lang="fr-BE" dirty="0" smtClean="0"/>
              <a:t> Modifications temporaires de localisation et de cote au sein d’une même bibliothèque</a:t>
            </a:r>
          </a:p>
          <a:p>
            <a:pPr marL="777240" lvl="2" indent="0"/>
            <a:r>
              <a:rPr lang="fr-BE" dirty="0" smtClean="0"/>
              <a:t> via le </a:t>
            </a:r>
            <a:r>
              <a:rPr lang="fr-BE" dirty="0" err="1" smtClean="0"/>
              <a:t>Physical</a:t>
            </a:r>
            <a:r>
              <a:rPr lang="fr-BE" dirty="0" smtClean="0"/>
              <a:t> item editor,</a:t>
            </a:r>
          </a:p>
          <a:p>
            <a:pPr marL="777240" lvl="2" indent="0"/>
            <a:r>
              <a:rPr lang="fr-BE" dirty="0" smtClean="0"/>
              <a:t> via le menu </a:t>
            </a:r>
            <a:r>
              <a:rPr lang="fr-BE" dirty="0" err="1" smtClean="0"/>
              <a:t>Fulfillment</a:t>
            </a:r>
            <a:r>
              <a:rPr lang="fr-BE" dirty="0" smtClean="0"/>
              <a:t>, « Change item information », option « </a:t>
            </a:r>
            <a:r>
              <a:rPr lang="fr-BE" dirty="0" err="1" smtClean="0"/>
              <a:t>Temporary</a:t>
            </a:r>
            <a:r>
              <a:rPr lang="fr-BE" dirty="0" smtClean="0"/>
              <a:t> change » (pour activer) et « restore » (pour désactiver)</a:t>
            </a:r>
          </a:p>
          <a:p>
            <a:pPr marL="777240" lvl="2" indent="0"/>
            <a:endParaRPr lang="fr-BE" dirty="0" smtClean="0"/>
          </a:p>
          <a:p>
            <a:pPr marL="114300" indent="0"/>
            <a:r>
              <a:rPr lang="fr-BE" dirty="0" smtClean="0"/>
              <a:t> Modifications temporaires de bibliothèque, de localisation et de cote</a:t>
            </a:r>
          </a:p>
          <a:p>
            <a:pPr marL="777240" lvl="2" indent="0"/>
            <a:r>
              <a:rPr lang="fr-BE" dirty="0" smtClean="0"/>
              <a:t> de manière directe, via le </a:t>
            </a:r>
            <a:r>
              <a:rPr lang="fr-BE" dirty="0" err="1" smtClean="0"/>
              <a:t>Physical</a:t>
            </a:r>
            <a:r>
              <a:rPr lang="fr-BE" dirty="0" smtClean="0"/>
              <a:t> item editor,</a:t>
            </a:r>
          </a:p>
          <a:p>
            <a:pPr marL="777240" lvl="2" indent="0"/>
            <a:r>
              <a:rPr lang="fr-BE" dirty="0" smtClean="0"/>
              <a:t> en passant par une </a:t>
            </a:r>
            <a:r>
              <a:rPr lang="fr-BE" dirty="0" err="1" smtClean="0"/>
              <a:t>request</a:t>
            </a:r>
            <a:r>
              <a:rPr lang="fr-BE" dirty="0" smtClean="0"/>
              <a:t>, via la </a:t>
            </a:r>
            <a:r>
              <a:rPr lang="fr-BE" dirty="0" err="1" smtClean="0"/>
              <a:t>list</a:t>
            </a:r>
            <a:r>
              <a:rPr lang="fr-BE" dirty="0" smtClean="0"/>
              <a:t> of items, bouton « Actions », « Move item », option « Move </a:t>
            </a:r>
            <a:r>
              <a:rPr lang="fr-BE" dirty="0" err="1" smtClean="0"/>
              <a:t>temporarily</a:t>
            </a:r>
            <a:r>
              <a:rPr lang="fr-BE" dirty="0" smtClean="0"/>
              <a:t>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64</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a:t>
            </a:r>
          </a:p>
          <a:p>
            <a:r>
              <a:rPr lang="fr-BE" smtClean="0"/>
              <a:t> – Metadata Editor</a:t>
            </a:r>
            <a:endParaRPr lang="en-US"/>
          </a:p>
        </p:txBody>
      </p:sp>
      <p:sp>
        <p:nvSpPr>
          <p:cNvPr id="6" name="Titre 3"/>
          <p:cNvSpPr txBox="1">
            <a:spLocks noGrp="1"/>
          </p:cNvSpPr>
          <p:nvPr>
            <p:ph type="title"/>
          </p:nvPr>
        </p:nvSpPr>
        <p:spPr>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lang="fr-BE" sz="2000" cap="all" dirty="0" smtClean="0"/>
              <a:t>MODIFICATIONS  De </a:t>
            </a:r>
            <a:r>
              <a:rPr lang="fr-BE" sz="2000" cap="all" dirty="0" err="1" smtClean="0"/>
              <a:t>BIBLIOTHèque</a:t>
            </a:r>
            <a:r>
              <a:rPr lang="fr-BE" sz="2000" cap="all" dirty="0" smtClean="0"/>
              <a:t>, de localisation et de cote : synthèse (1)</a:t>
            </a:r>
            <a:endParaRPr kumimoji="0" lang="fr-BE" sz="2000" b="0" i="0" u="none" strike="noStrike" kern="1200" cap="all" spc="-100" normalizeH="0" baseline="0" noProof="0" dirty="0" smtClean="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2443937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052736"/>
            <a:ext cx="7992888" cy="5472608"/>
          </a:xfrm>
        </p:spPr>
        <p:txBody>
          <a:bodyPr>
            <a:normAutofit lnSpcReduction="10000"/>
          </a:bodyPr>
          <a:lstStyle/>
          <a:p>
            <a:pPr marL="114300" indent="0">
              <a:buNone/>
            </a:pPr>
            <a:r>
              <a:rPr lang="fr-BE" sz="2400" i="1" dirty="0" smtClean="0"/>
              <a:t>Modifications permanentes</a:t>
            </a:r>
          </a:p>
          <a:p>
            <a:pPr marL="114300" indent="0">
              <a:buNone/>
            </a:pPr>
            <a:endParaRPr lang="fr-BE" sz="2400" i="1" dirty="0" smtClean="0"/>
          </a:p>
          <a:p>
            <a:pPr marL="114300" indent="0"/>
            <a:r>
              <a:rPr lang="fr-BE" dirty="0" smtClean="0"/>
              <a:t> Modifications permanentes de localisation et de cote au sein d’une même bibliothèque</a:t>
            </a:r>
          </a:p>
          <a:p>
            <a:pPr marL="777240" lvl="2" indent="0"/>
            <a:r>
              <a:rPr lang="fr-BE" dirty="0" smtClean="0"/>
              <a:t> </a:t>
            </a:r>
            <a:r>
              <a:rPr lang="fr-BE" dirty="0" smtClean="0">
                <a:solidFill>
                  <a:srgbClr val="0070C0"/>
                </a:solidFill>
              </a:rPr>
              <a:t>via le </a:t>
            </a:r>
            <a:r>
              <a:rPr lang="fr-BE" dirty="0" err="1" smtClean="0">
                <a:solidFill>
                  <a:srgbClr val="0070C0"/>
                </a:solidFill>
              </a:rPr>
              <a:t>Metadata</a:t>
            </a:r>
            <a:r>
              <a:rPr lang="fr-BE" dirty="0" smtClean="0">
                <a:solidFill>
                  <a:srgbClr val="0070C0"/>
                </a:solidFill>
              </a:rPr>
              <a:t> editor, notices HOL,</a:t>
            </a:r>
          </a:p>
          <a:p>
            <a:pPr marL="777240" lvl="2" indent="0"/>
            <a:r>
              <a:rPr lang="fr-BE" dirty="0" smtClean="0"/>
              <a:t> </a:t>
            </a:r>
            <a:r>
              <a:rPr lang="fr-BE" dirty="0" smtClean="0">
                <a:solidFill>
                  <a:srgbClr val="FF0000"/>
                </a:solidFill>
              </a:rPr>
              <a:t>ne pas utiliser le fonctionnalité « Change item information », option « Permanent change »</a:t>
            </a:r>
            <a:r>
              <a:rPr lang="fr-BE" dirty="0" smtClean="0"/>
              <a:t> : n’enregistre pas  systématiquement les modifications de cote et modifie le HOL de manière erronée,</a:t>
            </a:r>
          </a:p>
          <a:p>
            <a:pPr marL="777240" lvl="2" indent="0"/>
            <a:r>
              <a:rPr lang="fr-BE" dirty="0" smtClean="0"/>
              <a:t> </a:t>
            </a:r>
            <a:r>
              <a:rPr lang="fr-BE" dirty="0" smtClean="0">
                <a:solidFill>
                  <a:srgbClr val="FF0000"/>
                </a:solidFill>
              </a:rPr>
              <a:t>ne pas modifier la localisation à partir du </a:t>
            </a:r>
            <a:r>
              <a:rPr lang="fr-BE" dirty="0" err="1" smtClean="0">
                <a:solidFill>
                  <a:srgbClr val="FF0000"/>
                </a:solidFill>
              </a:rPr>
              <a:t>Physical</a:t>
            </a:r>
            <a:r>
              <a:rPr lang="fr-BE" dirty="0" smtClean="0">
                <a:solidFill>
                  <a:srgbClr val="FF0000"/>
                </a:solidFill>
              </a:rPr>
              <a:t> item editor (à partir de l’exemplaire)</a:t>
            </a:r>
            <a:r>
              <a:rPr lang="fr-BE" dirty="0" smtClean="0"/>
              <a:t> : ne permet pas de modifier la cote et modifie le HOL de manière erronée.</a:t>
            </a:r>
          </a:p>
          <a:p>
            <a:pPr marL="777240" lvl="2" indent="0"/>
            <a:endParaRPr lang="fr-BE" dirty="0" smtClean="0"/>
          </a:p>
          <a:p>
            <a:pPr marL="114300" indent="0"/>
            <a:r>
              <a:rPr lang="fr-BE" dirty="0" smtClean="0"/>
              <a:t> Modifications permanente de bibliothèque, de localisation et de cote</a:t>
            </a:r>
          </a:p>
          <a:p>
            <a:pPr marL="777240" lvl="2" indent="0"/>
            <a:r>
              <a:rPr lang="fr-BE" dirty="0" smtClean="0">
                <a:solidFill>
                  <a:srgbClr val="0070C0"/>
                </a:solidFill>
              </a:rPr>
              <a:t> de manière directe, via le </a:t>
            </a:r>
            <a:r>
              <a:rPr lang="fr-BE" dirty="0" err="1" smtClean="0">
                <a:solidFill>
                  <a:srgbClr val="0070C0"/>
                </a:solidFill>
              </a:rPr>
              <a:t>Metadata</a:t>
            </a:r>
            <a:r>
              <a:rPr lang="fr-BE" smtClean="0">
                <a:solidFill>
                  <a:srgbClr val="0070C0"/>
                </a:solidFill>
              </a:rPr>
              <a:t> editor, notices HOL,</a:t>
            </a:r>
            <a:endParaRPr lang="fr-BE" dirty="0" smtClean="0">
              <a:solidFill>
                <a:srgbClr val="0070C0"/>
              </a:solidFill>
            </a:endParaRPr>
          </a:p>
          <a:p>
            <a:pPr marL="777240" lvl="2" indent="0"/>
            <a:r>
              <a:rPr lang="fr-BE" dirty="0" smtClean="0">
                <a:solidFill>
                  <a:srgbClr val="0070C0"/>
                </a:solidFill>
              </a:rPr>
              <a:t>  </a:t>
            </a:r>
            <a:r>
              <a:rPr lang="fr-BE" dirty="0" smtClean="0">
                <a:solidFill>
                  <a:srgbClr val="FF0000"/>
                </a:solidFill>
              </a:rPr>
              <a:t>ne pas modifier la bibliothèque à partir du </a:t>
            </a:r>
            <a:r>
              <a:rPr lang="fr-BE" dirty="0" err="1" smtClean="0">
                <a:solidFill>
                  <a:srgbClr val="FF0000"/>
                </a:solidFill>
              </a:rPr>
              <a:t>Physical</a:t>
            </a:r>
            <a:r>
              <a:rPr lang="fr-BE" dirty="0" smtClean="0">
                <a:solidFill>
                  <a:srgbClr val="FF0000"/>
                </a:solidFill>
              </a:rPr>
              <a:t> item editor (à partir de l’exemplaire) : </a:t>
            </a:r>
            <a:r>
              <a:rPr lang="fr-BE" dirty="0" smtClean="0"/>
              <a:t>ne permet pas de modifier la cote et modifie le HOL de manière erronée.</a:t>
            </a:r>
            <a:endParaRPr lang="fr-BE" dirty="0" smtClean="0">
              <a:solidFill>
                <a:srgbClr val="0070C0"/>
              </a:solidFill>
            </a:endParaRPr>
          </a:p>
          <a:p>
            <a:pPr marL="777240" lvl="2" indent="0"/>
            <a:r>
              <a:rPr lang="fr-BE" dirty="0" smtClean="0"/>
              <a:t> en passant par une </a:t>
            </a:r>
            <a:r>
              <a:rPr lang="fr-BE" dirty="0" err="1" smtClean="0"/>
              <a:t>request</a:t>
            </a:r>
            <a:r>
              <a:rPr lang="fr-BE" dirty="0" smtClean="0"/>
              <a:t>, via la </a:t>
            </a:r>
            <a:r>
              <a:rPr lang="fr-BE" dirty="0" err="1" smtClean="0"/>
              <a:t>list</a:t>
            </a:r>
            <a:r>
              <a:rPr lang="fr-BE" dirty="0" smtClean="0"/>
              <a:t> of items, bouton « Actions », « Move item », option « Move </a:t>
            </a:r>
            <a:r>
              <a:rPr lang="fr-BE" dirty="0" err="1" smtClean="0"/>
              <a:t>permanently</a:t>
            </a:r>
            <a:r>
              <a:rPr lang="fr-BE" dirty="0" smtClean="0"/>
              <a:t> » : procédure lourde, mais correcte. Ne permet pas de modifier la cote.</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65</a:t>
            </a:fld>
            <a:endParaRPr lang="en-US"/>
          </a:p>
        </p:txBody>
      </p:sp>
      <p:sp>
        <p:nvSpPr>
          <p:cNvPr id="5" name="Espace réservé du pied de page 4"/>
          <p:cNvSpPr>
            <a:spLocks noGrp="1"/>
          </p:cNvSpPr>
          <p:nvPr>
            <p:ph type="ftr" sz="quarter" idx="3"/>
          </p:nvPr>
        </p:nvSpPr>
        <p:spPr/>
        <p:txBody>
          <a:bodyPr/>
          <a:lstStyle/>
          <a:p>
            <a:r>
              <a:rPr lang="fr-BE" smtClean="0"/>
              <a:t>Alma @ ULg – Resource Management</a:t>
            </a:r>
          </a:p>
          <a:p>
            <a:r>
              <a:rPr lang="fr-BE" smtClean="0"/>
              <a:t> – Metadata Editor</a:t>
            </a:r>
            <a:endParaRPr lang="en-US"/>
          </a:p>
        </p:txBody>
      </p:sp>
      <p:sp>
        <p:nvSpPr>
          <p:cNvPr id="6" name="Titre 3"/>
          <p:cNvSpPr txBox="1">
            <a:spLocks noGrp="1"/>
          </p:cNvSpPr>
          <p:nvPr>
            <p:ph type="title"/>
          </p:nvPr>
        </p:nvSpPr>
        <p:spPr>
          <a:xfrm>
            <a:off x="251520" y="188640"/>
            <a:ext cx="7992888" cy="936104"/>
          </a:xfrm>
          <a:prstGeom prst="rect">
            <a:avLst/>
          </a:prstGeom>
        </p:spPr>
        <p:txBody>
          <a:bodyPr/>
          <a:lstStyle/>
          <a:p>
            <a:pPr marR="0" lvl="0" algn="l" defTabSz="914400" rtl="0" eaLnBrk="1" fontAlgn="auto" latinLnBrk="0" hangingPunct="1">
              <a:lnSpc>
                <a:spcPct val="100000"/>
              </a:lnSpc>
              <a:spcBef>
                <a:spcPct val="0"/>
              </a:spcBef>
              <a:spcAft>
                <a:spcPts val="0"/>
              </a:spcAft>
              <a:buClrTx/>
              <a:buSzTx/>
              <a:tabLst/>
              <a:defRPr/>
            </a:pPr>
            <a:r>
              <a:rPr lang="fr-BE" sz="2000" cap="all" dirty="0" smtClean="0"/>
              <a:t>MODIFICATIONS  De </a:t>
            </a:r>
            <a:r>
              <a:rPr lang="fr-BE" sz="2000" cap="all" dirty="0" err="1" smtClean="0"/>
              <a:t>BIBLIOTHèque</a:t>
            </a:r>
            <a:r>
              <a:rPr lang="fr-BE" sz="2000" cap="all" dirty="0" smtClean="0"/>
              <a:t>, de localisation et de cote : synthèse (2)</a:t>
            </a:r>
            <a:endParaRPr kumimoji="0" lang="fr-BE" sz="2000" b="0" i="0" u="none" strike="noStrike" kern="1200" cap="all" spc="-100" normalizeH="0" baseline="0" noProof="0" dirty="0" smtClean="0">
              <a:ln>
                <a:noFill/>
              </a:ln>
              <a:solidFill>
                <a:schemeClr val="tx2"/>
              </a:solidFill>
              <a:effectLst/>
              <a:uLnTx/>
              <a:uFillTx/>
              <a:latin typeface="Arial Rounded MT Bold" pitchFamily="34" charset="0"/>
              <a:ea typeface="+mj-ea"/>
              <a:cs typeface="+mj-cs"/>
            </a:endParaRPr>
          </a:p>
        </p:txBody>
      </p:sp>
    </p:spTree>
    <p:extLst>
      <p:ext uri="{BB962C8B-B14F-4D97-AF65-F5344CB8AC3E}">
        <p14:creationId xmlns:p14="http://schemas.microsoft.com/office/powerpoint/2010/main" val="24439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6252" y="21450"/>
            <a:ext cx="7992888" cy="936104"/>
          </a:xfrm>
        </p:spPr>
        <p:txBody>
          <a:bodyPr/>
          <a:lstStyle/>
          <a:p>
            <a:pPr marL="114300"/>
            <a:r>
              <a:rPr lang="fr-BE" sz="2000" cap="all"/>
              <a:t>Accéder au Metadata Editor</a:t>
            </a:r>
            <a:br>
              <a:rPr lang="fr-BE" sz="2000" cap="all"/>
            </a:br>
            <a:endParaRPr lang="fr-BE" sz="2000" dirty="0"/>
          </a:p>
        </p:txBody>
      </p:sp>
      <p:sp>
        <p:nvSpPr>
          <p:cNvPr id="7" name="Espace réservé du contenu 6"/>
          <p:cNvSpPr>
            <a:spLocks noGrp="1"/>
          </p:cNvSpPr>
          <p:nvPr>
            <p:ph sz="half" idx="1"/>
          </p:nvPr>
        </p:nvSpPr>
        <p:spPr>
          <a:xfrm>
            <a:off x="100328" y="878528"/>
            <a:ext cx="8431460" cy="4968552"/>
          </a:xfrm>
        </p:spPr>
        <p:txBody>
          <a:bodyPr/>
          <a:lstStyle/>
          <a:p>
            <a:pPr marL="114300" indent="0">
              <a:buNone/>
            </a:pPr>
            <a:r>
              <a:rPr lang="fr-BE" smtClean="0"/>
              <a:t>(2)</a:t>
            </a:r>
          </a:p>
          <a:p>
            <a:pPr marL="114300" indent="0">
              <a:buNone/>
            </a:pPr>
            <a:r>
              <a:rPr lang="fr-BE" smtClean="0"/>
              <a:t>À partir d’une notice affichée en recherche</a:t>
            </a:r>
          </a:p>
          <a:p>
            <a:pPr lvl="1">
              <a:buClrTx/>
              <a:buSzPct val="100000"/>
            </a:pPr>
            <a:r>
              <a:rPr lang="fr-BE" smtClean="0"/>
              <a:t>Recherche </a:t>
            </a:r>
            <a:r>
              <a:rPr lang="fr-BE" b="1" cap="all" smtClean="0"/>
              <a:t>Physical titles </a:t>
            </a:r>
            <a:endParaRPr lang="fr-BE" b="1" cap="all"/>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lvl="1">
              <a:buClrTx/>
              <a:buSzPct val="100000"/>
            </a:pPr>
            <a:endParaRPr lang="en-US" sz="1400" b="1" cap="all" smtClean="0"/>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7</a:t>
            </a:fld>
            <a:endParaRPr lang="en-US"/>
          </a:p>
        </p:txBody>
      </p:sp>
      <p:pic>
        <p:nvPicPr>
          <p:cNvPr id="8" name="Image 7"/>
          <p:cNvPicPr>
            <a:picLocks noChangeAspect="1"/>
          </p:cNvPicPr>
          <p:nvPr/>
        </p:nvPicPr>
        <p:blipFill>
          <a:blip r:embed="rId3" cstate="print"/>
          <a:stretch>
            <a:fillRect/>
          </a:stretch>
        </p:blipFill>
        <p:spPr>
          <a:xfrm>
            <a:off x="3059832" y="3467188"/>
            <a:ext cx="1752600" cy="266700"/>
          </a:xfrm>
          <a:prstGeom prst="rect">
            <a:avLst/>
          </a:prstGeom>
        </p:spPr>
      </p:pic>
      <p:pic>
        <p:nvPicPr>
          <p:cNvPr id="9" name="Image 8"/>
          <p:cNvPicPr>
            <a:picLocks noChangeAspect="1"/>
          </p:cNvPicPr>
          <p:nvPr/>
        </p:nvPicPr>
        <p:blipFill>
          <a:blip r:embed="rId4" cstate="print"/>
          <a:stretch>
            <a:fillRect/>
          </a:stretch>
        </p:blipFill>
        <p:spPr>
          <a:xfrm>
            <a:off x="3790883" y="3706536"/>
            <a:ext cx="3196084" cy="2610793"/>
          </a:xfrm>
          <a:prstGeom prst="rect">
            <a:avLst/>
          </a:prstGeom>
        </p:spPr>
      </p:pic>
      <p:pic>
        <p:nvPicPr>
          <p:cNvPr id="10" name="Image 9"/>
          <p:cNvPicPr>
            <a:picLocks noChangeAspect="1"/>
          </p:cNvPicPr>
          <p:nvPr/>
        </p:nvPicPr>
        <p:blipFill>
          <a:blip r:embed="rId5" cstate="print"/>
          <a:stretch>
            <a:fillRect/>
          </a:stretch>
        </p:blipFill>
        <p:spPr>
          <a:xfrm>
            <a:off x="6955106" y="3439836"/>
            <a:ext cx="1209675" cy="533400"/>
          </a:xfrm>
          <a:prstGeom prst="rect">
            <a:avLst/>
          </a:prstGeom>
        </p:spPr>
      </p:pic>
      <p:pic>
        <p:nvPicPr>
          <p:cNvPr id="16" name="Image 15"/>
          <p:cNvPicPr>
            <a:picLocks noChangeAspect="1"/>
          </p:cNvPicPr>
          <p:nvPr/>
        </p:nvPicPr>
        <p:blipFill>
          <a:blip r:embed="rId5" cstate="print"/>
          <a:stretch>
            <a:fillRect/>
          </a:stretch>
        </p:blipFill>
        <p:spPr>
          <a:xfrm>
            <a:off x="7019809" y="5949884"/>
            <a:ext cx="1209675" cy="533400"/>
          </a:xfrm>
          <a:prstGeom prst="rect">
            <a:avLst/>
          </a:prstGeom>
        </p:spPr>
      </p:pic>
      <p:pic>
        <p:nvPicPr>
          <p:cNvPr id="11" name="Image 10"/>
          <p:cNvPicPr>
            <a:picLocks noChangeAspect="1"/>
          </p:cNvPicPr>
          <p:nvPr/>
        </p:nvPicPr>
        <p:blipFill>
          <a:blip r:embed="rId6" cstate="print"/>
          <a:stretch>
            <a:fillRect/>
          </a:stretch>
        </p:blipFill>
        <p:spPr>
          <a:xfrm>
            <a:off x="53538" y="3683900"/>
            <a:ext cx="1567841" cy="431516"/>
          </a:xfrm>
          <a:prstGeom prst="rect">
            <a:avLst/>
          </a:prstGeom>
        </p:spPr>
      </p:pic>
      <p:pic>
        <p:nvPicPr>
          <p:cNvPr id="12" name="Image 11"/>
          <p:cNvPicPr>
            <a:picLocks noChangeAspect="1"/>
          </p:cNvPicPr>
          <p:nvPr/>
        </p:nvPicPr>
        <p:blipFill>
          <a:blip r:embed="rId7" cstate="print"/>
          <a:stretch>
            <a:fillRect/>
          </a:stretch>
        </p:blipFill>
        <p:spPr>
          <a:xfrm>
            <a:off x="453402" y="4279860"/>
            <a:ext cx="2405763" cy="1765340"/>
          </a:xfrm>
          <a:prstGeom prst="rect">
            <a:avLst/>
          </a:prstGeom>
        </p:spPr>
      </p:pic>
      <p:cxnSp>
        <p:nvCxnSpPr>
          <p:cNvPr id="24" name="Connecteur droit avec flèche 23"/>
          <p:cNvCxnSpPr/>
          <p:nvPr/>
        </p:nvCxnSpPr>
        <p:spPr>
          <a:xfrm flipH="1" flipV="1">
            <a:off x="2859165" y="5648960"/>
            <a:ext cx="4700778" cy="668369"/>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8" cstate="print"/>
          <a:stretch>
            <a:fillRect/>
          </a:stretch>
        </p:blipFill>
        <p:spPr>
          <a:xfrm>
            <a:off x="701969" y="2019935"/>
            <a:ext cx="6180475" cy="1457185"/>
          </a:xfrm>
          <a:prstGeom prst="rect">
            <a:avLst/>
          </a:prstGeom>
        </p:spPr>
      </p:pic>
      <p:cxnSp>
        <p:nvCxnSpPr>
          <p:cNvPr id="18" name="Connecteur droit 17"/>
          <p:cNvCxnSpPr/>
          <p:nvPr/>
        </p:nvCxnSpPr>
        <p:spPr>
          <a:xfrm flipV="1">
            <a:off x="4139952" y="2107205"/>
            <a:ext cx="2274362" cy="25651"/>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6414314" y="2107205"/>
            <a:ext cx="0" cy="1636615"/>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1862764" y="3467188"/>
            <a:ext cx="489666" cy="594359"/>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6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6252" y="21450"/>
            <a:ext cx="7992888" cy="936104"/>
          </a:xfrm>
        </p:spPr>
        <p:txBody>
          <a:bodyPr/>
          <a:lstStyle/>
          <a:p>
            <a:pPr marL="114300"/>
            <a:r>
              <a:rPr lang="fr-BE" sz="2000" cap="all"/>
              <a:t>Accéder au Metadata Editor</a:t>
            </a:r>
            <a:br>
              <a:rPr lang="fr-BE" sz="2000" cap="all"/>
            </a:br>
            <a:endParaRPr lang="fr-BE" sz="2000" dirty="0"/>
          </a:p>
        </p:txBody>
      </p:sp>
      <p:sp>
        <p:nvSpPr>
          <p:cNvPr id="7" name="Espace réservé du contenu 6"/>
          <p:cNvSpPr>
            <a:spLocks noGrp="1"/>
          </p:cNvSpPr>
          <p:nvPr>
            <p:ph sz="half" idx="1"/>
          </p:nvPr>
        </p:nvSpPr>
        <p:spPr>
          <a:xfrm>
            <a:off x="100328" y="878528"/>
            <a:ext cx="8431460" cy="4968552"/>
          </a:xfrm>
        </p:spPr>
        <p:txBody>
          <a:bodyPr/>
          <a:lstStyle/>
          <a:p>
            <a:pPr marL="114300" indent="0">
              <a:buNone/>
            </a:pPr>
            <a:r>
              <a:rPr lang="fr-BE" smtClean="0"/>
              <a:t>(2)</a:t>
            </a:r>
          </a:p>
          <a:p>
            <a:pPr marL="114300" indent="0">
              <a:buNone/>
            </a:pPr>
            <a:r>
              <a:rPr lang="fr-BE" smtClean="0"/>
              <a:t>À partir d’une notice affichée en recherche</a:t>
            </a:r>
          </a:p>
          <a:p>
            <a:pPr lvl="1">
              <a:buClrTx/>
              <a:buSzPct val="100000"/>
            </a:pPr>
            <a:r>
              <a:rPr lang="fr-BE" smtClean="0"/>
              <a:t>Recherche </a:t>
            </a:r>
            <a:r>
              <a:rPr lang="fr-BE" b="1" cap="all" smtClean="0"/>
              <a:t>Physical items</a:t>
            </a:r>
            <a:endParaRPr lang="fr-BE" b="1" cap="all"/>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lvl="1">
              <a:buClrTx/>
              <a:buSzPct val="100000"/>
            </a:pPr>
            <a:endParaRPr lang="en-US" sz="1400" b="1" cap="all" smtClean="0"/>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8</a:t>
            </a:fld>
            <a:endParaRPr lang="en-US"/>
          </a:p>
        </p:txBody>
      </p:sp>
      <p:pic>
        <p:nvPicPr>
          <p:cNvPr id="8" name="Image 7"/>
          <p:cNvPicPr>
            <a:picLocks noChangeAspect="1"/>
          </p:cNvPicPr>
          <p:nvPr/>
        </p:nvPicPr>
        <p:blipFill>
          <a:blip r:embed="rId3" cstate="print"/>
          <a:stretch>
            <a:fillRect/>
          </a:stretch>
        </p:blipFill>
        <p:spPr>
          <a:xfrm>
            <a:off x="3059832" y="3467188"/>
            <a:ext cx="1752600" cy="266700"/>
          </a:xfrm>
          <a:prstGeom prst="rect">
            <a:avLst/>
          </a:prstGeom>
        </p:spPr>
      </p:pic>
      <p:pic>
        <p:nvPicPr>
          <p:cNvPr id="9" name="Image 8"/>
          <p:cNvPicPr>
            <a:picLocks noChangeAspect="1"/>
          </p:cNvPicPr>
          <p:nvPr/>
        </p:nvPicPr>
        <p:blipFill>
          <a:blip r:embed="rId4" cstate="print"/>
          <a:stretch>
            <a:fillRect/>
          </a:stretch>
        </p:blipFill>
        <p:spPr>
          <a:xfrm>
            <a:off x="3790883" y="3706536"/>
            <a:ext cx="3196084" cy="2610793"/>
          </a:xfrm>
          <a:prstGeom prst="rect">
            <a:avLst/>
          </a:prstGeom>
        </p:spPr>
      </p:pic>
      <p:pic>
        <p:nvPicPr>
          <p:cNvPr id="10" name="Image 9"/>
          <p:cNvPicPr>
            <a:picLocks noChangeAspect="1"/>
          </p:cNvPicPr>
          <p:nvPr/>
        </p:nvPicPr>
        <p:blipFill>
          <a:blip r:embed="rId5" cstate="print"/>
          <a:stretch>
            <a:fillRect/>
          </a:stretch>
        </p:blipFill>
        <p:spPr>
          <a:xfrm>
            <a:off x="6955106" y="3439836"/>
            <a:ext cx="1209675" cy="533400"/>
          </a:xfrm>
          <a:prstGeom prst="rect">
            <a:avLst/>
          </a:prstGeom>
        </p:spPr>
      </p:pic>
      <p:pic>
        <p:nvPicPr>
          <p:cNvPr id="16" name="Image 15"/>
          <p:cNvPicPr>
            <a:picLocks noChangeAspect="1"/>
          </p:cNvPicPr>
          <p:nvPr/>
        </p:nvPicPr>
        <p:blipFill>
          <a:blip r:embed="rId5" cstate="print"/>
          <a:stretch>
            <a:fillRect/>
          </a:stretch>
        </p:blipFill>
        <p:spPr>
          <a:xfrm>
            <a:off x="7019809" y="5949884"/>
            <a:ext cx="1209675" cy="533400"/>
          </a:xfrm>
          <a:prstGeom prst="rect">
            <a:avLst/>
          </a:prstGeom>
        </p:spPr>
      </p:pic>
      <p:pic>
        <p:nvPicPr>
          <p:cNvPr id="11" name="Image 10"/>
          <p:cNvPicPr>
            <a:picLocks noChangeAspect="1"/>
          </p:cNvPicPr>
          <p:nvPr/>
        </p:nvPicPr>
        <p:blipFill>
          <a:blip r:embed="rId6" cstate="print"/>
          <a:stretch>
            <a:fillRect/>
          </a:stretch>
        </p:blipFill>
        <p:spPr>
          <a:xfrm>
            <a:off x="53538" y="3683900"/>
            <a:ext cx="1567841" cy="431516"/>
          </a:xfrm>
          <a:prstGeom prst="rect">
            <a:avLst/>
          </a:prstGeom>
        </p:spPr>
      </p:pic>
      <p:pic>
        <p:nvPicPr>
          <p:cNvPr id="12" name="Image 11"/>
          <p:cNvPicPr>
            <a:picLocks noChangeAspect="1"/>
          </p:cNvPicPr>
          <p:nvPr/>
        </p:nvPicPr>
        <p:blipFill>
          <a:blip r:embed="rId7" cstate="print"/>
          <a:stretch>
            <a:fillRect/>
          </a:stretch>
        </p:blipFill>
        <p:spPr>
          <a:xfrm>
            <a:off x="453402" y="4279860"/>
            <a:ext cx="2405763" cy="1765340"/>
          </a:xfrm>
          <a:prstGeom prst="rect">
            <a:avLst/>
          </a:prstGeom>
        </p:spPr>
      </p:pic>
      <p:cxnSp>
        <p:nvCxnSpPr>
          <p:cNvPr id="24" name="Connecteur droit avec flèche 23"/>
          <p:cNvCxnSpPr/>
          <p:nvPr/>
        </p:nvCxnSpPr>
        <p:spPr>
          <a:xfrm flipH="1" flipV="1">
            <a:off x="2859165" y="5648960"/>
            <a:ext cx="4700778" cy="668369"/>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8" cstate="print"/>
          <a:stretch>
            <a:fillRect/>
          </a:stretch>
        </p:blipFill>
        <p:spPr>
          <a:xfrm>
            <a:off x="714308" y="1975401"/>
            <a:ext cx="6153150" cy="1238250"/>
          </a:xfrm>
          <a:prstGeom prst="rect">
            <a:avLst/>
          </a:prstGeom>
        </p:spPr>
      </p:pic>
      <p:cxnSp>
        <p:nvCxnSpPr>
          <p:cNvPr id="19" name="Connecteur droit 18"/>
          <p:cNvCxnSpPr/>
          <p:nvPr/>
        </p:nvCxnSpPr>
        <p:spPr>
          <a:xfrm flipV="1">
            <a:off x="3779625" y="2113291"/>
            <a:ext cx="2274362" cy="25651"/>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6049718" y="2137824"/>
            <a:ext cx="0" cy="1636615"/>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21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6252" y="21450"/>
            <a:ext cx="7992888" cy="936104"/>
          </a:xfrm>
        </p:spPr>
        <p:txBody>
          <a:bodyPr/>
          <a:lstStyle/>
          <a:p>
            <a:pPr marL="114300"/>
            <a:r>
              <a:rPr lang="fr-BE" sz="2000" cap="all"/>
              <a:t>Accéder au Metadata Editor</a:t>
            </a:r>
            <a:br>
              <a:rPr lang="fr-BE" sz="2000" cap="all"/>
            </a:br>
            <a:endParaRPr lang="fr-BE" sz="2000" dirty="0"/>
          </a:p>
        </p:txBody>
      </p:sp>
      <p:sp>
        <p:nvSpPr>
          <p:cNvPr id="7" name="Espace réservé du contenu 6"/>
          <p:cNvSpPr>
            <a:spLocks noGrp="1"/>
          </p:cNvSpPr>
          <p:nvPr>
            <p:ph sz="half" idx="1"/>
          </p:nvPr>
        </p:nvSpPr>
        <p:spPr>
          <a:xfrm>
            <a:off x="100328" y="878528"/>
            <a:ext cx="8431460" cy="4968552"/>
          </a:xfrm>
        </p:spPr>
        <p:txBody>
          <a:bodyPr/>
          <a:lstStyle/>
          <a:p>
            <a:pPr marL="114300" indent="0">
              <a:buNone/>
            </a:pPr>
            <a:r>
              <a:rPr lang="fr-BE" smtClean="0"/>
              <a:t>(3)</a:t>
            </a:r>
          </a:p>
          <a:p>
            <a:pPr marL="114300" indent="0">
              <a:buNone/>
            </a:pPr>
            <a:r>
              <a:rPr lang="fr-BE"/>
              <a:t>À partir du menu Alma : </a:t>
            </a:r>
            <a:br>
              <a:rPr lang="fr-BE"/>
            </a:br>
            <a:r>
              <a:rPr lang="fr-BE" b="1" smtClean="0">
                <a:solidFill>
                  <a:srgbClr val="C00000"/>
                </a:solidFill>
              </a:rPr>
              <a:t>Acquisitions &gt;</a:t>
            </a:r>
            <a:endParaRPr lang="fr-BE" smtClean="0"/>
          </a:p>
          <a:p>
            <a:pPr marL="411480" lvl="1" indent="0">
              <a:buClrTx/>
              <a:buSzPct val="100000"/>
              <a:buNone/>
            </a:pPr>
            <a:endParaRPr lang="fr-BE"/>
          </a:p>
          <a:p>
            <a:pPr marL="411480" lvl="1" indent="0">
              <a:buClrTx/>
              <a:buSzPct val="100000"/>
              <a:buNone/>
            </a:pPr>
            <a:endParaRPr lang="fr-BE" smtClean="0"/>
          </a:p>
          <a:p>
            <a:pPr marL="411480" lvl="1" indent="0">
              <a:buClrTx/>
              <a:buSzPct val="100000"/>
              <a:buNone/>
            </a:pPr>
            <a:endParaRPr lang="fr-BE"/>
          </a:p>
          <a:p>
            <a:pPr marL="411480" lvl="1" indent="0">
              <a:buClrTx/>
              <a:buSzPct val="100000"/>
              <a:buNone/>
            </a:pPr>
            <a:endParaRPr lang="fr-BE" smtClean="0"/>
          </a:p>
          <a:p>
            <a:pPr lvl="1">
              <a:buClrTx/>
              <a:buSzPct val="100000"/>
            </a:pPr>
            <a:endParaRPr lang="en-US" sz="1400" b="1" cap="all" smtClean="0"/>
          </a:p>
        </p:txBody>
      </p:sp>
      <p:sp>
        <p:nvSpPr>
          <p:cNvPr id="5" name="Espace réservé du pied de page 4"/>
          <p:cNvSpPr>
            <a:spLocks noGrp="1"/>
          </p:cNvSpPr>
          <p:nvPr>
            <p:ph type="ftr" sz="quarter" idx="3"/>
          </p:nvPr>
        </p:nvSpPr>
        <p:spPr/>
        <p:txBody>
          <a:bodyPr/>
          <a:lstStyle/>
          <a:p>
            <a:r>
              <a:rPr lang="fr-BE" smtClean="0"/>
              <a:t>Alma @ ULg – Resource Management – Metadata Editor</a:t>
            </a:r>
            <a:endParaRPr lang="en-US"/>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9</a:t>
            </a:fld>
            <a:endParaRPr lang="en-US"/>
          </a:p>
        </p:txBody>
      </p:sp>
    </p:spTree>
    <p:extLst>
      <p:ext uri="{BB962C8B-B14F-4D97-AF65-F5344CB8AC3E}">
        <p14:creationId xmlns:p14="http://schemas.microsoft.com/office/powerpoint/2010/main" val="39522700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FO_ALMA</Template>
  <TotalTime>6659</TotalTime>
  <Words>3385</Words>
  <Application>Microsoft Office PowerPoint</Application>
  <PresentationFormat>Affichage à l'écran (4:3)</PresentationFormat>
  <Paragraphs>870</Paragraphs>
  <Slides>65</Slides>
  <Notes>54</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Contiguïté</vt:lpstr>
      <vt:lpstr>Metadata Editor  Le catalogage dans Alma</vt:lpstr>
      <vt:lpstr>Rôles des utilisateurs</vt:lpstr>
      <vt:lpstr>Certification des utilisateurs</vt:lpstr>
      <vt:lpstr>Plan</vt:lpstr>
      <vt:lpstr>Accéder au Metadata Editor </vt:lpstr>
      <vt:lpstr>Accéder au Metadata Editor </vt:lpstr>
      <vt:lpstr>Accéder au Metadata Editor </vt:lpstr>
      <vt:lpstr>Accéder au Metadata Editor </vt:lpstr>
      <vt:lpstr>Accéder au Metadata Editor </vt:lpstr>
      <vt:lpstr>Accéder au Metadata Editor </vt:lpstr>
      <vt:lpstr>Plan</vt:lpstr>
      <vt:lpstr>Présentation du metadata editor </vt:lpstr>
      <vt:lpstr>Présentation PowerPoint</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Présentation du metadata editor</vt:lpstr>
      <vt:lpstr>Plan</vt:lpstr>
      <vt:lpstr>Création d’une notice bibliographique</vt:lpstr>
      <vt:lpstr>Création d’une notice bibliographique</vt:lpstr>
      <vt:lpstr>CRÉATION D’une notice bibliographique</vt:lpstr>
      <vt:lpstr>Création d’une notice bibliographique</vt:lpstr>
      <vt:lpstr>Création d’une notice bibliographique</vt:lpstr>
      <vt:lpstr>CRÉATION D’une notice bibliographique</vt:lpstr>
      <vt:lpstr>Création d’une notice bibliographique : COMMANDES</vt:lpstr>
      <vt:lpstr>CRÉATION D’une notice bibliographique : Portfolios locaux</vt:lpstr>
      <vt:lpstr>CRÉATION D’une notice HOLDING</vt:lpstr>
      <vt:lpstr>CRÉATION D’une notice HOLDING</vt:lpstr>
      <vt:lpstr>CRÉATION D’une notice HOLDING – grilles de saisie</vt:lpstr>
      <vt:lpstr>CRÉATION D’une notice HOLDING – grilles de saisie</vt:lpstr>
      <vt:lpstr> création de l’exemplaire</vt:lpstr>
      <vt:lpstr> création de l’exemplaire</vt:lpstr>
      <vt:lpstr> APRÈS…</vt:lpstr>
      <vt:lpstr> APRÈS…</vt:lpstr>
      <vt:lpstr>Plan</vt:lpstr>
      <vt:lpstr>Editer et modifier un holding existant. 1, A PARTIR D’une notice bibliographique éditée</vt:lpstr>
      <vt:lpstr>Présentation PowerPoint</vt:lpstr>
      <vt:lpstr>Editer et modifier un holding existant. 2, A PARTIR DE LA RECHERCHE</vt:lpstr>
      <vt:lpstr>Présentation PowerPoint</vt:lpstr>
      <vt:lpstr>Présentation PowerPoint</vt:lpstr>
      <vt:lpstr>Présentation PowerPoint</vt:lpstr>
      <vt:lpstr>Fonctionnalités accessibles par le bouton « Actions » </vt:lpstr>
      <vt:lpstr>Supprimer un holding auquel aucun exemplaire n’est attaché (1)</vt:lpstr>
      <vt:lpstr>Supprimer un holding auquel aucun exemplaire n’est attaché (2)</vt:lpstr>
      <vt:lpstr>Présentation PowerPoint</vt:lpstr>
      <vt:lpstr>Présentation PowerPoint</vt:lpstr>
      <vt:lpstr>Présentation PowerPoint</vt:lpstr>
      <vt:lpstr>Présentation PowerPoint</vt:lpstr>
      <vt:lpstr>Déplacer un holding vers une autre notice BIBliographique</vt:lpstr>
      <vt:lpstr>Présentation PowerPoint</vt:lpstr>
      <vt:lpstr>Présentation PowerPoint</vt:lpstr>
      <vt:lpstr>Présentation PowerPoint</vt:lpstr>
      <vt:lpstr>Présentation PowerPoint</vt:lpstr>
      <vt:lpstr>Présentation PowerPoint</vt:lpstr>
      <vt:lpstr>MODIFICATIONS  De BIBLIOTHèque, de localisation et de cote : synthèse (1)</vt:lpstr>
      <vt:lpstr>MODIFICATIONS  De BIBLIOTHèque, de localisation et de cote : synthèse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François Renaville</cp:lastModifiedBy>
  <cp:revision>637</cp:revision>
  <cp:lastPrinted>2015-02-24T11:10:59Z</cp:lastPrinted>
  <dcterms:created xsi:type="dcterms:W3CDTF">2014-10-28T10:20:46Z</dcterms:created>
  <dcterms:modified xsi:type="dcterms:W3CDTF">2017-02-21T12:38:44Z</dcterms:modified>
</cp:coreProperties>
</file>