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385" r:id="rId2"/>
    <p:sldId id="465" r:id="rId3"/>
    <p:sldId id="471" r:id="rId4"/>
    <p:sldId id="467" r:id="rId5"/>
    <p:sldId id="479" r:id="rId6"/>
    <p:sldId id="466" r:id="rId7"/>
    <p:sldId id="473" r:id="rId8"/>
    <p:sldId id="469" r:id="rId9"/>
    <p:sldId id="470" r:id="rId10"/>
    <p:sldId id="468" r:id="rId11"/>
    <p:sldId id="474" r:id="rId12"/>
    <p:sldId id="477" r:id="rId13"/>
    <p:sldId id="478" r:id="rId14"/>
    <p:sldId id="481" r:id="rId15"/>
    <p:sldId id="480" r:id="rId16"/>
  </p:sldIdLst>
  <p:sldSz cx="9144000" cy="6858000" type="screen4x3"/>
  <p:notesSz cx="6805613" cy="99441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nce Richelle" initials="LR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3F1"/>
    <a:srgbClr val="C7BA97"/>
    <a:srgbClr val="585B6E"/>
    <a:srgbClr val="FF3300"/>
    <a:srgbClr val="FF9900"/>
    <a:srgbClr val="7B7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0664" autoAdjust="0"/>
  </p:normalViewPr>
  <p:slideViewPr>
    <p:cSldViewPr>
      <p:cViewPr>
        <p:scale>
          <a:sx n="110" d="100"/>
          <a:sy n="110" d="100"/>
        </p:scale>
        <p:origin x="-156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08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099" cy="497205"/>
          </a:xfrm>
          <a:prstGeom prst="rect">
            <a:avLst/>
          </a:prstGeom>
        </p:spPr>
        <p:txBody>
          <a:bodyPr vert="horz" lIns="92265" tIns="46133" rIns="92265" bIns="46133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42" y="2"/>
            <a:ext cx="2949099" cy="497205"/>
          </a:xfrm>
          <a:prstGeom prst="rect">
            <a:avLst/>
          </a:prstGeom>
        </p:spPr>
        <p:txBody>
          <a:bodyPr vert="horz" lIns="92265" tIns="46133" rIns="92265" bIns="46133" rtlCol="0"/>
          <a:lstStyle>
            <a:lvl1pPr algn="r">
              <a:defRPr sz="1200"/>
            </a:lvl1pPr>
          </a:lstStyle>
          <a:p>
            <a:fld id="{F5EA7798-A561-4C99-91F3-D24BACABD4A1}" type="datetimeFigureOut">
              <a:rPr lang="fr-BE" smtClean="0"/>
              <a:pPr/>
              <a:t>21-02-17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445171"/>
            <a:ext cx="2949099" cy="497205"/>
          </a:xfrm>
          <a:prstGeom prst="rect">
            <a:avLst/>
          </a:prstGeom>
        </p:spPr>
        <p:txBody>
          <a:bodyPr vert="horz" lIns="92265" tIns="46133" rIns="92265" bIns="46133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42" y="9445171"/>
            <a:ext cx="2949099" cy="497205"/>
          </a:xfrm>
          <a:prstGeom prst="rect">
            <a:avLst/>
          </a:prstGeom>
        </p:spPr>
        <p:txBody>
          <a:bodyPr vert="horz" lIns="92265" tIns="46133" rIns="92265" bIns="46133" rtlCol="0" anchor="b"/>
          <a:lstStyle>
            <a:lvl1pPr algn="r">
              <a:defRPr sz="1200"/>
            </a:lvl1pPr>
          </a:lstStyle>
          <a:p>
            <a:fld id="{BBD89D9C-4971-4BD5-A9AF-8B8AA5943C9D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48296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099" cy="497205"/>
          </a:xfrm>
          <a:prstGeom prst="rect">
            <a:avLst/>
          </a:prstGeom>
        </p:spPr>
        <p:txBody>
          <a:bodyPr vert="horz" lIns="92265" tIns="46133" rIns="92265" bIns="46133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42" y="2"/>
            <a:ext cx="2949099" cy="497205"/>
          </a:xfrm>
          <a:prstGeom prst="rect">
            <a:avLst/>
          </a:prstGeom>
        </p:spPr>
        <p:txBody>
          <a:bodyPr vert="horz" lIns="92265" tIns="46133" rIns="92265" bIns="46133" rtlCol="0"/>
          <a:lstStyle>
            <a:lvl1pPr algn="r">
              <a:defRPr sz="1200"/>
            </a:lvl1pPr>
          </a:lstStyle>
          <a:p>
            <a:fld id="{5CFE7606-93E1-4414-B184-EF82DF2282F8}" type="datetimeFigureOut">
              <a:rPr lang="fr-BE" smtClean="0"/>
              <a:pPr/>
              <a:t>21-02-17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6125"/>
            <a:ext cx="497363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65" tIns="46133" rIns="92265" bIns="46133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3451"/>
            <a:ext cx="5444490" cy="4474845"/>
          </a:xfrm>
          <a:prstGeom prst="rect">
            <a:avLst/>
          </a:prstGeom>
        </p:spPr>
        <p:txBody>
          <a:bodyPr vert="horz" lIns="92265" tIns="46133" rIns="92265" bIns="46133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45171"/>
            <a:ext cx="2949099" cy="497205"/>
          </a:xfrm>
          <a:prstGeom prst="rect">
            <a:avLst/>
          </a:prstGeom>
        </p:spPr>
        <p:txBody>
          <a:bodyPr vert="horz" lIns="92265" tIns="46133" rIns="92265" bIns="46133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42" y="9445171"/>
            <a:ext cx="2949099" cy="497205"/>
          </a:xfrm>
          <a:prstGeom prst="rect">
            <a:avLst/>
          </a:prstGeom>
        </p:spPr>
        <p:txBody>
          <a:bodyPr vert="horz" lIns="92265" tIns="46133" rIns="92265" bIns="46133" rtlCol="0" anchor="b"/>
          <a:lstStyle>
            <a:lvl1pPr algn="r">
              <a:defRPr sz="1200"/>
            </a:lvl1pPr>
          </a:lstStyle>
          <a:p>
            <a:fld id="{9B6F5836-DC94-4EDB-AAF6-CE956D4E9F1D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65229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217085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530284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smtClean="0"/>
              <a:t>Cataloguing</a:t>
            </a:r>
            <a:r>
              <a:rPr lang="fr-BE" baseline="0" smtClean="0"/>
              <a:t> in Publication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67622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Pour</a:t>
            </a:r>
            <a:r>
              <a:rPr lang="fr-BE" baseline="0" dirty="0" smtClean="0"/>
              <a:t> rappel : 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79559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13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8899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15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23418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smtClean="0"/>
              <a:t>On peut activer la CZ comme cible</a:t>
            </a:r>
            <a:r>
              <a:rPr lang="fr-BE" baseline="0" smtClean="0"/>
              <a:t> de recherche dans les profils configurés mais à ce stade-ci du contenu de la CZ et de nos procédures de travail cette possibilité n’a pas été retenue.</a:t>
            </a:r>
          </a:p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49393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63945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027" indent="-173027">
              <a:buFontTx/>
              <a:buChar char="-"/>
            </a:pPr>
            <a:r>
              <a:rPr lang="fr-BE" dirty="0" smtClean="0"/>
              <a:t>SUDOC -&gt; supprimé mars</a:t>
            </a:r>
            <a:r>
              <a:rPr lang="fr-BE" baseline="0" dirty="0" smtClean="0"/>
              <a:t> 2016</a:t>
            </a:r>
          </a:p>
          <a:p>
            <a:pPr marL="173027" indent="-173027">
              <a:buFontTx/>
              <a:buChar char="-"/>
            </a:pPr>
            <a:r>
              <a:rPr lang="fr-BE" baseline="0" dirty="0" smtClean="0"/>
              <a:t>Agronomie -&gt; configuration initiale à revoir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35560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63909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55001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98120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553453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34986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gradFill>
          <a:gsLst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3933056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BE" smtClean="0"/>
              <a:t>Alma @ ULg – Resource Management – Search external resources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>
              <a:defRPr lang="en-US" smtClean="0"/>
            </a:lvl1pPr>
          </a:lstStyle>
          <a:p>
            <a:fld id="{E667ED75-B537-4810-9364-B7D9FE7FDC55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611560" y="2780928"/>
            <a:ext cx="7620000" cy="1143000"/>
          </a:xfrm>
        </p:spPr>
        <p:txBody>
          <a:bodyPr/>
          <a:lstStyle>
            <a:lvl1pPr>
              <a:defRPr sz="3600" b="1"/>
            </a:lvl1pPr>
          </a:lstStyle>
          <a:p>
            <a:r>
              <a:rPr lang="fr-FR" smtClean="0"/>
              <a:t>Modifiez le style du titre</a:t>
            </a:r>
            <a:endParaRPr lang="fr-BE" dirty="0"/>
          </a:p>
        </p:txBody>
      </p:sp>
      <p:sp>
        <p:nvSpPr>
          <p:cNvPr id="7" name="ZoneTexte 6"/>
          <p:cNvSpPr txBox="1"/>
          <p:nvPr userDrawn="1"/>
        </p:nvSpPr>
        <p:spPr>
          <a:xfrm>
            <a:off x="2843808" y="259233"/>
            <a:ext cx="5487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BE" sz="2400" b="1" dirty="0" smtClean="0">
                <a:solidFill>
                  <a:schemeClr val="tx2"/>
                </a:solidFill>
              </a:rPr>
              <a:t>Alma @ ULg </a:t>
            </a:r>
            <a:r>
              <a:rPr lang="fr-BE" sz="2400" b="1" dirty="0" smtClean="0">
                <a:solidFill>
                  <a:schemeClr val="tx2"/>
                </a:solidFill>
              </a:rPr>
              <a:t>– Resource Management</a:t>
            </a:r>
            <a:endParaRPr lang="fr-BE" sz="2400" b="1" dirty="0" smtClean="0">
              <a:solidFill>
                <a:schemeClr val="tx2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1" y="1"/>
            <a:ext cx="2672261" cy="753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Pr>
        <a:gradFill flip="none" rotWithShape="1">
          <a:gsLst>
            <a:gs pos="37500">
              <a:srgbClr val="FFFFFF"/>
            </a:gs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Arial Rounded MT Bold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7992888" cy="4988024"/>
          </a:xfrm>
        </p:spPr>
        <p:txBody>
          <a:bodyPr/>
          <a:lstStyle>
            <a:lvl1pPr>
              <a:buSzPct val="120000"/>
              <a:defRPr/>
            </a:lvl1pPr>
            <a:lvl2pPr>
              <a:buClr>
                <a:schemeClr val="tx2"/>
              </a:buClr>
              <a:buSzPct val="120000"/>
              <a:defRPr/>
            </a:lvl2pPr>
            <a:lvl3pPr>
              <a:buClr>
                <a:schemeClr val="accent1"/>
              </a:buClr>
              <a:buSzPct val="120000"/>
              <a:defRPr/>
            </a:lvl3pPr>
            <a:lvl4pPr>
              <a:buClr>
                <a:schemeClr val="tx2"/>
              </a:buClr>
              <a:buSzPct val="120000"/>
              <a:defRPr/>
            </a:lvl4pPr>
            <a:lvl5pPr>
              <a:buClr>
                <a:schemeClr val="accent1"/>
              </a:buClr>
              <a:buSzPct val="120000"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246015" y="2547073"/>
            <a:ext cx="5082628" cy="365760"/>
          </a:xfrm>
          <a:prstGeom prst="rect">
            <a:avLst/>
          </a:prstGeom>
        </p:spPr>
        <p:txBody>
          <a:bodyPr/>
          <a:lstStyle>
            <a:lvl1pPr>
              <a:defRPr sz="1300" b="0" baseline="0">
                <a:solidFill>
                  <a:srgbClr val="FF9900"/>
                </a:solidFill>
              </a:defRPr>
            </a:lvl1pPr>
          </a:lstStyle>
          <a:p>
            <a:r>
              <a:rPr lang="fr-BE" smtClean="0"/>
              <a:t>Alma @ ULg – Resource Management – Search external resources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Arial Rounded MT Bold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412776"/>
            <a:ext cx="3863280" cy="4968552"/>
          </a:xfrm>
        </p:spPr>
        <p:txBody>
          <a:bodyPr/>
          <a:lstStyle>
            <a:lvl1pPr>
              <a:buSzPct val="120000"/>
              <a:defRPr sz="2000"/>
            </a:lvl1pPr>
            <a:lvl2pPr>
              <a:buClr>
                <a:schemeClr val="tx2"/>
              </a:buClr>
              <a:buSzPct val="120000"/>
              <a:defRPr sz="2000"/>
            </a:lvl2pPr>
            <a:lvl3pPr>
              <a:buClr>
                <a:schemeClr val="accent1"/>
              </a:buClr>
              <a:buSzPct val="120000"/>
              <a:defRPr sz="1800"/>
            </a:lvl3pPr>
            <a:lvl4pPr>
              <a:buClr>
                <a:schemeClr val="tx2"/>
              </a:buClr>
              <a:buSzPct val="120000"/>
              <a:defRPr sz="1600"/>
            </a:lvl4pPr>
            <a:lvl5pPr marL="1554480" indent="-228600">
              <a:defRPr lang="en-US" sz="14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412776"/>
            <a:ext cx="3824808" cy="4968552"/>
          </a:xfrm>
        </p:spPr>
        <p:txBody>
          <a:bodyPr/>
          <a:lstStyle>
            <a:lvl1pPr marL="342900" indent="-228600">
              <a:defRPr lang="fr-F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>
              <a:defRPr lang="fr-F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>
              <a:buClr>
                <a:schemeClr val="accent1"/>
              </a:buClr>
              <a:defRPr lang="fr-FR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>
              <a:defRPr lang="fr-FR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buClr>
                <a:schemeClr val="tx2"/>
              </a:buClr>
              <a:buSzPct val="120000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fr-FR" smtClean="0"/>
              <a:t>Modifiez les styles du texte du masque</a:t>
            </a:r>
          </a:p>
          <a:p>
            <a:pPr marL="342900" lvl="1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fr-FR" smtClean="0"/>
              <a:t>Deuxième niveau</a:t>
            </a:r>
          </a:p>
          <a:p>
            <a:pPr marL="342900" lvl="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fr-FR" smtClean="0"/>
              <a:t>Troisième niveau</a:t>
            </a:r>
          </a:p>
          <a:p>
            <a:pPr marL="342900" lvl="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fr-FR" smtClean="0"/>
              <a:t>Quatrième niveau</a:t>
            </a:r>
          </a:p>
          <a:p>
            <a:pPr marL="342900" lvl="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246015" y="2547073"/>
            <a:ext cx="5082628" cy="365760"/>
          </a:xfrm>
          <a:prstGeom prst="rect">
            <a:avLst/>
          </a:prstGeom>
        </p:spPr>
        <p:txBody>
          <a:bodyPr/>
          <a:lstStyle>
            <a:lvl1pPr>
              <a:defRPr sz="1300" b="0" baseline="0">
                <a:solidFill>
                  <a:srgbClr val="FF9900"/>
                </a:solidFill>
              </a:defRPr>
            </a:lvl1pPr>
          </a:lstStyle>
          <a:p>
            <a:r>
              <a:rPr lang="fr-BE" smtClean="0"/>
              <a:t>Alma @ ULg – Resource Management – Search external resources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412776"/>
            <a:ext cx="3791272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060848"/>
            <a:ext cx="3791272" cy="4320479"/>
          </a:xfrm>
        </p:spPr>
        <p:txBody>
          <a:bodyPr/>
          <a:lstStyle>
            <a:lvl1pPr marL="342900" indent="-2286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 sz="2000"/>
            </a:lvl1pPr>
            <a:lvl2pPr>
              <a:buClr>
                <a:schemeClr val="tx2"/>
              </a:buClr>
              <a:buSzPct val="120000"/>
              <a:defRPr sz="2000"/>
            </a:lvl2pPr>
            <a:lvl3pPr>
              <a:buClr>
                <a:schemeClr val="accent1"/>
              </a:buClr>
              <a:buSzPct val="120000"/>
              <a:defRPr sz="1800"/>
            </a:lvl3pPr>
            <a:lvl4pPr>
              <a:buClr>
                <a:schemeClr val="tx2"/>
              </a:buClr>
              <a:buSzPct val="120000"/>
              <a:defRPr sz="1600"/>
            </a:lvl4pPr>
            <a:lvl5pPr marL="1554480" indent="-228600">
              <a:defRPr lang="en-US" sz="16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412776"/>
            <a:ext cx="382480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060848"/>
            <a:ext cx="3824808" cy="4320479"/>
          </a:xfrm>
        </p:spPr>
        <p:txBody>
          <a:bodyPr/>
          <a:lstStyle>
            <a:lvl1pPr marL="342900" indent="-228600">
              <a:defRPr lang="fr-F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>
              <a:defRPr lang="fr-F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>
              <a:defRPr lang="fr-FR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>
              <a:defRPr lang="fr-FR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buClr>
                <a:schemeClr val="accent1"/>
              </a:buClr>
              <a:buSzPct val="120000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mtClean="0"/>
              <a:t>Modifiez les styles du texte du masque</a:t>
            </a:r>
          </a:p>
          <a:p>
            <a:pPr marL="342900" lvl="1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mtClean="0"/>
              <a:t>Deuxième niveau</a:t>
            </a:r>
          </a:p>
          <a:p>
            <a:pPr marL="342900" lvl="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mtClean="0"/>
              <a:t>Troisième niveau</a:t>
            </a:r>
          </a:p>
          <a:p>
            <a:pPr marL="342900" lvl="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mtClean="0"/>
              <a:t>Quatrième niveau</a:t>
            </a:r>
          </a:p>
          <a:p>
            <a:pPr marL="342900" lvl="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3"/>
          </p:nvPr>
        </p:nvSpPr>
        <p:spPr>
          <a:xfrm rot="16200000">
            <a:off x="6246015" y="2547073"/>
            <a:ext cx="5082628" cy="365760"/>
          </a:xfrm>
          <a:prstGeom prst="rect">
            <a:avLst/>
          </a:prstGeom>
        </p:spPr>
        <p:txBody>
          <a:bodyPr/>
          <a:lstStyle>
            <a:lvl1pPr>
              <a:defRPr sz="1300" b="0" baseline="0">
                <a:solidFill>
                  <a:srgbClr val="FF9900"/>
                </a:solidFill>
              </a:defRPr>
            </a:lvl1pPr>
          </a:lstStyle>
          <a:p>
            <a:r>
              <a:rPr lang="fr-BE" smtClean="0"/>
              <a:t>Alma @ ULg – Resource Management – Search external resources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Arial Rounded MT Bold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246015" y="2547073"/>
            <a:ext cx="5082628" cy="365760"/>
          </a:xfrm>
          <a:prstGeom prst="rect">
            <a:avLst/>
          </a:prstGeom>
        </p:spPr>
        <p:txBody>
          <a:bodyPr/>
          <a:lstStyle>
            <a:lvl1pPr>
              <a:defRPr sz="1300" b="0" baseline="0">
                <a:solidFill>
                  <a:srgbClr val="FF9900"/>
                </a:solidFill>
              </a:defRPr>
            </a:lvl1pPr>
          </a:lstStyle>
          <a:p>
            <a:r>
              <a:rPr lang="fr-BE" smtClean="0"/>
              <a:t>Alma @ ULg – Resource Management – Search external resources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246015" y="2547073"/>
            <a:ext cx="5082628" cy="365760"/>
          </a:xfrm>
          <a:prstGeom prst="rect">
            <a:avLst/>
          </a:prstGeom>
        </p:spPr>
        <p:txBody>
          <a:bodyPr/>
          <a:lstStyle>
            <a:lvl1pPr>
              <a:defRPr sz="1300" b="0" baseline="0">
                <a:solidFill>
                  <a:srgbClr val="FF9900"/>
                </a:solidFill>
              </a:defRPr>
            </a:lvl1pPr>
          </a:lstStyle>
          <a:p>
            <a:r>
              <a:rPr lang="fr-BE" smtClean="0"/>
              <a:t>Alma @ ULg – Resource Management – Search external resources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9928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412776"/>
            <a:ext cx="7992888" cy="4988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rgbClr val="585B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rgbClr val="C7BA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500" b="1" baseline="0">
                <a:solidFill>
                  <a:srgbClr val="FFFFFF"/>
                </a:solidFill>
              </a:defRPr>
            </a:lvl1pPr>
          </a:lstStyle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195040" y="2598047"/>
            <a:ext cx="5184577" cy="365760"/>
          </a:xfrm>
          <a:prstGeom prst="rect">
            <a:avLst/>
          </a:prstGeom>
        </p:spPr>
        <p:txBody>
          <a:bodyPr/>
          <a:lstStyle>
            <a:lvl1pPr>
              <a:defRPr sz="1300" b="0" baseline="0">
                <a:solidFill>
                  <a:srgbClr val="FF9900"/>
                </a:solidFill>
              </a:defRPr>
            </a:lvl1pPr>
          </a:lstStyle>
          <a:p>
            <a:r>
              <a:rPr lang="fr-BE" smtClean="0"/>
              <a:t>Alma @ ULg – Resource Management – Search external resources</a:t>
            </a:r>
            <a:endParaRPr lang="en-US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353607"/>
            <a:ext cx="936104" cy="53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200" b="0" kern="1200" cap="none" spc="-100" baseline="0">
          <a:ln>
            <a:noFill/>
          </a:ln>
          <a:solidFill>
            <a:schemeClr val="tx2"/>
          </a:solidFill>
          <a:effectLst/>
          <a:latin typeface="Arial Rounded MT Bold" pitchFamily="34" charset="0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SzPct val="12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tx2"/>
        </a:buClr>
        <a:buSzPct val="12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1"/>
        </a:buClr>
        <a:buSzPct val="12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tx2"/>
        </a:buClr>
        <a:buSzPct val="12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1"/>
        </a:buClr>
        <a:buSzPct val="12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oclib.ulg.ac.be/catalo/Wiki.jsp?page=Fonctionnalit%C3%A9%20de%20recherche%20de%20ressoures%20externes%20et%20r%C3%A8gles%20associ%C3%A9es%20au%20copy-catalogin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755576" y="3189054"/>
            <a:ext cx="6461760" cy="1800200"/>
          </a:xfrm>
        </p:spPr>
        <p:txBody>
          <a:bodyPr>
            <a:normAutofit/>
          </a:bodyPr>
          <a:lstStyle/>
          <a:p>
            <a:pPr algn="ctr"/>
            <a:endParaRPr lang="fr-BE" sz="3200" b="1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fr-BE" sz="3200" b="1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fr-BE" sz="3200" b="1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fr-BE" sz="3200" b="1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0993" y="1340768"/>
            <a:ext cx="7620000" cy="2880319"/>
          </a:xfrm>
        </p:spPr>
        <p:txBody>
          <a:bodyPr/>
          <a:lstStyle/>
          <a:p>
            <a:pPr algn="ctr"/>
            <a:r>
              <a:rPr lang="fr-B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Localiser une notice dans un catalogue externe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sz="2800" dirty="0" err="1" smtClean="0"/>
              <a:t>Search</a:t>
            </a:r>
            <a:r>
              <a:rPr lang="fr-BE" sz="2800" dirty="0" smtClean="0"/>
              <a:t> </a:t>
            </a:r>
            <a:r>
              <a:rPr lang="fr-BE" sz="2800" dirty="0" err="1" smtClean="0"/>
              <a:t>external</a:t>
            </a:r>
            <a:r>
              <a:rPr lang="fr-BE" sz="2800" dirty="0" smtClean="0"/>
              <a:t> </a:t>
            </a:r>
            <a:r>
              <a:rPr lang="fr-BE" sz="2800" dirty="0" err="1" smtClean="0"/>
              <a:t>resources</a:t>
            </a:r>
            <a:r>
              <a:rPr lang="fr-BE" dirty="0"/>
              <a:t/>
            </a:r>
            <a:br>
              <a:rPr lang="fr-BE" dirty="0"/>
            </a:br>
            <a:endParaRPr lang="fr-B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5877272"/>
            <a:ext cx="1895475" cy="590550"/>
          </a:xfrm>
          <a:prstGeom prst="rect">
            <a:avLst/>
          </a:prstGeom>
        </p:spPr>
      </p:pic>
      <p:pic>
        <p:nvPicPr>
          <p:cNvPr id="1028" name="Picture 4" descr="C:\Users\Dewit Anne-Laure\AppData\Local\Microsoft\Windows\Temporary Internet Files\Content.IE5\ZBU4Y29M\Fotolia_35061180_XS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422658"/>
            <a:ext cx="2197100" cy="219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6300192" y="6173609"/>
            <a:ext cx="18722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 i="1" dirty="0" smtClean="0">
                <a:solidFill>
                  <a:schemeClr val="bg1">
                    <a:lumMod val="50000"/>
                  </a:schemeClr>
                </a:solidFill>
              </a:rPr>
              <a:t>Version du 18 novembre 2016</a:t>
            </a:r>
            <a:endParaRPr lang="fr-BE" sz="11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41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Profils d’import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fr-BE" sz="1800" dirty="0"/>
              <a:t>Des </a:t>
            </a:r>
            <a:r>
              <a:rPr lang="fr-BE" sz="1800"/>
              <a:t>profils </a:t>
            </a:r>
            <a:r>
              <a:rPr lang="fr-BE" sz="1800" smtClean="0"/>
              <a:t>d’import (fonction Import et Copy&amp;Overlay) sont </a:t>
            </a:r>
            <a:r>
              <a:rPr lang="fr-BE" sz="1800" dirty="0"/>
              <a:t>créés </a:t>
            </a:r>
            <a:r>
              <a:rPr lang="fr-BE" sz="1800"/>
              <a:t>pour </a:t>
            </a:r>
            <a:r>
              <a:rPr lang="fr-BE" sz="1800" smtClean="0"/>
              <a:t>modifier les notices lors de l’importation.</a:t>
            </a:r>
            <a:endParaRPr lang="fr-BE" sz="1800" dirty="0" smtClean="0"/>
          </a:p>
          <a:p>
            <a:pPr marL="114300" indent="0">
              <a:buNone/>
            </a:pPr>
            <a:endParaRPr lang="fr-BE" sz="1800" dirty="0" smtClean="0"/>
          </a:p>
          <a:p>
            <a:pPr marL="114300" indent="0">
              <a:buNone/>
            </a:pPr>
            <a:r>
              <a:rPr lang="fr-BE" sz="1800" i="1" smtClean="0">
                <a:solidFill>
                  <a:schemeClr val="accent3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fr-BE" sz="1800" smtClean="0"/>
              <a:t>Ils comprennent </a:t>
            </a:r>
            <a:r>
              <a:rPr lang="fr-BE" sz="1800" dirty="0"/>
              <a:t>la suppression des champs </a:t>
            </a:r>
            <a:r>
              <a:rPr lang="fr-BE" sz="1800" dirty="0" smtClean="0"/>
              <a:t>locaux </a:t>
            </a:r>
          </a:p>
          <a:p>
            <a:pPr marL="114300" indent="0">
              <a:buNone/>
            </a:pPr>
            <a:r>
              <a:rPr lang="fr-BE" sz="1800" dirty="0"/>
              <a:t> </a:t>
            </a:r>
            <a:r>
              <a:rPr lang="fr-BE" sz="1800" dirty="0" smtClean="0"/>
              <a:t>    (xx9, x9x</a:t>
            </a:r>
            <a:r>
              <a:rPr lang="fr-BE" sz="1800" smtClean="0"/>
              <a:t>, 9xx et 850, 852…)</a:t>
            </a:r>
            <a:endParaRPr lang="fr-BE" sz="1800"/>
          </a:p>
          <a:p>
            <a:pPr marL="114300" indent="0">
              <a:buNone/>
            </a:pPr>
            <a:r>
              <a:rPr lang="fr-BE" sz="1800" smtClean="0"/>
              <a:t> </a:t>
            </a:r>
            <a:r>
              <a:rPr lang="fr-BE" sz="1800" i="1" smtClean="0">
                <a:solidFill>
                  <a:schemeClr val="accent3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fr-BE" sz="1800">
                <a:sym typeface="Wingdings" panose="05000000000000000000" pitchFamily="2" charset="2"/>
              </a:rPr>
              <a:t>Lors de la visualisation de la notice avant importation, les champs qui ont été supprimés par le profil d’import ne sont pas visibles</a:t>
            </a:r>
            <a:endParaRPr lang="fr-BE" sz="1800"/>
          </a:p>
          <a:p>
            <a:pPr marL="114300" indent="0">
              <a:buNone/>
            </a:pPr>
            <a:endParaRPr lang="fr-BE" sz="1800" dirty="0" smtClean="0"/>
          </a:p>
          <a:p>
            <a:pPr marL="114300" indent="0">
              <a:buNone/>
            </a:pPr>
            <a:endParaRPr lang="fr-BE" sz="1800" dirty="0" smtClean="0"/>
          </a:p>
          <a:p>
            <a:pPr marL="114300" indent="0">
              <a:buNone/>
            </a:pPr>
            <a:r>
              <a:rPr lang="fr-BE" sz="1800" smtClean="0"/>
              <a:t>Dans les champs conservés, il y en a  certains que nous n’avons </a:t>
            </a:r>
            <a:r>
              <a:rPr lang="fr-BE" sz="1800" dirty="0" smtClean="0"/>
              <a:t>pas </a:t>
            </a:r>
            <a:r>
              <a:rPr lang="fr-BE" sz="1800" smtClean="0"/>
              <a:t>l’habitude d’ajouter</a:t>
            </a:r>
            <a:r>
              <a:rPr lang="fr-BE" sz="1800" dirty="0" smtClean="0"/>
              <a:t>. </a:t>
            </a:r>
            <a:r>
              <a:rPr lang="fr-BE" sz="1800" smtClean="0"/>
              <a:t>Il s’agit par exemple </a:t>
            </a:r>
            <a:r>
              <a:rPr lang="fr-BE" sz="1800" dirty="0" smtClean="0"/>
              <a:t>de :</a:t>
            </a:r>
          </a:p>
          <a:p>
            <a:pPr marL="114300" indent="0">
              <a:buNone/>
            </a:pPr>
            <a:endParaRPr lang="fr-BE" sz="1800" dirty="0" smtClean="0"/>
          </a:p>
          <a:p>
            <a:pPr marL="114300" indent="0">
              <a:buNone/>
            </a:pPr>
            <a:endParaRPr lang="fr-BE" sz="1800" dirty="0" smtClean="0"/>
          </a:p>
          <a:p>
            <a:pPr marL="114300" indent="0">
              <a:buNone/>
            </a:pPr>
            <a:endParaRPr lang="fr-BE" sz="1800" dirty="0" smtClean="0"/>
          </a:p>
          <a:p>
            <a:pPr marL="114300" indent="0">
              <a:buNone/>
            </a:pPr>
            <a:endParaRPr lang="fr-BE" sz="1800" dirty="0" smtClean="0"/>
          </a:p>
          <a:p>
            <a:pPr marL="114300" indent="0">
              <a:buClr>
                <a:schemeClr val="accent4">
                  <a:lumMod val="75000"/>
                </a:schemeClr>
              </a:buClr>
              <a:buNone/>
            </a:pPr>
            <a:endParaRPr lang="fr-BE" sz="1800" dirty="0"/>
          </a:p>
          <a:p>
            <a:pPr marL="114300" indent="0">
              <a:buNone/>
            </a:pPr>
            <a:endParaRPr lang="fr-BE" sz="1800" dirty="0" smtClean="0"/>
          </a:p>
          <a:p>
            <a:pPr marL="114300" indent="0">
              <a:buNone/>
            </a:pPr>
            <a:endParaRPr lang="fr-BE" sz="1800" dirty="0" smtClean="0"/>
          </a:p>
          <a:p>
            <a:pPr>
              <a:buFont typeface="Wingdings"/>
              <a:buChar char="à"/>
            </a:pPr>
            <a:endParaRPr lang="fr-BE" sz="1800" dirty="0" smtClean="0"/>
          </a:p>
          <a:p>
            <a:pPr marL="114300" indent="0">
              <a:buNone/>
            </a:pP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Search external resources</a:t>
            </a:r>
            <a:endParaRPr lang="en-US"/>
          </a:p>
        </p:txBody>
      </p:sp>
      <p:sp>
        <p:nvSpPr>
          <p:cNvPr id="6" name="ZoneTexte 5"/>
          <p:cNvSpPr txBox="1"/>
          <p:nvPr/>
        </p:nvSpPr>
        <p:spPr>
          <a:xfrm>
            <a:off x="467544" y="4923750"/>
            <a:ext cx="7560840" cy="923330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marL="400050" indent="-285750"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fr-BE"/>
              <a:t>010 </a:t>
            </a:r>
            <a:endParaRPr lang="fr-BE" dirty="0"/>
          </a:p>
          <a:p>
            <a:pPr marL="400050" indent="-285750"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fr-BE" dirty="0"/>
              <a:t>015	</a:t>
            </a:r>
          </a:p>
          <a:p>
            <a:pPr marL="400050" indent="-285750"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fr-BE" dirty="0"/>
              <a:t>042	</a:t>
            </a:r>
          </a:p>
          <a:p>
            <a:pPr marL="400050" indent="-285750"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fr-BE" dirty="0" smtClean="0"/>
              <a:t>043</a:t>
            </a:r>
            <a:r>
              <a:rPr lang="fr-BE" dirty="0"/>
              <a:t>	</a:t>
            </a:r>
          </a:p>
          <a:p>
            <a:pPr marL="400050" indent="-285750"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fr-BE" dirty="0"/>
              <a:t>050	</a:t>
            </a:r>
          </a:p>
          <a:p>
            <a:pPr marL="400050" indent="-285750"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fr-BE" dirty="0"/>
              <a:t>082	</a:t>
            </a:r>
          </a:p>
          <a:p>
            <a:pPr marL="400050" indent="-285750"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fr-BE" dirty="0"/>
              <a:t>084</a:t>
            </a:r>
            <a:r>
              <a:rPr lang="fr-BE"/>
              <a:t>	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71795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Import </a:t>
            </a:r>
            <a:r>
              <a:rPr lang="fr-BE" smtClean="0"/>
              <a:t>/ Overlay </a:t>
            </a:r>
            <a:r>
              <a:rPr lang="fr-BE" dirty="0" smtClean="0"/>
              <a:t>: remarques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340768"/>
            <a:ext cx="3384376" cy="5060032"/>
          </a:xfrm>
        </p:spPr>
        <p:txBody>
          <a:bodyPr/>
          <a:lstStyle/>
          <a:p>
            <a:pPr marL="114300" indent="0">
              <a:buClr>
                <a:schemeClr val="accent5">
                  <a:lumMod val="60000"/>
                  <a:lumOff val="40000"/>
                </a:schemeClr>
              </a:buClr>
              <a:buNone/>
            </a:pPr>
            <a:r>
              <a:rPr lang="fr-BE" dirty="0" smtClean="0">
                <a:solidFill>
                  <a:srgbClr val="0070C0"/>
                </a:solidFill>
              </a:rPr>
              <a:t>Quand vous importez, soyez attentifs aux </a:t>
            </a:r>
            <a:r>
              <a:rPr lang="fr-BE" smtClean="0">
                <a:solidFill>
                  <a:srgbClr val="0070C0"/>
                </a:solidFill>
              </a:rPr>
              <a:t>notices ‘CIP’</a:t>
            </a:r>
            <a:endParaRPr lang="fr-BE" dirty="0" smtClean="0">
              <a:solidFill>
                <a:srgbClr val="0070C0"/>
              </a:solidFill>
            </a:endParaRPr>
          </a:p>
          <a:p>
            <a:pPr marL="114300" indent="0">
              <a:buClr>
                <a:schemeClr val="accent5">
                  <a:lumMod val="60000"/>
                  <a:lumOff val="40000"/>
                </a:schemeClr>
              </a:buClr>
              <a:buNone/>
            </a:pPr>
            <a:r>
              <a:rPr lang="fr-BE" i="1" dirty="0" smtClean="0"/>
              <a:t>Elles sont identifiables de la manière suivante :</a:t>
            </a:r>
          </a:p>
          <a:p>
            <a:pPr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fr-BE" sz="1600" i="1" dirty="0" smtClean="0"/>
              <a:t>Présence d’un 263 </a:t>
            </a:r>
          </a:p>
          <a:p>
            <a:pPr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fr-BE" sz="1600" i="1" dirty="0" smtClean="0"/>
              <a:t>LDR pos. 17 est codé ‘</a:t>
            </a:r>
            <a:r>
              <a:rPr lang="fr-BE" sz="1600" i="1" dirty="0"/>
              <a:t>niveau</a:t>
            </a:r>
            <a:r>
              <a:rPr lang="fr-BE" sz="1600" i="1" dirty="0" smtClean="0"/>
              <a:t> minimal’.</a:t>
            </a:r>
          </a:p>
          <a:p>
            <a:pPr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fr-BE" sz="1600" i="1" dirty="0"/>
              <a:t>I</a:t>
            </a:r>
            <a:r>
              <a:rPr lang="fr-BE" sz="1600" i="1" dirty="0" smtClean="0"/>
              <a:t>ncomplètes </a:t>
            </a:r>
            <a:r>
              <a:rPr lang="fr-BE" sz="1600" i="1" dirty="0"/>
              <a:t>(pagination non présente </a:t>
            </a:r>
            <a:r>
              <a:rPr lang="fr-BE" sz="1600" i="1" dirty="0" smtClean="0"/>
              <a:t>par </a:t>
            </a:r>
            <a:r>
              <a:rPr lang="fr-BE" sz="1600" i="1" dirty="0"/>
              <a:t>ex</a:t>
            </a:r>
            <a:r>
              <a:rPr lang="fr-BE" sz="1600" i="1" dirty="0" smtClean="0"/>
              <a:t>.)</a:t>
            </a:r>
          </a:p>
          <a:p>
            <a:pPr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fr-BE" sz="1600" i="1" dirty="0" smtClean="0"/>
              <a:t>…</a:t>
            </a:r>
            <a:br>
              <a:rPr lang="fr-BE" sz="1600" i="1" dirty="0" smtClean="0"/>
            </a:br>
            <a:r>
              <a:rPr lang="fr-BE" sz="1600" i="1" dirty="0"/>
              <a:t/>
            </a:r>
            <a:br>
              <a:rPr lang="fr-BE" sz="1600" i="1" dirty="0"/>
            </a:br>
            <a:endParaRPr lang="fr-BE" i="1" dirty="0"/>
          </a:p>
          <a:p>
            <a:pPr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fr-BE" sz="1600" i="1" dirty="0"/>
          </a:p>
          <a:p>
            <a:pPr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fr-BE" dirty="0" smtClean="0"/>
          </a:p>
          <a:p>
            <a:pPr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fr-BE" dirty="0" smtClean="0"/>
          </a:p>
          <a:p>
            <a:pPr marL="114300" indent="0">
              <a:buClr>
                <a:schemeClr val="accent5">
                  <a:lumMod val="60000"/>
                  <a:lumOff val="40000"/>
                </a:schemeClr>
              </a:buClr>
              <a:buNone/>
            </a:pPr>
            <a:endParaRPr lang="fr-BE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dirty="0" smtClean="0"/>
              <a:t>Alma @ </a:t>
            </a:r>
            <a:r>
              <a:rPr lang="fr-BE" dirty="0" err="1" smtClean="0"/>
              <a:t>ULg</a:t>
            </a:r>
            <a:r>
              <a:rPr lang="fr-BE" dirty="0" smtClean="0"/>
              <a:t> – Resource Management – </a:t>
            </a:r>
            <a:r>
              <a:rPr lang="fr-BE" dirty="0" err="1" smtClean="0"/>
              <a:t>Search</a:t>
            </a:r>
            <a:r>
              <a:rPr lang="fr-BE" dirty="0" smtClean="0"/>
              <a:t> </a:t>
            </a:r>
            <a:r>
              <a:rPr lang="fr-BE" dirty="0" err="1" smtClean="0"/>
              <a:t>external</a:t>
            </a:r>
            <a:r>
              <a:rPr lang="fr-BE" dirty="0" smtClean="0"/>
              <a:t> </a:t>
            </a:r>
            <a:r>
              <a:rPr lang="fr-BE" dirty="0" err="1" smtClean="0"/>
              <a:t>resources</a:t>
            </a:r>
            <a:endParaRPr lang="en-US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1697239"/>
            <a:ext cx="4539064" cy="471883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3779912" y="1340768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i="1" dirty="0"/>
              <a:t>Exemple :</a:t>
            </a:r>
          </a:p>
          <a:p>
            <a:endParaRPr lang="fr-BE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040" y="1060460"/>
            <a:ext cx="3604460" cy="352316"/>
          </a:xfrm>
          <a:prstGeom prst="rect">
            <a:avLst/>
          </a:prstGeom>
        </p:spPr>
      </p:pic>
      <p:cxnSp>
        <p:nvCxnSpPr>
          <p:cNvPr id="10" name="Connecteur droit avec flèche 9"/>
          <p:cNvCxnSpPr/>
          <p:nvPr/>
        </p:nvCxnSpPr>
        <p:spPr>
          <a:xfrm flipV="1">
            <a:off x="5868144" y="1412776"/>
            <a:ext cx="720080" cy="720080"/>
          </a:xfrm>
          <a:prstGeom prst="straightConnector1">
            <a:avLst/>
          </a:prstGeom>
          <a:ln>
            <a:solidFill>
              <a:srgbClr val="4B43F1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H="1">
            <a:off x="5436096" y="4575356"/>
            <a:ext cx="253308" cy="0"/>
          </a:xfrm>
          <a:prstGeom prst="straightConnector1">
            <a:avLst/>
          </a:prstGeom>
          <a:ln>
            <a:solidFill>
              <a:srgbClr val="4B43F1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390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Import </a:t>
            </a:r>
            <a:r>
              <a:rPr lang="fr-BE"/>
              <a:t>/ </a:t>
            </a:r>
            <a:r>
              <a:rPr lang="fr-BE" smtClean="0"/>
              <a:t>Overlay </a:t>
            </a:r>
            <a:r>
              <a:rPr lang="fr-BE" dirty="0"/>
              <a:t>: remarques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12776"/>
            <a:ext cx="3024336" cy="4988024"/>
          </a:xfrm>
        </p:spPr>
        <p:txBody>
          <a:bodyPr/>
          <a:lstStyle/>
          <a:p>
            <a:pPr marL="114300" indent="0">
              <a:buClr>
                <a:schemeClr val="accent5">
                  <a:lumMod val="60000"/>
                  <a:lumOff val="40000"/>
                </a:schemeClr>
              </a:buClr>
              <a:buNone/>
            </a:pPr>
            <a:r>
              <a:rPr lang="fr-BE" dirty="0">
                <a:solidFill>
                  <a:srgbClr val="0070C0"/>
                </a:solidFill>
              </a:rPr>
              <a:t>Quand vous importez, </a:t>
            </a:r>
            <a:r>
              <a:rPr lang="fr-BE" dirty="0" smtClean="0">
                <a:solidFill>
                  <a:srgbClr val="0070C0"/>
                </a:solidFill>
              </a:rPr>
              <a:t>soyez aussi attentifs aux </a:t>
            </a:r>
            <a:r>
              <a:rPr lang="fr-BE" dirty="0">
                <a:solidFill>
                  <a:srgbClr val="0070C0"/>
                </a:solidFill>
              </a:rPr>
              <a:t>notices </a:t>
            </a:r>
            <a:r>
              <a:rPr lang="fr-BE" dirty="0" smtClean="0">
                <a:solidFill>
                  <a:srgbClr val="0070C0"/>
                </a:solidFill>
              </a:rPr>
              <a:t>hybrides =</a:t>
            </a:r>
            <a:r>
              <a:rPr lang="fr-BE" dirty="0">
                <a:solidFill>
                  <a:srgbClr val="0070C0"/>
                </a:solidFill>
              </a:rPr>
              <a:t> </a:t>
            </a:r>
            <a:r>
              <a:rPr lang="fr-BE" dirty="0" smtClean="0">
                <a:solidFill>
                  <a:srgbClr val="0070C0"/>
                </a:solidFill>
              </a:rPr>
              <a:t>notices uniques pour le </a:t>
            </a:r>
            <a:r>
              <a:rPr lang="fr-BE" dirty="0" err="1" smtClean="0">
                <a:solidFill>
                  <a:srgbClr val="0070C0"/>
                </a:solidFill>
              </a:rPr>
              <a:t>print</a:t>
            </a:r>
            <a:r>
              <a:rPr lang="fr-BE" dirty="0" smtClean="0">
                <a:solidFill>
                  <a:srgbClr val="0070C0"/>
                </a:solidFill>
              </a:rPr>
              <a:t> et l’électronique.</a:t>
            </a:r>
            <a:endParaRPr lang="fr-BE" dirty="0">
              <a:solidFill>
                <a:srgbClr val="0070C0"/>
              </a:solidFill>
            </a:endParaRPr>
          </a:p>
          <a:p>
            <a:pPr marL="114300" indent="0">
              <a:buClr>
                <a:schemeClr val="accent5">
                  <a:lumMod val="60000"/>
                  <a:lumOff val="40000"/>
                </a:schemeClr>
              </a:buClr>
              <a:buNone/>
            </a:pPr>
            <a:r>
              <a:rPr lang="fr-BE" i="1" dirty="0"/>
              <a:t>Elles sont identifiables de la manière suivante </a:t>
            </a:r>
            <a:r>
              <a:rPr lang="fr-BE" i="1" dirty="0" smtClean="0"/>
              <a:t>:</a:t>
            </a:r>
          </a:p>
          <a:p>
            <a:pPr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fr-BE" i="1" dirty="0"/>
              <a:t>Présence </a:t>
            </a:r>
            <a:r>
              <a:rPr lang="fr-BE" i="1" dirty="0" smtClean="0"/>
              <a:t>d’un ou </a:t>
            </a:r>
            <a:r>
              <a:rPr lang="fr-BE" i="1" smtClean="0"/>
              <a:t>plusieurs 859 ou 856</a:t>
            </a:r>
            <a:endParaRPr lang="fr-BE" i="1" dirty="0" smtClean="0"/>
          </a:p>
          <a:p>
            <a:pPr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fr-BE" i="1" dirty="0" smtClean="0"/>
              <a:t>Présence d’un 776</a:t>
            </a:r>
          </a:p>
          <a:p>
            <a:pPr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fr-BE" i="1" dirty="0" smtClean="0"/>
              <a:t>…</a:t>
            </a:r>
            <a:endParaRPr lang="fr-BE" i="1" dirty="0"/>
          </a:p>
          <a:p>
            <a:pPr marL="114300" indent="0">
              <a:buClr>
                <a:schemeClr val="accent5">
                  <a:lumMod val="60000"/>
                  <a:lumOff val="40000"/>
                </a:schemeClr>
              </a:buClr>
              <a:buNone/>
            </a:pPr>
            <a:endParaRPr lang="fr-BE" i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Search external resources</a:t>
            </a:r>
            <a:endParaRPr lang="en-US"/>
          </a:p>
        </p:txBody>
      </p:sp>
      <p:sp>
        <p:nvSpPr>
          <p:cNvPr id="6" name="ZoneTexte 5"/>
          <p:cNvSpPr txBox="1"/>
          <p:nvPr/>
        </p:nvSpPr>
        <p:spPr>
          <a:xfrm>
            <a:off x="3563888" y="1340767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i="1" dirty="0"/>
              <a:t>Exemple :</a:t>
            </a:r>
          </a:p>
          <a:p>
            <a:endParaRPr lang="fr-BE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148643"/>
            <a:ext cx="4638675" cy="6477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855605"/>
            <a:ext cx="3886200" cy="228600"/>
          </a:xfrm>
          <a:prstGeom prst="rect">
            <a:avLst/>
          </a:prstGeom>
        </p:spPr>
      </p:pic>
      <p:cxnSp>
        <p:nvCxnSpPr>
          <p:cNvPr id="12" name="Connecteur droit avec flèche 11"/>
          <p:cNvCxnSpPr/>
          <p:nvPr/>
        </p:nvCxnSpPr>
        <p:spPr>
          <a:xfrm>
            <a:off x="3298059" y="3501008"/>
            <a:ext cx="265829" cy="0"/>
          </a:xfrm>
          <a:prstGeom prst="straightConnector1">
            <a:avLst/>
          </a:prstGeom>
          <a:ln>
            <a:solidFill>
              <a:srgbClr val="4B43F1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3339111" y="4149080"/>
            <a:ext cx="265829" cy="0"/>
          </a:xfrm>
          <a:prstGeom prst="straightConnector1">
            <a:avLst/>
          </a:prstGeom>
          <a:ln>
            <a:solidFill>
              <a:srgbClr val="4B43F1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6" name="Imag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924944"/>
            <a:ext cx="463867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76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396128"/>
            <a:ext cx="7992888" cy="5273231"/>
          </a:xfrm>
        </p:spPr>
        <p:txBody>
          <a:bodyPr>
            <a:normAutofit fontScale="85000" lnSpcReduction="20000"/>
          </a:bodyPr>
          <a:lstStyle/>
          <a:p>
            <a:pPr marL="114300" indent="0">
              <a:buClr>
                <a:schemeClr val="accent5">
                  <a:lumMod val="60000"/>
                  <a:lumOff val="40000"/>
                </a:schemeClr>
              </a:buClr>
              <a:buNone/>
            </a:pPr>
            <a:r>
              <a:rPr lang="fr-BE" dirty="0" smtClean="0">
                <a:solidFill>
                  <a:srgbClr val="0070C0"/>
                </a:solidFill>
              </a:rPr>
              <a:t>Langue de catalogage :</a:t>
            </a:r>
          </a:p>
          <a:p>
            <a:pPr marL="114300" indent="0">
              <a:buClr>
                <a:schemeClr val="accent5">
                  <a:lumMod val="60000"/>
                  <a:lumOff val="40000"/>
                </a:schemeClr>
              </a:buClr>
              <a:buNone/>
            </a:pPr>
            <a:endParaRPr lang="fr-BE" dirty="0">
              <a:solidFill>
                <a:srgbClr val="0070C0"/>
              </a:solidFill>
            </a:endParaRPr>
          </a:p>
          <a:p>
            <a:pPr marL="114300" indent="0">
              <a:buClr>
                <a:schemeClr val="accent5">
                  <a:lumMod val="60000"/>
                  <a:lumOff val="40000"/>
                </a:schemeClr>
              </a:buClr>
              <a:buNone/>
            </a:pPr>
            <a:r>
              <a:rPr lang="fr-BE" dirty="0" smtClean="0"/>
              <a:t>Lors de l’importation, la langue de catalogage de la notice ne correspond pas toujours aux consignes données.</a:t>
            </a:r>
          </a:p>
          <a:p>
            <a:pPr marL="114300" indent="0">
              <a:buClr>
                <a:schemeClr val="accent5">
                  <a:lumMod val="60000"/>
                  <a:lumOff val="40000"/>
                </a:schemeClr>
              </a:buClr>
              <a:buNone/>
            </a:pPr>
            <a:endParaRPr lang="fr-BE" dirty="0"/>
          </a:p>
          <a:p>
            <a:pPr>
              <a:buClr>
                <a:schemeClr val="accent5">
                  <a:lumMod val="60000"/>
                  <a:lumOff val="40000"/>
                </a:schemeClr>
              </a:buClr>
              <a:buFont typeface="Wingdings"/>
              <a:buChar char="à"/>
            </a:pPr>
            <a:r>
              <a:rPr lang="fr-BE" dirty="0" smtClean="0">
                <a:sym typeface="Wingdings" panose="05000000000000000000" pitchFamily="2" charset="2"/>
              </a:rPr>
              <a:t>Essayer toujours de privilégier un catalogue francophone pour les ouvrages qui ne sont pas en anglais.</a:t>
            </a:r>
            <a:br>
              <a:rPr lang="fr-BE" dirty="0" smtClean="0">
                <a:sym typeface="Wingdings" panose="05000000000000000000" pitchFamily="2" charset="2"/>
              </a:rPr>
            </a:br>
            <a:endParaRPr lang="fr-BE" dirty="0" smtClean="0">
              <a:sym typeface="Wingdings" panose="05000000000000000000" pitchFamily="2" charset="2"/>
            </a:endParaRPr>
          </a:p>
          <a:p>
            <a:pPr>
              <a:buClr>
                <a:schemeClr val="accent5">
                  <a:lumMod val="60000"/>
                  <a:lumOff val="40000"/>
                </a:schemeClr>
              </a:buClr>
              <a:buFont typeface="Wingdings"/>
              <a:buChar char="à"/>
            </a:pPr>
            <a:r>
              <a:rPr lang="fr-BE" dirty="0">
                <a:sym typeface="Wingdings" panose="05000000000000000000" pitchFamily="2" charset="2"/>
              </a:rPr>
              <a:t>E</a:t>
            </a:r>
            <a:r>
              <a:rPr lang="fr-BE" dirty="0" smtClean="0"/>
              <a:t>n fonction des modifications que vous devez apporter à la notice, il est parfois préférable </a:t>
            </a:r>
            <a:r>
              <a:rPr lang="fr-BE" dirty="0"/>
              <a:t>de ne pas importer.</a:t>
            </a:r>
          </a:p>
          <a:p>
            <a:pPr>
              <a:buClr>
                <a:schemeClr val="accent5">
                  <a:lumMod val="60000"/>
                  <a:lumOff val="40000"/>
                </a:schemeClr>
              </a:buClr>
              <a:buFont typeface="Wingdings"/>
              <a:buChar char="à"/>
            </a:pPr>
            <a:endParaRPr lang="fr-BE" dirty="0" smtClean="0"/>
          </a:p>
          <a:p>
            <a:pPr marL="114300" indent="0">
              <a:buClr>
                <a:schemeClr val="accent5">
                  <a:lumMod val="60000"/>
                  <a:lumOff val="40000"/>
                </a:schemeClr>
              </a:buClr>
              <a:buNone/>
            </a:pPr>
            <a:r>
              <a:rPr lang="fr-BE" dirty="0" smtClean="0">
                <a:solidFill>
                  <a:srgbClr val="0070C0"/>
                </a:solidFill>
              </a:rPr>
              <a:t>Source de catalogage:</a:t>
            </a:r>
            <a:endParaRPr lang="fr-BE" dirty="0">
              <a:solidFill>
                <a:srgbClr val="0070C0"/>
              </a:solidFill>
            </a:endParaRPr>
          </a:p>
          <a:p>
            <a:pPr>
              <a:buClr>
                <a:schemeClr val="accent5">
                  <a:lumMod val="60000"/>
                  <a:lumOff val="40000"/>
                </a:schemeClr>
              </a:buClr>
              <a:buFont typeface="Wingdings"/>
              <a:buChar char="à"/>
            </a:pPr>
            <a:endParaRPr lang="fr-BE" dirty="0"/>
          </a:p>
          <a:p>
            <a:pPr marL="114300" indent="0">
              <a:buClr>
                <a:schemeClr val="accent5">
                  <a:lumMod val="60000"/>
                  <a:lumOff val="40000"/>
                </a:schemeClr>
              </a:buClr>
              <a:buNone/>
            </a:pPr>
            <a:r>
              <a:rPr lang="fr-BE" dirty="0"/>
              <a:t>Une fois que vous avez retravaillé une notice importée, n’oubliez </a:t>
            </a:r>
            <a:r>
              <a:rPr lang="fr-BE" dirty="0" smtClean="0"/>
              <a:t>pas d’ajouter </a:t>
            </a:r>
            <a:r>
              <a:rPr lang="fr-BE" dirty="0"/>
              <a:t>à la fin du 040</a:t>
            </a:r>
          </a:p>
          <a:p>
            <a:pPr marL="114300" indent="0">
              <a:buClr>
                <a:schemeClr val="accent5">
                  <a:lumMod val="60000"/>
                  <a:lumOff val="40000"/>
                </a:schemeClr>
              </a:buClr>
              <a:buNone/>
            </a:pPr>
            <a:r>
              <a:rPr lang="fr-BE" dirty="0"/>
              <a:t>      $$d </a:t>
            </a:r>
            <a:r>
              <a:rPr lang="fr-BE" dirty="0" err="1" smtClean="0"/>
              <a:t>BeLU</a:t>
            </a:r>
            <a:endParaRPr lang="fr-BE" dirty="0" smtClean="0"/>
          </a:p>
          <a:p>
            <a:pPr marL="114300" indent="0">
              <a:buClr>
                <a:schemeClr val="accent5">
                  <a:lumMod val="60000"/>
                  <a:lumOff val="40000"/>
                </a:schemeClr>
              </a:buClr>
              <a:buNone/>
            </a:pPr>
            <a:endParaRPr lang="fr-BE" dirty="0" smtClean="0"/>
          </a:p>
          <a:p>
            <a:pPr marL="114300" indent="0">
              <a:buClr>
                <a:schemeClr val="accent5">
                  <a:lumMod val="60000"/>
                  <a:lumOff val="40000"/>
                </a:schemeClr>
              </a:buClr>
              <a:buNone/>
            </a:pPr>
            <a:r>
              <a:rPr lang="fr-BE" dirty="0" smtClean="0"/>
              <a:t>Lors de l’import le 040 n’est pas toujours présent : il faut alors l’ajouter en complétant uniquement le $$b avec la langue de catalogage et le $$d avec </a:t>
            </a:r>
            <a:r>
              <a:rPr lang="fr-BE" dirty="0" err="1" smtClean="0"/>
              <a:t>BeLU</a:t>
            </a:r>
            <a:r>
              <a:rPr lang="fr-BE" dirty="0"/>
              <a:t> (Organisme responsable des </a:t>
            </a:r>
            <a:r>
              <a:rPr lang="fr-BE" dirty="0" smtClean="0"/>
              <a:t>modifications)</a:t>
            </a:r>
          </a:p>
          <a:p>
            <a:pPr marL="114300" indent="0">
              <a:buClr>
                <a:schemeClr val="accent5">
                  <a:lumMod val="60000"/>
                  <a:lumOff val="40000"/>
                </a:schemeClr>
              </a:buClr>
              <a:buNone/>
            </a:pPr>
            <a:r>
              <a:rPr lang="fr-BE" sz="1800" i="1" dirty="0" smtClean="0"/>
              <a:t>Il ne faut pas compléter le $$a ni le $$c puisque ce n’est pas </a:t>
            </a:r>
            <a:r>
              <a:rPr lang="fr-BE" sz="1800" i="1" dirty="0" err="1" smtClean="0"/>
              <a:t>l’ULg</a:t>
            </a:r>
            <a:r>
              <a:rPr lang="fr-BE" sz="1800" i="1" dirty="0" smtClean="0"/>
              <a:t> qui est l’organisme </a:t>
            </a:r>
            <a:r>
              <a:rPr lang="fr-BE" sz="1800" i="1" dirty="0"/>
              <a:t>responsable du catalogage original </a:t>
            </a:r>
            <a:r>
              <a:rPr lang="fr-BE" sz="1800" i="1" dirty="0" smtClean="0"/>
              <a:t>ni de la transcription.</a:t>
            </a:r>
            <a:endParaRPr lang="fr-BE" sz="1800" i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dirty="0" smtClean="0"/>
              <a:t>Alma @ </a:t>
            </a:r>
            <a:r>
              <a:rPr lang="fr-BE" dirty="0" err="1" smtClean="0"/>
              <a:t>ULg</a:t>
            </a:r>
            <a:r>
              <a:rPr lang="fr-BE" dirty="0" smtClean="0"/>
              <a:t> – Resource Management – </a:t>
            </a:r>
            <a:r>
              <a:rPr lang="fr-BE" dirty="0" err="1" smtClean="0"/>
              <a:t>Search</a:t>
            </a:r>
            <a:r>
              <a:rPr lang="fr-BE" dirty="0" smtClean="0"/>
              <a:t> </a:t>
            </a:r>
            <a:r>
              <a:rPr lang="fr-BE" dirty="0" err="1" smtClean="0"/>
              <a:t>external</a:t>
            </a:r>
            <a:r>
              <a:rPr lang="fr-BE" dirty="0" smtClean="0"/>
              <a:t> </a:t>
            </a:r>
            <a:r>
              <a:rPr lang="fr-BE" dirty="0" err="1" smtClean="0"/>
              <a:t>resources</a:t>
            </a:r>
            <a:endParaRPr lang="en-US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323528" y="260648"/>
            <a:ext cx="79928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Arial Rounded MT Bold" pitchFamily="34" charset="0"/>
                <a:ea typeface="+mj-ea"/>
                <a:cs typeface="+mj-cs"/>
              </a:defRPr>
            </a:lvl1pPr>
          </a:lstStyle>
          <a:p>
            <a:r>
              <a:rPr lang="fr-BE" dirty="0" smtClean="0"/>
              <a:t>Import </a:t>
            </a:r>
            <a:r>
              <a:rPr lang="fr-BE" smtClean="0"/>
              <a:t>/ Overlay </a:t>
            </a:r>
            <a:r>
              <a:rPr lang="fr-BE" dirty="0" smtClean="0"/>
              <a:t>: remarques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1431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Fusion : </a:t>
            </a:r>
            <a:r>
              <a:rPr lang="fr-BE"/>
              <a:t>remarques</a:t>
            </a:r>
            <a:br>
              <a:rPr lang="fr-BE"/>
            </a:b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r-BE"/>
              <a:t>Des profils </a:t>
            </a:r>
            <a:r>
              <a:rPr lang="fr-BE" smtClean="0"/>
              <a:t>de fusion (fonction Merge) </a:t>
            </a:r>
            <a:r>
              <a:rPr lang="fr-BE"/>
              <a:t>sont créés pour modifier les </a:t>
            </a:r>
            <a:r>
              <a:rPr lang="fr-BE" smtClean="0"/>
              <a:t>notices.</a:t>
            </a:r>
          </a:p>
          <a:p>
            <a:pPr marL="114300" indent="0">
              <a:buNone/>
            </a:pPr>
            <a:endParaRPr lang="fr-BE"/>
          </a:p>
          <a:p>
            <a:pPr marL="114300" indent="0">
              <a:buNone/>
            </a:pPr>
            <a:r>
              <a:rPr lang="fr-BE" i="1">
                <a:solidFill>
                  <a:schemeClr val="accent3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fr-BE"/>
              <a:t>Ils comprennent la suppression des champs locaux </a:t>
            </a:r>
            <a:r>
              <a:rPr lang="fr-BE" smtClean="0"/>
              <a:t> et d’autres champs non utilisés en création dans notre catalogue </a:t>
            </a:r>
            <a:endParaRPr lang="fr-BE"/>
          </a:p>
          <a:p>
            <a:pPr marL="114300" indent="0">
              <a:buNone/>
            </a:pPr>
            <a:r>
              <a:rPr lang="fr-BE"/>
              <a:t>     (xx9, x9x, 9xx et 850, </a:t>
            </a:r>
            <a:r>
              <a:rPr lang="fr-BE" smtClean="0"/>
              <a:t>852… ; 010, zones de classification,…)</a:t>
            </a:r>
          </a:p>
          <a:p>
            <a:pPr marL="114300" indent="0">
              <a:buNone/>
            </a:pPr>
            <a:endParaRPr lang="fr-BE"/>
          </a:p>
          <a:p>
            <a:pPr marL="114300" indent="0">
              <a:buNone/>
            </a:pPr>
            <a:r>
              <a:rPr lang="fr-BE"/>
              <a:t> </a:t>
            </a:r>
            <a:r>
              <a:rPr lang="fr-BE" i="1">
                <a:solidFill>
                  <a:schemeClr val="accent3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fr-BE" smtClean="0">
                <a:sym typeface="Wingdings" panose="05000000000000000000" pitchFamily="2" charset="2"/>
              </a:rPr>
              <a:t>Vous pouvez prévisualiser la fusion via la fonction ‘Merge preview’,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Search external resources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0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2780928"/>
            <a:ext cx="7992888" cy="3619872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fr-BE" smtClean="0">
                <a:solidFill>
                  <a:srgbClr val="0070C0"/>
                </a:solidFill>
              </a:rPr>
              <a:t>Plus de détail sur les différentes fonctionnalité dans le document </a:t>
            </a:r>
            <a:endParaRPr lang="fr-BE"/>
          </a:p>
          <a:p>
            <a:pPr marL="411480" lvl="1" indent="0" algn="ctr">
              <a:buNone/>
            </a:pPr>
            <a:r>
              <a:rPr lang="fr-BE" sz="2000">
                <a:hlinkClick r:id="rId3"/>
              </a:rPr>
              <a:t>Fonctionnalité de recherche de ressoures externes et règles associées au copy-cataloging</a:t>
            </a:r>
            <a:endParaRPr lang="fr-BE" i="1" smtClean="0"/>
          </a:p>
          <a:p>
            <a:pPr marL="411480" lvl="1" indent="0" algn="ctr">
              <a:buNone/>
            </a:pP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dirty="0" smtClean="0"/>
              <a:t>Alma @ </a:t>
            </a:r>
            <a:r>
              <a:rPr lang="fr-BE" dirty="0" err="1" smtClean="0"/>
              <a:t>ULg</a:t>
            </a:r>
            <a:r>
              <a:rPr lang="fr-BE" dirty="0" smtClean="0"/>
              <a:t> – Resource Management – </a:t>
            </a:r>
            <a:r>
              <a:rPr lang="fr-BE" dirty="0" err="1" smtClean="0"/>
              <a:t>Search</a:t>
            </a:r>
            <a:r>
              <a:rPr lang="fr-BE" dirty="0" smtClean="0"/>
              <a:t> </a:t>
            </a:r>
            <a:r>
              <a:rPr lang="fr-BE" dirty="0" err="1" smtClean="0"/>
              <a:t>external</a:t>
            </a:r>
            <a:r>
              <a:rPr lang="fr-BE" dirty="0" smtClean="0"/>
              <a:t> </a:t>
            </a:r>
            <a:r>
              <a:rPr lang="fr-BE" dirty="0" err="1" smtClean="0"/>
              <a:t>resources</a:t>
            </a:r>
            <a:endParaRPr lang="en-US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323528" y="260648"/>
            <a:ext cx="79928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Arial Rounded MT Bold" pitchFamily="34" charset="0"/>
                <a:ea typeface="+mj-ea"/>
                <a:cs typeface="+mj-cs"/>
              </a:defRPr>
            </a:lvl1pPr>
          </a:lstStyle>
          <a:p>
            <a:r>
              <a:rPr lang="fr-BE" dirty="0" smtClean="0"/>
              <a:t>Import </a:t>
            </a:r>
            <a:r>
              <a:rPr lang="fr-BE" smtClean="0"/>
              <a:t>/ Copy / Merge </a:t>
            </a:r>
            <a:r>
              <a:rPr lang="fr-BE" dirty="0" smtClean="0"/>
              <a:t>: remarques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3378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51520" y="188640"/>
            <a:ext cx="7992888" cy="936104"/>
          </a:xfrm>
        </p:spPr>
        <p:txBody>
          <a:bodyPr/>
          <a:lstStyle/>
          <a:p>
            <a:r>
              <a:rPr lang="fr-BE" smtClean="0"/>
              <a:t>Remarque</a:t>
            </a:r>
            <a:endParaRPr lang="fr-BE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539552" y="1052736"/>
            <a:ext cx="7416824" cy="5348064"/>
          </a:xfrm>
        </p:spPr>
        <p:txBody>
          <a:bodyPr/>
          <a:lstStyle/>
          <a:p>
            <a:pPr marL="114300" indent="0">
              <a:buNone/>
            </a:pPr>
            <a:endParaRPr lang="fr-BE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14300" indent="0">
              <a:buNone/>
            </a:pPr>
            <a:r>
              <a:rPr lang="fr-B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Les fonctionnalités Search </a:t>
            </a:r>
            <a:r>
              <a:rPr lang="fr-BE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external</a:t>
            </a:r>
            <a:r>
              <a:rPr lang="fr-B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BE" err="1">
                <a:solidFill>
                  <a:schemeClr val="tx1">
                    <a:lumMod val="85000"/>
                    <a:lumOff val="15000"/>
                  </a:schemeClr>
                </a:solidFill>
              </a:rPr>
              <a:t>resources</a:t>
            </a:r>
            <a:r>
              <a:rPr lang="fr-BE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B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dans Alma n’ont rien à voir avec la Community zone.</a:t>
            </a:r>
          </a:p>
          <a:p>
            <a:pPr marL="114300" indent="0">
              <a:buNone/>
            </a:pPr>
            <a:endParaRPr lang="fr-BE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14300" indent="0">
              <a:buNone/>
            </a:pPr>
            <a:r>
              <a:rPr lang="fr-BE" sz="16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Pour rappel, la Community zone contient des ressources gérées par ExLibris et accessibles à tous les clients Alma. Ce sont actuellement uniquement des ressources électroniques. </a:t>
            </a:r>
          </a:p>
          <a:p>
            <a:pPr marL="114300" indent="0">
              <a:buNone/>
            </a:pPr>
            <a:endParaRPr lang="fr-BE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14300" indent="0">
              <a:buNone/>
            </a:pPr>
            <a:r>
              <a:rPr lang="fr-B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La recherche dans des ressources externes concerne par contre la recherche, via les protocoles Z39-50 ou SRU, dans des catalogues de bibliothèques diverses. Les notices trouvées de cette façon peuvent ensuite être importées dans notre catalogue institutionnel.</a:t>
            </a:r>
          </a:p>
          <a:p>
            <a:pPr marL="114300" indent="0">
              <a:buNone/>
            </a:pPr>
            <a:endParaRPr lang="fr-BE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14300" indent="0">
              <a:buNone/>
            </a:pPr>
            <a:endParaRPr lang="fr-BE">
              <a:solidFill>
                <a:srgbClr val="0070C0"/>
              </a:solidFill>
            </a:endParaRPr>
          </a:p>
          <a:p>
            <a:pPr marL="114300" indent="0">
              <a:buNone/>
            </a:pPr>
            <a:endParaRPr lang="fr-BE" dirty="0" smtClean="0">
              <a:solidFill>
                <a:srgbClr val="0070C0"/>
              </a:solidFill>
            </a:endParaRPr>
          </a:p>
          <a:p>
            <a:endParaRPr lang="fr-BE" dirty="0"/>
          </a:p>
          <a:p>
            <a:endParaRPr lang="fr-BE" dirty="0" smtClean="0"/>
          </a:p>
          <a:p>
            <a:pPr marL="114300" indent="0">
              <a:buNone/>
            </a:pPr>
            <a:endParaRPr lang="fr-BE" i="1" dirty="0" smtClean="0"/>
          </a:p>
          <a:p>
            <a:pPr marL="114300" indent="0">
              <a:buNone/>
            </a:pPr>
            <a:endParaRPr lang="fr-BE" i="1" dirty="0"/>
          </a:p>
          <a:p>
            <a:pPr marL="114300" indent="0">
              <a:buNone/>
            </a:pPr>
            <a:endParaRPr lang="fr-BE" i="1" dirty="0" smtClean="0"/>
          </a:p>
          <a:p>
            <a:pPr marL="114300" indent="0">
              <a:buNone/>
            </a:pPr>
            <a:endParaRPr lang="fr-BE" i="1" dirty="0"/>
          </a:p>
          <a:p>
            <a:pPr marL="114300" indent="0">
              <a:buNone/>
            </a:pPr>
            <a:endParaRPr lang="fr-BE" i="1" dirty="0" smtClean="0"/>
          </a:p>
          <a:p>
            <a:pPr marL="114300" indent="0">
              <a:buNone/>
            </a:pPr>
            <a:endParaRPr lang="fr-BE" i="1" dirty="0" smtClean="0"/>
          </a:p>
          <a:p>
            <a:pPr marL="114300" indent="0">
              <a:buNone/>
            </a:pPr>
            <a:endParaRPr lang="fr-BE" i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>
          <a:xfrm rot="16200000">
            <a:off x="6264794" y="2547074"/>
            <a:ext cx="5082628" cy="365760"/>
          </a:xfrm>
        </p:spPr>
        <p:txBody>
          <a:bodyPr/>
          <a:lstStyle/>
          <a:p>
            <a:r>
              <a:rPr lang="fr-BE" smtClean="0"/>
              <a:t>Alma @ ULg – Resource Management – Search external resources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5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51520" y="188640"/>
            <a:ext cx="7992888" cy="936104"/>
          </a:xfrm>
        </p:spPr>
        <p:txBody>
          <a:bodyPr/>
          <a:lstStyle/>
          <a:p>
            <a:r>
              <a:rPr lang="fr-BE" dirty="0" smtClean="0"/>
              <a:t>Accès</a:t>
            </a:r>
            <a:endParaRPr lang="fr-BE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539552" y="1052736"/>
            <a:ext cx="7416824" cy="5348064"/>
          </a:xfrm>
        </p:spPr>
        <p:txBody>
          <a:bodyPr/>
          <a:lstStyle/>
          <a:p>
            <a:pPr marL="114300" indent="0">
              <a:buNone/>
            </a:pPr>
            <a:r>
              <a:rPr lang="fr-BE" dirty="0" smtClean="0"/>
              <a:t>Menu Alma &gt; Resource Management &gt; </a:t>
            </a:r>
            <a:r>
              <a:rPr lang="fr-BE" dirty="0" err="1" smtClean="0"/>
              <a:t>Cataloging</a:t>
            </a:r>
            <a:r>
              <a:rPr lang="fr-BE" dirty="0" smtClean="0"/>
              <a:t> </a:t>
            </a:r>
            <a:r>
              <a:rPr lang="fr-BE" dirty="0"/>
              <a:t>&gt;</a:t>
            </a:r>
            <a:r>
              <a:rPr lang="fr-BE" dirty="0" smtClean="0"/>
              <a:t> </a:t>
            </a:r>
            <a:r>
              <a:rPr lang="fr-BE" dirty="0" err="1">
                <a:solidFill>
                  <a:srgbClr val="0070C0"/>
                </a:solidFill>
              </a:rPr>
              <a:t>Search</a:t>
            </a:r>
            <a:r>
              <a:rPr lang="fr-BE" dirty="0">
                <a:solidFill>
                  <a:srgbClr val="0070C0"/>
                </a:solidFill>
              </a:rPr>
              <a:t> </a:t>
            </a:r>
            <a:r>
              <a:rPr lang="fr-BE" dirty="0" err="1">
                <a:solidFill>
                  <a:srgbClr val="0070C0"/>
                </a:solidFill>
              </a:rPr>
              <a:t>external</a:t>
            </a:r>
            <a:r>
              <a:rPr lang="fr-BE" dirty="0">
                <a:solidFill>
                  <a:srgbClr val="0070C0"/>
                </a:solidFill>
              </a:rPr>
              <a:t> </a:t>
            </a:r>
            <a:r>
              <a:rPr lang="fr-BE" dirty="0" err="1">
                <a:solidFill>
                  <a:srgbClr val="0070C0"/>
                </a:solidFill>
              </a:rPr>
              <a:t>resources</a:t>
            </a:r>
            <a:r>
              <a:rPr lang="fr-BE" dirty="0">
                <a:solidFill>
                  <a:srgbClr val="0070C0"/>
                </a:solidFill>
              </a:rPr>
              <a:t> </a:t>
            </a:r>
            <a:endParaRPr lang="fr-BE" dirty="0" smtClean="0">
              <a:solidFill>
                <a:srgbClr val="0070C0"/>
              </a:solidFill>
            </a:endParaRPr>
          </a:p>
          <a:p>
            <a:endParaRPr lang="fr-BE" dirty="0"/>
          </a:p>
          <a:p>
            <a:endParaRPr lang="fr-BE" dirty="0" smtClean="0"/>
          </a:p>
          <a:p>
            <a:pPr marL="114300" indent="0">
              <a:buNone/>
            </a:pPr>
            <a:endParaRPr lang="fr-BE" i="1" dirty="0" smtClean="0"/>
          </a:p>
          <a:p>
            <a:pPr marL="114300" indent="0">
              <a:buNone/>
            </a:pPr>
            <a:endParaRPr lang="fr-BE" i="1" dirty="0"/>
          </a:p>
          <a:p>
            <a:pPr marL="114300" indent="0">
              <a:buNone/>
            </a:pPr>
            <a:endParaRPr lang="fr-BE" i="1" dirty="0" smtClean="0"/>
          </a:p>
          <a:p>
            <a:pPr marL="114300" indent="0">
              <a:buNone/>
            </a:pPr>
            <a:endParaRPr lang="fr-BE" i="1" dirty="0"/>
          </a:p>
          <a:p>
            <a:pPr marL="114300" indent="0">
              <a:buNone/>
            </a:pPr>
            <a:endParaRPr lang="fr-BE" i="1" dirty="0" smtClean="0"/>
          </a:p>
          <a:p>
            <a:pPr marL="114300" indent="0">
              <a:buNone/>
            </a:pPr>
            <a:endParaRPr lang="fr-BE" i="1" dirty="0" smtClean="0"/>
          </a:p>
          <a:p>
            <a:pPr marL="114300" indent="0">
              <a:buNone/>
            </a:pPr>
            <a:endParaRPr lang="fr-BE" i="1" dirty="0" smtClean="0"/>
          </a:p>
          <a:p>
            <a:pPr marL="114300" indent="0">
              <a:buNone/>
            </a:pPr>
            <a:r>
              <a:rPr lang="fr-BE" sz="2400" b="1" i="1" dirty="0" smtClean="0"/>
              <a:t>OU</a:t>
            </a:r>
            <a:r>
              <a:rPr lang="fr-BE" b="1" i="1" dirty="0" smtClean="0"/>
              <a:t> </a:t>
            </a:r>
          </a:p>
          <a:p>
            <a:pPr marL="114300" indent="0">
              <a:buNone/>
            </a:pPr>
            <a:r>
              <a:rPr lang="fr-BE" sz="1800" b="1" i="1" smtClean="0"/>
              <a:t>Ouvrir le Metadata editor : </a:t>
            </a:r>
            <a:r>
              <a:rPr lang="fr-BE" sz="1800"/>
              <a:t>Resource Management &gt; Cataloging &gt; </a:t>
            </a:r>
            <a:r>
              <a:rPr lang="fr-BE" smtClean="0"/>
              <a:t>Open Metadata </a:t>
            </a:r>
            <a:r>
              <a:rPr lang="fr-BE"/>
              <a:t>editor </a:t>
            </a:r>
            <a:r>
              <a:rPr lang="fr-BE" smtClean="0"/>
              <a:t>&gt;&gt; </a:t>
            </a:r>
            <a:r>
              <a:rPr lang="fr-BE" dirty="0" smtClean="0"/>
              <a:t>Menu </a:t>
            </a:r>
            <a:r>
              <a:rPr lang="fr-BE"/>
              <a:t>Tools </a:t>
            </a:r>
            <a:r>
              <a:rPr lang="fr-BE" smtClean="0"/>
              <a:t>&gt;&gt;&gt; </a:t>
            </a:r>
            <a:r>
              <a:rPr lang="fr-BE" dirty="0" err="1">
                <a:solidFill>
                  <a:srgbClr val="0070C0"/>
                </a:solidFill>
              </a:rPr>
              <a:t>Search</a:t>
            </a:r>
            <a:r>
              <a:rPr lang="fr-BE" dirty="0">
                <a:solidFill>
                  <a:srgbClr val="0070C0"/>
                </a:solidFill>
              </a:rPr>
              <a:t> </a:t>
            </a:r>
            <a:r>
              <a:rPr lang="fr-BE" dirty="0" err="1">
                <a:solidFill>
                  <a:srgbClr val="0070C0"/>
                </a:solidFill>
              </a:rPr>
              <a:t>external</a:t>
            </a:r>
            <a:r>
              <a:rPr lang="fr-BE" dirty="0">
                <a:solidFill>
                  <a:srgbClr val="0070C0"/>
                </a:solidFill>
              </a:rPr>
              <a:t> </a:t>
            </a:r>
            <a:r>
              <a:rPr lang="fr-BE" dirty="0" err="1">
                <a:solidFill>
                  <a:srgbClr val="0070C0"/>
                </a:solidFill>
              </a:rPr>
              <a:t>resources</a:t>
            </a:r>
            <a:endParaRPr lang="fr-BE" dirty="0">
              <a:solidFill>
                <a:srgbClr val="0070C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>
          <a:xfrm rot="16200000">
            <a:off x="6264794" y="2547074"/>
            <a:ext cx="5082628" cy="365760"/>
          </a:xfrm>
        </p:spPr>
        <p:txBody>
          <a:bodyPr/>
          <a:lstStyle/>
          <a:p>
            <a:r>
              <a:rPr lang="fr-BE" smtClean="0"/>
              <a:t>Alma @ ULg – Resource Management – Search external resources</a:t>
            </a:r>
            <a:endParaRPr lang="en-US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772816"/>
            <a:ext cx="2782543" cy="2424311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746" y="2433963"/>
            <a:ext cx="4409056" cy="2657618"/>
          </a:xfrm>
          <a:prstGeom prst="rect">
            <a:avLst/>
          </a:prstGeom>
        </p:spPr>
      </p:pic>
      <p:sp>
        <p:nvSpPr>
          <p:cNvPr id="4" name="Flèche courbée vers la droite 3"/>
          <p:cNvSpPr/>
          <p:nvPr/>
        </p:nvSpPr>
        <p:spPr>
          <a:xfrm>
            <a:off x="107504" y="1376772"/>
            <a:ext cx="432048" cy="1080120"/>
          </a:xfrm>
          <a:prstGeom prst="curvedRight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Flèche courbée vers la droite 8"/>
          <p:cNvSpPr/>
          <p:nvPr/>
        </p:nvSpPr>
        <p:spPr>
          <a:xfrm rot="10800000">
            <a:off x="7884368" y="4887026"/>
            <a:ext cx="468049" cy="1073442"/>
          </a:xfrm>
          <a:prstGeom prst="curvedRight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30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37810"/>
            <a:ext cx="7992888" cy="936104"/>
          </a:xfrm>
        </p:spPr>
        <p:txBody>
          <a:bodyPr/>
          <a:lstStyle/>
          <a:p>
            <a:r>
              <a:rPr lang="fr-BE" smtClean="0"/>
              <a:t>Catalogues disponibles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3" y="973914"/>
            <a:ext cx="8324329" cy="6919582"/>
          </a:xfrm>
        </p:spPr>
        <p:txBody>
          <a:bodyPr>
            <a:normAutofit fontScale="40000" lnSpcReduction="20000"/>
          </a:bodyPr>
          <a:lstStyle/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r>
              <a:rPr lang="fr-BE" sz="2600" u="sng" cap="all" dirty="0" smtClean="0">
                <a:solidFill>
                  <a:srgbClr val="002060"/>
                </a:solidFill>
              </a:rPr>
              <a:t>Classement par pays</a:t>
            </a:r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sz="2600" cap="all" dirty="0" smtClean="0"/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r>
              <a:rPr lang="fr-BE" sz="3500" b="1" dirty="0"/>
              <a:t>BELGIQUE – ALLEMAGNE – </a:t>
            </a:r>
            <a:r>
              <a:rPr lang="fr-BE" sz="3500" b="1" dirty="0" smtClean="0"/>
              <a:t>SUISSE</a:t>
            </a:r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sz="3500" dirty="0" smtClean="0"/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sz="3500" dirty="0" smtClean="0"/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sz="3000" dirty="0" smtClean="0"/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dirty="0" smtClean="0"/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r>
              <a:rPr lang="fr-BE" sz="3500" b="1" dirty="0" smtClean="0"/>
              <a:t>CANADA – </a:t>
            </a:r>
            <a:r>
              <a:rPr lang="fr-BE" sz="3500" b="1" dirty="0" err="1" smtClean="0"/>
              <a:t>Amicus</a:t>
            </a:r>
            <a:r>
              <a:rPr lang="fr-BE" sz="3500" b="1" dirty="0" smtClean="0"/>
              <a:t> et Laval</a:t>
            </a:r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sz="3500" dirty="0" smtClean="0"/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sz="3500" dirty="0" smtClean="0"/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sz="2500" dirty="0"/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dirty="0" smtClean="0"/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r>
              <a:rPr lang="fr-BE" sz="3500" b="1" dirty="0" smtClean="0"/>
              <a:t>UK – British Library et Bibliothèques universitaires</a:t>
            </a:r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sz="3500" cap="all" dirty="0" smtClean="0"/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sz="3500" cap="all" dirty="0"/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sz="4000" cap="all" dirty="0" smtClean="0"/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sz="3500" cap="all" dirty="0" smtClean="0"/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r>
              <a:rPr lang="fr-BE" sz="3500" b="1" cap="all" dirty="0" smtClean="0"/>
              <a:t>USA </a:t>
            </a:r>
            <a:r>
              <a:rPr lang="fr-BE" sz="3500" b="1" cap="all" dirty="0"/>
              <a:t>– B</a:t>
            </a:r>
            <a:r>
              <a:rPr lang="fr-BE" sz="3500" b="1" dirty="0"/>
              <a:t>ibliothèques nationales</a:t>
            </a:r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sz="3500" cap="all" dirty="0" smtClean="0"/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sz="1300" cap="all" dirty="0" smtClean="0"/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sz="1300" cap="all" dirty="0"/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sz="1000" cap="all" dirty="0" smtClean="0"/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sz="3500" cap="all" dirty="0" smtClean="0"/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r>
              <a:rPr lang="fr-BE" sz="3500" b="1" cap="all" dirty="0" smtClean="0"/>
              <a:t>USA – B</a:t>
            </a:r>
            <a:r>
              <a:rPr lang="fr-BE" sz="3500" b="1" dirty="0" smtClean="0"/>
              <a:t>ibliothèques universitaires</a:t>
            </a:r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sz="6000" b="1" dirty="0"/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sz="3500" b="1" dirty="0" smtClean="0"/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r>
              <a:rPr lang="fr-BE" sz="3500" b="1" dirty="0" smtClean="0"/>
              <a:t>ITALIE </a:t>
            </a:r>
            <a:r>
              <a:rPr lang="fr-BE" sz="3500" b="1" dirty="0"/>
              <a:t>– </a:t>
            </a:r>
            <a:r>
              <a:rPr lang="fr-BE" sz="3500" b="1" dirty="0" smtClean="0"/>
              <a:t>ESPAGNE</a:t>
            </a:r>
            <a:endParaRPr lang="fr-BE" sz="3500" b="1" dirty="0"/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sz="2600" b="1" dirty="0" smtClean="0"/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r>
              <a:rPr lang="fr-BE" sz="5100" b="1" cap="all" dirty="0" smtClean="0">
                <a:solidFill>
                  <a:srgbClr val="002060"/>
                </a:solidFill>
              </a:rPr>
              <a:t>	+</a:t>
            </a:r>
            <a:r>
              <a:rPr lang="fr-BE" sz="2600" dirty="0" smtClean="0"/>
              <a:t>Agronomie qui reprend : </a:t>
            </a:r>
            <a:r>
              <a:rPr lang="fr-BE" sz="2400" dirty="0" smtClean="0">
                <a:solidFill>
                  <a:srgbClr val="002060"/>
                </a:solidFill>
              </a:rPr>
              <a:t>Wageningen Catalogue  +  </a:t>
            </a:r>
            <a:r>
              <a:rPr lang="fr-BE" sz="2600" dirty="0" smtClean="0">
                <a:solidFill>
                  <a:srgbClr val="002060"/>
                </a:solidFill>
              </a:rPr>
              <a:t>National </a:t>
            </a:r>
            <a:r>
              <a:rPr lang="fr-BE" sz="2600" dirty="0">
                <a:solidFill>
                  <a:srgbClr val="002060"/>
                </a:solidFill>
              </a:rPr>
              <a:t>Agricultural Library</a:t>
            </a:r>
          </a:p>
          <a:p>
            <a:pPr marL="114300" indent="0" algn="r">
              <a:buClr>
                <a:schemeClr val="accent3">
                  <a:lumMod val="75000"/>
                </a:schemeClr>
              </a:buClr>
              <a:buNone/>
            </a:pPr>
            <a:r>
              <a:rPr lang="fr-BE" sz="2200" b="1" i="1" dirty="0" smtClean="0"/>
              <a:t>Catalogues activés au 21 octobre 2016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Search external resources</a:t>
            </a:r>
            <a:endParaRPr lang="en-US"/>
          </a:p>
        </p:txBody>
      </p:sp>
      <p:sp>
        <p:nvSpPr>
          <p:cNvPr id="7" name="Légende encadrée 1 6"/>
          <p:cNvSpPr/>
          <p:nvPr/>
        </p:nvSpPr>
        <p:spPr>
          <a:xfrm>
            <a:off x="5749731" y="2029653"/>
            <a:ext cx="2376264" cy="580772"/>
          </a:xfrm>
          <a:prstGeom prst="borderCallout1">
            <a:avLst>
              <a:gd name="adj1" fmla="val 55679"/>
              <a:gd name="adj2" fmla="val -4209"/>
              <a:gd name="adj3" fmla="val 55725"/>
              <a:gd name="adj4" fmla="val -140302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500" dirty="0" err="1" smtClean="0">
                <a:solidFill>
                  <a:srgbClr val="002060"/>
                </a:solidFill>
              </a:rPr>
              <a:t>Amicus</a:t>
            </a:r>
            <a:endParaRPr lang="fr-BE" sz="1500" dirty="0" smtClean="0">
              <a:solidFill>
                <a:srgbClr val="002060"/>
              </a:solidFill>
            </a:endParaRPr>
          </a:p>
          <a:p>
            <a:pPr algn="ctr"/>
            <a:r>
              <a:rPr lang="fr-BE" sz="1500" dirty="0" smtClean="0">
                <a:solidFill>
                  <a:srgbClr val="002060"/>
                </a:solidFill>
              </a:rPr>
              <a:t>Université Laval </a:t>
            </a:r>
            <a:endParaRPr lang="fr-BE" sz="1500" dirty="0">
              <a:solidFill>
                <a:srgbClr val="002060"/>
              </a:solidFill>
            </a:endParaRPr>
          </a:p>
        </p:txBody>
      </p:sp>
      <p:sp>
        <p:nvSpPr>
          <p:cNvPr id="8" name="Légende encadrée 1 7"/>
          <p:cNvSpPr/>
          <p:nvPr/>
        </p:nvSpPr>
        <p:spPr>
          <a:xfrm>
            <a:off x="4962852" y="737579"/>
            <a:ext cx="3268639" cy="1150713"/>
          </a:xfrm>
          <a:prstGeom prst="borderCallout1">
            <a:avLst>
              <a:gd name="adj1" fmla="val 55679"/>
              <a:gd name="adj2" fmla="val -4209"/>
              <a:gd name="adj3" fmla="val 57380"/>
              <a:gd name="adj4" fmla="val -61426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500" dirty="0" err="1" smtClean="0">
                <a:solidFill>
                  <a:srgbClr val="002060"/>
                </a:solidFill>
              </a:rPr>
              <a:t>Universiteit</a:t>
            </a:r>
            <a:r>
              <a:rPr lang="fr-BE" sz="1500" dirty="0" smtClean="0">
                <a:solidFill>
                  <a:srgbClr val="002060"/>
                </a:solidFill>
              </a:rPr>
              <a:t> Gent</a:t>
            </a:r>
          </a:p>
          <a:p>
            <a:pPr algn="ctr"/>
            <a:r>
              <a:rPr lang="fr-BE" sz="1500" dirty="0" smtClean="0">
                <a:solidFill>
                  <a:srgbClr val="002060"/>
                </a:solidFill>
              </a:rPr>
              <a:t>Académie Louvain </a:t>
            </a:r>
          </a:p>
          <a:p>
            <a:pPr algn="ctr"/>
            <a:r>
              <a:rPr lang="fr-BE" sz="1500" dirty="0" smtClean="0">
                <a:solidFill>
                  <a:srgbClr val="002060"/>
                </a:solidFill>
              </a:rPr>
              <a:t>Open </a:t>
            </a:r>
            <a:r>
              <a:rPr lang="fr-BE" sz="1500" dirty="0" err="1" smtClean="0">
                <a:solidFill>
                  <a:srgbClr val="002060"/>
                </a:solidFill>
              </a:rPr>
              <a:t>Vlacc</a:t>
            </a:r>
            <a:endParaRPr lang="fr-BE" sz="1500" dirty="0" smtClean="0">
              <a:solidFill>
                <a:srgbClr val="002060"/>
              </a:solidFill>
            </a:endParaRPr>
          </a:p>
          <a:p>
            <a:pPr algn="ctr">
              <a:buClr>
                <a:schemeClr val="accent3">
                  <a:lumMod val="75000"/>
                </a:schemeClr>
              </a:buClr>
            </a:pPr>
            <a:r>
              <a:rPr lang="fr-BE" sz="1500" dirty="0" err="1">
                <a:solidFill>
                  <a:srgbClr val="002060"/>
                </a:solidFill>
              </a:rPr>
              <a:t>Bibliotheksverbund</a:t>
            </a:r>
            <a:r>
              <a:rPr lang="fr-BE" sz="1500" dirty="0">
                <a:solidFill>
                  <a:srgbClr val="002060"/>
                </a:solidFill>
              </a:rPr>
              <a:t> Bayern (BVB</a:t>
            </a:r>
            <a:r>
              <a:rPr lang="fr-BE" sz="1500" dirty="0" smtClean="0">
                <a:solidFill>
                  <a:srgbClr val="002060"/>
                </a:solidFill>
              </a:rPr>
              <a:t>)</a:t>
            </a:r>
          </a:p>
          <a:p>
            <a:pPr algn="ctr">
              <a:buClr>
                <a:schemeClr val="accent3">
                  <a:lumMod val="75000"/>
                </a:schemeClr>
              </a:buClr>
            </a:pPr>
            <a:r>
              <a:rPr lang="fr-BE" sz="1500" dirty="0" smtClean="0">
                <a:solidFill>
                  <a:srgbClr val="002060"/>
                </a:solidFill>
              </a:rPr>
              <a:t>RERO</a:t>
            </a:r>
            <a:endParaRPr lang="fr-BE" sz="1500" dirty="0">
              <a:solidFill>
                <a:srgbClr val="002060"/>
              </a:solidFill>
            </a:endParaRPr>
          </a:p>
        </p:txBody>
      </p:sp>
      <p:sp>
        <p:nvSpPr>
          <p:cNvPr id="9" name="Légende encadrée 1 8"/>
          <p:cNvSpPr/>
          <p:nvPr/>
        </p:nvSpPr>
        <p:spPr>
          <a:xfrm>
            <a:off x="5148065" y="2766492"/>
            <a:ext cx="3096343" cy="961347"/>
          </a:xfrm>
          <a:prstGeom prst="borderCallout1">
            <a:avLst>
              <a:gd name="adj1" fmla="val 55679"/>
              <a:gd name="adj2" fmla="val -4209"/>
              <a:gd name="adj3" fmla="val 55288"/>
              <a:gd name="adj4" fmla="val -33190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accent3">
                  <a:lumMod val="75000"/>
                </a:schemeClr>
              </a:buClr>
            </a:pPr>
            <a:r>
              <a:rPr lang="fr-BE" sz="1500" dirty="0">
                <a:solidFill>
                  <a:srgbClr val="002060"/>
                </a:solidFill>
              </a:rPr>
              <a:t>British Library</a:t>
            </a:r>
          </a:p>
          <a:p>
            <a:pPr algn="ctr"/>
            <a:r>
              <a:rPr lang="fr-BE" sz="1500" dirty="0" smtClean="0">
                <a:solidFill>
                  <a:srgbClr val="002060"/>
                </a:solidFill>
              </a:rPr>
              <a:t>Oxford </a:t>
            </a:r>
            <a:r>
              <a:rPr lang="fr-BE" sz="1500" dirty="0" err="1" smtClean="0">
                <a:solidFill>
                  <a:srgbClr val="002060"/>
                </a:solidFill>
              </a:rPr>
              <a:t>University</a:t>
            </a:r>
            <a:endParaRPr lang="fr-BE" sz="1500" dirty="0" smtClean="0">
              <a:solidFill>
                <a:srgbClr val="002060"/>
              </a:solidFill>
            </a:endParaRPr>
          </a:p>
          <a:p>
            <a:pPr algn="ctr"/>
            <a:r>
              <a:rPr lang="fr-BE" sz="1500" dirty="0" smtClean="0">
                <a:solidFill>
                  <a:srgbClr val="002060"/>
                </a:solidFill>
              </a:rPr>
              <a:t>English Short </a:t>
            </a:r>
            <a:r>
              <a:rPr lang="fr-BE" sz="1500" dirty="0" err="1" smtClean="0">
                <a:solidFill>
                  <a:srgbClr val="002060"/>
                </a:solidFill>
              </a:rPr>
              <a:t>Title</a:t>
            </a:r>
            <a:r>
              <a:rPr lang="fr-BE" sz="1500" dirty="0" smtClean="0">
                <a:solidFill>
                  <a:srgbClr val="002060"/>
                </a:solidFill>
              </a:rPr>
              <a:t> Catalogue (ESTC)</a:t>
            </a:r>
          </a:p>
          <a:p>
            <a:pPr algn="ctr"/>
            <a:r>
              <a:rPr lang="fr-BE" sz="1500" dirty="0" smtClean="0">
                <a:solidFill>
                  <a:srgbClr val="002060"/>
                </a:solidFill>
              </a:rPr>
              <a:t>Trinity </a:t>
            </a:r>
            <a:r>
              <a:rPr lang="fr-BE" sz="1500" dirty="0" err="1" smtClean="0">
                <a:solidFill>
                  <a:srgbClr val="002060"/>
                </a:solidFill>
              </a:rPr>
              <a:t>College</a:t>
            </a:r>
            <a:r>
              <a:rPr lang="fr-BE" sz="1500" dirty="0" smtClean="0">
                <a:solidFill>
                  <a:srgbClr val="002060"/>
                </a:solidFill>
              </a:rPr>
              <a:t> </a:t>
            </a:r>
            <a:endParaRPr lang="fr-BE" sz="1500" dirty="0">
              <a:solidFill>
                <a:srgbClr val="002060"/>
              </a:solidFill>
            </a:endParaRPr>
          </a:p>
        </p:txBody>
      </p:sp>
      <p:sp>
        <p:nvSpPr>
          <p:cNvPr id="10" name="Légende encadrée 1 9"/>
          <p:cNvSpPr/>
          <p:nvPr/>
        </p:nvSpPr>
        <p:spPr>
          <a:xfrm>
            <a:off x="5003471" y="3866563"/>
            <a:ext cx="3152265" cy="965780"/>
          </a:xfrm>
          <a:prstGeom prst="borderCallout1">
            <a:avLst>
              <a:gd name="adj1" fmla="val 55679"/>
              <a:gd name="adj2" fmla="val -4209"/>
              <a:gd name="adj3" fmla="val 54581"/>
              <a:gd name="adj4" fmla="val -70688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accent3">
                  <a:lumMod val="75000"/>
                </a:schemeClr>
              </a:buClr>
            </a:pPr>
            <a:endParaRPr lang="fr-BE" sz="1600" smtClean="0">
              <a:solidFill>
                <a:srgbClr val="002060"/>
              </a:solidFill>
            </a:endParaRPr>
          </a:p>
          <a:p>
            <a:pPr algn="ctr">
              <a:buClr>
                <a:schemeClr val="accent3">
                  <a:lumMod val="75000"/>
                </a:schemeClr>
              </a:buClr>
            </a:pPr>
            <a:r>
              <a:rPr lang="fr-BE" sz="1600" smtClean="0">
                <a:solidFill>
                  <a:srgbClr val="002060"/>
                </a:solidFill>
              </a:rPr>
              <a:t>Library of Congress</a:t>
            </a:r>
            <a:endParaRPr lang="fr-BE" sz="1600">
              <a:solidFill>
                <a:srgbClr val="002060"/>
              </a:solidFill>
            </a:endParaRPr>
          </a:p>
          <a:p>
            <a:pPr algn="ctr">
              <a:buClr>
                <a:schemeClr val="accent3">
                  <a:lumMod val="75000"/>
                </a:schemeClr>
              </a:buClr>
            </a:pPr>
            <a:r>
              <a:rPr lang="fr-BE" sz="1600">
                <a:solidFill>
                  <a:srgbClr val="002060"/>
                </a:solidFill>
              </a:rPr>
              <a:t>National Library of </a:t>
            </a:r>
            <a:r>
              <a:rPr lang="fr-BE" sz="1600" smtClean="0">
                <a:solidFill>
                  <a:srgbClr val="002060"/>
                </a:solidFill>
              </a:rPr>
              <a:t>Medicine</a:t>
            </a:r>
          </a:p>
          <a:p>
            <a:pPr marL="0" lvl="1" algn="ctr">
              <a:buClr>
                <a:schemeClr val="accent3">
                  <a:lumMod val="75000"/>
                </a:schemeClr>
              </a:buClr>
            </a:pPr>
            <a:r>
              <a:rPr lang="fr-BE" sz="1600">
                <a:solidFill>
                  <a:srgbClr val="002060"/>
                </a:solidFill>
              </a:rPr>
              <a:t>National Agricultural Library</a:t>
            </a:r>
          </a:p>
          <a:p>
            <a:pPr algn="ctr">
              <a:buClr>
                <a:schemeClr val="accent3">
                  <a:lumMod val="75000"/>
                </a:schemeClr>
              </a:buClr>
            </a:pPr>
            <a:endParaRPr lang="fr-BE" sz="1600" dirty="0">
              <a:solidFill>
                <a:srgbClr val="002060"/>
              </a:solidFill>
            </a:endParaRPr>
          </a:p>
        </p:txBody>
      </p:sp>
      <p:sp>
        <p:nvSpPr>
          <p:cNvPr id="11" name="Légende encadrée 1 10"/>
          <p:cNvSpPr/>
          <p:nvPr/>
        </p:nvSpPr>
        <p:spPr>
          <a:xfrm>
            <a:off x="4962852" y="4958542"/>
            <a:ext cx="3152265" cy="561876"/>
          </a:xfrm>
          <a:prstGeom prst="borderCallout1">
            <a:avLst>
              <a:gd name="adj1" fmla="val 55679"/>
              <a:gd name="adj2" fmla="val -4209"/>
              <a:gd name="adj3" fmla="val 52668"/>
              <a:gd name="adj4" fmla="val -63133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accent3">
                  <a:lumMod val="75000"/>
                </a:schemeClr>
              </a:buClr>
            </a:pPr>
            <a:endParaRPr lang="fr-BE" sz="1600" dirty="0" smtClean="0">
              <a:solidFill>
                <a:srgbClr val="002060"/>
              </a:solidFill>
            </a:endParaRPr>
          </a:p>
          <a:p>
            <a:pPr algn="ctr">
              <a:buClr>
                <a:schemeClr val="accent3">
                  <a:lumMod val="75000"/>
                </a:schemeClr>
              </a:buClr>
            </a:pPr>
            <a:r>
              <a:rPr lang="fr-BE" sz="1600" dirty="0" smtClean="0">
                <a:solidFill>
                  <a:srgbClr val="002060"/>
                </a:solidFill>
              </a:rPr>
              <a:t>HOLLIS – Harvard </a:t>
            </a:r>
            <a:r>
              <a:rPr lang="fr-BE" sz="1600" dirty="0" err="1" smtClean="0">
                <a:solidFill>
                  <a:srgbClr val="002060"/>
                </a:solidFill>
              </a:rPr>
              <a:t>University</a:t>
            </a:r>
            <a:endParaRPr lang="fr-BE" sz="1600" dirty="0">
              <a:solidFill>
                <a:srgbClr val="002060"/>
              </a:solidFill>
            </a:endParaRPr>
          </a:p>
          <a:p>
            <a:pPr algn="ctr">
              <a:buClr>
                <a:schemeClr val="accent3">
                  <a:lumMod val="75000"/>
                </a:schemeClr>
              </a:buClr>
            </a:pPr>
            <a:r>
              <a:rPr lang="fr-BE" sz="1600" dirty="0" smtClean="0">
                <a:solidFill>
                  <a:srgbClr val="002060"/>
                </a:solidFill>
              </a:rPr>
              <a:t>Yale </a:t>
            </a:r>
            <a:r>
              <a:rPr lang="fr-BE" sz="1600" dirty="0" err="1" smtClean="0">
                <a:solidFill>
                  <a:srgbClr val="002060"/>
                </a:solidFill>
              </a:rPr>
              <a:t>University</a:t>
            </a:r>
            <a:endParaRPr lang="fr-BE" sz="1600" dirty="0" smtClean="0">
              <a:solidFill>
                <a:srgbClr val="002060"/>
              </a:solidFill>
            </a:endParaRPr>
          </a:p>
          <a:p>
            <a:pPr algn="ctr">
              <a:buClr>
                <a:schemeClr val="accent3">
                  <a:lumMod val="75000"/>
                </a:schemeClr>
              </a:buClr>
            </a:pPr>
            <a:endParaRPr lang="fr-BE" sz="1600" dirty="0">
              <a:solidFill>
                <a:srgbClr val="002060"/>
              </a:solidFill>
            </a:endParaRPr>
          </a:p>
        </p:txBody>
      </p:sp>
      <p:sp>
        <p:nvSpPr>
          <p:cNvPr id="12" name="Légende encadrée 1 11"/>
          <p:cNvSpPr/>
          <p:nvPr/>
        </p:nvSpPr>
        <p:spPr>
          <a:xfrm>
            <a:off x="4499992" y="5646617"/>
            <a:ext cx="3152265" cy="656847"/>
          </a:xfrm>
          <a:prstGeom prst="borderCallout1">
            <a:avLst>
              <a:gd name="adj1" fmla="val 55679"/>
              <a:gd name="adj2" fmla="val -4209"/>
              <a:gd name="adj3" fmla="val 52668"/>
              <a:gd name="adj4" fmla="val -77335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accent3">
                  <a:lumMod val="75000"/>
                </a:schemeClr>
              </a:buClr>
            </a:pPr>
            <a:endParaRPr lang="fr-BE" sz="1600" dirty="0" smtClean="0">
              <a:solidFill>
                <a:srgbClr val="002060"/>
              </a:solidFill>
            </a:endParaRPr>
          </a:p>
          <a:p>
            <a:pPr algn="ctr">
              <a:buClr>
                <a:schemeClr val="accent3">
                  <a:lumMod val="75000"/>
                </a:schemeClr>
              </a:buClr>
            </a:pPr>
            <a:r>
              <a:rPr lang="fr-BE" sz="1600" dirty="0" smtClean="0">
                <a:solidFill>
                  <a:srgbClr val="002060"/>
                </a:solidFill>
              </a:rPr>
              <a:t>SBN</a:t>
            </a:r>
            <a:endParaRPr lang="fr-BE" sz="1600" dirty="0">
              <a:solidFill>
                <a:srgbClr val="002060"/>
              </a:solidFill>
            </a:endParaRPr>
          </a:p>
          <a:p>
            <a:pPr algn="ctr">
              <a:buClr>
                <a:schemeClr val="accent3">
                  <a:lumMod val="75000"/>
                </a:schemeClr>
              </a:buClr>
            </a:pPr>
            <a:r>
              <a:rPr lang="fr-BE" sz="1600" dirty="0" err="1" smtClean="0">
                <a:solidFill>
                  <a:srgbClr val="002060"/>
                </a:solidFill>
              </a:rPr>
              <a:t>Biblioteca</a:t>
            </a:r>
            <a:r>
              <a:rPr lang="fr-BE" sz="1600" dirty="0" smtClean="0">
                <a:solidFill>
                  <a:srgbClr val="002060"/>
                </a:solidFill>
              </a:rPr>
              <a:t> </a:t>
            </a:r>
            <a:r>
              <a:rPr lang="fr-BE" sz="1600" dirty="0" err="1" smtClean="0">
                <a:solidFill>
                  <a:srgbClr val="002060"/>
                </a:solidFill>
              </a:rPr>
              <a:t>Nacional</a:t>
            </a:r>
            <a:r>
              <a:rPr lang="fr-BE" sz="1600" dirty="0" smtClean="0">
                <a:solidFill>
                  <a:srgbClr val="002060"/>
                </a:solidFill>
              </a:rPr>
              <a:t> de España</a:t>
            </a:r>
          </a:p>
          <a:p>
            <a:pPr algn="ctr">
              <a:buClr>
                <a:schemeClr val="accent3">
                  <a:lumMod val="75000"/>
                </a:schemeClr>
              </a:buClr>
            </a:pPr>
            <a:endParaRPr lang="fr-BE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992888" cy="936104"/>
          </a:xfrm>
        </p:spPr>
        <p:txBody>
          <a:bodyPr/>
          <a:lstStyle/>
          <a:p>
            <a:r>
              <a:rPr lang="fr-BE" dirty="0" smtClean="0"/>
              <a:t>Catalogues disponibles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8880" y="1124744"/>
            <a:ext cx="7992888" cy="5276056"/>
          </a:xfrm>
        </p:spPr>
        <p:txBody>
          <a:bodyPr>
            <a:normAutofit/>
          </a:bodyPr>
          <a:lstStyle/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sz="1800" dirty="0" smtClean="0"/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sz="2200" dirty="0" smtClean="0">
              <a:solidFill>
                <a:srgbClr val="002060"/>
              </a:solidFill>
            </a:endParaRPr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r>
              <a:rPr lang="fr-BE" sz="2200" dirty="0" smtClean="0">
                <a:solidFill>
                  <a:srgbClr val="002060"/>
                </a:solidFill>
              </a:rPr>
              <a:t>Vous pouvez consulter la liste de toutes les ressources accessibles dans le Resource management guide ou via l’OLH : n’hésitez pas à demander l’ajout d’un catalogue.</a:t>
            </a:r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r>
              <a:rPr lang="fr-BE" sz="2200" dirty="0" smtClean="0">
                <a:solidFill>
                  <a:srgbClr val="002060"/>
                </a:solidFill>
              </a:rPr>
              <a:t>Si d’autres ressources ne sont pas reprises dans la liste </a:t>
            </a:r>
            <a:r>
              <a:rPr lang="fr-BE" sz="2200" dirty="0" err="1" smtClean="0">
                <a:solidFill>
                  <a:srgbClr val="002060"/>
                </a:solidFill>
              </a:rPr>
              <a:t>d’ExLibris</a:t>
            </a:r>
            <a:r>
              <a:rPr lang="fr-BE" sz="2200" dirty="0" smtClean="0">
                <a:solidFill>
                  <a:srgbClr val="002060"/>
                </a:solidFill>
              </a:rPr>
              <a:t>, il est possible également de les configurer : n’hésitez pas à proposer d’autres </a:t>
            </a:r>
            <a:r>
              <a:rPr lang="fr-BE" sz="2200" smtClean="0">
                <a:solidFill>
                  <a:srgbClr val="002060"/>
                </a:solidFill>
              </a:rPr>
              <a:t>ressources.</a:t>
            </a:r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endParaRPr lang="fr-BE" sz="2200" dirty="0" smtClean="0">
              <a:solidFill>
                <a:srgbClr val="002060"/>
              </a:solidFill>
            </a:endParaRPr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r>
              <a:rPr lang="fr-BE" sz="1800" b="1" i="1" cap="all" smtClean="0">
                <a:solidFill>
                  <a:schemeClr val="accent3">
                    <a:lumMod val="75000"/>
                  </a:schemeClr>
                </a:solidFill>
              </a:rPr>
              <a:t>REmarque</a:t>
            </a:r>
            <a:endParaRPr lang="fr-BE" sz="1800" b="1" i="1" cap="all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r>
              <a:rPr lang="fr-BE" i="1" smtClean="0"/>
              <a:t>Les  catalogues en UNIMARC (BNF, SBN) ne sont pas encore accessibles: </a:t>
            </a:r>
          </a:p>
          <a:p>
            <a:pPr marL="114300" indent="0">
              <a:buClr>
                <a:schemeClr val="accent3">
                  <a:lumMod val="75000"/>
                </a:schemeClr>
              </a:buClr>
              <a:buNone/>
            </a:pPr>
            <a:r>
              <a:rPr lang="fr-BE" sz="1600" i="1" smtClean="0">
                <a:solidFill>
                  <a:schemeClr val="accent3">
                    <a:lumMod val="75000"/>
                  </a:schemeClr>
                </a:solidFill>
                <a:sym typeface="Wingdings" panose="05000000000000000000" pitchFamily="2" charset="2"/>
              </a:rPr>
              <a:t>  </a:t>
            </a:r>
            <a:r>
              <a:rPr lang="fr-BE" i="1" smtClean="0">
                <a:sym typeface="Wingdings" panose="05000000000000000000" pitchFamily="2" charset="2"/>
              </a:rPr>
              <a:t>processus </a:t>
            </a:r>
            <a:r>
              <a:rPr lang="fr-BE" i="1" dirty="0" smtClean="0">
                <a:sym typeface="Wingdings" panose="05000000000000000000" pitchFamily="2" charset="2"/>
              </a:rPr>
              <a:t>de conversion du format </a:t>
            </a:r>
            <a:r>
              <a:rPr lang="fr-BE" i="1" dirty="0" err="1" smtClean="0">
                <a:sym typeface="Wingdings" panose="05000000000000000000" pitchFamily="2" charset="2"/>
              </a:rPr>
              <a:t>Unimarc</a:t>
            </a:r>
            <a:r>
              <a:rPr lang="fr-BE" i="1" dirty="0" smtClean="0">
                <a:sym typeface="Wingdings" panose="05000000000000000000" pitchFamily="2" charset="2"/>
              </a:rPr>
              <a:t> </a:t>
            </a:r>
            <a:r>
              <a:rPr lang="fr-BE" i="1" smtClean="0">
                <a:sym typeface="Wingdings" panose="05000000000000000000" pitchFamily="2" charset="2"/>
              </a:rPr>
              <a:t>en MARC21 en cours de développement</a:t>
            </a:r>
            <a:endParaRPr lang="fr-BE" i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Search external resources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96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992888" cy="864096"/>
          </a:xfrm>
        </p:spPr>
        <p:txBody>
          <a:bodyPr/>
          <a:lstStyle/>
          <a:p>
            <a:r>
              <a:rPr lang="fr-BE" dirty="0" smtClean="0"/>
              <a:t>Formulaire de recherche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Search external resources</a:t>
            </a:r>
            <a:endParaRPr lang="en-US"/>
          </a:p>
        </p:txBody>
      </p:sp>
      <p:pic>
        <p:nvPicPr>
          <p:cNvPr id="17" name="Espace réservé du contenu 1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628800"/>
            <a:ext cx="7820025" cy="3962400"/>
          </a:xfrm>
        </p:spPr>
      </p:pic>
      <p:sp>
        <p:nvSpPr>
          <p:cNvPr id="3" name="Rectangle 2"/>
          <p:cNvSpPr/>
          <p:nvPr/>
        </p:nvSpPr>
        <p:spPr>
          <a:xfrm>
            <a:off x="5940152" y="476672"/>
            <a:ext cx="1584176" cy="1008112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Choix du catalogue interrogé</a:t>
            </a:r>
            <a:endParaRPr lang="fr-BE" dirty="0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6660232" y="1556792"/>
            <a:ext cx="1008112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439652" y="5877272"/>
            <a:ext cx="1368152" cy="82809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Différents critères</a:t>
            </a:r>
            <a:endParaRPr lang="fr-BE" dirty="0"/>
          </a:p>
        </p:txBody>
      </p:sp>
      <p:cxnSp>
        <p:nvCxnSpPr>
          <p:cNvPr id="9" name="Connecteur droit avec flèche 8"/>
          <p:cNvCxnSpPr/>
          <p:nvPr/>
        </p:nvCxnSpPr>
        <p:spPr>
          <a:xfrm flipV="1">
            <a:off x="2123728" y="5157192"/>
            <a:ext cx="288032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5856" y="2782777"/>
            <a:ext cx="4646536" cy="284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4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Formulaire de recherche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fr-BE" b="1" dirty="0" smtClean="0"/>
              <a:t>Pour obtenir les résultats :</a:t>
            </a:r>
          </a:p>
          <a:p>
            <a:pPr marL="114300" indent="0">
              <a:buNone/>
            </a:pPr>
            <a:endParaRPr lang="fr-BE" dirty="0"/>
          </a:p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fr-BE" dirty="0" smtClean="0"/>
              <a:t> Recherche sur l’ISBN :</a:t>
            </a:r>
          </a:p>
          <a:p>
            <a:pPr marL="480060" lvl="2" indent="0">
              <a:buClr>
                <a:schemeClr val="accent4">
                  <a:lumMod val="60000"/>
                  <a:lumOff val="40000"/>
                </a:schemeClr>
              </a:buClr>
              <a:buNone/>
            </a:pPr>
            <a:r>
              <a:rPr lang="fr-BE" dirty="0" smtClean="0">
                <a:sym typeface="Wingdings" panose="05000000000000000000" pitchFamily="2" charset="2"/>
              </a:rPr>
              <a:t> Ne </a:t>
            </a:r>
            <a:r>
              <a:rPr lang="fr-BE" dirty="0">
                <a:sym typeface="Wingdings" panose="05000000000000000000" pitchFamily="2" charset="2"/>
              </a:rPr>
              <a:t>pas mettre les tirets !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fr-BE" dirty="0" smtClean="0"/>
          </a:p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fr-BE" dirty="0" smtClean="0"/>
              <a:t> Recherche sur plusieurs champs :</a:t>
            </a:r>
            <a:br>
              <a:rPr lang="fr-BE" dirty="0" smtClean="0"/>
            </a:br>
            <a:r>
              <a:rPr lang="fr-BE" sz="1600" dirty="0"/>
              <a:t>  </a:t>
            </a:r>
            <a:r>
              <a:rPr lang="fr-BE" sz="1600" dirty="0">
                <a:sym typeface="Wingdings" panose="05000000000000000000" pitchFamily="2" charset="2"/>
              </a:rPr>
              <a:t> Ne pas compléter trop de champs</a:t>
            </a:r>
          </a:p>
          <a:p>
            <a:pPr marL="411480" lvl="1" indent="0">
              <a:buClr>
                <a:schemeClr val="accent4">
                  <a:lumMod val="60000"/>
                  <a:lumOff val="40000"/>
                </a:schemeClr>
              </a:buClr>
              <a:buNone/>
            </a:pPr>
            <a:r>
              <a:rPr lang="fr-BE" sz="1600" dirty="0" smtClean="0">
                <a:sym typeface="Wingdings" panose="05000000000000000000" pitchFamily="2" charset="2"/>
              </a:rPr>
              <a:t> </a:t>
            </a:r>
            <a:r>
              <a:rPr lang="fr-BE" sz="1600" dirty="0">
                <a:sym typeface="Wingdings" panose="05000000000000000000" pitchFamily="2" charset="2"/>
              </a:rPr>
              <a:t>Compléter auteur / titre 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fr-BE" dirty="0" smtClean="0"/>
          </a:p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fr-BE" dirty="0"/>
              <a:t> Utiliser les champs spécifiques plutôt que la recherche Keywords </a:t>
            </a:r>
            <a:endParaRPr lang="fr-BE" dirty="0" smtClean="0"/>
          </a:p>
          <a:p>
            <a:pPr marL="114300" indent="0">
              <a:buClr>
                <a:schemeClr val="accent4">
                  <a:lumMod val="60000"/>
                  <a:lumOff val="40000"/>
                </a:schemeClr>
              </a:buClr>
              <a:buNone/>
            </a:pPr>
            <a:r>
              <a:rPr lang="fr-BE" sz="1600" dirty="0">
                <a:sym typeface="Wingdings" panose="05000000000000000000" pitchFamily="2" charset="2"/>
              </a:rPr>
              <a:t> </a:t>
            </a:r>
            <a:r>
              <a:rPr lang="fr-BE" sz="1600" dirty="0" smtClean="0">
                <a:sym typeface="Wingdings" panose="05000000000000000000" pitchFamily="2" charset="2"/>
              </a:rPr>
              <a:t>       </a:t>
            </a:r>
            <a:r>
              <a:rPr lang="fr-BE" sz="1600" dirty="0">
                <a:sym typeface="Wingdings" panose="05000000000000000000" pitchFamily="2" charset="2"/>
              </a:rPr>
              <a:t>Ex : A la British Library, l’ISBN n’est pas repris en recherche keywords</a:t>
            </a:r>
          </a:p>
          <a:p>
            <a:pPr marL="114300" indent="0">
              <a:buClr>
                <a:schemeClr val="accent4">
                  <a:lumMod val="60000"/>
                  <a:lumOff val="40000"/>
                </a:schemeClr>
              </a:buClr>
              <a:buNone/>
            </a:pPr>
            <a:endParaRPr lang="fr-BE" dirty="0" smtClean="0"/>
          </a:p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fr-BE" dirty="0" smtClean="0"/>
              <a:t> En </a:t>
            </a:r>
            <a:r>
              <a:rPr lang="fr-BE" dirty="0"/>
              <a:t>particulier à la LC, l'ISBN du </a:t>
            </a:r>
            <a:r>
              <a:rPr lang="fr-BE" dirty="0" err="1"/>
              <a:t>paperback</a:t>
            </a:r>
            <a:r>
              <a:rPr lang="fr-BE" dirty="0"/>
              <a:t> n'est pas toujours présent dans les </a:t>
            </a:r>
            <a:r>
              <a:rPr lang="fr-BE" dirty="0" smtClean="0"/>
              <a:t>notices</a:t>
            </a:r>
          </a:p>
          <a:p>
            <a:pPr marL="411480" lvl="1" indent="0">
              <a:buClr>
                <a:schemeClr val="accent4">
                  <a:lumMod val="60000"/>
                  <a:lumOff val="40000"/>
                </a:schemeClr>
              </a:buClr>
              <a:buNone/>
            </a:pPr>
            <a:r>
              <a:rPr lang="fr-BE" sz="1600" dirty="0" smtClean="0">
                <a:sym typeface="Wingdings" panose="05000000000000000000" pitchFamily="2" charset="2"/>
              </a:rPr>
              <a:t> C</a:t>
            </a:r>
            <a:r>
              <a:rPr lang="fr-BE" sz="1600" dirty="0" smtClean="0"/>
              <a:t>hercher à l’ISBN du </a:t>
            </a:r>
            <a:r>
              <a:rPr lang="fr-BE" sz="1600" dirty="0" err="1" smtClean="0"/>
              <a:t>hardback</a:t>
            </a:r>
            <a:r>
              <a:rPr lang="fr-BE" sz="1600" dirty="0" smtClean="0"/>
              <a:t> ou au titre</a:t>
            </a:r>
            <a:r>
              <a:rPr lang="fr-BE" dirty="0" smtClean="0">
                <a:sym typeface="Wingdings" panose="05000000000000000000" pitchFamily="2" charset="2"/>
              </a:rPr>
              <a:t/>
            </a:r>
            <a:br>
              <a:rPr lang="fr-BE" dirty="0" smtClean="0">
                <a:sym typeface="Wingdings" panose="05000000000000000000" pitchFamily="2" charset="2"/>
              </a:rPr>
            </a:br>
            <a:r>
              <a:rPr lang="fr-BE" dirty="0" smtClean="0">
                <a:sym typeface="Wingdings" panose="05000000000000000000" pitchFamily="2" charset="2"/>
              </a:rPr>
              <a:t>	</a:t>
            </a:r>
            <a:r>
              <a:rPr lang="fr-BE" dirty="0" smtClean="0"/>
              <a:t> 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Search external resources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 flipH="1">
            <a:off x="5292080" y="620688"/>
            <a:ext cx="2736304" cy="9950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indent="0" algn="ctr">
              <a:buClr>
                <a:schemeClr val="accent3">
                  <a:lumMod val="75000"/>
                </a:schemeClr>
              </a:buClr>
              <a:buNone/>
            </a:pPr>
            <a:r>
              <a:rPr lang="fr-BE" dirty="0" smtClean="0">
                <a:solidFill>
                  <a:srgbClr val="002060"/>
                </a:solidFill>
              </a:rPr>
              <a:t>Ce qu’il faut savoir !</a:t>
            </a:r>
            <a:endParaRPr lang="fr-B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2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Résultats</a:t>
            </a:r>
            <a:endParaRPr lang="fr-BE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780928"/>
            <a:ext cx="6581775" cy="3362325"/>
          </a:xfr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Search external resources</a:t>
            </a: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74386" y="3933056"/>
            <a:ext cx="1044116" cy="612068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Actions</a:t>
            </a:r>
            <a:endParaRPr lang="fr-BE" dirty="0"/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1403648" y="4365104"/>
            <a:ext cx="576064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812141" y="1340768"/>
            <a:ext cx="1602178" cy="93610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dirty="0"/>
              <a:t>Possibilité d’affiner la </a:t>
            </a:r>
            <a:r>
              <a:rPr lang="fr-BE" dirty="0" smtClean="0"/>
              <a:t>recherche</a:t>
            </a:r>
            <a:endParaRPr lang="fr-BE" dirty="0"/>
          </a:p>
        </p:txBody>
      </p:sp>
      <p:cxnSp>
        <p:nvCxnSpPr>
          <p:cNvPr id="22" name="Connecteur droit avec flèche 21"/>
          <p:cNvCxnSpPr/>
          <p:nvPr/>
        </p:nvCxnSpPr>
        <p:spPr>
          <a:xfrm flipH="1">
            <a:off x="2195736" y="2348880"/>
            <a:ext cx="144016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402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	Actions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96752"/>
            <a:ext cx="7992888" cy="5204048"/>
          </a:xfrm>
        </p:spPr>
        <p:txBody>
          <a:bodyPr>
            <a:normAutofit lnSpcReduction="10000"/>
          </a:bodyPr>
          <a:lstStyle/>
          <a:p>
            <a:r>
              <a:rPr lang="fr-BE" sz="1700" b="1" i="1" cap="all" dirty="0" err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</a:t>
            </a:r>
            <a:r>
              <a:rPr lang="fr-BE" sz="1900" dirty="0"/>
              <a:t/>
            </a:r>
            <a:br>
              <a:rPr lang="fr-BE" sz="1900" dirty="0"/>
            </a:br>
            <a:r>
              <a:rPr lang="fr-BE" sz="1900" dirty="0" smtClean="0"/>
              <a:t>Permet de visualiser la notice au format Marc21 avant de l’importer</a:t>
            </a:r>
            <a:br>
              <a:rPr lang="fr-BE" sz="1900" dirty="0" smtClean="0"/>
            </a:br>
            <a:endParaRPr lang="fr-BE" sz="1900" dirty="0" smtClean="0"/>
          </a:p>
          <a:p>
            <a:r>
              <a:rPr lang="fr-BE" sz="1700" b="1" i="1" cap="all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</a:t>
            </a:r>
            <a:r>
              <a:rPr lang="fr-BE" sz="1900" dirty="0"/>
              <a:t/>
            </a:r>
            <a:br>
              <a:rPr lang="fr-BE" sz="1900" dirty="0"/>
            </a:br>
            <a:r>
              <a:rPr lang="fr-BE" sz="1900" dirty="0" smtClean="0"/>
              <a:t>Ouvre la notice dans le </a:t>
            </a:r>
            <a:r>
              <a:rPr lang="fr-BE" sz="1900" dirty="0" err="1" smtClean="0"/>
              <a:t>Metadata</a:t>
            </a:r>
            <a:r>
              <a:rPr lang="fr-BE" sz="1900" dirty="0" smtClean="0"/>
              <a:t> Editor</a:t>
            </a:r>
          </a:p>
          <a:p>
            <a:endParaRPr lang="fr-BE" sz="1900" dirty="0" smtClean="0"/>
          </a:p>
          <a:p>
            <a:pPr marL="114300" indent="0">
              <a:buNone/>
            </a:pPr>
            <a:r>
              <a:rPr lang="fr-BE" sz="1900" i="1" dirty="0"/>
              <a:t>D’autres actions sont disponibles si vous utilisez la fonction via le </a:t>
            </a:r>
            <a:r>
              <a:rPr lang="fr-BE" sz="1900" i="1" dirty="0" err="1"/>
              <a:t>Metadata</a:t>
            </a:r>
            <a:r>
              <a:rPr lang="fr-BE" sz="1900" i="1" dirty="0"/>
              <a:t> Editor et qu’une notice est ouverte :</a:t>
            </a:r>
          </a:p>
          <a:p>
            <a:pPr marL="114300" indent="0">
              <a:buNone/>
            </a:pPr>
            <a:endParaRPr lang="fr-BE" sz="1900" dirty="0" smtClean="0"/>
          </a:p>
          <a:p>
            <a:r>
              <a:rPr lang="fr-BE" sz="1600" b="1" i="1" cap="all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Copy &amp; overlay</a:t>
            </a:r>
            <a:r>
              <a:rPr lang="fr-BE" sz="1600" b="1" i="1" cap="all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fr-BE" sz="1600" b="1" i="1" cap="all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fr-BE" sz="1600" dirty="0" smtClean="0"/>
              <a:t>Copie et écrase la notice ouverte dans le </a:t>
            </a:r>
            <a:r>
              <a:rPr lang="fr-BE" sz="1600" dirty="0" err="1" smtClean="0"/>
              <a:t>Metadata</a:t>
            </a:r>
            <a:r>
              <a:rPr lang="fr-BE" sz="1600" dirty="0" smtClean="0"/>
              <a:t> Editor </a:t>
            </a:r>
          </a:p>
          <a:p>
            <a:pPr marL="114300" indent="0">
              <a:buNone/>
            </a:pPr>
            <a:r>
              <a:rPr lang="fr-BE" sz="1600" dirty="0"/>
              <a:t>	</a:t>
            </a:r>
            <a:r>
              <a:rPr lang="fr-BE" sz="1400" dirty="0" smtClean="0"/>
              <a:t>(par exemple la notice ouverte à partir d’un </a:t>
            </a:r>
            <a:r>
              <a:rPr lang="fr-BE" sz="1400" dirty="0" err="1" smtClean="0"/>
              <a:t>template</a:t>
            </a:r>
            <a:r>
              <a:rPr lang="fr-BE" sz="1400" dirty="0" smtClean="0"/>
              <a:t>)</a:t>
            </a:r>
            <a:r>
              <a:rPr lang="fr-BE" sz="1600" dirty="0" smtClean="0"/>
              <a:t/>
            </a:r>
            <a:br>
              <a:rPr lang="fr-BE" sz="1600" dirty="0" smtClean="0"/>
            </a:br>
            <a:endParaRPr lang="fr-BE" sz="1600" b="1" i="1" cap="all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BE" sz="1400" b="1" i="1" cap="all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Copy &amp; </a:t>
            </a:r>
            <a:r>
              <a:rPr lang="fr-BE" sz="1400" b="1" i="1" cap="all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Merge</a:t>
            </a:r>
            <a:r>
              <a:rPr lang="fr-BE" sz="1400" i="1" cap="all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fr-BE" sz="1400" i="1" cap="all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fr-BE" sz="1400" dirty="0" smtClean="0"/>
              <a:t>Copie et fusionne la notice du catalogue externe </a:t>
            </a:r>
            <a:br>
              <a:rPr lang="fr-BE" sz="1400" dirty="0" smtClean="0"/>
            </a:br>
            <a:r>
              <a:rPr lang="fr-BE" sz="1400" dirty="0" smtClean="0"/>
              <a:t>avec la notice ouverte dans le </a:t>
            </a:r>
            <a:r>
              <a:rPr lang="fr-BE" sz="1400" dirty="0" err="1" smtClean="0"/>
              <a:t>Metadata</a:t>
            </a:r>
            <a:r>
              <a:rPr lang="fr-BE" sz="1400" dirty="0" smtClean="0"/>
              <a:t> Editor</a:t>
            </a:r>
            <a:br>
              <a:rPr lang="fr-BE" sz="1400" dirty="0" smtClean="0"/>
            </a:br>
            <a:endParaRPr lang="fr-BE" sz="1400" b="1" i="1" cap="all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BE" sz="1400" b="1" i="1" cap="all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Merge</a:t>
            </a:r>
            <a:r>
              <a:rPr lang="fr-BE" sz="1400" b="1" i="1" cap="all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BE" sz="1400" b="1" i="1" cap="all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Preview</a:t>
            </a:r>
            <a:r>
              <a:rPr lang="fr-BE" sz="1400" b="1" i="1" cap="all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fr-BE" sz="1400" b="1" i="1" cap="all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fr-BE" sz="1400" dirty="0" smtClean="0"/>
              <a:t>Permet de </a:t>
            </a:r>
            <a:r>
              <a:rPr lang="fr-BE" sz="1400" dirty="0" err="1" smtClean="0"/>
              <a:t>prévisualiser</a:t>
            </a:r>
            <a:r>
              <a:rPr lang="fr-BE" sz="1400" dirty="0" smtClean="0"/>
              <a:t> les notices fusionnées </a:t>
            </a:r>
          </a:p>
          <a:p>
            <a:endParaRPr lang="fr-BE" dirty="0" smtClean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Search external resources</a:t>
            </a:r>
            <a:endParaRPr lang="en-US"/>
          </a:p>
        </p:txBody>
      </p:sp>
      <p:pic>
        <p:nvPicPr>
          <p:cNvPr id="6" name="Picture 3" descr="C:\Users\Dewit Anne-Laure\AppData\Local\Microsoft\Windows\Temporary Internet Files\Content.IE5\G18SWIXB\MC90042424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659080" cy="660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638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FO_ALMA</Template>
  <TotalTime>1003</TotalTime>
  <Words>892</Words>
  <Application>Microsoft Office PowerPoint</Application>
  <PresentationFormat>Affichage à l'écran (4:3)</PresentationFormat>
  <Paragraphs>238</Paragraphs>
  <Slides>15</Slides>
  <Notes>14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Contiguïté</vt:lpstr>
      <vt:lpstr>Localiser une notice dans un catalogue externe Search external resources </vt:lpstr>
      <vt:lpstr>Remarque</vt:lpstr>
      <vt:lpstr>Accès</vt:lpstr>
      <vt:lpstr>Catalogues disponibles</vt:lpstr>
      <vt:lpstr>Catalogues disponibles</vt:lpstr>
      <vt:lpstr>Formulaire de recherche</vt:lpstr>
      <vt:lpstr>Formulaire de recherche</vt:lpstr>
      <vt:lpstr>Résultats</vt:lpstr>
      <vt:lpstr> Actions</vt:lpstr>
      <vt:lpstr>Profils d’import</vt:lpstr>
      <vt:lpstr>Import / Overlay : remarques</vt:lpstr>
      <vt:lpstr>Import / Overlay : remarques</vt:lpstr>
      <vt:lpstr>Présentation PowerPoint</vt:lpstr>
      <vt:lpstr>Fusion : remarques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Laurence Richelle</dc:creator>
  <cp:lastModifiedBy>François Renaville</cp:lastModifiedBy>
  <cp:revision>89</cp:revision>
  <cp:lastPrinted>2016-03-07T09:23:01Z</cp:lastPrinted>
  <dcterms:created xsi:type="dcterms:W3CDTF">2014-10-28T10:20:46Z</dcterms:created>
  <dcterms:modified xsi:type="dcterms:W3CDTF">2017-02-21T12:23:15Z</dcterms:modified>
</cp:coreProperties>
</file>