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handoutMasterIdLst>
    <p:handoutMasterId r:id="rId58"/>
  </p:handoutMasterIdLst>
  <p:sldIdLst>
    <p:sldId id="385" r:id="rId2"/>
    <p:sldId id="532" r:id="rId3"/>
    <p:sldId id="494" r:id="rId4"/>
    <p:sldId id="519" r:id="rId5"/>
    <p:sldId id="495" r:id="rId6"/>
    <p:sldId id="496" r:id="rId7"/>
    <p:sldId id="497" r:id="rId8"/>
    <p:sldId id="504" r:id="rId9"/>
    <p:sldId id="520" r:id="rId10"/>
    <p:sldId id="521" r:id="rId11"/>
    <p:sldId id="541" r:id="rId12"/>
    <p:sldId id="523" r:id="rId13"/>
    <p:sldId id="499" r:id="rId14"/>
    <p:sldId id="529" r:id="rId15"/>
    <p:sldId id="518" r:id="rId16"/>
    <p:sldId id="543" r:id="rId17"/>
    <p:sldId id="514" r:id="rId18"/>
    <p:sldId id="502" r:id="rId19"/>
    <p:sldId id="508" r:id="rId20"/>
    <p:sldId id="556" r:id="rId21"/>
    <p:sldId id="557" r:id="rId22"/>
    <p:sldId id="512" r:id="rId23"/>
    <p:sldId id="511" r:id="rId24"/>
    <p:sldId id="515" r:id="rId25"/>
    <p:sldId id="513" r:id="rId26"/>
    <p:sldId id="531" r:id="rId27"/>
    <p:sldId id="522" r:id="rId28"/>
    <p:sldId id="526" r:id="rId29"/>
    <p:sldId id="544" r:id="rId30"/>
    <p:sldId id="545" r:id="rId31"/>
    <p:sldId id="546" r:id="rId32"/>
    <p:sldId id="547" r:id="rId33"/>
    <p:sldId id="548" r:id="rId34"/>
    <p:sldId id="549" r:id="rId35"/>
    <p:sldId id="550" r:id="rId36"/>
    <p:sldId id="551" r:id="rId37"/>
    <p:sldId id="552" r:id="rId38"/>
    <p:sldId id="553" r:id="rId39"/>
    <p:sldId id="554" r:id="rId40"/>
    <p:sldId id="555" r:id="rId41"/>
    <p:sldId id="558" r:id="rId42"/>
    <p:sldId id="559" r:id="rId43"/>
    <p:sldId id="560" r:id="rId44"/>
    <p:sldId id="561" r:id="rId45"/>
    <p:sldId id="562" r:id="rId46"/>
    <p:sldId id="563" r:id="rId47"/>
    <p:sldId id="564" r:id="rId48"/>
    <p:sldId id="565" r:id="rId49"/>
    <p:sldId id="566" r:id="rId50"/>
    <p:sldId id="567" r:id="rId51"/>
    <p:sldId id="568" r:id="rId52"/>
    <p:sldId id="569" r:id="rId53"/>
    <p:sldId id="570" r:id="rId54"/>
    <p:sldId id="571" r:id="rId55"/>
    <p:sldId id="572" r:id="rId56"/>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7" userDrawn="1">
          <p15:clr>
            <a:srgbClr val="A4A3A4"/>
          </p15:clr>
        </p15:guide>
        <p15:guide id="2" pos="2066" userDrawn="1">
          <p15:clr>
            <a:srgbClr val="A4A3A4"/>
          </p15:clr>
        </p15:guide>
        <p15:guide id="3" orient="horz" pos="3146" userDrawn="1">
          <p15:clr>
            <a:srgbClr val="A4A3A4"/>
          </p15:clr>
        </p15:guide>
        <p15:guide id="4" pos="2064" userDrawn="1">
          <p15:clr>
            <a:srgbClr val="A4A3A4"/>
          </p15:clr>
        </p15:guide>
        <p15:guide id="5" orient="horz" pos="3130" userDrawn="1">
          <p15:clr>
            <a:srgbClr val="A4A3A4"/>
          </p15:clr>
        </p15:guide>
        <p15:guide id="6" pos="2106" userDrawn="1">
          <p15:clr>
            <a:srgbClr val="A4A3A4"/>
          </p15:clr>
        </p15:guide>
        <p15:guide id="7" pos="2104" userDrawn="1">
          <p15:clr>
            <a:srgbClr val="A4A3A4"/>
          </p15:clr>
        </p15:guide>
        <p15:guide id="8" orient="horz" pos="3145" userDrawn="1">
          <p15:clr>
            <a:srgbClr val="A4A3A4"/>
          </p15:clr>
        </p15:guide>
        <p15:guide id="9" orient="horz" pos="3129" userDrawn="1">
          <p15:clr>
            <a:srgbClr val="A4A3A4"/>
          </p15:clr>
        </p15:guide>
        <p15:guide id="10" pos="2103" userDrawn="1">
          <p15:clr>
            <a:srgbClr val="A4A3A4"/>
          </p15:clr>
        </p15:guide>
        <p15:guide id="11" pos="2101" userDrawn="1">
          <p15:clr>
            <a:srgbClr val="A4A3A4"/>
          </p15:clr>
        </p15:guide>
        <p15:guide id="12" pos="2144" userDrawn="1">
          <p15:clr>
            <a:srgbClr val="A4A3A4"/>
          </p15:clr>
        </p15:guide>
        <p15:guide id="13" pos="2142" userDrawn="1">
          <p15:clr>
            <a:srgbClr val="A4A3A4"/>
          </p15:clr>
        </p15:guide>
        <p15:guide id="14" orient="horz" pos="3144" userDrawn="1">
          <p15:clr>
            <a:srgbClr val="A4A3A4"/>
          </p15:clr>
        </p15:guide>
        <p15:guide id="15" orient="horz"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willem"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500"/>
    <a:srgbClr val="C7BA97"/>
    <a:srgbClr val="585B6E"/>
    <a:srgbClr val="FF3300"/>
    <a:srgbClr val="FF9900"/>
    <a:srgbClr val="7B7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4" autoAdjust="0"/>
    <p:restoredTop sz="90909" autoAdjust="0"/>
  </p:normalViewPr>
  <p:slideViewPr>
    <p:cSldViewPr>
      <p:cViewPr varScale="1">
        <p:scale>
          <a:sx n="64" d="100"/>
          <a:sy n="64" d="100"/>
        </p:scale>
        <p:origin x="1722" y="66"/>
      </p:cViewPr>
      <p:guideLst>
        <p:guide orient="horz" pos="2160"/>
        <p:guide pos="2880"/>
      </p:guideLst>
    </p:cSldViewPr>
  </p:slideViewPr>
  <p:outlineViewPr>
    <p:cViewPr>
      <p:scale>
        <a:sx n="33" d="100"/>
        <a:sy n="33" d="100"/>
      </p:scale>
      <p:origin x="0" y="1374"/>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74" d="100"/>
          <a:sy n="74" d="100"/>
        </p:scale>
        <p:origin x="-2172" y="-108"/>
      </p:cViewPr>
      <p:guideLst>
        <p:guide orient="horz" pos="3147"/>
        <p:guide pos="2066"/>
        <p:guide orient="horz" pos="3146"/>
        <p:guide pos="2064"/>
        <p:guide orient="horz" pos="3130"/>
        <p:guide pos="2106"/>
        <p:guide pos="2104"/>
        <p:guide orient="horz" pos="3145"/>
        <p:guide orient="horz" pos="3129"/>
        <p:guide pos="2103"/>
        <p:guide pos="2101"/>
        <p:guide pos="2144"/>
        <p:guide pos="2142"/>
        <p:guide orient="horz" pos="3144"/>
        <p:guide orient="horz"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4"/>
            <a:ext cx="2945659" cy="496411"/>
          </a:xfrm>
          <a:prstGeom prst="rect">
            <a:avLst/>
          </a:prstGeom>
        </p:spPr>
        <p:txBody>
          <a:bodyPr vert="horz" lIns="91415" tIns="45706" rIns="91415" bIns="45706" rtlCol="0"/>
          <a:lstStyle>
            <a:lvl1pPr algn="l">
              <a:defRPr sz="1200"/>
            </a:lvl1pPr>
          </a:lstStyle>
          <a:p>
            <a:endParaRPr lang="fr-BE"/>
          </a:p>
        </p:txBody>
      </p:sp>
      <p:sp>
        <p:nvSpPr>
          <p:cNvPr id="3" name="Espace réservé de la date 2"/>
          <p:cNvSpPr>
            <a:spLocks noGrp="1"/>
          </p:cNvSpPr>
          <p:nvPr>
            <p:ph type="dt" sz="quarter" idx="1"/>
          </p:nvPr>
        </p:nvSpPr>
        <p:spPr>
          <a:xfrm>
            <a:off x="3850448" y="4"/>
            <a:ext cx="2945659" cy="496411"/>
          </a:xfrm>
          <a:prstGeom prst="rect">
            <a:avLst/>
          </a:prstGeom>
        </p:spPr>
        <p:txBody>
          <a:bodyPr vert="horz" lIns="91415" tIns="45706" rIns="91415" bIns="45706" rtlCol="0"/>
          <a:lstStyle>
            <a:lvl1pPr algn="r">
              <a:defRPr sz="1200"/>
            </a:lvl1pPr>
          </a:lstStyle>
          <a:p>
            <a:fld id="{F5EA7798-A561-4C99-91F3-D24BACABD4A1}" type="datetimeFigureOut">
              <a:rPr lang="fr-BE" smtClean="0"/>
              <a:pPr/>
              <a:t>20-01-17</a:t>
            </a:fld>
            <a:endParaRPr lang="fr-BE"/>
          </a:p>
        </p:txBody>
      </p:sp>
      <p:sp>
        <p:nvSpPr>
          <p:cNvPr id="4" name="Espace réservé du pied de page 3"/>
          <p:cNvSpPr>
            <a:spLocks noGrp="1"/>
          </p:cNvSpPr>
          <p:nvPr>
            <p:ph type="ftr" sz="quarter" idx="2"/>
          </p:nvPr>
        </p:nvSpPr>
        <p:spPr>
          <a:xfrm>
            <a:off x="5" y="9430094"/>
            <a:ext cx="2945659" cy="496411"/>
          </a:xfrm>
          <a:prstGeom prst="rect">
            <a:avLst/>
          </a:prstGeom>
        </p:spPr>
        <p:txBody>
          <a:bodyPr vert="horz" lIns="91415" tIns="45706" rIns="91415" bIns="45706"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8" y="9430094"/>
            <a:ext cx="2945659" cy="496411"/>
          </a:xfrm>
          <a:prstGeom prst="rect">
            <a:avLst/>
          </a:prstGeom>
        </p:spPr>
        <p:txBody>
          <a:bodyPr vert="horz" lIns="91415" tIns="45706" rIns="91415" bIns="45706"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4"/>
            <a:ext cx="2945659" cy="496411"/>
          </a:xfrm>
          <a:prstGeom prst="rect">
            <a:avLst/>
          </a:prstGeom>
        </p:spPr>
        <p:txBody>
          <a:bodyPr vert="horz" lIns="91415" tIns="45706" rIns="91415" bIns="45706" rtlCol="0"/>
          <a:lstStyle>
            <a:lvl1pPr algn="l">
              <a:defRPr sz="1200"/>
            </a:lvl1pPr>
          </a:lstStyle>
          <a:p>
            <a:endParaRPr lang="fr-BE"/>
          </a:p>
        </p:txBody>
      </p:sp>
      <p:sp>
        <p:nvSpPr>
          <p:cNvPr id="3" name="Espace réservé de la date 2"/>
          <p:cNvSpPr>
            <a:spLocks noGrp="1"/>
          </p:cNvSpPr>
          <p:nvPr>
            <p:ph type="dt" idx="1"/>
          </p:nvPr>
        </p:nvSpPr>
        <p:spPr>
          <a:xfrm>
            <a:off x="3850448" y="4"/>
            <a:ext cx="2945659" cy="496411"/>
          </a:xfrm>
          <a:prstGeom prst="rect">
            <a:avLst/>
          </a:prstGeom>
        </p:spPr>
        <p:txBody>
          <a:bodyPr vert="horz" lIns="91415" tIns="45706" rIns="91415" bIns="45706" rtlCol="0"/>
          <a:lstStyle>
            <a:lvl1pPr algn="r">
              <a:defRPr sz="1200"/>
            </a:lvl1pPr>
          </a:lstStyle>
          <a:p>
            <a:fld id="{5CFE7606-93E1-4414-B184-EF82DF2282F8}" type="datetimeFigureOut">
              <a:rPr lang="fr-BE" smtClean="0"/>
              <a:pPr/>
              <a:t>20-01-17</a:t>
            </a:fld>
            <a:endParaRPr lang="fr-BE"/>
          </a:p>
        </p:txBody>
      </p:sp>
      <p:sp>
        <p:nvSpPr>
          <p:cNvPr id="4" name="Espace réservé de l'image des diapositives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15" tIns="45706" rIns="91415" bIns="45706" rtlCol="0" anchor="ctr"/>
          <a:lstStyle/>
          <a:p>
            <a:endParaRPr lang="fr-BE"/>
          </a:p>
        </p:txBody>
      </p:sp>
      <p:sp>
        <p:nvSpPr>
          <p:cNvPr id="5" name="Espace réservé des commentaires 4"/>
          <p:cNvSpPr>
            <a:spLocks noGrp="1"/>
          </p:cNvSpPr>
          <p:nvPr>
            <p:ph type="body" sz="quarter" idx="3"/>
          </p:nvPr>
        </p:nvSpPr>
        <p:spPr>
          <a:xfrm>
            <a:off x="679768" y="4715910"/>
            <a:ext cx="5438140" cy="4467701"/>
          </a:xfrm>
          <a:prstGeom prst="rect">
            <a:avLst/>
          </a:prstGeom>
        </p:spPr>
        <p:txBody>
          <a:bodyPr vert="horz" lIns="91415" tIns="45706" rIns="91415" bIns="4570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5" y="9430094"/>
            <a:ext cx="2945659" cy="496411"/>
          </a:xfrm>
          <a:prstGeom prst="rect">
            <a:avLst/>
          </a:prstGeom>
        </p:spPr>
        <p:txBody>
          <a:bodyPr vert="horz" lIns="91415" tIns="45706" rIns="91415" bIns="45706"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8" y="9430094"/>
            <a:ext cx="2945659" cy="496411"/>
          </a:xfrm>
          <a:prstGeom prst="rect">
            <a:avLst/>
          </a:prstGeom>
        </p:spPr>
        <p:txBody>
          <a:bodyPr vert="horz" lIns="91415" tIns="45706" rIns="91415" bIns="45706"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342592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301658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301658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dirty="0" smtClean="0"/>
              <a:t>A utiliser</a:t>
            </a:r>
            <a:r>
              <a:rPr lang="fr-BE" i="0" baseline="0" dirty="0" smtClean="0"/>
              <a:t> prudemment.</a:t>
            </a:r>
            <a:endParaRPr lang="fr-BE" i="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418851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i="1"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261431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285875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5037">
              <a:defRPr/>
            </a:pPr>
            <a:r>
              <a:rPr lang="fr-BE" dirty="0" smtClean="0"/>
              <a:t>Pas de nouveau 866 -&gt;</a:t>
            </a:r>
            <a:r>
              <a:rPr lang="fr-BE" baseline="0" dirty="0" smtClean="0"/>
              <a:t> état de collection dans Primo est celui migré d’Aleph.</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68335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68335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29088" lvl="1" indent="-171569"/>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4205500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3469301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i="0" strike="noStrik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26105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4205500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trike="noStrik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261052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i="0" strike="noStrik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143751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2056815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253900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3637890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3303745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29088" lvl="1" indent="-171569"/>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4205500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trike="noStrike" smtClean="0"/>
              <a:t> Cette procédure part</a:t>
            </a:r>
            <a:r>
              <a:rPr lang="fr-BE" strike="noStrike" baseline="0" smtClean="0"/>
              <a:t> du principe que vous avez déjà vos fascicules en main – càd qu’ils ont déjà été pris en rayon,</a:t>
            </a:r>
          </a:p>
          <a:p>
            <a:endParaRPr lang="fr-BE" strike="noStrik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3998717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Rappel : quand il y a plusieurs HOL, il faut afficher les items du holding adéquat afin de pouvoir les sélectionner.</a:t>
            </a:r>
          </a:p>
          <a:p>
            <a:endParaRPr lang="fr-BE" baseline="0" dirty="0" smtClean="0"/>
          </a:p>
          <a:p>
            <a:r>
              <a:rPr lang="fr-BE" baseline="0" dirty="0" smtClean="0"/>
              <a:t>Il est fortement conseiller de fusionner les items avant l’envoi chez le relieur  - Plus grande faciliter du traitement – Au besoin, modification au retour.</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3844220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a:p>
            <a:pPr defTabSz="915037">
              <a:defRPr/>
            </a:pPr>
            <a:r>
              <a:rPr lang="fr-BE" dirty="0" smtClean="0">
                <a:solidFill>
                  <a:srgbClr val="7030A0"/>
                </a:solidFill>
              </a:rPr>
              <a:t>Par défaut : </a:t>
            </a:r>
            <a:r>
              <a:rPr lang="fr-BE" i="1" dirty="0" smtClean="0">
                <a:solidFill>
                  <a:srgbClr val="7030A0"/>
                </a:solidFill>
              </a:rPr>
              <a:t>‘do not </a:t>
            </a:r>
            <a:r>
              <a:rPr lang="fr-BE" i="1" dirty="0" err="1" smtClean="0">
                <a:solidFill>
                  <a:srgbClr val="7030A0"/>
                </a:solidFill>
              </a:rPr>
              <a:t>pick</a:t>
            </a:r>
            <a:r>
              <a:rPr lang="fr-BE" i="1" dirty="0" smtClean="0">
                <a:solidFill>
                  <a:srgbClr val="7030A0"/>
                </a:solidFill>
              </a:rPr>
              <a:t> </a:t>
            </a:r>
            <a:r>
              <a:rPr lang="fr-BE" i="1" dirty="0" err="1" smtClean="0">
                <a:solidFill>
                  <a:srgbClr val="7030A0"/>
                </a:solidFill>
              </a:rPr>
              <a:t>from</a:t>
            </a:r>
            <a:r>
              <a:rPr lang="fr-BE" i="1" dirty="0" smtClean="0">
                <a:solidFill>
                  <a:srgbClr val="7030A0"/>
                </a:solidFill>
              </a:rPr>
              <a:t> </a:t>
            </a:r>
            <a:r>
              <a:rPr lang="fr-BE" i="1" dirty="0" err="1" smtClean="0">
                <a:solidFill>
                  <a:srgbClr val="7030A0"/>
                </a:solidFill>
              </a:rPr>
              <a:t>shelf</a:t>
            </a:r>
            <a:r>
              <a:rPr lang="fr-BE" i="1" dirty="0" smtClean="0">
                <a:solidFill>
                  <a:srgbClr val="7030A0"/>
                </a:solidFill>
              </a:rPr>
              <a:t>’</a:t>
            </a:r>
          </a:p>
          <a:p>
            <a:pPr marL="171569" indent="-171569">
              <a:buFont typeface="Symbol" panose="05050102010706020507" pitchFamily="18" charset="2"/>
              <a:buChar char="Þ"/>
            </a:pPr>
            <a:r>
              <a:rPr lang="fr-BE" dirty="0" smtClean="0"/>
              <a:t>c’est-à-</a:t>
            </a:r>
            <a:r>
              <a:rPr lang="fr-BE" baseline="0" dirty="0" smtClean="0"/>
              <a:t>dire qu’il n’apparait pas dans la liste des tâches &gt; </a:t>
            </a:r>
            <a:r>
              <a:rPr lang="fr-BE" baseline="0" dirty="0" err="1" smtClean="0"/>
              <a:t>Requests</a:t>
            </a:r>
            <a:r>
              <a:rPr lang="fr-BE" baseline="0" dirty="0" smtClean="0"/>
              <a:t> &gt; </a:t>
            </a:r>
            <a:r>
              <a:rPr lang="fr-BE" baseline="0" dirty="0" err="1" smtClean="0"/>
              <a:t>pick</a:t>
            </a:r>
            <a:r>
              <a:rPr lang="fr-BE" baseline="0" dirty="0" smtClean="0"/>
              <a:t> </a:t>
            </a:r>
            <a:r>
              <a:rPr lang="fr-BE" baseline="0" dirty="0" err="1" smtClean="0"/>
              <a:t>from</a:t>
            </a:r>
            <a:r>
              <a:rPr lang="fr-BE" baseline="0" dirty="0" smtClean="0"/>
              <a:t> </a:t>
            </a:r>
            <a:r>
              <a:rPr lang="fr-BE" baseline="0" dirty="0" err="1" smtClean="0"/>
              <a:t>shelf</a:t>
            </a:r>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174035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166873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3334188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département cible ne </a:t>
            </a:r>
            <a:r>
              <a:rPr lang="fr-BE" smtClean="0"/>
              <a:t>se remplit</a:t>
            </a:r>
            <a:r>
              <a:rPr lang="fr-BE" baseline="0" smtClean="0"/>
              <a:t> </a:t>
            </a:r>
            <a:r>
              <a:rPr lang="fr-BE" baseline="0" dirty="0" smtClean="0"/>
              <a:t>pas automatiquement par ce </a:t>
            </a:r>
            <a:r>
              <a:rPr lang="fr-BE" baseline="0" smtClean="0"/>
              <a:t>chemin.</a:t>
            </a:r>
          </a:p>
          <a:p>
            <a:endParaRPr lang="fr-BE" baseline="0" dirty="0" smtClean="0"/>
          </a:p>
          <a:p>
            <a:endParaRPr lang="fr-BE" baseline="0" dirty="0" smtClean="0"/>
          </a:p>
          <a:p>
            <a:endParaRPr lang="fr-BE" baseline="0" dirty="0" smtClean="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3049368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33</a:t>
            </a:fld>
            <a:endParaRPr lang="fr-BE"/>
          </a:p>
        </p:txBody>
      </p:sp>
    </p:spTree>
    <p:extLst>
      <p:ext uri="{BB962C8B-B14F-4D97-AF65-F5344CB8AC3E}">
        <p14:creationId xmlns:p14="http://schemas.microsoft.com/office/powerpoint/2010/main" val="2102829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34</a:t>
            </a:fld>
            <a:endParaRPr lang="fr-BE"/>
          </a:p>
        </p:txBody>
      </p:sp>
    </p:spTree>
    <p:extLst>
      <p:ext uri="{BB962C8B-B14F-4D97-AF65-F5344CB8AC3E}">
        <p14:creationId xmlns:p14="http://schemas.microsoft.com/office/powerpoint/2010/main" val="1098139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35</a:t>
            </a:fld>
            <a:endParaRPr lang="fr-BE"/>
          </a:p>
        </p:txBody>
      </p:sp>
    </p:spTree>
    <p:extLst>
      <p:ext uri="{BB962C8B-B14F-4D97-AF65-F5344CB8AC3E}">
        <p14:creationId xmlns:p14="http://schemas.microsoft.com/office/powerpoint/2010/main" val="1384550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36</a:t>
            </a:fld>
            <a:endParaRPr lang="fr-BE"/>
          </a:p>
        </p:txBody>
      </p:sp>
    </p:spTree>
    <p:extLst>
      <p:ext uri="{BB962C8B-B14F-4D97-AF65-F5344CB8AC3E}">
        <p14:creationId xmlns:p14="http://schemas.microsoft.com/office/powerpoint/2010/main" val="4213933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37</a:t>
            </a:fld>
            <a:endParaRPr lang="fr-BE"/>
          </a:p>
        </p:txBody>
      </p:sp>
    </p:spTree>
    <p:extLst>
      <p:ext uri="{BB962C8B-B14F-4D97-AF65-F5344CB8AC3E}">
        <p14:creationId xmlns:p14="http://schemas.microsoft.com/office/powerpoint/2010/main" val="2450292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mtClean="0"/>
              <a:t>Ou</a:t>
            </a:r>
            <a:r>
              <a:rPr lang="fr-BE" baseline="0" smtClean="0"/>
              <a:t> fais-tu le scan in items (dans quel menu d’alma?)</a:t>
            </a:r>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38</a:t>
            </a:fld>
            <a:endParaRPr lang="fr-BE"/>
          </a:p>
        </p:txBody>
      </p:sp>
    </p:spTree>
    <p:extLst>
      <p:ext uri="{BB962C8B-B14F-4D97-AF65-F5344CB8AC3E}">
        <p14:creationId xmlns:p14="http://schemas.microsoft.com/office/powerpoint/2010/main" val="1999478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39</a:t>
            </a:fld>
            <a:endParaRPr lang="fr-BE"/>
          </a:p>
        </p:txBody>
      </p:sp>
    </p:spTree>
    <p:extLst>
      <p:ext uri="{BB962C8B-B14F-4D97-AF65-F5344CB8AC3E}">
        <p14:creationId xmlns:p14="http://schemas.microsoft.com/office/powerpoint/2010/main" val="4222116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40</a:t>
            </a:fld>
            <a:endParaRPr lang="fr-BE"/>
          </a:p>
        </p:txBody>
      </p:sp>
    </p:spTree>
    <p:extLst>
      <p:ext uri="{BB962C8B-B14F-4D97-AF65-F5344CB8AC3E}">
        <p14:creationId xmlns:p14="http://schemas.microsoft.com/office/powerpoint/2010/main" val="239719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i="1" strike="noStrike" baseline="0" smtClean="0">
              <a:solidFill>
                <a:schemeClr val="bg1">
                  <a:lumMod val="75000"/>
                </a:schemeClr>
              </a:solidFill>
            </a:endParaRPr>
          </a:p>
          <a:p>
            <a:endParaRPr lang="fr-BE" i="1" strike="noStrike" baseline="0" smtClean="0">
              <a:solidFill>
                <a:schemeClr val="bg1">
                  <a:lumMod val="75000"/>
                </a:schemeClr>
              </a:solidFill>
            </a:endParaRPr>
          </a:p>
          <a:p>
            <a:endParaRPr lang="fr-BE" i="1" strike="noStrike" baseline="0" smtClean="0">
              <a:solidFill>
                <a:schemeClr val="bg1">
                  <a:lumMod val="75000"/>
                </a:schemeClr>
              </a:solidFill>
            </a:endParaRPr>
          </a:p>
          <a:p>
            <a:endParaRPr lang="fr-BE" i="1" strike="noStrike" baseline="0" dirty="0" smtClean="0">
              <a:solidFill>
                <a:schemeClr val="bg1">
                  <a:lumMod val="75000"/>
                </a:schemeClr>
              </a:solidFill>
            </a:endParaRPr>
          </a:p>
          <a:p>
            <a:endParaRPr lang="fr-BE" i="1" strike="noStrike" dirty="0">
              <a:solidFill>
                <a:schemeClr val="bg1">
                  <a:lumMod val="75000"/>
                </a:schemeClr>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3919833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629088" lvl="1" indent="-171569"/>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4205500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42</a:t>
            </a:fld>
            <a:endParaRPr lang="fr-BE"/>
          </a:p>
        </p:txBody>
      </p:sp>
    </p:spTree>
    <p:extLst>
      <p:ext uri="{BB962C8B-B14F-4D97-AF65-F5344CB8AC3E}">
        <p14:creationId xmlns:p14="http://schemas.microsoft.com/office/powerpoint/2010/main" val="2999552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43</a:t>
            </a:fld>
            <a:endParaRPr lang="fr-BE"/>
          </a:p>
        </p:txBody>
      </p:sp>
    </p:spTree>
    <p:extLst>
      <p:ext uri="{BB962C8B-B14F-4D97-AF65-F5344CB8AC3E}">
        <p14:creationId xmlns:p14="http://schemas.microsoft.com/office/powerpoint/2010/main" val="1877847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44</a:t>
            </a:fld>
            <a:endParaRPr lang="fr-BE"/>
          </a:p>
        </p:txBody>
      </p:sp>
    </p:spTree>
    <p:extLst>
      <p:ext uri="{BB962C8B-B14F-4D97-AF65-F5344CB8AC3E}">
        <p14:creationId xmlns:p14="http://schemas.microsoft.com/office/powerpoint/2010/main" val="3107803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45</a:t>
            </a:fld>
            <a:endParaRPr lang="fr-BE"/>
          </a:p>
        </p:txBody>
      </p:sp>
    </p:spTree>
    <p:extLst>
      <p:ext uri="{BB962C8B-B14F-4D97-AF65-F5344CB8AC3E}">
        <p14:creationId xmlns:p14="http://schemas.microsoft.com/office/powerpoint/2010/main" val="2920024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46</a:t>
            </a:fld>
            <a:endParaRPr lang="fr-BE"/>
          </a:p>
        </p:txBody>
      </p:sp>
    </p:spTree>
    <p:extLst>
      <p:ext uri="{BB962C8B-B14F-4D97-AF65-F5344CB8AC3E}">
        <p14:creationId xmlns:p14="http://schemas.microsoft.com/office/powerpoint/2010/main" val="2424415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47</a:t>
            </a:fld>
            <a:endParaRPr lang="fr-BE"/>
          </a:p>
        </p:txBody>
      </p:sp>
    </p:spTree>
    <p:extLst>
      <p:ext uri="{BB962C8B-B14F-4D97-AF65-F5344CB8AC3E}">
        <p14:creationId xmlns:p14="http://schemas.microsoft.com/office/powerpoint/2010/main" val="167612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48</a:t>
            </a:fld>
            <a:endParaRPr lang="fr-BE"/>
          </a:p>
        </p:txBody>
      </p:sp>
    </p:spTree>
    <p:extLst>
      <p:ext uri="{BB962C8B-B14F-4D97-AF65-F5344CB8AC3E}">
        <p14:creationId xmlns:p14="http://schemas.microsoft.com/office/powerpoint/2010/main" val="2040125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1428">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50</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1428">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51</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2014506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1428">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52</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1428">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53</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1428">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54</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55</a:t>
            </a:fld>
            <a:endParaRPr lang="fr-BE"/>
          </a:p>
        </p:txBody>
      </p:sp>
    </p:spTree>
    <p:extLst>
      <p:ext uri="{BB962C8B-B14F-4D97-AF65-F5344CB8AC3E}">
        <p14:creationId xmlns:p14="http://schemas.microsoft.com/office/powerpoint/2010/main" val="89278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0" dirty="0">
              <a:effectLst/>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3928396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i="1"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388714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baseline="0" dirty="0" smtClean="0"/>
              <a:t>ça correspond en fait au 853X d’aleph</a:t>
            </a:r>
          </a:p>
          <a:p>
            <a:endParaRPr lang="fr-BE" i="1" baseline="0" dirty="0" smtClean="0"/>
          </a:p>
          <a:p>
            <a:endParaRPr lang="fr-BE" i="1"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296401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780497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fr-BE" smtClean="0"/>
              <a:t>Alma @ ULg – Resource Management – Gestion des périodiques</a:t>
            </a:r>
            <a:endParaRPr lang="en-US"/>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Modifiez le style du titre</a:t>
            </a:r>
            <a:endParaRPr lang="fr-BE" dirty="0"/>
          </a:p>
        </p:txBody>
      </p:sp>
      <p:sp>
        <p:nvSpPr>
          <p:cNvPr id="7" name="ZoneTexte 6"/>
          <p:cNvSpPr txBox="1"/>
          <p:nvPr userDrawn="1"/>
        </p:nvSpPr>
        <p:spPr>
          <a:xfrm>
            <a:off x="4114376" y="259233"/>
            <a:ext cx="4216549" cy="461665"/>
          </a:xfrm>
          <a:prstGeom prst="rect">
            <a:avLst/>
          </a:prstGeom>
          <a:noFill/>
        </p:spPr>
        <p:txBody>
          <a:bodyPr wrap="square" rtlCol="0">
            <a:spAutoFit/>
          </a:bodyPr>
          <a:lstStyle/>
          <a:p>
            <a:pPr algn="r"/>
            <a:r>
              <a:rPr lang="fr-BE" sz="2400" b="1" smtClean="0">
                <a:solidFill>
                  <a:schemeClr val="tx2"/>
                </a:solidFill>
              </a:rPr>
              <a:t>Alma @ ULg - Acquisitions</a:t>
            </a: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Gestion des périodiques</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Gestion des périodiques</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Gestion des périodiques</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Gestion des périodiques</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Gestion des périodiques</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fr-BE" smtClean="0"/>
              <a:t>Alma @ ULg – Resource Management – Gestion des périodiques</a:t>
            </a:r>
            <a:endParaRPr lang="en-US"/>
          </a:p>
        </p:txBody>
      </p:sp>
      <p:pic>
        <p:nvPicPr>
          <p:cNvPr id="11"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6512" y="6353607"/>
            <a:ext cx="936104" cy="5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755576" y="3189054"/>
            <a:ext cx="6461760" cy="1800200"/>
          </a:xfrm>
        </p:spPr>
        <p:txBody>
          <a:bodyPr>
            <a:normAutofit/>
          </a:bodyPr>
          <a:lstStyle/>
          <a:p>
            <a:pPr algn="ctr"/>
            <a:endParaRPr lang="fr-BE" sz="3200" b="1" dirty="0">
              <a:solidFill>
                <a:schemeClr val="accent2">
                  <a:lumMod val="50000"/>
                </a:schemeClr>
              </a:solidFill>
            </a:endParaRPr>
          </a:p>
          <a:p>
            <a:pPr algn="ctr"/>
            <a:endParaRPr lang="fr-BE" sz="3200" b="1" dirty="0">
              <a:solidFill>
                <a:schemeClr val="accent2">
                  <a:lumMod val="50000"/>
                </a:schemeClr>
              </a:solidFill>
            </a:endParaRPr>
          </a:p>
          <a:p>
            <a:pPr algn="ctr"/>
            <a:endParaRPr lang="fr-BE" sz="3200" b="1" dirty="0" smtClean="0">
              <a:solidFill>
                <a:schemeClr val="accent2">
                  <a:lumMod val="50000"/>
                </a:schemeClr>
              </a:solidFill>
            </a:endParaRPr>
          </a:p>
          <a:p>
            <a:pPr algn="ctr"/>
            <a:endParaRPr lang="fr-BE" sz="3200" b="1" dirty="0">
              <a:solidFill>
                <a:schemeClr val="accent2">
                  <a:lumMod val="50000"/>
                </a:schemeClr>
              </a:solidFill>
            </a:endParaRPr>
          </a:p>
        </p:txBody>
      </p:sp>
      <p:sp>
        <p:nvSpPr>
          <p:cNvPr id="2" name="Titre 1"/>
          <p:cNvSpPr>
            <a:spLocks noGrp="1"/>
          </p:cNvSpPr>
          <p:nvPr>
            <p:ph type="title"/>
          </p:nvPr>
        </p:nvSpPr>
        <p:spPr>
          <a:xfrm>
            <a:off x="590993" y="1268760"/>
            <a:ext cx="6861327" cy="1080120"/>
          </a:xfrm>
        </p:spPr>
        <p:txBody>
          <a:bodyPr/>
          <a:lstStyle/>
          <a:p>
            <a:pPr algn="ctr"/>
            <a:r>
              <a:rPr lang="fr-BE" dirty="0" smtClean="0"/>
              <a:t>Gestion des périodiques</a:t>
            </a:r>
            <a:endParaRPr lang="fr-BE" dirty="0"/>
          </a:p>
        </p:txBody>
      </p:sp>
      <p:pic>
        <p:nvPicPr>
          <p:cNvPr id="8" name="Image 7"/>
          <p:cNvPicPr>
            <a:picLocks noChangeAspect="1"/>
          </p:cNvPicPr>
          <p:nvPr/>
        </p:nvPicPr>
        <p:blipFill>
          <a:blip r:embed="rId3" cstate="print"/>
          <a:stretch>
            <a:fillRect/>
          </a:stretch>
        </p:blipFill>
        <p:spPr>
          <a:xfrm>
            <a:off x="3688850" y="3920"/>
            <a:ext cx="4715623" cy="951050"/>
          </a:xfrm>
          <a:prstGeom prst="rect">
            <a:avLst/>
          </a:prstGeom>
        </p:spPr>
      </p:pic>
      <p:pic>
        <p:nvPicPr>
          <p:cNvPr id="3" name="Image 2"/>
          <p:cNvPicPr>
            <a:picLocks noChangeAspect="1"/>
          </p:cNvPicPr>
          <p:nvPr/>
        </p:nvPicPr>
        <p:blipFill>
          <a:blip r:embed="rId4" cstate="print"/>
          <a:stretch>
            <a:fillRect/>
          </a:stretch>
        </p:blipFill>
        <p:spPr>
          <a:xfrm>
            <a:off x="3131840" y="5877272"/>
            <a:ext cx="1895475" cy="590550"/>
          </a:xfrm>
          <a:prstGeom prst="rect">
            <a:avLst/>
          </a:prstGeom>
        </p:spPr>
      </p:pic>
      <p:pic>
        <p:nvPicPr>
          <p:cNvPr id="7" name="Image 6" descr="stack-of-magazines.jpg"/>
          <p:cNvPicPr>
            <a:picLocks noChangeAspect="1"/>
          </p:cNvPicPr>
          <p:nvPr/>
        </p:nvPicPr>
        <p:blipFill>
          <a:blip r:embed="rId5" cstate="print"/>
          <a:stretch>
            <a:fillRect/>
          </a:stretch>
        </p:blipFill>
        <p:spPr>
          <a:xfrm>
            <a:off x="1979712" y="2492896"/>
            <a:ext cx="4206240" cy="3291840"/>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6228184" y="6220973"/>
            <a:ext cx="1872208" cy="261610"/>
          </a:xfrm>
          <a:prstGeom prst="rect">
            <a:avLst/>
          </a:prstGeom>
          <a:noFill/>
        </p:spPr>
        <p:txBody>
          <a:bodyPr wrap="square" rtlCol="0">
            <a:spAutoFit/>
          </a:bodyPr>
          <a:lstStyle/>
          <a:p>
            <a:r>
              <a:rPr lang="fr-BE" sz="1100" i="1" dirty="0" smtClean="0">
                <a:solidFill>
                  <a:schemeClr val="bg1">
                    <a:lumMod val="50000"/>
                  </a:schemeClr>
                </a:solidFill>
              </a:rPr>
              <a:t>Version </a:t>
            </a:r>
            <a:r>
              <a:rPr lang="fr-BE" sz="1100" i="1" smtClean="0">
                <a:solidFill>
                  <a:schemeClr val="bg1">
                    <a:lumMod val="50000"/>
                  </a:schemeClr>
                </a:solidFill>
              </a:rPr>
              <a:t>de </a:t>
            </a:r>
            <a:r>
              <a:rPr lang="fr-BE" sz="1100" i="1" smtClean="0">
                <a:solidFill>
                  <a:schemeClr val="bg1">
                    <a:lumMod val="50000"/>
                  </a:schemeClr>
                </a:solidFill>
              </a:rPr>
              <a:t>janvier 2017</a:t>
            </a:r>
            <a:endParaRPr lang="fr-BE" sz="1100" i="1" dirty="0">
              <a:solidFill>
                <a:schemeClr val="bg1">
                  <a:lumMod val="50000"/>
                </a:schemeClr>
              </a:solidFill>
            </a:endParaRPr>
          </a:p>
        </p:txBody>
      </p:sp>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r>
              <a:rPr lang="fr-BE" sz="2800" dirty="0" smtClean="0"/>
              <a:t>Ouverture des exemplaires attendus</a:t>
            </a:r>
            <a:endParaRPr lang="fr-BE" sz="2800" dirty="0"/>
          </a:p>
        </p:txBody>
      </p:sp>
      <p:sp>
        <p:nvSpPr>
          <p:cNvPr id="3" name="Espace réservé du contenu 2"/>
          <p:cNvSpPr>
            <a:spLocks noGrp="1"/>
          </p:cNvSpPr>
          <p:nvPr>
            <p:ph idx="1"/>
          </p:nvPr>
        </p:nvSpPr>
        <p:spPr>
          <a:xfrm>
            <a:off x="251520" y="836712"/>
            <a:ext cx="7992888" cy="5564088"/>
          </a:xfrm>
        </p:spPr>
        <p:txBody>
          <a:bodyPr/>
          <a:lstStyle/>
          <a:p>
            <a:pPr marL="266700" lvl="8" indent="1588">
              <a:buNone/>
            </a:pPr>
            <a:r>
              <a:rPr lang="fr-BE" sz="1800" dirty="0" smtClean="0"/>
              <a:t>La liste des items apparaît dans un pop-up avec la description générée en anglais, le statut et la date d’arrivée estimée.</a:t>
            </a:r>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358775" lvl="8" indent="1588">
              <a:buNone/>
            </a:pPr>
            <a:r>
              <a:rPr lang="fr-BE" sz="1800" dirty="0" smtClean="0"/>
              <a:t>Refuser les exemplaires et recommencer l’étape précédente.</a:t>
            </a:r>
          </a:p>
          <a:p>
            <a:pPr marL="266700" lvl="8" indent="-182563" algn="r">
              <a:buNone/>
            </a:pPr>
            <a:r>
              <a:rPr lang="fr-BE" sz="1800" dirty="0" smtClean="0"/>
              <a:t>Valider les exemplaires</a:t>
            </a:r>
            <a:r>
              <a:rPr lang="fr-BE" dirty="0" smtClean="0"/>
              <a:t>.</a:t>
            </a:r>
          </a:p>
          <a:p>
            <a:pPr marL="895350">
              <a:buFont typeface="Wingdings" pitchFamily="2" charset="2"/>
              <a:buChar char="§"/>
            </a:pPr>
            <a:endParaRPr lang="fr-BE" sz="1400" cap="small"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sp>
        <p:nvSpPr>
          <p:cNvPr id="10" name="ZoneTexte 9"/>
          <p:cNvSpPr txBox="1"/>
          <p:nvPr/>
        </p:nvSpPr>
        <p:spPr>
          <a:xfrm>
            <a:off x="1331640" y="6093296"/>
            <a:ext cx="6840760" cy="369332"/>
          </a:xfrm>
          <a:prstGeom prst="rect">
            <a:avLst/>
          </a:prstGeom>
          <a:noFill/>
        </p:spPr>
        <p:txBody>
          <a:bodyPr wrap="square" rtlCol="0">
            <a:spAutoFit/>
          </a:bodyPr>
          <a:lstStyle/>
          <a:p>
            <a:r>
              <a:rPr lang="fr-BE" b="1" dirty="0" smtClean="0">
                <a:solidFill>
                  <a:srgbClr val="FF0000"/>
                </a:solidFill>
              </a:rPr>
              <a:t>Une fois les exemplaires ouverts, enregistrer le holding.</a:t>
            </a:r>
            <a:endParaRPr lang="fr-BE" b="1" dirty="0">
              <a:solidFill>
                <a:srgbClr val="FF000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14" y="2132856"/>
            <a:ext cx="6896100" cy="1914525"/>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p:cNvCxnSpPr/>
          <p:nvPr/>
        </p:nvCxnSpPr>
        <p:spPr>
          <a:xfrm flipV="1">
            <a:off x="1043608" y="3933056"/>
            <a:ext cx="1440160" cy="1440160"/>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9" name="Connecteur droit avec flèche 8"/>
          <p:cNvCxnSpPr/>
          <p:nvPr/>
        </p:nvCxnSpPr>
        <p:spPr>
          <a:xfrm flipV="1">
            <a:off x="6372200" y="3945344"/>
            <a:ext cx="321392" cy="1715904"/>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r>
              <a:rPr lang="fr-BE" sz="2800" dirty="0" smtClean="0"/>
              <a:t>Ouverture des exemplaires attendus</a:t>
            </a:r>
            <a:endParaRPr lang="fr-BE" sz="2800" dirty="0"/>
          </a:p>
        </p:txBody>
      </p:sp>
      <p:sp>
        <p:nvSpPr>
          <p:cNvPr id="3" name="Espace réservé du contenu 2"/>
          <p:cNvSpPr>
            <a:spLocks noGrp="1"/>
          </p:cNvSpPr>
          <p:nvPr>
            <p:ph idx="1"/>
          </p:nvPr>
        </p:nvSpPr>
        <p:spPr>
          <a:xfrm>
            <a:off x="251520" y="1412776"/>
            <a:ext cx="7992888" cy="4988024"/>
          </a:xfrm>
        </p:spPr>
        <p:txBody>
          <a:bodyPr>
            <a:normAutofit/>
          </a:bodyPr>
          <a:lstStyle/>
          <a:p>
            <a:pPr marL="266700" lvl="8" indent="-182563">
              <a:buFont typeface="Wingdings" pitchFamily="2" charset="2"/>
              <a:buChar char="§"/>
            </a:pPr>
            <a:r>
              <a:rPr lang="fr-BE" sz="1800" dirty="0" smtClean="0"/>
              <a:t>Si plusieurs modèles* sont présents dans le holding, les exemplaires de tous les modèles s’ouvrent en même temps.</a:t>
            </a:r>
          </a:p>
          <a:p>
            <a:pPr marL="3770313" lvl="8" indent="0">
              <a:buNone/>
            </a:pPr>
            <a:endParaRPr lang="fr-BE" sz="1800" dirty="0" smtClean="0"/>
          </a:p>
          <a:p>
            <a:pPr marL="3946525" lvl="8" indent="0">
              <a:buNone/>
            </a:pPr>
            <a:r>
              <a:rPr lang="fr-BE" sz="1800" dirty="0" smtClean="0"/>
              <a:t>Pour ouvrir les exemplaires attachés à un seul modèle, il faut vider le formulaire de </a:t>
            </a:r>
            <a:r>
              <a:rPr lang="fr-BE" sz="1800" i="1" dirty="0" err="1" smtClean="0"/>
              <a:t>Next</a:t>
            </a:r>
            <a:r>
              <a:rPr lang="fr-BE" sz="1800" i="1" dirty="0" smtClean="0"/>
              <a:t> </a:t>
            </a:r>
            <a:r>
              <a:rPr lang="fr-BE" sz="1800" i="1" dirty="0" err="1" smtClean="0"/>
              <a:t>predicted</a:t>
            </a:r>
            <a:r>
              <a:rPr lang="fr-BE" sz="1800" i="1" dirty="0" smtClean="0"/>
              <a:t> </a:t>
            </a:r>
            <a:r>
              <a:rPr lang="fr-BE" sz="1800" i="1" dirty="0" err="1" smtClean="0"/>
              <a:t>item’s</a:t>
            </a:r>
            <a:r>
              <a:rPr lang="fr-BE" sz="1800" i="1" dirty="0" smtClean="0"/>
              <a:t> information</a:t>
            </a:r>
            <a:r>
              <a:rPr lang="fr-BE" sz="1800" dirty="0" smtClean="0"/>
              <a:t> du ou des autres modèles.</a:t>
            </a:r>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a:p>
            <a:pPr marL="266700" lvl="8" indent="-182563">
              <a:buFont typeface="Wingdings" pitchFamily="2" charset="2"/>
              <a:buChar char="§"/>
            </a:pPr>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10" name="Picture 2" descr="C:\Users\jfwillem\AppData\Local\Microsoft\Windows\Temporary Internet Files\Content.IE5\AHM03C2A\attention-icon-2332-large[1].png"/>
          <p:cNvPicPr>
            <a:picLocks noChangeAspect="1" noChangeArrowheads="1"/>
          </p:cNvPicPr>
          <p:nvPr/>
        </p:nvPicPr>
        <p:blipFill>
          <a:blip r:embed="rId3" cstate="print"/>
          <a:srcRect/>
          <a:stretch>
            <a:fillRect/>
          </a:stretch>
        </p:blipFill>
        <p:spPr bwMode="auto">
          <a:xfrm>
            <a:off x="7092280" y="116632"/>
            <a:ext cx="1224136" cy="1224136"/>
          </a:xfrm>
          <a:prstGeom prst="rect">
            <a:avLst/>
          </a:prstGeom>
          <a:ln>
            <a:noFill/>
          </a:ln>
          <a:effectLst/>
        </p:spPr>
      </p:pic>
      <p:pic>
        <p:nvPicPr>
          <p:cNvPr id="7" name="Image 6" descr="CalPrev009B.PNG"/>
          <p:cNvPicPr>
            <a:picLocks noChangeAspect="1"/>
          </p:cNvPicPr>
          <p:nvPr/>
        </p:nvPicPr>
        <p:blipFill>
          <a:blip r:embed="rId4" cstate="print"/>
          <a:stretch>
            <a:fillRect/>
          </a:stretch>
        </p:blipFill>
        <p:spPr>
          <a:xfrm>
            <a:off x="251520" y="2227588"/>
            <a:ext cx="3152381" cy="2628572"/>
          </a:xfrm>
          <a:prstGeom prst="rect">
            <a:avLst/>
          </a:prstGeom>
          <a:ln>
            <a:noFill/>
          </a:ln>
          <a:effectLst>
            <a:outerShdw blurRad="292100" dist="139700" dir="2700000" algn="tl" rotWithShape="0">
              <a:srgbClr val="333333">
                <a:alpha val="65000"/>
              </a:srgbClr>
            </a:outerShdw>
          </a:effectLst>
        </p:spPr>
      </p:pic>
      <p:pic>
        <p:nvPicPr>
          <p:cNvPr id="8" name="Image 7" descr="CalPrev009C.PNG"/>
          <p:cNvPicPr>
            <a:picLocks noChangeAspect="1"/>
          </p:cNvPicPr>
          <p:nvPr/>
        </p:nvPicPr>
        <p:blipFill>
          <a:blip r:embed="rId5" cstate="print"/>
          <a:stretch>
            <a:fillRect/>
          </a:stretch>
        </p:blipFill>
        <p:spPr>
          <a:xfrm>
            <a:off x="3248604" y="3703752"/>
            <a:ext cx="4866667" cy="2209524"/>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4644008" y="5949280"/>
            <a:ext cx="3528392" cy="369332"/>
          </a:xfrm>
          <a:prstGeom prst="rect">
            <a:avLst/>
          </a:prstGeom>
          <a:noFill/>
        </p:spPr>
        <p:txBody>
          <a:bodyPr wrap="square" rtlCol="0">
            <a:spAutoFit/>
          </a:bodyPr>
          <a:lstStyle/>
          <a:p>
            <a:r>
              <a:rPr lang="fr-BE" dirty="0" smtClean="0"/>
              <a:t>* 854 = supplément - 855 = index</a:t>
            </a:r>
            <a:endParaRPr lang="fr-BE" dirty="0"/>
          </a:p>
        </p:txBody>
      </p:sp>
      <p:pic>
        <p:nvPicPr>
          <p:cNvPr id="1026" name="Picture 2" descr="Résultat de recherche d'images pour &quot;idea gif&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1979" y="2502657"/>
            <a:ext cx="455985" cy="4545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Ouverture des exemplaires attendus</a:t>
            </a:r>
            <a:endParaRPr lang="fr-BE" sz="2800" dirty="0"/>
          </a:p>
        </p:txBody>
      </p:sp>
      <p:sp>
        <p:nvSpPr>
          <p:cNvPr id="3" name="Espace réservé du contenu 2"/>
          <p:cNvSpPr>
            <a:spLocks noGrp="1"/>
          </p:cNvSpPr>
          <p:nvPr>
            <p:ph idx="1"/>
          </p:nvPr>
        </p:nvSpPr>
        <p:spPr>
          <a:xfrm>
            <a:off x="251520" y="764704"/>
            <a:ext cx="7992888" cy="5976664"/>
          </a:xfrm>
        </p:spPr>
        <p:txBody>
          <a:bodyPr>
            <a:normAutofit fontScale="92500" lnSpcReduction="10000"/>
          </a:bodyPr>
          <a:lstStyle/>
          <a:p>
            <a:pPr marL="268288" indent="0">
              <a:buNone/>
            </a:pPr>
            <a:r>
              <a:rPr lang="fr-BE" sz="1900" dirty="0" smtClean="0"/>
              <a:t>Les exemplaires peuvent également être ouverts via le bouton </a:t>
            </a:r>
            <a:r>
              <a:rPr lang="fr-BE" sz="1900" i="1" dirty="0" smtClean="0"/>
              <a:t>Open </a:t>
            </a:r>
            <a:r>
              <a:rPr lang="fr-BE" sz="1900" i="1" dirty="0" err="1" smtClean="0"/>
              <a:t>Predicted</a:t>
            </a:r>
            <a:r>
              <a:rPr lang="fr-BE" sz="1900" i="1" dirty="0" smtClean="0"/>
              <a:t> Items</a:t>
            </a:r>
            <a:r>
              <a:rPr lang="fr-BE" sz="1900" dirty="0" smtClean="0"/>
              <a:t> du </a:t>
            </a:r>
            <a:r>
              <a:rPr lang="fr-BE" sz="1900" i="1" dirty="0" smtClean="0"/>
              <a:t>Physical Item Editor</a:t>
            </a:r>
            <a:r>
              <a:rPr lang="fr-BE" sz="1900" dirty="0" smtClean="0"/>
              <a:t>. Le pop-up suivant apparaît.</a:t>
            </a:r>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191250" indent="0">
              <a:buNone/>
            </a:pPr>
            <a:endParaRPr lang="fr-BE" sz="1600" dirty="0" smtClean="0"/>
          </a:p>
          <a:p>
            <a:pPr marL="6191250" indent="0">
              <a:buNone/>
            </a:pPr>
            <a:endParaRPr lang="fr-BE" sz="1600" dirty="0" smtClean="0"/>
          </a:p>
          <a:p>
            <a:pPr marL="1795463" indent="0">
              <a:buNone/>
            </a:pPr>
            <a:r>
              <a:rPr lang="fr-BE" sz="1900" dirty="0" smtClean="0"/>
              <a:t>Refuser les exemplaires                             Accepter les exemplaires</a:t>
            </a:r>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cxnSp>
        <p:nvCxnSpPr>
          <p:cNvPr id="8" name="Connecteur droit avec flèche 7"/>
          <p:cNvCxnSpPr/>
          <p:nvPr/>
        </p:nvCxnSpPr>
        <p:spPr>
          <a:xfrm>
            <a:off x="5220072" y="5075194"/>
            <a:ext cx="634568" cy="1018102"/>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6" name="Connecteur droit avec flèche 25"/>
          <p:cNvCxnSpPr/>
          <p:nvPr/>
        </p:nvCxnSpPr>
        <p:spPr>
          <a:xfrm flipH="1">
            <a:off x="2555776" y="5065204"/>
            <a:ext cx="1620506" cy="1028092"/>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grpSp>
        <p:nvGrpSpPr>
          <p:cNvPr id="35" name="Groupe 34"/>
          <p:cNvGrpSpPr/>
          <p:nvPr/>
        </p:nvGrpSpPr>
        <p:grpSpPr>
          <a:xfrm>
            <a:off x="6372200" y="1988840"/>
            <a:ext cx="2016224" cy="2952328"/>
            <a:chOff x="6372200" y="2204864"/>
            <a:chExt cx="2016224" cy="2304256"/>
          </a:xfrm>
        </p:grpSpPr>
        <p:sp>
          <p:nvSpPr>
            <p:cNvPr id="31" name="Rectangle à coins arrondis 30"/>
            <p:cNvSpPr/>
            <p:nvPr/>
          </p:nvSpPr>
          <p:spPr>
            <a:xfrm>
              <a:off x="6372200" y="2204864"/>
              <a:ext cx="2016224"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smtClean="0"/>
            </a:p>
            <a:p>
              <a:pPr algn="ctr"/>
              <a:endParaRPr lang="fr-BE" sz="1400" dirty="0" smtClean="0"/>
            </a:p>
            <a:p>
              <a:pPr algn="ctr"/>
              <a:r>
                <a:rPr lang="fr-BE" dirty="0" smtClean="0"/>
                <a:t>Les informations du </a:t>
              </a:r>
              <a:r>
                <a:rPr lang="fr-BE" i="1" dirty="0" err="1" smtClean="0"/>
                <a:t>Next</a:t>
              </a:r>
              <a:r>
                <a:rPr lang="fr-BE" i="1" dirty="0" smtClean="0"/>
                <a:t> </a:t>
              </a:r>
              <a:r>
                <a:rPr lang="fr-BE" i="1" dirty="0" err="1" smtClean="0"/>
                <a:t>predicted</a:t>
              </a:r>
              <a:r>
                <a:rPr lang="fr-BE" i="1" dirty="0" smtClean="0"/>
                <a:t> </a:t>
              </a:r>
              <a:r>
                <a:rPr lang="fr-BE" i="1" dirty="0" err="1" smtClean="0"/>
                <a:t>item’s</a:t>
              </a:r>
              <a:r>
                <a:rPr lang="fr-BE" i="1" dirty="0" smtClean="0"/>
                <a:t> information</a:t>
              </a:r>
              <a:r>
                <a:rPr lang="fr-BE" dirty="0" smtClean="0"/>
                <a:t> doivent être à jour.</a:t>
              </a:r>
              <a:endParaRPr lang="fr-BE" dirty="0"/>
            </a:p>
          </p:txBody>
        </p:sp>
        <p:pic>
          <p:nvPicPr>
            <p:cNvPr id="33" name="Picture 2" descr="C:\Users\jfwillem\AppData\Local\Microsoft\Windows\Temporary Internet Files\Content.IE5\AHM03C2A\attention-icon-2332-large[1].png"/>
            <p:cNvPicPr>
              <a:picLocks noChangeAspect="1" noChangeArrowheads="1"/>
            </p:cNvPicPr>
            <p:nvPr/>
          </p:nvPicPr>
          <p:blipFill>
            <a:blip r:embed="rId3" cstate="print"/>
            <a:stretch>
              <a:fillRect/>
            </a:stretch>
          </p:blipFill>
          <p:spPr bwMode="auto">
            <a:xfrm>
              <a:off x="7020272" y="2317267"/>
              <a:ext cx="648072" cy="505812"/>
            </a:xfrm>
            <a:prstGeom prst="rect">
              <a:avLst/>
            </a:prstGeom>
            <a:ln>
              <a:noFill/>
            </a:ln>
            <a:effectLst/>
          </p:spPr>
        </p:pic>
      </p:gr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840" y="1864804"/>
            <a:ext cx="48768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Contrôle de l’inventaire</a:t>
            </a:r>
            <a:endParaRPr lang="fr-BE" sz="2800" dirty="0"/>
          </a:p>
        </p:txBody>
      </p:sp>
      <p:sp>
        <p:nvSpPr>
          <p:cNvPr id="3" name="Espace réservé du contenu 2"/>
          <p:cNvSpPr>
            <a:spLocks noGrp="1"/>
          </p:cNvSpPr>
          <p:nvPr>
            <p:ph idx="1"/>
          </p:nvPr>
        </p:nvSpPr>
        <p:spPr>
          <a:xfrm>
            <a:off x="251520" y="692696"/>
            <a:ext cx="7992888" cy="5708104"/>
          </a:xfrm>
        </p:spPr>
        <p:txBody>
          <a:bodyPr/>
          <a:lstStyle/>
          <a:p>
            <a:pPr>
              <a:buNone/>
            </a:pPr>
            <a:r>
              <a:rPr lang="fr-BE" spc="-100" dirty="0" smtClean="0">
                <a:solidFill>
                  <a:schemeClr val="tx2"/>
                </a:solidFill>
                <a:latin typeface="Arial Rounded MT Bold" pitchFamily="34" charset="0"/>
                <a:ea typeface="+mj-ea"/>
                <a:cs typeface="+mj-cs"/>
              </a:rPr>
              <a:t> </a:t>
            </a:r>
            <a:endParaRPr lang="fr-BE" strike="dblStrike" spc="-100" dirty="0" smtClean="0">
              <a:solidFill>
                <a:srgbClr val="FF0000"/>
              </a:solidFill>
              <a:latin typeface="Arial Rounded MT Bold" pitchFamily="34" charset="0"/>
              <a:ea typeface="+mj-ea"/>
              <a:cs typeface="+mj-cs"/>
            </a:endParaRPr>
          </a:p>
          <a:p>
            <a:pPr marL="92075" indent="0">
              <a:buNone/>
            </a:pPr>
            <a:r>
              <a:rPr lang="fr-BE" sz="1800" dirty="0" smtClean="0"/>
              <a:t>Depuis la notice bibliographique,</a:t>
            </a:r>
          </a:p>
          <a:p>
            <a:pPr marL="92075" indent="0">
              <a:buNone/>
            </a:pPr>
            <a:r>
              <a:rPr lang="fr-BE" sz="1800" dirty="0" smtClean="0"/>
              <a:t>Menu Tools &gt; MARC </a:t>
            </a:r>
            <a:r>
              <a:rPr lang="fr-BE" sz="1800" dirty="0" err="1" smtClean="0"/>
              <a:t>Bibliographic</a:t>
            </a:r>
            <a:r>
              <a:rPr lang="fr-BE" sz="1800" dirty="0" smtClean="0"/>
              <a:t> &gt; </a:t>
            </a:r>
            <a:r>
              <a:rPr lang="fr-BE" sz="1800" dirty="0" err="1" smtClean="0"/>
              <a:t>View</a:t>
            </a:r>
            <a:r>
              <a:rPr lang="fr-BE" sz="1800" dirty="0" smtClean="0"/>
              <a:t> </a:t>
            </a:r>
            <a:r>
              <a:rPr lang="fr-BE" sz="1800" dirty="0" err="1" smtClean="0"/>
              <a:t>inventory</a:t>
            </a: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13</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8840"/>
            <a:ext cx="8460432" cy="4869160"/>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627" y="476672"/>
            <a:ext cx="2778781" cy="10321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Remarques</a:t>
            </a:r>
            <a:endParaRPr lang="fr-BE" sz="2800" dirty="0"/>
          </a:p>
        </p:txBody>
      </p:sp>
      <p:sp>
        <p:nvSpPr>
          <p:cNvPr id="3" name="Espace réservé du contenu 2"/>
          <p:cNvSpPr>
            <a:spLocks noGrp="1"/>
          </p:cNvSpPr>
          <p:nvPr>
            <p:ph idx="1"/>
          </p:nvPr>
        </p:nvSpPr>
        <p:spPr>
          <a:xfrm>
            <a:off x="179512" y="1412776"/>
            <a:ext cx="7992888" cy="4536504"/>
          </a:xfrm>
        </p:spPr>
        <p:txBody>
          <a:bodyPr>
            <a:normAutofit/>
          </a:bodyPr>
          <a:lstStyle/>
          <a:p>
            <a:pPr marL="360363" indent="0">
              <a:buNone/>
            </a:pPr>
            <a:r>
              <a:rPr lang="fr-BE" sz="1800" dirty="0" smtClean="0"/>
              <a:t>En </a:t>
            </a:r>
            <a:r>
              <a:rPr lang="fr-BE" sz="1800" dirty="0" err="1" smtClean="0"/>
              <a:t>repository</a:t>
            </a:r>
            <a:r>
              <a:rPr lang="fr-BE" sz="1800" dirty="0" smtClean="0"/>
              <a:t> </a:t>
            </a:r>
            <a:r>
              <a:rPr lang="fr-BE" sz="1800" dirty="0" err="1" smtClean="0"/>
              <a:t>search</a:t>
            </a:r>
            <a:r>
              <a:rPr lang="fr-BE" sz="1800" dirty="0" smtClean="0"/>
              <a:t>, si le champs 866 est absent du holding, apparaît un état de collection automatique  généré par le système.</a:t>
            </a:r>
          </a:p>
          <a:p>
            <a:pPr marL="360363" indent="0">
              <a:buNone/>
            </a:pPr>
            <a:r>
              <a:rPr lang="fr-BE" sz="1800" dirty="0" smtClean="0"/>
              <a:t>Il correspond à l’ensemble des exemplaires ouverts réceptionnés ou non et se limite au premier niveau d’énumération et de chronologie.</a:t>
            </a:r>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1912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14</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graphicFrame>
        <p:nvGraphicFramePr>
          <p:cNvPr id="11" name="Tableau 10"/>
          <p:cNvGraphicFramePr>
            <a:graphicFrameLocks noGrp="1"/>
          </p:cNvGraphicFramePr>
          <p:nvPr/>
        </p:nvGraphicFramePr>
        <p:xfrm>
          <a:off x="1187624" y="2924944"/>
          <a:ext cx="6168008" cy="3024335"/>
        </p:xfrm>
        <a:graphic>
          <a:graphicData uri="http://schemas.openxmlformats.org/drawingml/2006/table">
            <a:tbl>
              <a:tblPr firstRow="1" bandRow="1">
                <a:tableStyleId>{3C2FFA5D-87B4-456A-9821-1D502468CF0F}</a:tableStyleId>
              </a:tblPr>
              <a:tblGrid>
                <a:gridCol w="6168008">
                  <a:extLst>
                    <a:ext uri="{9D8B030D-6E8A-4147-A177-3AD203B41FA5}">
                      <a16:colId xmlns:a16="http://schemas.microsoft.com/office/drawing/2014/main" xmlns="" val="20000"/>
                    </a:ext>
                  </a:extLst>
                </a:gridCol>
              </a:tblGrid>
              <a:tr h="430584">
                <a:tc>
                  <a:txBody>
                    <a:bodyPr/>
                    <a:lstStyle/>
                    <a:p>
                      <a:pPr algn="ctr"/>
                      <a:r>
                        <a:rPr lang="fr-BE" dirty="0" smtClean="0"/>
                        <a:t>Sans le 866</a:t>
                      </a:r>
                      <a:endParaRPr lang="fr-BE"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157984">
                <a:tc>
                  <a:txBody>
                    <a:bodyPr/>
                    <a:lstStyle/>
                    <a:p>
                      <a:pPr algn="ctr"/>
                      <a:endParaRPr lang="fr-BE"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30584">
                <a:tc>
                  <a:txBody>
                    <a:bodyPr/>
                    <a:lstStyle/>
                    <a:p>
                      <a:pPr marL="0" algn="ctr" defTabSz="914400" rtl="0" eaLnBrk="1" latinLnBrk="0" hangingPunct="1"/>
                      <a:r>
                        <a:rPr lang="fr-BE" sz="1800" b="1" kern="1200" dirty="0" smtClean="0">
                          <a:solidFill>
                            <a:schemeClr val="lt1"/>
                          </a:solidFill>
                          <a:latin typeface="+mn-lt"/>
                          <a:ea typeface="+mn-ea"/>
                          <a:cs typeface="+mn-cs"/>
                        </a:rPr>
                        <a:t>Avec le 866</a:t>
                      </a:r>
                      <a:endParaRPr lang="fr-BE" sz="1800" b="1" kern="1200" dirty="0">
                        <a:solidFill>
                          <a:schemeClr val="lt1"/>
                        </a:solidFill>
                        <a:latin typeface="+mn-lt"/>
                        <a:ea typeface="+mn-ea"/>
                        <a:cs typeface="+mn-cs"/>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2"/>
                  </a:ext>
                </a:extLst>
              </a:tr>
              <a:tr h="1005183">
                <a:tc>
                  <a:txBody>
                    <a:bodyPr/>
                    <a:lstStyle/>
                    <a:p>
                      <a:pPr algn="ctr"/>
                      <a:endParaRPr lang="fr-BE"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12" name="Image 11" descr="EACAvant.PNG"/>
          <p:cNvPicPr>
            <a:picLocks noChangeAspect="1"/>
          </p:cNvPicPr>
          <p:nvPr/>
        </p:nvPicPr>
        <p:blipFill>
          <a:blip r:embed="rId3" cstate="print"/>
          <a:srcRect r="1343"/>
          <a:stretch>
            <a:fillRect/>
          </a:stretch>
        </p:blipFill>
        <p:spPr>
          <a:xfrm>
            <a:off x="1619672" y="3496825"/>
            <a:ext cx="5289905" cy="809524"/>
          </a:xfrm>
          <a:prstGeom prst="rect">
            <a:avLst/>
          </a:prstGeom>
          <a:ln>
            <a:noFill/>
          </a:ln>
          <a:effectLst/>
        </p:spPr>
      </p:pic>
      <p:pic>
        <p:nvPicPr>
          <p:cNvPr id="13" name="Image 12" descr="EACApres.PNG"/>
          <p:cNvPicPr>
            <a:picLocks noChangeAspect="1"/>
          </p:cNvPicPr>
          <p:nvPr/>
        </p:nvPicPr>
        <p:blipFill>
          <a:blip r:embed="rId4" cstate="print"/>
          <a:stretch>
            <a:fillRect/>
          </a:stretch>
        </p:blipFill>
        <p:spPr>
          <a:xfrm>
            <a:off x="1619672" y="5085184"/>
            <a:ext cx="5285715" cy="733333"/>
          </a:xfrm>
          <a:prstGeom prst="rect">
            <a:avLst/>
          </a:prstGeom>
          <a:ln>
            <a:noFill/>
          </a:ln>
          <a:effectLst/>
        </p:spPr>
      </p:pic>
      <p:pic>
        <p:nvPicPr>
          <p:cNvPr id="9" name="Picture 2" descr="C:\Users\jfwillem\AppData\Local\Microsoft\Windows\Temporary Internet Files\Content.IE5\AHM03C2A\attention-icon-2332-large[1].png"/>
          <p:cNvPicPr>
            <a:picLocks noChangeAspect="1" noChangeArrowheads="1"/>
          </p:cNvPicPr>
          <p:nvPr/>
        </p:nvPicPr>
        <p:blipFill>
          <a:blip r:embed="rId5" cstate="print"/>
          <a:srcRect/>
          <a:stretch>
            <a:fillRect/>
          </a:stretch>
        </p:blipFill>
        <p:spPr bwMode="auto">
          <a:xfrm>
            <a:off x="7092280" y="116632"/>
            <a:ext cx="1224136" cy="1224136"/>
          </a:xfrm>
          <a:prstGeom prst="rect">
            <a:avLst/>
          </a:prstGeom>
          <a:ln>
            <a:noFill/>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smtClean="0"/>
              <a:t>Remarques</a:t>
            </a:r>
            <a:endParaRPr lang="fr-BE" sz="2800" dirty="0"/>
          </a:p>
        </p:txBody>
      </p:sp>
      <p:sp>
        <p:nvSpPr>
          <p:cNvPr id="3" name="Espace réservé du contenu 2"/>
          <p:cNvSpPr>
            <a:spLocks noGrp="1"/>
          </p:cNvSpPr>
          <p:nvPr>
            <p:ph idx="1"/>
          </p:nvPr>
        </p:nvSpPr>
        <p:spPr/>
        <p:txBody>
          <a:bodyPr>
            <a:normAutofit fontScale="92500" lnSpcReduction="20000"/>
          </a:bodyPr>
          <a:lstStyle/>
          <a:p>
            <a:pPr>
              <a:buNone/>
            </a:pPr>
            <a:r>
              <a:rPr lang="fr-BE" dirty="0" smtClean="0"/>
              <a:t>	</a:t>
            </a:r>
            <a:r>
              <a:rPr lang="fr-BE" sz="2200" dirty="0" smtClean="0"/>
              <a:t>Dans Alma, il est possible d’ajouter « automatiquement » le 866 via une règle de normalisation. Mais pour qu’elle fonctionne, la présence des champs 853 et 863 est obligatoire.</a:t>
            </a:r>
          </a:p>
          <a:p>
            <a:pPr indent="17463">
              <a:buNone/>
            </a:pPr>
            <a:r>
              <a:rPr lang="fr-BE" sz="2200" dirty="0" smtClean="0"/>
              <a:t>Or, pour le moment, le 863 </a:t>
            </a:r>
            <a:r>
              <a:rPr lang="fr-BE" sz="2200" dirty="0"/>
              <a:t>n’est pas mis à jour automatiquement au </a:t>
            </a:r>
            <a:r>
              <a:rPr lang="fr-BE" sz="2200" dirty="0" smtClean="0"/>
              <a:t>moment de la réception.</a:t>
            </a:r>
          </a:p>
          <a:p>
            <a:pPr indent="17463">
              <a:buNone/>
            </a:pPr>
            <a:r>
              <a:rPr lang="fr-BE" sz="2200" dirty="0" smtClean="0"/>
              <a:t>En attendant de trouver une solution, on vous demande d’ajouter manuellement un 863 et un 866 supplémentaires dans le holding afin de permettre l’affichage de l’état de collection dans Primo. </a:t>
            </a:r>
          </a:p>
          <a:p>
            <a:pPr indent="17463">
              <a:buNone/>
            </a:pPr>
            <a:r>
              <a:rPr lang="fr-BE" sz="2200" dirty="0" smtClean="0">
                <a:effectLst>
                  <a:outerShdw blurRad="38100" dist="38100" dir="2700000" algn="tl">
                    <a:srgbClr val="000000">
                      <a:alpha val="43137"/>
                    </a:srgbClr>
                  </a:outerShdw>
                </a:effectLst>
              </a:rPr>
              <a:t>Une fois créées, ces zones ne doivent plus être mises à jour manuellement.</a:t>
            </a:r>
          </a:p>
          <a:p>
            <a:pPr indent="17463">
              <a:buNone/>
            </a:pPr>
            <a:endParaRPr lang="fr-BE" sz="2200" dirty="0" smtClean="0"/>
          </a:p>
          <a:p>
            <a:pPr indent="17463">
              <a:buNone/>
            </a:pPr>
            <a:r>
              <a:rPr lang="fr-BE" sz="2200" dirty="0" smtClean="0"/>
              <a:t>863 40 $$8 1.xx $$a 1 $$b 1 $$i 2015 $$j 01 $$w g $$t 1	</a:t>
            </a:r>
          </a:p>
          <a:p>
            <a:pPr indent="17463">
              <a:buNone/>
            </a:pPr>
            <a:r>
              <a:rPr lang="fr-BE" sz="2200" dirty="0" smtClean="0"/>
              <a:t>866 41 $$a v.1:no.1(2015:janv.)- $$8 1.xx</a:t>
            </a:r>
          </a:p>
          <a:p>
            <a:pPr indent="17463">
              <a:buNone/>
            </a:pPr>
            <a:endParaRPr lang="fr-BE" dirty="0" smtClean="0"/>
          </a:p>
          <a:p>
            <a:pPr indent="17463">
              <a:buNone/>
            </a:pPr>
            <a:endParaRPr lang="fr-BE" dirty="0" smtClean="0"/>
          </a:p>
          <a:p>
            <a:pPr indent="17463">
              <a:buNone/>
            </a:pPr>
            <a:r>
              <a:rPr lang="fr-BE" dirty="0" smtClean="0"/>
              <a:t>Ceci est également valable pour les suppléments (854-864-867)</a:t>
            </a:r>
          </a:p>
          <a:p>
            <a:pPr indent="17463">
              <a:buNone/>
            </a:pPr>
            <a:r>
              <a:rPr lang="fr-BE" dirty="0" smtClean="0"/>
              <a:t>ainsi que pour les index (855-865-868).</a:t>
            </a:r>
          </a:p>
          <a:p>
            <a:pPr>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7" name="Picture 2" descr="C:\Users\jfwillem\AppData\Local\Microsoft\Windows\Temporary Internet Files\Content.IE5\AHM03C2A\attention-icon-2332-large[1].png"/>
          <p:cNvPicPr>
            <a:picLocks noChangeAspect="1" noChangeArrowheads="1"/>
          </p:cNvPicPr>
          <p:nvPr/>
        </p:nvPicPr>
        <p:blipFill>
          <a:blip r:embed="rId3" cstate="print"/>
          <a:srcRect/>
          <a:stretch>
            <a:fillRect/>
          </a:stretch>
        </p:blipFill>
        <p:spPr bwMode="auto">
          <a:xfrm>
            <a:off x="7020272" y="116632"/>
            <a:ext cx="1224136" cy="1224136"/>
          </a:xfrm>
          <a:prstGeom prst="rect">
            <a:avLst/>
          </a:prstGeom>
          <a:ln>
            <a:noFill/>
          </a:ln>
          <a:effectLst/>
        </p:spPr>
      </p:pic>
      <p:sp>
        <p:nvSpPr>
          <p:cNvPr id="6" name="ZoneTexte 5"/>
          <p:cNvSpPr txBox="1"/>
          <p:nvPr/>
        </p:nvSpPr>
        <p:spPr>
          <a:xfrm>
            <a:off x="6156176" y="4725144"/>
            <a:ext cx="2088232" cy="830997"/>
          </a:xfrm>
          <a:prstGeom prst="rect">
            <a:avLst/>
          </a:prstGeom>
          <a:noFill/>
        </p:spPr>
        <p:txBody>
          <a:bodyPr wrap="square" rtlCol="0">
            <a:spAutoFit/>
          </a:bodyPr>
          <a:lstStyle/>
          <a:p>
            <a:r>
              <a:rPr lang="fr-BE" sz="1600" b="1" smtClean="0">
                <a:solidFill>
                  <a:srgbClr val="7030A0"/>
                </a:solidFill>
              </a:rPr>
              <a:t>La séquence suit la numérotation des 866 existants</a:t>
            </a:r>
            <a:endParaRPr lang="fr-BE" sz="1600" b="1">
              <a:solidFill>
                <a:srgbClr val="7030A0"/>
              </a:solidFill>
            </a:endParaRPr>
          </a:p>
        </p:txBody>
      </p:sp>
      <p:cxnSp>
        <p:nvCxnSpPr>
          <p:cNvPr id="12" name="Connecteur droit avec flèche 11"/>
          <p:cNvCxnSpPr/>
          <p:nvPr/>
        </p:nvCxnSpPr>
        <p:spPr>
          <a:xfrm>
            <a:off x="4932040" y="4941168"/>
            <a:ext cx="1224136" cy="18305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smtClean="0"/>
              <a:t>Remarques</a:t>
            </a:r>
            <a:endParaRPr lang="fr-BE" sz="2800" dirty="0"/>
          </a:p>
        </p:txBody>
      </p:sp>
      <p:sp>
        <p:nvSpPr>
          <p:cNvPr id="3" name="Espace réservé du contenu 2"/>
          <p:cNvSpPr>
            <a:spLocks noGrp="1"/>
          </p:cNvSpPr>
          <p:nvPr>
            <p:ph idx="1"/>
          </p:nvPr>
        </p:nvSpPr>
        <p:spPr/>
        <p:txBody>
          <a:bodyPr>
            <a:normAutofit/>
          </a:bodyPr>
          <a:lstStyle/>
          <a:p>
            <a:pPr>
              <a:buNone/>
            </a:pPr>
            <a:endParaRPr lang="fr-BE" dirty="0" smtClean="0"/>
          </a:p>
          <a:p>
            <a:pPr>
              <a:buNone/>
            </a:pPr>
            <a:r>
              <a:rPr lang="fr-BE" dirty="0" smtClean="0"/>
              <a:t>	</a:t>
            </a:r>
          </a:p>
          <a:p>
            <a:pPr>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7" name="Picture 2" descr="C:\Users\jfwillem\AppData\Local\Microsoft\Windows\Temporary Internet Files\Content.IE5\AHM03C2A\attention-icon-2332-large[1].png"/>
          <p:cNvPicPr>
            <a:picLocks noChangeAspect="1" noChangeArrowheads="1"/>
          </p:cNvPicPr>
          <p:nvPr/>
        </p:nvPicPr>
        <p:blipFill>
          <a:blip r:embed="rId3" cstate="print"/>
          <a:srcRect/>
          <a:stretch>
            <a:fillRect/>
          </a:stretch>
        </p:blipFill>
        <p:spPr bwMode="auto">
          <a:xfrm>
            <a:off x="7020272" y="116632"/>
            <a:ext cx="1224136" cy="1224136"/>
          </a:xfrm>
          <a:prstGeom prst="rect">
            <a:avLst/>
          </a:prstGeom>
          <a:ln>
            <a:noFill/>
          </a:ln>
          <a:effectLst/>
        </p:spPr>
      </p:pic>
      <p:sp>
        <p:nvSpPr>
          <p:cNvPr id="14" name="ZoneTexte 13"/>
          <p:cNvSpPr txBox="1"/>
          <p:nvPr/>
        </p:nvSpPr>
        <p:spPr>
          <a:xfrm>
            <a:off x="755576" y="5229200"/>
            <a:ext cx="3240360" cy="369332"/>
          </a:xfrm>
          <a:prstGeom prst="rect">
            <a:avLst/>
          </a:prstGeom>
          <a:noFill/>
        </p:spPr>
        <p:txBody>
          <a:bodyPr wrap="square" rtlCol="0">
            <a:spAutoFit/>
          </a:bodyPr>
          <a:lstStyle/>
          <a:p>
            <a:r>
              <a:rPr lang="fr-BE" dirty="0" smtClean="0"/>
              <a:t>863 -866 ajoutés manuellement</a:t>
            </a:r>
            <a:endParaRPr lang="fr-BE" dirty="0"/>
          </a:p>
        </p:txBody>
      </p:sp>
      <p:sp>
        <p:nvSpPr>
          <p:cNvPr id="15" name="ZoneTexte 14"/>
          <p:cNvSpPr txBox="1"/>
          <p:nvPr/>
        </p:nvSpPr>
        <p:spPr>
          <a:xfrm>
            <a:off x="5148064" y="4941168"/>
            <a:ext cx="2160240" cy="369332"/>
          </a:xfrm>
          <a:prstGeom prst="rect">
            <a:avLst/>
          </a:prstGeom>
          <a:noFill/>
        </p:spPr>
        <p:txBody>
          <a:bodyPr wrap="square" rtlCol="0">
            <a:spAutoFit/>
          </a:bodyPr>
          <a:lstStyle/>
          <a:p>
            <a:r>
              <a:rPr lang="fr-BE" dirty="0" smtClean="0"/>
              <a:t>863 -866 migrés</a:t>
            </a:r>
            <a:endParaRPr lang="fr-BE" dirty="0"/>
          </a:p>
        </p:txBody>
      </p:sp>
      <p:grpSp>
        <p:nvGrpSpPr>
          <p:cNvPr id="20" name="Groupe 19"/>
          <p:cNvGrpSpPr/>
          <p:nvPr/>
        </p:nvGrpSpPr>
        <p:grpSpPr>
          <a:xfrm>
            <a:off x="251520" y="1628800"/>
            <a:ext cx="7931314" cy="3888432"/>
            <a:chOff x="251520" y="1628800"/>
            <a:chExt cx="7931314" cy="3888432"/>
          </a:xfrm>
        </p:grpSpPr>
        <p:grpSp>
          <p:nvGrpSpPr>
            <p:cNvPr id="17" name="Groupe 16"/>
            <p:cNvGrpSpPr/>
            <p:nvPr/>
          </p:nvGrpSpPr>
          <p:grpSpPr>
            <a:xfrm>
              <a:off x="251520" y="1628800"/>
              <a:ext cx="7931314" cy="3888432"/>
              <a:chOff x="251520" y="1628800"/>
              <a:chExt cx="7931314" cy="3888432"/>
            </a:xfrm>
          </p:grpSpPr>
          <p:pic>
            <p:nvPicPr>
              <p:cNvPr id="10" name="Image 9" descr="CalPrev020.PNG"/>
              <p:cNvPicPr>
                <a:picLocks noChangeAspect="1"/>
              </p:cNvPicPr>
              <p:nvPr/>
            </p:nvPicPr>
            <p:blipFill>
              <a:blip r:embed="rId4" cstate="print"/>
              <a:stretch>
                <a:fillRect/>
              </a:stretch>
            </p:blipFill>
            <p:spPr>
              <a:xfrm>
                <a:off x="395536" y="1628800"/>
                <a:ext cx="7787298" cy="2808312"/>
              </a:xfrm>
              <a:prstGeom prst="rect">
                <a:avLst/>
              </a:prstGeom>
              <a:ln>
                <a:noFill/>
              </a:ln>
              <a:effectLst>
                <a:outerShdw blurRad="292100" dist="139700" dir="2700000" algn="tl" rotWithShape="0">
                  <a:srgbClr val="333333">
                    <a:alpha val="65000"/>
                  </a:srgbClr>
                </a:outerShdw>
              </a:effectLst>
            </p:spPr>
          </p:pic>
          <p:sp>
            <p:nvSpPr>
              <p:cNvPr id="12" name="Accolade ouvrante 11"/>
              <p:cNvSpPr/>
              <p:nvPr/>
            </p:nvSpPr>
            <p:spPr>
              <a:xfrm>
                <a:off x="683568" y="2996952"/>
                <a:ext cx="288032" cy="144016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3" name="Accolade ouvrante 12"/>
              <p:cNvSpPr/>
              <p:nvPr/>
            </p:nvSpPr>
            <p:spPr>
              <a:xfrm rot="10800000">
                <a:off x="6444208" y="2636912"/>
                <a:ext cx="216024" cy="1296144"/>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6" name="Flèche courbée vers la droite 15"/>
              <p:cNvSpPr/>
              <p:nvPr/>
            </p:nvSpPr>
            <p:spPr>
              <a:xfrm>
                <a:off x="251520" y="3717032"/>
                <a:ext cx="504056" cy="180020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8" name="Flèche courbée vers la gauche 17"/>
              <p:cNvSpPr/>
              <p:nvPr/>
            </p:nvSpPr>
            <p:spPr>
              <a:xfrm>
                <a:off x="6804248" y="3284984"/>
                <a:ext cx="504056" cy="1944216"/>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FF0000"/>
                  </a:solidFill>
                </a:endParaRPr>
              </a:p>
            </p:txBody>
          </p:sp>
          <p:pic>
            <p:nvPicPr>
              <p:cNvPr id="9" name="Image 8"/>
              <p:cNvPicPr>
                <a:picLocks noChangeAspect="1"/>
              </p:cNvPicPr>
              <p:nvPr/>
            </p:nvPicPr>
            <p:blipFill>
              <a:blip r:embed="rId5" cstate="print"/>
              <a:stretch>
                <a:fillRect/>
              </a:stretch>
            </p:blipFill>
            <p:spPr>
              <a:xfrm>
                <a:off x="1403648" y="4005064"/>
                <a:ext cx="304800" cy="228600"/>
              </a:xfrm>
              <a:prstGeom prst="rect">
                <a:avLst/>
              </a:prstGeom>
            </p:spPr>
          </p:pic>
        </p:grpSp>
        <p:pic>
          <p:nvPicPr>
            <p:cNvPr id="19" name="Image 18"/>
            <p:cNvPicPr>
              <a:picLocks noChangeAspect="1"/>
            </p:cNvPicPr>
            <p:nvPr/>
          </p:nvPicPr>
          <p:blipFill>
            <a:blip r:embed="rId5" cstate="print"/>
            <a:stretch>
              <a:fillRect/>
            </a:stretch>
          </p:blipFill>
          <p:spPr>
            <a:xfrm>
              <a:off x="2653139" y="3602732"/>
              <a:ext cx="304800" cy="228600"/>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Gestion des périodiques</a:t>
            </a:r>
            <a:endParaRPr lang="fr-BE" dirty="0"/>
          </a:p>
        </p:txBody>
      </p:sp>
      <p:sp>
        <p:nvSpPr>
          <p:cNvPr id="3" name="Espace réservé du contenu 2"/>
          <p:cNvSpPr>
            <a:spLocks noGrp="1"/>
          </p:cNvSpPr>
          <p:nvPr>
            <p:ph idx="1"/>
          </p:nvPr>
        </p:nvSpPr>
        <p:spPr/>
        <p:txBody>
          <a:bodyPr/>
          <a:lstStyle/>
          <a:p>
            <a:r>
              <a:rPr lang="fr-BE" dirty="0" smtClean="0"/>
              <a:t>Calendrier prévisionnel</a:t>
            </a:r>
          </a:p>
          <a:p>
            <a:pPr lvl="1"/>
            <a:r>
              <a:rPr lang="fr-BE" dirty="0" smtClean="0"/>
              <a:t>Introduction</a:t>
            </a:r>
          </a:p>
          <a:p>
            <a:pPr lvl="1"/>
            <a:r>
              <a:rPr lang="fr-BE" dirty="0" smtClean="0"/>
              <a:t>Remarques</a:t>
            </a:r>
          </a:p>
          <a:p>
            <a:pPr lvl="1"/>
            <a:r>
              <a:rPr lang="fr-BE" dirty="0" smtClean="0"/>
              <a:t>Ajout d’un calendrier</a:t>
            </a:r>
          </a:p>
          <a:p>
            <a:pPr lvl="1"/>
            <a:r>
              <a:rPr lang="fr-BE" dirty="0" smtClean="0"/>
              <a:t>Paramétrage du calendrier</a:t>
            </a:r>
          </a:p>
          <a:p>
            <a:pPr lvl="1"/>
            <a:r>
              <a:rPr lang="fr-BE" dirty="0" smtClean="0"/>
              <a:t>Ouverture des exemplaires attendus</a:t>
            </a:r>
          </a:p>
          <a:p>
            <a:pPr marL="1004888" lvl="2"/>
            <a:r>
              <a:rPr lang="fr-BE" dirty="0" smtClean="0"/>
              <a:t>Via le holding</a:t>
            </a:r>
          </a:p>
          <a:p>
            <a:pPr marL="1004888" lvl="2"/>
            <a:r>
              <a:rPr lang="fr-BE" dirty="0" smtClean="0"/>
              <a:t>Via la liste des exemplaires</a:t>
            </a:r>
          </a:p>
          <a:p>
            <a:pPr lvl="1"/>
            <a:r>
              <a:rPr lang="fr-BE" dirty="0" smtClean="0"/>
              <a:t>Vérification de l’inventaire</a:t>
            </a:r>
          </a:p>
          <a:p>
            <a:pPr lvl="1"/>
            <a:r>
              <a:rPr lang="fr-BE" dirty="0" smtClean="0"/>
              <a:t>Remarques </a:t>
            </a:r>
          </a:p>
          <a:p>
            <a:r>
              <a:rPr lang="fr-BE" b="1" dirty="0">
                <a:effectLst>
                  <a:outerShdw blurRad="38100" dist="38100" dir="2700000" algn="tl">
                    <a:srgbClr val="000000">
                      <a:alpha val="43137"/>
                    </a:srgbClr>
                  </a:outerShdw>
                </a:effectLst>
              </a:rPr>
              <a:t>Réception des fascicules attendus</a:t>
            </a:r>
          </a:p>
          <a:p>
            <a:pPr marL="342900" lvl="1">
              <a:buClr>
                <a:schemeClr val="accent1"/>
              </a:buClr>
            </a:pPr>
            <a:r>
              <a:rPr lang="fr-BE" sz="2000" dirty="0"/>
              <a:t>Liste des exemplaires</a:t>
            </a:r>
          </a:p>
          <a:p>
            <a:pPr lvl="1"/>
            <a:r>
              <a:rPr lang="fr-BE" dirty="0"/>
              <a:t>Boutons et actions possibles</a:t>
            </a:r>
          </a:p>
          <a:p>
            <a:pPr lvl="2"/>
            <a:r>
              <a:rPr lang="fr-BE" dirty="0"/>
              <a:t>Reliure des </a:t>
            </a:r>
            <a:r>
              <a:rPr lang="fr-BE" dirty="0" smtClean="0"/>
              <a:t>exemplaires</a:t>
            </a:r>
          </a:p>
          <a:p>
            <a:pPr lvl="2"/>
            <a:r>
              <a:rPr lang="fr-BE" dirty="0" smtClean="0"/>
              <a:t>Ajouter un </a:t>
            </a:r>
            <a:r>
              <a:rPr lang="fr-BE" dirty="0"/>
              <a:t>exemplaire </a:t>
            </a:r>
            <a:r>
              <a:rPr lang="fr-BE" sz="1200" dirty="0"/>
              <a:t>(+ exemplaire virtuel &amp; Supprimer un exemplaire)</a:t>
            </a:r>
            <a:endParaRPr lang="fr-BE" sz="1200" dirty="0" smtClean="0"/>
          </a:p>
          <a:p>
            <a:pPr lvl="1"/>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400" dirty="0" smtClean="0"/>
              <a:t>Réception des fascicules attendus</a:t>
            </a:r>
            <a:endParaRPr lang="fr-BE" sz="2400" dirty="0"/>
          </a:p>
        </p:txBody>
      </p:sp>
      <p:sp>
        <p:nvSpPr>
          <p:cNvPr id="3" name="Espace réservé du contenu 2"/>
          <p:cNvSpPr>
            <a:spLocks noGrp="1"/>
          </p:cNvSpPr>
          <p:nvPr>
            <p:ph idx="1"/>
          </p:nvPr>
        </p:nvSpPr>
        <p:spPr>
          <a:xfrm>
            <a:off x="251520" y="980728"/>
            <a:ext cx="7992888" cy="4988024"/>
          </a:xfrm>
        </p:spPr>
        <p:txBody>
          <a:bodyPr>
            <a:normAutofit/>
          </a:bodyPr>
          <a:lstStyle/>
          <a:p>
            <a:pPr algn="ctr">
              <a:buFont typeface="Wingdings" pitchFamily="2" charset="2"/>
              <a:buChar char="§"/>
            </a:pPr>
            <a:r>
              <a:rPr lang="fr-BE" dirty="0" smtClean="0"/>
              <a:t>Rôle requis : </a:t>
            </a:r>
            <a:r>
              <a:rPr lang="fr-BE" dirty="0" err="1" smtClean="0"/>
              <a:t>Receiving</a:t>
            </a:r>
            <a:r>
              <a:rPr lang="fr-BE" dirty="0" smtClean="0"/>
              <a:t> </a:t>
            </a:r>
            <a:r>
              <a:rPr lang="fr-BE" dirty="0" err="1" smtClean="0"/>
              <a:t>operator</a:t>
            </a:r>
            <a:r>
              <a:rPr lang="fr-BE" dirty="0" smtClean="0"/>
              <a:t> </a:t>
            </a:r>
            <a:r>
              <a:rPr lang="fr-BE" dirty="0" err="1" smtClean="0"/>
              <a:t>limited</a:t>
            </a:r>
            <a:r>
              <a:rPr lang="fr-BE" dirty="0" smtClean="0"/>
              <a:t> </a:t>
            </a:r>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marL="5111750" lvl="8" indent="-182563">
              <a:buFont typeface="Wingdings" pitchFamily="2" charset="2"/>
              <a:buChar char="§"/>
            </a:pPr>
            <a:r>
              <a:rPr lang="fr-BE" dirty="0" smtClean="0"/>
              <a:t>Se connecter au département acquisition de sa bibliothèque</a:t>
            </a:r>
          </a:p>
          <a:p>
            <a:pPr marL="5111750" lvl="8" indent="-182563">
              <a:buFont typeface="Wingdings" pitchFamily="2" charset="2"/>
              <a:buChar char="§"/>
            </a:pPr>
            <a:endParaRPr lang="fr-BE" dirty="0" smtClean="0"/>
          </a:p>
          <a:p>
            <a:pPr marL="2871788" lvl="8" indent="-182563">
              <a:buFont typeface="Wingdings" pitchFamily="2" charset="2"/>
              <a:buChar char="§"/>
            </a:pPr>
            <a:r>
              <a:rPr lang="fr-BE" dirty="0" smtClean="0"/>
              <a:t>Ouvrir la page de réception </a:t>
            </a:r>
            <a:r>
              <a:rPr lang="fr-BE" i="1" dirty="0" smtClean="0"/>
              <a:t>(</a:t>
            </a:r>
            <a:r>
              <a:rPr lang="fr-BE" i="1" dirty="0" err="1" smtClean="0"/>
              <a:t>Receive</a:t>
            </a:r>
            <a:r>
              <a:rPr lang="fr-BE" i="1" dirty="0" smtClean="0"/>
              <a:t> new </a:t>
            </a:r>
            <a:r>
              <a:rPr lang="fr-BE" i="1" dirty="0" err="1" smtClean="0"/>
              <a:t>material</a:t>
            </a:r>
            <a:r>
              <a:rPr lang="fr-BE" i="1" dirty="0" smtClean="0"/>
              <a:t>) </a:t>
            </a:r>
            <a:r>
              <a:rPr lang="fr-BE" dirty="0" smtClean="0"/>
              <a:t>: Menu </a:t>
            </a:r>
            <a:r>
              <a:rPr lang="fr-BE" i="1" dirty="0" smtClean="0"/>
              <a:t>Acquisitions &gt; </a:t>
            </a:r>
            <a:r>
              <a:rPr lang="fr-BE" i="1" dirty="0" err="1" smtClean="0"/>
              <a:t>Receiving</a:t>
            </a:r>
            <a:r>
              <a:rPr lang="fr-BE" i="1" dirty="0" smtClean="0"/>
              <a:t> and </a:t>
            </a:r>
            <a:r>
              <a:rPr lang="fr-BE" i="1" dirty="0" err="1" smtClean="0"/>
              <a:t>Invoicing</a:t>
            </a:r>
            <a:r>
              <a:rPr lang="fr-BE" i="1" dirty="0" smtClean="0"/>
              <a:t> &gt; </a:t>
            </a:r>
            <a:r>
              <a:rPr lang="fr-BE" i="1" dirty="0" err="1" smtClean="0"/>
              <a:t>Receive</a:t>
            </a:r>
            <a:r>
              <a:rPr lang="fr-BE" i="1" dirty="0" smtClean="0"/>
              <a:t>.</a:t>
            </a:r>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444500" lvl="8" indent="-179388">
              <a:buFont typeface="Wingdings" pitchFamily="2" charset="2"/>
              <a:buChar char="§"/>
            </a:pPr>
            <a:r>
              <a:rPr lang="fr-BE" dirty="0" smtClean="0"/>
              <a:t>Sélectionner l’onglet </a:t>
            </a:r>
            <a:r>
              <a:rPr lang="fr-BE" i="1" dirty="0" err="1" smtClean="0"/>
              <a:t>Continuous</a:t>
            </a:r>
            <a:r>
              <a:rPr lang="fr-BE" dirty="0" smtClean="0"/>
              <a:t>.</a:t>
            </a:r>
          </a:p>
          <a:p>
            <a:pPr marL="3325813" lvl="8" indent="-182563">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6" name="Image 5" descr="Reception001.PNG"/>
          <p:cNvPicPr>
            <a:picLocks noChangeAspect="1"/>
          </p:cNvPicPr>
          <p:nvPr/>
        </p:nvPicPr>
        <p:blipFill>
          <a:blip r:embed="rId3" cstate="print"/>
          <a:stretch>
            <a:fillRect/>
          </a:stretch>
        </p:blipFill>
        <p:spPr>
          <a:xfrm>
            <a:off x="611560" y="1412776"/>
            <a:ext cx="7487422" cy="775112"/>
          </a:xfrm>
          <a:prstGeom prst="rect">
            <a:avLst/>
          </a:prstGeom>
          <a:ln>
            <a:noFill/>
          </a:ln>
          <a:effectLst>
            <a:outerShdw blurRad="292100" dist="139700" dir="2700000" algn="tl" rotWithShape="0">
              <a:srgbClr val="333333">
                <a:alpha val="65000"/>
              </a:srgbClr>
            </a:outerShdw>
          </a:effectLst>
        </p:spPr>
      </p:pic>
      <p:pic>
        <p:nvPicPr>
          <p:cNvPr id="7" name="Image 6" descr="Reception002.PNG"/>
          <p:cNvPicPr>
            <a:picLocks noChangeAspect="1"/>
          </p:cNvPicPr>
          <p:nvPr/>
        </p:nvPicPr>
        <p:blipFill>
          <a:blip r:embed="rId4" cstate="print"/>
          <a:stretch>
            <a:fillRect/>
          </a:stretch>
        </p:blipFill>
        <p:spPr>
          <a:xfrm>
            <a:off x="107504" y="1916832"/>
            <a:ext cx="2285714" cy="2352381"/>
          </a:xfrm>
          <a:prstGeom prst="rect">
            <a:avLst/>
          </a:prstGeom>
          <a:ln>
            <a:noFill/>
          </a:ln>
          <a:effectLst>
            <a:outerShdw blurRad="292100" dist="139700" dir="2700000" algn="tl" rotWithShape="0">
              <a:srgbClr val="333333">
                <a:alpha val="65000"/>
              </a:srgbClr>
            </a:outerShdw>
          </a:effectLst>
        </p:spPr>
      </p:pic>
      <p:cxnSp>
        <p:nvCxnSpPr>
          <p:cNvPr id="27" name="Connecteur droit avec flèche 26"/>
          <p:cNvCxnSpPr/>
          <p:nvPr/>
        </p:nvCxnSpPr>
        <p:spPr>
          <a:xfrm flipH="1" flipV="1">
            <a:off x="4283968" y="1844824"/>
            <a:ext cx="1008112" cy="720080"/>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9" name="Connecteur droit avec flèche 28"/>
          <p:cNvCxnSpPr/>
          <p:nvPr/>
        </p:nvCxnSpPr>
        <p:spPr>
          <a:xfrm flipH="1" flipV="1">
            <a:off x="1043608" y="3212976"/>
            <a:ext cx="2016224" cy="72008"/>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45" name="Image 44" descr="Reception003.PNG"/>
          <p:cNvPicPr>
            <a:picLocks noChangeAspect="1"/>
          </p:cNvPicPr>
          <p:nvPr/>
        </p:nvPicPr>
        <p:blipFill>
          <a:blip r:embed="rId5" cstate="print"/>
          <a:stretch>
            <a:fillRect/>
          </a:stretch>
        </p:blipFill>
        <p:spPr>
          <a:xfrm>
            <a:off x="3635896" y="3750218"/>
            <a:ext cx="4536504" cy="2919142"/>
          </a:xfrm>
          <a:prstGeom prst="rect">
            <a:avLst/>
          </a:prstGeom>
          <a:ln>
            <a:noFill/>
          </a:ln>
          <a:effectLst>
            <a:outerShdw blurRad="292100" dist="139700" dir="2700000" algn="tl" rotWithShape="0">
              <a:srgbClr val="333333">
                <a:alpha val="65000"/>
              </a:srgbClr>
            </a:outerShdw>
          </a:effectLst>
        </p:spPr>
      </p:pic>
      <p:cxnSp>
        <p:nvCxnSpPr>
          <p:cNvPr id="31" name="Connecteur droit avec flèche 30"/>
          <p:cNvCxnSpPr/>
          <p:nvPr/>
        </p:nvCxnSpPr>
        <p:spPr>
          <a:xfrm>
            <a:off x="3131840" y="4869160"/>
            <a:ext cx="1584176" cy="288032"/>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Reception004.PNG"/>
          <p:cNvPicPr>
            <a:picLocks noChangeAspect="1"/>
          </p:cNvPicPr>
          <p:nvPr/>
        </p:nvPicPr>
        <p:blipFill>
          <a:blip r:embed="rId3" cstate="print"/>
          <a:stretch>
            <a:fillRect/>
          </a:stretch>
        </p:blipFill>
        <p:spPr>
          <a:xfrm>
            <a:off x="0" y="1340768"/>
            <a:ext cx="9144000" cy="1800200"/>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251520" y="188640"/>
            <a:ext cx="7992888" cy="576064"/>
          </a:xfrm>
        </p:spPr>
        <p:txBody>
          <a:bodyPr/>
          <a:lstStyle/>
          <a:p>
            <a:r>
              <a:rPr lang="fr-BE" sz="2400" dirty="0" smtClean="0"/>
              <a:t>Réception des fascicules attendus</a:t>
            </a:r>
            <a:endParaRPr lang="fr-BE" sz="2400" dirty="0"/>
          </a:p>
        </p:txBody>
      </p:sp>
      <p:sp>
        <p:nvSpPr>
          <p:cNvPr id="3" name="Espace réservé du contenu 2"/>
          <p:cNvSpPr>
            <a:spLocks noGrp="1"/>
          </p:cNvSpPr>
          <p:nvPr>
            <p:ph idx="1"/>
          </p:nvPr>
        </p:nvSpPr>
        <p:spPr>
          <a:xfrm>
            <a:off x="251520" y="980728"/>
            <a:ext cx="7992888" cy="4988024"/>
          </a:xfrm>
        </p:spPr>
        <p:txBody>
          <a:bodyPr>
            <a:normAutofit/>
          </a:bodyPr>
          <a:lstStyle/>
          <a:p>
            <a:pPr marL="182563" lvl="8" indent="-182563">
              <a:buFont typeface="Wingdings" pitchFamily="2" charset="2"/>
              <a:buChar char="§"/>
            </a:pPr>
            <a:r>
              <a:rPr lang="fr-BE" dirty="0" smtClean="0"/>
              <a:t>Sélectionner la ligne de commande contenant les exemplaires à réceptionner</a:t>
            </a:r>
          </a:p>
          <a:p>
            <a:pPr marL="5111750"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5111750" lvl="8" indent="-182563">
              <a:buNone/>
            </a:pPr>
            <a:endParaRPr lang="fr-BE" dirty="0" smtClean="0"/>
          </a:p>
          <a:p>
            <a:pPr marL="447675" lvl="8" indent="-182563" defTabSz="249238">
              <a:buFont typeface="Wingdings" pitchFamily="2" charset="2"/>
              <a:buChar char="§"/>
            </a:pPr>
            <a:r>
              <a:rPr lang="fr-BE" dirty="0" smtClean="0"/>
              <a:t>Ouvrir la liste des exemplaires en choisissant</a:t>
            </a:r>
          </a:p>
          <a:p>
            <a:pPr marL="447675" lvl="8" indent="-1588" defTabSz="249238">
              <a:buNone/>
            </a:pPr>
            <a:r>
              <a:rPr lang="fr-BE" dirty="0" smtClean="0"/>
              <a:t>l’option </a:t>
            </a:r>
            <a:r>
              <a:rPr lang="fr-BE" i="1" dirty="0" smtClean="0"/>
              <a:t>Manage Items </a:t>
            </a:r>
            <a:r>
              <a:rPr lang="fr-BE" dirty="0" smtClean="0"/>
              <a:t>du bouton </a:t>
            </a:r>
            <a:r>
              <a:rPr lang="fr-BE" i="1" dirty="0" smtClean="0"/>
              <a:t>Actions</a:t>
            </a:r>
            <a:r>
              <a:rPr lang="fr-BE" dirty="0" smtClean="0"/>
              <a:t>.</a:t>
            </a:r>
          </a:p>
          <a:p>
            <a:pPr marL="447675" lvl="8" indent="-1588" defTabSz="249238">
              <a:buNone/>
            </a:pPr>
            <a:r>
              <a:rPr lang="fr-BE" dirty="0" smtClean="0"/>
              <a:t>L’option </a:t>
            </a:r>
            <a:r>
              <a:rPr lang="fr-BE" i="1" dirty="0" err="1" smtClean="0"/>
              <a:t>Receive</a:t>
            </a:r>
            <a:r>
              <a:rPr lang="fr-BE" dirty="0" smtClean="0"/>
              <a:t> permet l’ajout manuel d’un</a:t>
            </a:r>
          </a:p>
          <a:p>
            <a:pPr marL="447675" lvl="8" indent="-1588" defTabSz="249238">
              <a:buNone/>
            </a:pPr>
            <a:r>
              <a:rPr lang="fr-BE" dirty="0" smtClean="0"/>
              <a:t>Fascicule (</a:t>
            </a:r>
            <a:r>
              <a:rPr lang="fr-BE" dirty="0" err="1" smtClean="0"/>
              <a:t>cf</a:t>
            </a:r>
            <a:r>
              <a:rPr lang="fr-BE" dirty="0" smtClean="0"/>
              <a:t> dia suivante).</a:t>
            </a:r>
          </a:p>
          <a:p>
            <a:pPr marL="4487863" lvl="8" indent="1588">
              <a:buNone/>
            </a:pPr>
            <a:r>
              <a:rPr lang="fr-BE" dirty="0" smtClean="0"/>
              <a:t>Trier les exemplaires sur base de leur statut de réception </a:t>
            </a:r>
            <a:r>
              <a:rPr lang="fr-BE" i="1" dirty="0" smtClean="0"/>
              <a:t>(Not </a:t>
            </a:r>
            <a:r>
              <a:rPr lang="fr-BE" i="1" dirty="0" err="1" smtClean="0"/>
              <a:t>Received</a:t>
            </a:r>
            <a:r>
              <a:rPr lang="fr-BE" i="1" dirty="0" smtClean="0"/>
              <a:t>).</a:t>
            </a:r>
          </a:p>
          <a:p>
            <a:pPr marL="3325813" lvl="8" indent="-182563">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19</a:t>
            </a:fld>
            <a:endParaRPr lang="en-US"/>
          </a:p>
        </p:txBody>
      </p:sp>
      <p:sp>
        <p:nvSpPr>
          <p:cNvPr id="5" name="Espace réservé du pied de page 4"/>
          <p:cNvSpPr>
            <a:spLocks noGrp="1"/>
          </p:cNvSpPr>
          <p:nvPr>
            <p:ph type="ftr" sz="quarter" idx="3"/>
          </p:nvPr>
        </p:nvSpPr>
        <p:spPr/>
        <p:txBody>
          <a:bodyPr/>
          <a:lstStyle/>
          <a:p>
            <a:endParaRPr lang="en-US" dirty="0"/>
          </a:p>
        </p:txBody>
      </p:sp>
      <p:pic>
        <p:nvPicPr>
          <p:cNvPr id="12" name="Image 11" descr="Reception006.PNG"/>
          <p:cNvPicPr>
            <a:picLocks noChangeAspect="1"/>
          </p:cNvPicPr>
          <p:nvPr/>
        </p:nvPicPr>
        <p:blipFill>
          <a:blip r:embed="rId4" cstate="print"/>
          <a:srcRect r="26276"/>
          <a:stretch>
            <a:fillRect/>
          </a:stretch>
        </p:blipFill>
        <p:spPr>
          <a:xfrm>
            <a:off x="1979712" y="4870005"/>
            <a:ext cx="6264696" cy="1943371"/>
          </a:xfrm>
          <a:prstGeom prst="rect">
            <a:avLst/>
          </a:prstGeom>
          <a:ln>
            <a:noFill/>
          </a:ln>
          <a:effectLst>
            <a:outerShdw blurRad="292100" dist="139700" dir="2700000" algn="tl" rotWithShape="0">
              <a:srgbClr val="333333">
                <a:alpha val="65000"/>
              </a:srgbClr>
            </a:outerShdw>
          </a:effectLst>
        </p:spPr>
      </p:pic>
      <p:pic>
        <p:nvPicPr>
          <p:cNvPr id="13" name="Image 12" descr="Reception005.PNG"/>
          <p:cNvPicPr>
            <a:picLocks noChangeAspect="1"/>
          </p:cNvPicPr>
          <p:nvPr/>
        </p:nvPicPr>
        <p:blipFill>
          <a:blip r:embed="rId5" cstate="print"/>
          <a:stretch>
            <a:fillRect/>
          </a:stretch>
        </p:blipFill>
        <p:spPr>
          <a:xfrm>
            <a:off x="4355976" y="3356992"/>
            <a:ext cx="1923810" cy="600000"/>
          </a:xfrm>
          <a:prstGeom prst="rect">
            <a:avLst/>
          </a:prstGeom>
          <a:ln>
            <a:noFill/>
          </a:ln>
          <a:effectLst>
            <a:outerShdw blurRad="292100" dist="139700" dir="2700000" algn="tl" rotWithShape="0">
              <a:srgbClr val="333333">
                <a:alpha val="65000"/>
              </a:srgbClr>
            </a:outerShdw>
          </a:effectLst>
        </p:spPr>
      </p:pic>
      <p:cxnSp>
        <p:nvCxnSpPr>
          <p:cNvPr id="29" name="Connecteur droit avec flèche 28"/>
          <p:cNvCxnSpPr/>
          <p:nvPr/>
        </p:nvCxnSpPr>
        <p:spPr>
          <a:xfrm flipH="1">
            <a:off x="5364088" y="2924944"/>
            <a:ext cx="3240360" cy="720080"/>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31" name="Connecteur droit avec flèche 30"/>
          <p:cNvCxnSpPr/>
          <p:nvPr/>
        </p:nvCxnSpPr>
        <p:spPr>
          <a:xfrm flipH="1">
            <a:off x="3851920" y="4437112"/>
            <a:ext cx="864096" cy="1512168"/>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Gestion des périodiques</a:t>
            </a:r>
            <a:endParaRPr lang="fr-BE" dirty="0"/>
          </a:p>
        </p:txBody>
      </p:sp>
      <p:sp>
        <p:nvSpPr>
          <p:cNvPr id="3" name="Espace réservé du contenu 2"/>
          <p:cNvSpPr>
            <a:spLocks noGrp="1"/>
          </p:cNvSpPr>
          <p:nvPr>
            <p:ph idx="1"/>
          </p:nvPr>
        </p:nvSpPr>
        <p:spPr/>
        <p:txBody>
          <a:bodyPr/>
          <a:lstStyle/>
          <a:p>
            <a:r>
              <a:rPr lang="fr-BE" b="1" dirty="0" smtClean="0">
                <a:effectLst>
                  <a:outerShdw blurRad="38100" dist="38100" dir="2700000" algn="tl">
                    <a:srgbClr val="000000">
                      <a:alpha val="43137"/>
                    </a:srgbClr>
                  </a:outerShdw>
                </a:effectLst>
              </a:rPr>
              <a:t>Calendrier prévisionnel</a:t>
            </a:r>
          </a:p>
          <a:p>
            <a:pPr lvl="1"/>
            <a:r>
              <a:rPr lang="fr-BE" dirty="0" smtClean="0"/>
              <a:t>Introduction</a:t>
            </a:r>
          </a:p>
          <a:p>
            <a:pPr lvl="1"/>
            <a:r>
              <a:rPr lang="fr-BE" dirty="0" smtClean="0"/>
              <a:t>Remarques</a:t>
            </a:r>
          </a:p>
          <a:p>
            <a:pPr lvl="1"/>
            <a:r>
              <a:rPr lang="fr-BE" dirty="0" smtClean="0"/>
              <a:t>Ajout d’un calendrier</a:t>
            </a:r>
          </a:p>
          <a:p>
            <a:pPr lvl="1"/>
            <a:r>
              <a:rPr lang="fr-BE" dirty="0" smtClean="0"/>
              <a:t>Paramétrage du calendrier</a:t>
            </a:r>
          </a:p>
          <a:p>
            <a:pPr lvl="1"/>
            <a:r>
              <a:rPr lang="fr-BE" dirty="0" smtClean="0"/>
              <a:t>Ouverture des exemplaires attendus</a:t>
            </a:r>
          </a:p>
          <a:p>
            <a:pPr marL="1004888" lvl="2"/>
            <a:r>
              <a:rPr lang="fr-BE" dirty="0" smtClean="0"/>
              <a:t>Via le holding</a:t>
            </a:r>
          </a:p>
          <a:p>
            <a:pPr marL="1004888" lvl="2"/>
            <a:r>
              <a:rPr lang="fr-BE" dirty="0" smtClean="0"/>
              <a:t>Via la liste des exemplaires</a:t>
            </a:r>
          </a:p>
          <a:p>
            <a:pPr lvl="1"/>
            <a:r>
              <a:rPr lang="fr-BE" dirty="0" smtClean="0"/>
              <a:t>Vérification de l’inventaire</a:t>
            </a:r>
          </a:p>
          <a:p>
            <a:pPr lvl="1"/>
            <a:r>
              <a:rPr lang="fr-BE" dirty="0" smtClean="0"/>
              <a:t>Remarques</a:t>
            </a:r>
          </a:p>
          <a:p>
            <a:r>
              <a:rPr lang="fr-BE" dirty="0"/>
              <a:t>Réception des fascicules attendus</a:t>
            </a:r>
          </a:p>
          <a:p>
            <a:pPr marL="342900" lvl="1">
              <a:buClr>
                <a:schemeClr val="accent1"/>
              </a:buClr>
            </a:pPr>
            <a:r>
              <a:rPr lang="fr-BE" sz="2000" dirty="0"/>
              <a:t>Liste des exemplaires</a:t>
            </a:r>
          </a:p>
          <a:p>
            <a:pPr lvl="1"/>
            <a:r>
              <a:rPr lang="fr-BE" dirty="0"/>
              <a:t>Boutons et actions possibles</a:t>
            </a:r>
          </a:p>
          <a:p>
            <a:pPr lvl="2"/>
            <a:r>
              <a:rPr lang="fr-BE" dirty="0"/>
              <a:t>Reliure des </a:t>
            </a:r>
            <a:r>
              <a:rPr lang="fr-BE" dirty="0" smtClean="0"/>
              <a:t>exemplaires</a:t>
            </a:r>
          </a:p>
          <a:p>
            <a:pPr lvl="2"/>
            <a:r>
              <a:rPr lang="fr-BE" dirty="0" smtClean="0"/>
              <a:t>Ajouter un exemplaire </a:t>
            </a:r>
            <a:r>
              <a:rPr lang="fr-BE" sz="1200" dirty="0" smtClean="0"/>
              <a:t>(+ exemplaire virtuel &amp; Supprimer un exemplaire)</a:t>
            </a:r>
            <a:endParaRPr lang="fr-BE" dirty="0"/>
          </a:p>
          <a:p>
            <a:pPr marL="411480" lvl="1" indent="0">
              <a:buNone/>
            </a:pPr>
            <a:endParaRPr lang="fr-BE" dirty="0" smtClean="0"/>
          </a:p>
          <a:p>
            <a:pPr lvl="1"/>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spTree>
    <p:extLst>
      <p:ext uri="{BB962C8B-B14F-4D97-AF65-F5344CB8AC3E}">
        <p14:creationId xmlns:p14="http://schemas.microsoft.com/office/powerpoint/2010/main" val="2871090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400" dirty="0" smtClean="0"/>
              <a:t>Réception des fascicules attendus</a:t>
            </a:r>
            <a:endParaRPr lang="fr-BE" sz="2400" dirty="0"/>
          </a:p>
        </p:txBody>
      </p:sp>
      <p:sp>
        <p:nvSpPr>
          <p:cNvPr id="3" name="Espace réservé du contenu 2"/>
          <p:cNvSpPr>
            <a:spLocks noGrp="1"/>
          </p:cNvSpPr>
          <p:nvPr>
            <p:ph idx="1"/>
          </p:nvPr>
        </p:nvSpPr>
        <p:spPr>
          <a:xfrm>
            <a:off x="251520" y="980728"/>
            <a:ext cx="8136904" cy="4988024"/>
          </a:xfrm>
        </p:spPr>
        <p:txBody>
          <a:bodyPr>
            <a:normAutofit/>
          </a:bodyPr>
          <a:lstStyle/>
          <a:p>
            <a:pPr marL="182563" lvl="8" indent="-182563">
              <a:buFont typeface="Wingdings" pitchFamily="2" charset="2"/>
              <a:buChar char="§"/>
            </a:pPr>
            <a:r>
              <a:rPr lang="fr-BE" dirty="0" smtClean="0"/>
              <a:t>Option </a:t>
            </a:r>
            <a:r>
              <a:rPr lang="fr-BE" i="1" dirty="0" err="1" smtClean="0"/>
              <a:t>Receive</a:t>
            </a:r>
            <a:r>
              <a:rPr lang="fr-BE" dirty="0" smtClean="0"/>
              <a:t> du bouton </a:t>
            </a:r>
            <a:r>
              <a:rPr lang="fr-BE" i="1" dirty="0" smtClean="0"/>
              <a:t>Actions</a:t>
            </a:r>
            <a:r>
              <a:rPr lang="fr-BE" dirty="0" smtClean="0"/>
              <a:t> : permet d’ajouter un exemplaire manuellement (numéro hors-série…) et de modifier son code-barres sans passer par le </a:t>
            </a:r>
            <a:r>
              <a:rPr lang="fr-BE" i="1" dirty="0" err="1" smtClean="0"/>
              <a:t>Physical</a:t>
            </a:r>
            <a:r>
              <a:rPr lang="fr-BE" i="1" dirty="0" smtClean="0"/>
              <a:t> Item Editor.</a:t>
            </a:r>
          </a:p>
          <a:p>
            <a:pPr marL="542925" lvl="8" indent="-3175">
              <a:buNone/>
            </a:pPr>
            <a:r>
              <a:rPr lang="fr-BE" dirty="0" smtClean="0"/>
              <a:t>En se basant sur les détails du dernier numéro reçu, remplir les différents niveaux d’énumération et de chronologie et valider en choisissant…</a:t>
            </a:r>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sz="1600" dirty="0" smtClean="0"/>
          </a:p>
          <a:p>
            <a:pPr marL="93663" indent="-93663">
              <a:buNone/>
            </a:pPr>
            <a:r>
              <a:rPr lang="fr-BE" sz="1400" dirty="0" smtClean="0"/>
              <a:t> …</a:t>
            </a:r>
            <a:r>
              <a:rPr lang="fr-BE" sz="1400" i="1" dirty="0"/>
              <a:t> </a:t>
            </a:r>
            <a:r>
              <a:rPr lang="fr-BE" sz="1400" i="1" dirty="0" err="1"/>
              <a:t>Receive</a:t>
            </a:r>
            <a:r>
              <a:rPr lang="fr-BE" sz="1400" i="1" dirty="0"/>
              <a:t> and set </a:t>
            </a:r>
            <a:r>
              <a:rPr lang="fr-BE" sz="1400" i="1" dirty="0" err="1"/>
              <a:t>barcodes</a:t>
            </a:r>
            <a:r>
              <a:rPr lang="fr-BE" sz="1400" i="1" dirty="0"/>
              <a:t> </a:t>
            </a:r>
            <a:r>
              <a:rPr lang="fr-BE" sz="1400" dirty="0"/>
              <a:t>pour </a:t>
            </a:r>
            <a:r>
              <a:rPr lang="fr-BE" sz="1400" dirty="0" smtClean="0"/>
              <a:t>ajouter directement le code-barres. </a:t>
            </a:r>
            <a:r>
              <a:rPr lang="fr-BE" sz="1400" i="1" dirty="0" err="1" smtClean="0"/>
              <a:t>Create</a:t>
            </a:r>
            <a:r>
              <a:rPr lang="fr-BE" sz="1400" i="1" dirty="0" smtClean="0"/>
              <a:t> and </a:t>
            </a:r>
            <a:r>
              <a:rPr lang="fr-BE" sz="1400" i="1" dirty="0" err="1" smtClean="0"/>
              <a:t>Receive</a:t>
            </a:r>
            <a:r>
              <a:rPr lang="fr-BE" sz="1400" dirty="0" smtClean="0"/>
              <a:t> ne le permet pas.</a:t>
            </a:r>
            <a:endParaRPr lang="fr-BE" sz="14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a:p>
        </p:txBody>
      </p:sp>
      <p:sp>
        <p:nvSpPr>
          <p:cNvPr id="5" name="Espace réservé du pied de page 4"/>
          <p:cNvSpPr>
            <a:spLocks noGrp="1"/>
          </p:cNvSpPr>
          <p:nvPr>
            <p:ph type="ftr" sz="quarter" idx="3"/>
          </p:nvPr>
        </p:nvSpPr>
        <p:spPr/>
        <p:txBody>
          <a:bodyPr/>
          <a:lstStyle/>
          <a:p>
            <a:endParaRPr lang="en-US" dirty="0"/>
          </a:p>
        </p:txBody>
      </p:sp>
      <p:pic>
        <p:nvPicPr>
          <p:cNvPr id="16" name="Image 15" descr="BoutonReceive01.PNG"/>
          <p:cNvPicPr>
            <a:picLocks noChangeAspect="1"/>
          </p:cNvPicPr>
          <p:nvPr/>
        </p:nvPicPr>
        <p:blipFill>
          <a:blip r:embed="rId3" cstate="print"/>
          <a:stretch>
            <a:fillRect/>
          </a:stretch>
        </p:blipFill>
        <p:spPr>
          <a:xfrm>
            <a:off x="72008" y="1988840"/>
            <a:ext cx="8892480" cy="3010604"/>
          </a:xfrm>
          <a:prstGeom prst="rect">
            <a:avLst/>
          </a:prstGeom>
          <a:ln>
            <a:noFill/>
          </a:ln>
          <a:effectLst>
            <a:outerShdw blurRad="292100" dist="139700" dir="2700000" algn="tl" rotWithShape="0">
              <a:srgbClr val="333333">
                <a:alpha val="65000"/>
              </a:srgbClr>
            </a:outerShdw>
          </a:effectLst>
        </p:spPr>
      </p:pic>
      <p:cxnSp>
        <p:nvCxnSpPr>
          <p:cNvPr id="31" name="Connecteur droit avec flèche 30"/>
          <p:cNvCxnSpPr>
            <a:endCxn id="19" idx="3"/>
          </p:cNvCxnSpPr>
          <p:nvPr/>
        </p:nvCxnSpPr>
        <p:spPr>
          <a:xfrm flipH="1" flipV="1">
            <a:off x="7166659" y="4578811"/>
            <a:ext cx="717709" cy="290349"/>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9" name="Image 18" descr="BoutonReceive02.PNG"/>
          <p:cNvPicPr>
            <a:picLocks noChangeAspect="1"/>
          </p:cNvPicPr>
          <p:nvPr/>
        </p:nvPicPr>
        <p:blipFill>
          <a:blip r:embed="rId4" cstate="print"/>
          <a:stretch>
            <a:fillRect/>
          </a:stretch>
        </p:blipFill>
        <p:spPr>
          <a:xfrm>
            <a:off x="4499992" y="4293096"/>
            <a:ext cx="2666667" cy="571429"/>
          </a:xfrm>
          <a:prstGeom prst="rect">
            <a:avLst/>
          </a:prstGeom>
          <a:ln>
            <a:noFill/>
          </a:ln>
          <a:effectLst>
            <a:outerShdw blurRad="292100" dist="139700" dir="2700000" algn="tl" rotWithShape="0">
              <a:srgbClr val="333333">
                <a:alpha val="65000"/>
              </a:srgbClr>
            </a:outerShdw>
          </a:effectLst>
        </p:spPr>
      </p:pic>
      <p:pic>
        <p:nvPicPr>
          <p:cNvPr id="20" name="Image 19" descr="BoutonReceive03.PNG"/>
          <p:cNvPicPr>
            <a:picLocks noChangeAspect="1"/>
          </p:cNvPicPr>
          <p:nvPr/>
        </p:nvPicPr>
        <p:blipFill>
          <a:blip r:embed="rId5" cstate="print"/>
          <a:stretch>
            <a:fillRect/>
          </a:stretch>
        </p:blipFill>
        <p:spPr>
          <a:xfrm>
            <a:off x="1043608" y="5517232"/>
            <a:ext cx="7309278" cy="1196752"/>
          </a:xfrm>
          <a:prstGeom prst="rect">
            <a:avLst/>
          </a:prstGeom>
          <a:ln>
            <a:noFill/>
          </a:ln>
          <a:effectLst>
            <a:outerShdw blurRad="292100" dist="139700" dir="2700000" algn="tl" rotWithShape="0">
              <a:srgbClr val="333333">
                <a:alpha val="65000"/>
              </a:srgbClr>
            </a:outerShdw>
          </a:effectLst>
        </p:spPr>
      </p:pic>
      <p:cxnSp>
        <p:nvCxnSpPr>
          <p:cNvPr id="29" name="Connecteur droit avec flèche 28"/>
          <p:cNvCxnSpPr/>
          <p:nvPr/>
        </p:nvCxnSpPr>
        <p:spPr>
          <a:xfrm flipH="1">
            <a:off x="323528" y="1628800"/>
            <a:ext cx="504056" cy="1296144"/>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3" name="Connecteur droit avec flèche 22"/>
          <p:cNvCxnSpPr/>
          <p:nvPr/>
        </p:nvCxnSpPr>
        <p:spPr>
          <a:xfrm flipH="1">
            <a:off x="3491880" y="1700808"/>
            <a:ext cx="1368152" cy="1800200"/>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400" dirty="0" smtClean="0"/>
              <a:t>Réception des fascicules attendus</a:t>
            </a:r>
            <a:endParaRPr lang="fr-BE" sz="2400" dirty="0"/>
          </a:p>
        </p:txBody>
      </p:sp>
      <p:sp>
        <p:nvSpPr>
          <p:cNvPr id="3" name="Espace réservé du contenu 2"/>
          <p:cNvSpPr>
            <a:spLocks noGrp="1"/>
          </p:cNvSpPr>
          <p:nvPr>
            <p:ph idx="1"/>
          </p:nvPr>
        </p:nvSpPr>
        <p:spPr>
          <a:xfrm>
            <a:off x="251520" y="980728"/>
            <a:ext cx="8136904" cy="5877272"/>
          </a:xfrm>
        </p:spPr>
        <p:txBody>
          <a:bodyPr>
            <a:normAutofit/>
          </a:bodyPr>
          <a:lstStyle/>
          <a:p>
            <a:pPr marL="271463" lvl="8" indent="-182563">
              <a:buFont typeface="Wingdings" pitchFamily="2" charset="2"/>
              <a:buChar char="§"/>
            </a:pPr>
            <a:r>
              <a:rPr lang="fr-BE" b="1" dirty="0" smtClean="0"/>
              <a:t>Cas de figure 1 </a:t>
            </a:r>
            <a:r>
              <a:rPr lang="fr-BE" dirty="0" smtClean="0"/>
              <a:t>: un seul fascicule à réceptionner</a:t>
            </a:r>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sz="2000" dirty="0" smtClean="0"/>
          </a:p>
          <a:p>
            <a:pPr marL="273050" lvl="8" indent="-4763">
              <a:buNone/>
            </a:pPr>
            <a:r>
              <a:rPr lang="fr-BE" dirty="0" smtClean="0"/>
              <a:t>Changer manuellement le code-barres pour une plus grande facilité des opérations</a:t>
            </a:r>
          </a:p>
          <a:p>
            <a:pPr marL="273050" lvl="8" indent="-1588">
              <a:buNone/>
            </a:pPr>
            <a:r>
              <a:rPr lang="fr-BE" dirty="0" smtClean="0"/>
              <a:t>impliquant un </a:t>
            </a:r>
            <a:r>
              <a:rPr lang="fr-BE" i="1" dirty="0" smtClean="0"/>
              <a:t>Scan in items.                                                                </a:t>
            </a:r>
            <a:r>
              <a:rPr lang="fr-BE" dirty="0" smtClean="0"/>
              <a:t>Choisir l’option </a:t>
            </a:r>
            <a:r>
              <a:rPr lang="fr-BE" i="1" dirty="0" err="1" smtClean="0"/>
              <a:t>Receive</a:t>
            </a:r>
            <a:r>
              <a:rPr lang="fr-BE" dirty="0" smtClean="0"/>
              <a:t> du bouton </a:t>
            </a:r>
            <a:r>
              <a:rPr lang="fr-BE" i="1" dirty="0" smtClean="0"/>
              <a:t>Actions</a:t>
            </a:r>
            <a:r>
              <a:rPr lang="fr-BE" dirty="0" smtClean="0"/>
              <a:t>.	</a:t>
            </a:r>
          </a:p>
          <a:p>
            <a:pPr marL="2871788" lvl="8" indent="-182563">
              <a:buFont typeface="Wingdings" pitchFamily="2" charset="2"/>
              <a:buChar char="§"/>
            </a:pPr>
            <a:endParaRPr lang="fr-BE" dirty="0" smtClean="0"/>
          </a:p>
          <a:p>
            <a:pPr marL="3325813" lvl="8" indent="-182563">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a:p>
            <a:pPr>
              <a:buFont typeface="Wingdings" pitchFamily="2" charset="2"/>
              <a:buChar char="§"/>
            </a:pPr>
            <a:endParaRPr lang="fr-BE" dirty="0" smtClean="0"/>
          </a:p>
          <a:p>
            <a:pPr>
              <a:buFont typeface="Wingdings" pitchFamily="2" charset="2"/>
              <a:buChar char="§"/>
            </a:pPr>
            <a:endParaRPr lang="fr-BE" sz="1200" dirty="0"/>
          </a:p>
          <a:p>
            <a:pPr marL="993775" indent="-4763">
              <a:buNone/>
            </a:pPr>
            <a:r>
              <a:rPr lang="fr-BE" sz="1400" dirty="0" smtClean="0"/>
              <a:t>L’exemplaire réceptionné n’apparaît plus dans la liste. Cliquer sur le bouton </a:t>
            </a:r>
            <a:r>
              <a:rPr lang="fr-BE" sz="1400" i="1" dirty="0" smtClean="0"/>
              <a:t>Save</a:t>
            </a:r>
            <a:r>
              <a:rPr lang="fr-BE" sz="1400" dirty="0" smtClean="0"/>
              <a:t> pour fermer la liste des exemplaires.</a:t>
            </a:r>
            <a:endParaRPr lang="fr-BE" sz="14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22" name="Image 21" descr="Reception008.PNG"/>
          <p:cNvPicPr>
            <a:picLocks noChangeAspect="1"/>
          </p:cNvPicPr>
          <p:nvPr/>
        </p:nvPicPr>
        <p:blipFill>
          <a:blip r:embed="rId3" cstate="print"/>
          <a:stretch>
            <a:fillRect/>
          </a:stretch>
        </p:blipFill>
        <p:spPr>
          <a:xfrm>
            <a:off x="323528" y="4134415"/>
            <a:ext cx="7980953" cy="1742857"/>
          </a:xfrm>
          <a:prstGeom prst="rect">
            <a:avLst/>
          </a:prstGeom>
          <a:ln>
            <a:noFill/>
          </a:ln>
          <a:effectLst>
            <a:outerShdw blurRad="292100" dist="139700" dir="2700000" algn="tl" rotWithShape="0">
              <a:srgbClr val="333333">
                <a:alpha val="65000"/>
              </a:srgbClr>
            </a:outerShdw>
          </a:effectLst>
        </p:spPr>
      </p:pic>
      <p:pic>
        <p:nvPicPr>
          <p:cNvPr id="23" name="Image 22" descr="Reception007.PNG"/>
          <p:cNvPicPr>
            <a:picLocks noChangeAspect="1"/>
          </p:cNvPicPr>
          <p:nvPr/>
        </p:nvPicPr>
        <p:blipFill>
          <a:blip r:embed="rId4" cstate="print"/>
          <a:stretch>
            <a:fillRect/>
          </a:stretch>
        </p:blipFill>
        <p:spPr>
          <a:xfrm>
            <a:off x="683568" y="1340768"/>
            <a:ext cx="7276191" cy="1857143"/>
          </a:xfrm>
          <a:prstGeom prst="rect">
            <a:avLst/>
          </a:prstGeom>
          <a:ln>
            <a:noFill/>
          </a:ln>
          <a:effectLst>
            <a:outerShdw blurRad="292100" dist="139700" dir="2700000" algn="tl" rotWithShape="0">
              <a:srgbClr val="333333">
                <a:alpha val="65000"/>
              </a:srgbClr>
            </a:outerShdw>
          </a:effectLst>
        </p:spPr>
      </p:pic>
      <p:cxnSp>
        <p:nvCxnSpPr>
          <p:cNvPr id="13" name="Connecteur droit avec flèche 12"/>
          <p:cNvCxnSpPr/>
          <p:nvPr/>
        </p:nvCxnSpPr>
        <p:spPr>
          <a:xfrm flipV="1">
            <a:off x="932530" y="2636912"/>
            <a:ext cx="2271318" cy="820560"/>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6" name="Connecteur droit avec flèche 15"/>
          <p:cNvCxnSpPr/>
          <p:nvPr/>
        </p:nvCxnSpPr>
        <p:spPr>
          <a:xfrm flipV="1">
            <a:off x="6750242" y="3010959"/>
            <a:ext cx="126014" cy="684305"/>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8" name="Connecteur droit avec flèche 17"/>
          <p:cNvCxnSpPr/>
          <p:nvPr/>
        </p:nvCxnSpPr>
        <p:spPr>
          <a:xfrm flipH="1" flipV="1">
            <a:off x="6660232" y="5733256"/>
            <a:ext cx="216024" cy="288034"/>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grpSp>
        <p:nvGrpSpPr>
          <p:cNvPr id="6" name="Groupe 16"/>
          <p:cNvGrpSpPr/>
          <p:nvPr/>
        </p:nvGrpSpPr>
        <p:grpSpPr>
          <a:xfrm>
            <a:off x="79535" y="2388979"/>
            <a:ext cx="879301" cy="924482"/>
            <a:chOff x="79535" y="2388979"/>
            <a:chExt cx="879301" cy="924482"/>
          </a:xfrm>
        </p:grpSpPr>
        <p:pic>
          <p:nvPicPr>
            <p:cNvPr id="11" name="Image 10" descr="imag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702890">
              <a:off x="79535" y="2434160"/>
              <a:ext cx="879301" cy="879301"/>
            </a:xfrm>
            <a:prstGeom prst="rect">
              <a:avLst/>
            </a:prstGeom>
          </p:spPr>
        </p:pic>
        <p:cxnSp>
          <p:nvCxnSpPr>
            <p:cNvPr id="9" name="Connecteur droit 8"/>
            <p:cNvCxnSpPr/>
            <p:nvPr/>
          </p:nvCxnSpPr>
          <p:spPr>
            <a:xfrm flipH="1">
              <a:off x="218582" y="2545681"/>
              <a:ext cx="681010" cy="455538"/>
            </a:xfrm>
            <a:prstGeom prst="line">
              <a:avLst/>
            </a:prstGeom>
            <a:ln w="50800">
              <a:solidFill>
                <a:srgbClr val="7030A0">
                  <a:alpha val="83000"/>
                </a:srgb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51075" y="2388979"/>
              <a:ext cx="216024" cy="803087"/>
            </a:xfrm>
            <a:prstGeom prst="line">
              <a:avLst/>
            </a:prstGeom>
            <a:ln w="50800">
              <a:solidFill>
                <a:srgbClr val="7030A0">
                  <a:alpha val="83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648072"/>
          </a:xfrm>
        </p:spPr>
        <p:txBody>
          <a:bodyPr/>
          <a:lstStyle/>
          <a:p>
            <a:r>
              <a:rPr lang="fr-BE" sz="2400" dirty="0" smtClean="0"/>
              <a:t>Réception des fascicules attendus</a:t>
            </a:r>
            <a:endParaRPr lang="fr-BE" sz="2400" dirty="0"/>
          </a:p>
        </p:txBody>
      </p:sp>
      <p:sp>
        <p:nvSpPr>
          <p:cNvPr id="3" name="Espace réservé du contenu 2"/>
          <p:cNvSpPr>
            <a:spLocks noGrp="1"/>
          </p:cNvSpPr>
          <p:nvPr>
            <p:ph idx="1"/>
          </p:nvPr>
        </p:nvSpPr>
        <p:spPr>
          <a:xfrm>
            <a:off x="251520" y="980728"/>
            <a:ext cx="8136904" cy="5877272"/>
          </a:xfrm>
        </p:spPr>
        <p:txBody>
          <a:bodyPr>
            <a:normAutofit/>
          </a:bodyPr>
          <a:lstStyle/>
          <a:p>
            <a:pPr marL="271463" lvl="8" indent="-182563">
              <a:buFont typeface="Wingdings" pitchFamily="2" charset="2"/>
              <a:buChar char="§"/>
            </a:pPr>
            <a:r>
              <a:rPr lang="fr-BE" b="1" dirty="0" smtClean="0"/>
              <a:t>Cas de figure 1 </a:t>
            </a:r>
            <a:r>
              <a:rPr lang="fr-BE" dirty="0" smtClean="0"/>
              <a:t>: un seul fascicule à réceptionner</a:t>
            </a:r>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808038" lvl="8" indent="-4763">
              <a:buNone/>
            </a:pPr>
            <a:r>
              <a:rPr lang="fr-BE" dirty="0" smtClean="0"/>
              <a:t>Le fascicule a maintenant une date de réception.</a:t>
            </a:r>
          </a:p>
          <a:p>
            <a:pPr marL="5116513" lvl="8" indent="-9525">
              <a:buNone/>
            </a:pPr>
            <a:r>
              <a:rPr lang="fr-BE" dirty="0" smtClean="0"/>
              <a:t>Le bouton </a:t>
            </a:r>
            <a:r>
              <a:rPr lang="fr-BE" i="1" dirty="0" smtClean="0"/>
              <a:t>Actions</a:t>
            </a:r>
            <a:r>
              <a:rPr lang="fr-BE" dirty="0" smtClean="0"/>
              <a:t> est devenu </a:t>
            </a:r>
            <a:r>
              <a:rPr lang="fr-BE" i="1" dirty="0" err="1" smtClean="0"/>
              <a:t>Edit</a:t>
            </a:r>
            <a:r>
              <a:rPr lang="fr-BE" i="1" dirty="0" smtClean="0"/>
              <a:t> </a:t>
            </a:r>
            <a:r>
              <a:rPr lang="fr-BE" i="1" dirty="0" err="1" smtClean="0"/>
              <a:t>Inventory</a:t>
            </a:r>
            <a:r>
              <a:rPr lang="fr-BE" dirty="0" smtClean="0"/>
              <a:t> et ouvre le </a:t>
            </a:r>
            <a:r>
              <a:rPr lang="fr-BE" i="1" dirty="0" err="1" smtClean="0"/>
              <a:t>Physical</a:t>
            </a:r>
            <a:r>
              <a:rPr lang="fr-BE" i="1" dirty="0" smtClean="0"/>
              <a:t> Item Editor</a:t>
            </a:r>
            <a:r>
              <a:rPr lang="fr-BE" dirty="0" smtClean="0"/>
              <a:t> (modification de la description, du code-barres en cas d’oubli…)	</a:t>
            </a:r>
          </a:p>
          <a:p>
            <a:pPr marL="2871788" lvl="8" indent="-182563">
              <a:buFont typeface="Wingdings" pitchFamily="2" charset="2"/>
              <a:buChar char="§"/>
            </a:pPr>
            <a:endParaRPr lang="fr-BE" dirty="0" smtClean="0"/>
          </a:p>
          <a:p>
            <a:pPr marL="3325813" lvl="8" indent="-182563">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12" name="Image 11" descr="Reception009.PNG"/>
          <p:cNvPicPr>
            <a:picLocks noChangeAspect="1"/>
          </p:cNvPicPr>
          <p:nvPr/>
        </p:nvPicPr>
        <p:blipFill>
          <a:blip r:embed="rId3" cstate="print"/>
          <a:stretch>
            <a:fillRect/>
          </a:stretch>
        </p:blipFill>
        <p:spPr>
          <a:xfrm>
            <a:off x="683568" y="1556792"/>
            <a:ext cx="7257143" cy="2171429"/>
          </a:xfrm>
          <a:prstGeom prst="rect">
            <a:avLst/>
          </a:prstGeom>
          <a:ln>
            <a:noFill/>
          </a:ln>
          <a:effectLst>
            <a:outerShdw blurRad="292100" dist="139700" dir="2700000" algn="tl" rotWithShape="0">
              <a:srgbClr val="333333">
                <a:alpha val="65000"/>
              </a:srgbClr>
            </a:outerShdw>
          </a:effectLst>
        </p:spPr>
      </p:pic>
      <p:cxnSp>
        <p:nvCxnSpPr>
          <p:cNvPr id="13" name="Connecteur droit avec flèche 12"/>
          <p:cNvCxnSpPr/>
          <p:nvPr/>
        </p:nvCxnSpPr>
        <p:spPr>
          <a:xfrm flipV="1">
            <a:off x="971600" y="2996952"/>
            <a:ext cx="216024" cy="1728194"/>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8" name="Connecteur droit avec flèche 17"/>
          <p:cNvCxnSpPr/>
          <p:nvPr/>
        </p:nvCxnSpPr>
        <p:spPr>
          <a:xfrm flipV="1">
            <a:off x="5292080" y="3068960"/>
            <a:ext cx="1872208" cy="1872210"/>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04056"/>
          </a:xfrm>
        </p:spPr>
        <p:txBody>
          <a:bodyPr/>
          <a:lstStyle/>
          <a:p>
            <a:r>
              <a:rPr lang="fr-BE" sz="2400" dirty="0" smtClean="0"/>
              <a:t>Réception des fascicules attendus</a:t>
            </a:r>
            <a:endParaRPr lang="fr-BE" sz="2400" dirty="0"/>
          </a:p>
        </p:txBody>
      </p:sp>
      <p:sp>
        <p:nvSpPr>
          <p:cNvPr id="3" name="Espace réservé du contenu 2"/>
          <p:cNvSpPr>
            <a:spLocks noGrp="1"/>
          </p:cNvSpPr>
          <p:nvPr>
            <p:ph idx="1"/>
          </p:nvPr>
        </p:nvSpPr>
        <p:spPr>
          <a:xfrm>
            <a:off x="251520" y="980728"/>
            <a:ext cx="7992888" cy="5328592"/>
          </a:xfrm>
        </p:spPr>
        <p:txBody>
          <a:bodyPr>
            <a:normAutofit/>
          </a:bodyPr>
          <a:lstStyle/>
          <a:p>
            <a:pPr marL="271463" lvl="8" indent="-182563">
              <a:buFont typeface="Wingdings" pitchFamily="2" charset="2"/>
              <a:buChar char="§"/>
            </a:pPr>
            <a:r>
              <a:rPr lang="fr-BE" b="1" dirty="0" smtClean="0"/>
              <a:t>Cas de figure 2 </a:t>
            </a:r>
            <a:r>
              <a:rPr lang="fr-BE" dirty="0" smtClean="0"/>
              <a:t>: plusieurs fascicules à réceptionner</a:t>
            </a:r>
          </a:p>
          <a:p>
            <a:pPr marL="271463" lvl="8" indent="-182563">
              <a:buFont typeface="Wingdings" pitchFamily="2" charset="2"/>
              <a:buChar char="§"/>
            </a:pPr>
            <a:endParaRPr lang="fr-BE" dirty="0" smtClean="0"/>
          </a:p>
          <a:p>
            <a:pPr marL="271463" lvl="8" indent="-182563">
              <a:buFont typeface="Wingdings" pitchFamily="2" charset="2"/>
              <a:buChar char="§"/>
            </a:pPr>
            <a:r>
              <a:rPr lang="fr-BE" dirty="0" smtClean="0"/>
              <a:t>Sélectionner les fascicules en les cochant.                                                                    Modifier les code-barres.</a:t>
            </a:r>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4664075" lvl="8" indent="-176213"/>
            <a:endParaRPr lang="fr-BE" dirty="0" smtClean="0"/>
          </a:p>
          <a:p>
            <a:pPr marL="2508250" lvl="8" indent="-176213"/>
            <a:r>
              <a:rPr lang="fr-BE" dirty="0" smtClean="0"/>
              <a:t>Réceptionner les fascicules en cliquant sur le bouton </a:t>
            </a:r>
            <a:r>
              <a:rPr lang="fr-BE" i="1" dirty="0" smtClean="0"/>
              <a:t>Save and </a:t>
            </a:r>
            <a:r>
              <a:rPr lang="fr-BE" i="1" dirty="0" err="1" smtClean="0"/>
              <a:t>Receive</a:t>
            </a:r>
            <a:r>
              <a:rPr lang="fr-BE" i="1" dirty="0" smtClean="0"/>
              <a:t>.</a:t>
            </a:r>
            <a:endParaRPr lang="fr-BE" i="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a:p>
        </p:txBody>
      </p:sp>
      <p:sp>
        <p:nvSpPr>
          <p:cNvPr id="5" name="Espace réservé du pied de page 4"/>
          <p:cNvSpPr>
            <a:spLocks noGrp="1"/>
          </p:cNvSpPr>
          <p:nvPr>
            <p:ph type="ftr" sz="quarter" idx="3"/>
          </p:nvPr>
        </p:nvSpPr>
        <p:spPr/>
        <p:txBody>
          <a:bodyPr/>
          <a:lstStyle/>
          <a:p>
            <a:endParaRPr lang="en-US" dirty="0"/>
          </a:p>
        </p:txBody>
      </p:sp>
      <p:pic>
        <p:nvPicPr>
          <p:cNvPr id="21" name="Image 20" descr="Reception010.PNG"/>
          <p:cNvPicPr>
            <a:picLocks noChangeAspect="1"/>
          </p:cNvPicPr>
          <p:nvPr/>
        </p:nvPicPr>
        <p:blipFill>
          <a:blip r:embed="rId3" cstate="print"/>
          <a:stretch>
            <a:fillRect/>
          </a:stretch>
        </p:blipFill>
        <p:spPr>
          <a:xfrm>
            <a:off x="0" y="2180311"/>
            <a:ext cx="9144000" cy="3192905"/>
          </a:xfrm>
          <a:prstGeom prst="rect">
            <a:avLst/>
          </a:prstGeom>
          <a:ln>
            <a:noFill/>
          </a:ln>
          <a:effectLst>
            <a:outerShdw blurRad="292100" dist="139700" dir="2700000" algn="tl" rotWithShape="0">
              <a:srgbClr val="333333">
                <a:alpha val="65000"/>
              </a:srgbClr>
            </a:outerShdw>
          </a:effectLst>
        </p:spPr>
      </p:pic>
      <p:cxnSp>
        <p:nvCxnSpPr>
          <p:cNvPr id="31" name="Connecteur droit avec flèche 30"/>
          <p:cNvCxnSpPr/>
          <p:nvPr/>
        </p:nvCxnSpPr>
        <p:spPr>
          <a:xfrm>
            <a:off x="467544" y="1628800"/>
            <a:ext cx="72008" cy="648072"/>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7" name="Connecteur droit avec flèche 26"/>
          <p:cNvCxnSpPr/>
          <p:nvPr/>
        </p:nvCxnSpPr>
        <p:spPr>
          <a:xfrm flipH="1">
            <a:off x="6012160" y="1700808"/>
            <a:ext cx="216024" cy="504056"/>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9" name="Connecteur droit avec flèche 28"/>
          <p:cNvCxnSpPr/>
          <p:nvPr/>
        </p:nvCxnSpPr>
        <p:spPr>
          <a:xfrm flipV="1">
            <a:off x="8028384" y="5373216"/>
            <a:ext cx="144016" cy="432048"/>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04056"/>
          </a:xfrm>
        </p:spPr>
        <p:txBody>
          <a:bodyPr/>
          <a:lstStyle/>
          <a:p>
            <a:r>
              <a:rPr lang="fr-BE" sz="2400" dirty="0" smtClean="0"/>
              <a:t>Réception des fascicules attendus</a:t>
            </a:r>
            <a:endParaRPr lang="fr-BE" sz="2400" dirty="0"/>
          </a:p>
        </p:txBody>
      </p:sp>
      <p:sp>
        <p:nvSpPr>
          <p:cNvPr id="3" name="Espace réservé du contenu 2"/>
          <p:cNvSpPr>
            <a:spLocks noGrp="1"/>
          </p:cNvSpPr>
          <p:nvPr>
            <p:ph idx="1"/>
          </p:nvPr>
        </p:nvSpPr>
        <p:spPr>
          <a:xfrm>
            <a:off x="251520" y="764704"/>
            <a:ext cx="7992888" cy="6093296"/>
          </a:xfrm>
        </p:spPr>
        <p:txBody>
          <a:bodyPr>
            <a:normAutofit fontScale="92500" lnSpcReduction="10000"/>
          </a:bodyPr>
          <a:lstStyle/>
          <a:p>
            <a:pPr marL="271463" lvl="8" indent="-182563">
              <a:buFont typeface="Wingdings" pitchFamily="2" charset="2"/>
              <a:buChar char="§"/>
            </a:pPr>
            <a:r>
              <a:rPr lang="fr-BE" b="1" dirty="0" smtClean="0"/>
              <a:t>Cas de figure 2 </a:t>
            </a:r>
            <a:r>
              <a:rPr lang="fr-BE" dirty="0" smtClean="0"/>
              <a:t>: plusieurs fascicules à réceptionner</a:t>
            </a:r>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271463" lvl="8" indent="-182563">
              <a:buFont typeface="Wingdings" pitchFamily="2" charset="2"/>
              <a:buChar char="§"/>
            </a:pPr>
            <a:endParaRPr lang="fr-BE" dirty="0" smtClean="0"/>
          </a:p>
          <a:p>
            <a:pPr marL="5111750"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2871788" lvl="8" indent="-182563">
              <a:buFont typeface="Wingdings" pitchFamily="2" charset="2"/>
              <a:buChar char="§"/>
            </a:pPr>
            <a:endParaRPr lang="fr-BE" dirty="0" smtClean="0"/>
          </a:p>
          <a:p>
            <a:pPr marL="4664075" lvl="8" indent="-176213"/>
            <a:endParaRPr lang="fr-BE" dirty="0" smtClean="0"/>
          </a:p>
          <a:p>
            <a:pPr marL="268288" lvl="8" indent="-176213"/>
            <a:r>
              <a:rPr lang="fr-BE" dirty="0" smtClean="0"/>
              <a:t>Les fascicules ont maintenant une date de réception.</a:t>
            </a:r>
          </a:p>
          <a:p>
            <a:pPr marL="268288" lvl="8" indent="-176213"/>
            <a:endParaRPr lang="fr-BE" dirty="0" smtClean="0"/>
          </a:p>
          <a:p>
            <a:pPr marL="896938" lvl="8" indent="-176213"/>
            <a:r>
              <a:rPr lang="fr-BE" dirty="0" smtClean="0"/>
              <a:t>Pour chaque fascicule réceptionné, le bouton </a:t>
            </a:r>
            <a:r>
              <a:rPr lang="fr-BE" i="1" dirty="0" smtClean="0"/>
              <a:t>Actions</a:t>
            </a:r>
            <a:r>
              <a:rPr lang="fr-BE" dirty="0" smtClean="0"/>
              <a:t> est devenu </a:t>
            </a:r>
            <a:r>
              <a:rPr lang="fr-BE" i="1" dirty="0" err="1" smtClean="0"/>
              <a:t>Edit</a:t>
            </a:r>
            <a:r>
              <a:rPr lang="fr-BE" i="1" dirty="0" smtClean="0"/>
              <a:t> </a:t>
            </a:r>
            <a:r>
              <a:rPr lang="fr-BE" i="1" dirty="0" err="1" smtClean="0"/>
              <a:t>Inventory</a:t>
            </a:r>
            <a:r>
              <a:rPr lang="fr-BE" i="1" dirty="0" smtClean="0"/>
              <a:t> </a:t>
            </a:r>
            <a:r>
              <a:rPr lang="fr-BE" dirty="0" smtClean="0"/>
              <a:t>et donc ouvre le </a:t>
            </a:r>
            <a:r>
              <a:rPr lang="fr-BE" i="1" dirty="0" err="1" smtClean="0"/>
              <a:t>Physical</a:t>
            </a:r>
            <a:r>
              <a:rPr lang="fr-BE" i="1" dirty="0" smtClean="0"/>
              <a:t> item editor </a:t>
            </a:r>
            <a:r>
              <a:rPr lang="fr-BE" dirty="0" smtClean="0"/>
              <a:t>(modification de la description, du code-barres en cas d’oubli…).</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24</a:t>
            </a:fld>
            <a:endParaRPr lang="en-US"/>
          </a:p>
        </p:txBody>
      </p:sp>
      <p:sp>
        <p:nvSpPr>
          <p:cNvPr id="5" name="Espace réservé du pied de page 4"/>
          <p:cNvSpPr>
            <a:spLocks noGrp="1"/>
          </p:cNvSpPr>
          <p:nvPr>
            <p:ph type="ftr" sz="quarter" idx="3"/>
          </p:nvPr>
        </p:nvSpPr>
        <p:spPr/>
        <p:txBody>
          <a:bodyPr/>
          <a:lstStyle/>
          <a:p>
            <a:endParaRPr lang="en-US" dirty="0"/>
          </a:p>
        </p:txBody>
      </p:sp>
      <p:pic>
        <p:nvPicPr>
          <p:cNvPr id="10" name="Image 9" descr="Reception011.PNG"/>
          <p:cNvPicPr>
            <a:picLocks noChangeAspect="1"/>
          </p:cNvPicPr>
          <p:nvPr/>
        </p:nvPicPr>
        <p:blipFill>
          <a:blip r:embed="rId3" cstate="print"/>
          <a:stretch>
            <a:fillRect/>
          </a:stretch>
        </p:blipFill>
        <p:spPr>
          <a:xfrm>
            <a:off x="0" y="1124744"/>
            <a:ext cx="9144000" cy="43208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400" dirty="0" smtClean="0"/>
              <a:t>Réception des fascicules attendus</a:t>
            </a:r>
            <a:endParaRPr lang="fr-BE" sz="2400" dirty="0"/>
          </a:p>
        </p:txBody>
      </p:sp>
      <p:sp>
        <p:nvSpPr>
          <p:cNvPr id="3" name="Espace réservé du contenu 2"/>
          <p:cNvSpPr>
            <a:spLocks noGrp="1"/>
          </p:cNvSpPr>
          <p:nvPr>
            <p:ph idx="1"/>
          </p:nvPr>
        </p:nvSpPr>
        <p:spPr>
          <a:xfrm>
            <a:off x="251520" y="764704"/>
            <a:ext cx="7992888" cy="5544616"/>
          </a:xfrm>
        </p:spPr>
        <p:txBody>
          <a:bodyPr>
            <a:normAutofit/>
          </a:bodyPr>
          <a:lstStyle/>
          <a:p>
            <a:pPr marL="2871788" lvl="8" indent="-182563">
              <a:buNone/>
            </a:pPr>
            <a:endParaRPr lang="fr-BE" dirty="0" smtClean="0"/>
          </a:p>
          <a:p>
            <a:pPr marL="444500" lvl="8" indent="-176213"/>
            <a:r>
              <a:rPr lang="fr-BE" sz="1800" dirty="0" smtClean="0"/>
              <a:t>Dans le cas de la publication d’un numéro double (par exemple, no.1/2 alors que no.1 et no.2), réceptionner le premier numéro en le modifiant en fonction (énumération, chronologie, description) et supprimer le no.2 </a:t>
            </a:r>
            <a:r>
              <a:rPr lang="fr-BE" sz="1800" i="1" dirty="0" smtClean="0"/>
              <a:t>(List of items &gt; Actions &gt; </a:t>
            </a:r>
            <a:r>
              <a:rPr lang="fr-BE" sz="1800" i="1" dirty="0" err="1" smtClean="0"/>
              <a:t>Withdraw</a:t>
            </a:r>
            <a:r>
              <a:rPr lang="fr-BE" sz="1800" i="1" dirty="0" smtClean="0"/>
              <a:t>).</a:t>
            </a:r>
          </a:p>
          <a:p>
            <a:pPr marL="444500" lvl="8" indent="-176213">
              <a:buNone/>
            </a:pPr>
            <a:endParaRPr lang="fr-BE" sz="1100" i="1" dirty="0" smtClean="0"/>
          </a:p>
          <a:p>
            <a:pPr marL="444500" lvl="8" indent="-176213"/>
            <a:r>
              <a:rPr lang="fr-BE" sz="1800" dirty="0" smtClean="0"/>
              <a:t>En cas de modification de l’exemplaire via le </a:t>
            </a:r>
            <a:r>
              <a:rPr lang="fr-BE" sz="1800" i="1" dirty="0" err="1" smtClean="0"/>
              <a:t>Physical</a:t>
            </a:r>
            <a:r>
              <a:rPr lang="fr-BE" sz="1800" i="1" dirty="0" smtClean="0"/>
              <a:t> Item Editor </a:t>
            </a:r>
            <a:r>
              <a:rPr lang="fr-BE" sz="1800" dirty="0" smtClean="0"/>
              <a:t>au moment de l’enregistrement le pop-up suivant apparaît.  Il suffit de cliquer sur le bouton </a:t>
            </a:r>
            <a:r>
              <a:rPr lang="fr-BE" sz="1800" i="1" dirty="0" err="1" smtClean="0"/>
              <a:t>Confirm</a:t>
            </a:r>
            <a:r>
              <a:rPr lang="fr-BE" sz="1800" dirty="0" smtClean="0"/>
              <a:t>.</a:t>
            </a:r>
          </a:p>
          <a:p>
            <a:pPr marL="444500" lvl="8" indent="-176213"/>
            <a:endParaRPr lang="fr-BE" dirty="0" smtClean="0"/>
          </a:p>
          <a:p>
            <a:pPr marL="444500" lvl="8" indent="-176213"/>
            <a:endParaRPr lang="fr-BE" dirty="0" smtClean="0"/>
          </a:p>
          <a:p>
            <a:pPr marL="444500" lvl="8" indent="-176213"/>
            <a:endParaRPr lang="fr-BE" dirty="0" smtClean="0"/>
          </a:p>
          <a:p>
            <a:pPr marL="444500" lvl="8" indent="-176213"/>
            <a:endParaRPr lang="fr-BE" dirty="0" smtClean="0"/>
          </a:p>
          <a:p>
            <a:pPr marL="444500" lvl="8" indent="-176213"/>
            <a:endParaRPr lang="fr-BE" dirty="0" smtClean="0"/>
          </a:p>
          <a:p>
            <a:pPr marL="444500" lvl="8" indent="-176213"/>
            <a:endParaRPr lang="fr-BE" dirty="0" smtClean="0"/>
          </a:p>
          <a:p>
            <a:pPr marL="444500" lvl="8" indent="-176213"/>
            <a:endParaRPr lang="fr-BE" dirty="0" smtClean="0"/>
          </a:p>
          <a:p>
            <a:pPr marL="444500" lvl="8" indent="-176213"/>
            <a:endParaRPr lang="fr-BE" dirty="0" smtClean="0"/>
          </a:p>
          <a:p>
            <a:pPr marL="444500" lvl="8" indent="-176213"/>
            <a:r>
              <a:rPr lang="fr-BE" sz="1800" dirty="0" smtClean="0"/>
              <a:t>Ne pas utiliser </a:t>
            </a:r>
            <a:r>
              <a:rPr lang="fr-BE" sz="1800" dirty="0" smtClean="0">
                <a:solidFill>
                  <a:srgbClr val="FF0000"/>
                </a:solidFill>
              </a:rPr>
              <a:t>pour l’instant </a:t>
            </a:r>
            <a:r>
              <a:rPr lang="fr-BE" sz="1800" dirty="0" smtClean="0"/>
              <a:t>le bouton </a:t>
            </a:r>
            <a:r>
              <a:rPr lang="fr-BE" sz="1800" i="1" dirty="0" err="1" smtClean="0"/>
              <a:t>Generate</a:t>
            </a:r>
            <a:r>
              <a:rPr lang="fr-BE" sz="1800" dirty="0" smtClean="0"/>
              <a:t> se trouvant à côté de la description. Elle ne sera pas générée correctement.</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25</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1026" name="Picture 2" descr="C:\Users\jfwillem\AppData\Local\Microsoft\Windows\Temporary Internet Files\Content.IE5\AHM03C2A\attention-icon-2332-large[1].png"/>
          <p:cNvPicPr>
            <a:picLocks noChangeAspect="1" noChangeArrowheads="1"/>
          </p:cNvPicPr>
          <p:nvPr/>
        </p:nvPicPr>
        <p:blipFill>
          <a:blip r:embed="rId3" cstate="print"/>
          <a:srcRect/>
          <a:stretch>
            <a:fillRect/>
          </a:stretch>
        </p:blipFill>
        <p:spPr bwMode="auto">
          <a:xfrm>
            <a:off x="7380312" y="44624"/>
            <a:ext cx="1008112" cy="1008112"/>
          </a:xfrm>
          <a:prstGeom prst="rect">
            <a:avLst/>
          </a:prstGeom>
          <a:ln>
            <a:noFill/>
          </a:ln>
          <a:effectLst/>
        </p:spPr>
      </p:pic>
      <p:pic>
        <p:nvPicPr>
          <p:cNvPr id="9" name="Image 8" descr="Reception012.PNG"/>
          <p:cNvPicPr>
            <a:picLocks noChangeAspect="1"/>
          </p:cNvPicPr>
          <p:nvPr/>
        </p:nvPicPr>
        <p:blipFill>
          <a:blip r:embed="rId4" cstate="print"/>
          <a:stretch>
            <a:fillRect/>
          </a:stretch>
        </p:blipFill>
        <p:spPr>
          <a:xfrm>
            <a:off x="1968217" y="3068960"/>
            <a:ext cx="6276191" cy="2066667"/>
          </a:xfrm>
          <a:prstGeom prst="rect">
            <a:avLst/>
          </a:prstGeom>
          <a:ln>
            <a:noFill/>
          </a:ln>
          <a:effectLst>
            <a:outerShdw blurRad="292100" dist="139700" dir="2700000" algn="tl" rotWithShape="0">
              <a:srgbClr val="333333">
                <a:alpha val="65000"/>
              </a:srgbClr>
            </a:outerShdw>
          </a:effectLst>
        </p:spPr>
      </p:pic>
      <p:cxnSp>
        <p:nvCxnSpPr>
          <p:cNvPr id="7" name="Connecteur droit avec flèche 6"/>
          <p:cNvCxnSpPr/>
          <p:nvPr/>
        </p:nvCxnSpPr>
        <p:spPr>
          <a:xfrm flipH="1">
            <a:off x="3995937" y="5924738"/>
            <a:ext cx="1063950" cy="3238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975113" y="6016932"/>
            <a:ext cx="2664296" cy="584775"/>
          </a:xfrm>
          <a:prstGeom prst="rect">
            <a:avLst/>
          </a:prstGeom>
          <a:noFill/>
        </p:spPr>
        <p:txBody>
          <a:bodyPr wrap="square" rtlCol="0">
            <a:spAutoFit/>
          </a:bodyPr>
          <a:lstStyle/>
          <a:p>
            <a:r>
              <a:rPr lang="fr-BE" sz="1600" b="1" i="1" smtClean="0">
                <a:solidFill>
                  <a:srgbClr val="FF0000"/>
                </a:solidFill>
              </a:rPr>
              <a:t>Ceci doit encore être configuré dans Alma</a:t>
            </a:r>
            <a:endParaRPr lang="fr-BE" sz="1600" b="1" i="1">
              <a:solidFill>
                <a:srgbClr val="FF0000"/>
              </a:solidFill>
            </a:endParaRP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674" y="5959177"/>
            <a:ext cx="3048000" cy="638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Gestion des périodiques</a:t>
            </a:r>
            <a:endParaRPr lang="fr-BE" dirty="0"/>
          </a:p>
        </p:txBody>
      </p:sp>
      <p:sp>
        <p:nvSpPr>
          <p:cNvPr id="3" name="Espace réservé du contenu 2"/>
          <p:cNvSpPr>
            <a:spLocks noGrp="1"/>
          </p:cNvSpPr>
          <p:nvPr>
            <p:ph idx="1"/>
          </p:nvPr>
        </p:nvSpPr>
        <p:spPr/>
        <p:txBody>
          <a:bodyPr/>
          <a:lstStyle/>
          <a:p>
            <a:r>
              <a:rPr lang="fr-BE" dirty="0" smtClean="0"/>
              <a:t>Calendrier prévisionnel</a:t>
            </a:r>
          </a:p>
          <a:p>
            <a:pPr lvl="1"/>
            <a:r>
              <a:rPr lang="fr-BE" dirty="0" smtClean="0"/>
              <a:t>Introduction</a:t>
            </a:r>
          </a:p>
          <a:p>
            <a:pPr lvl="1"/>
            <a:r>
              <a:rPr lang="fr-BE" dirty="0" smtClean="0"/>
              <a:t>Remarques</a:t>
            </a:r>
          </a:p>
          <a:p>
            <a:pPr lvl="1"/>
            <a:r>
              <a:rPr lang="fr-BE" dirty="0" smtClean="0"/>
              <a:t>Ajout d’un calendrier</a:t>
            </a:r>
          </a:p>
          <a:p>
            <a:pPr lvl="1"/>
            <a:r>
              <a:rPr lang="fr-BE" dirty="0" smtClean="0"/>
              <a:t>Paramétrage du calendrier</a:t>
            </a:r>
          </a:p>
          <a:p>
            <a:pPr lvl="1"/>
            <a:r>
              <a:rPr lang="fr-BE" dirty="0" smtClean="0"/>
              <a:t>Ouverture des exemplaires attendus</a:t>
            </a:r>
          </a:p>
          <a:p>
            <a:pPr marL="1004888" lvl="2"/>
            <a:r>
              <a:rPr lang="fr-BE" dirty="0" smtClean="0"/>
              <a:t>Via le holding</a:t>
            </a:r>
          </a:p>
          <a:p>
            <a:pPr marL="1004888" lvl="2"/>
            <a:r>
              <a:rPr lang="fr-BE" dirty="0" smtClean="0"/>
              <a:t>Via la liste des exemplaires</a:t>
            </a:r>
          </a:p>
          <a:p>
            <a:pPr lvl="1"/>
            <a:r>
              <a:rPr lang="fr-BE" dirty="0" smtClean="0"/>
              <a:t>Vérification de l’inventaire</a:t>
            </a:r>
          </a:p>
          <a:p>
            <a:pPr lvl="1"/>
            <a:r>
              <a:rPr lang="fr-BE" dirty="0" smtClean="0"/>
              <a:t>Remarques</a:t>
            </a:r>
          </a:p>
          <a:p>
            <a:r>
              <a:rPr lang="fr-BE" dirty="0"/>
              <a:t>Réception des fascicules attendus</a:t>
            </a:r>
          </a:p>
          <a:p>
            <a:pPr marL="342900" lvl="1">
              <a:buClr>
                <a:schemeClr val="accent1"/>
              </a:buClr>
            </a:pPr>
            <a:r>
              <a:rPr lang="fr-BE" sz="2000" b="1" dirty="0">
                <a:effectLst>
                  <a:outerShdw blurRad="38100" dist="38100" dir="2700000" algn="tl">
                    <a:srgbClr val="000000">
                      <a:alpha val="43137"/>
                    </a:srgbClr>
                  </a:outerShdw>
                </a:effectLst>
              </a:rPr>
              <a:t>Liste des exemplaires</a:t>
            </a:r>
          </a:p>
          <a:p>
            <a:pPr lvl="1"/>
            <a:r>
              <a:rPr lang="fr-BE" b="1" dirty="0">
                <a:effectLst>
                  <a:outerShdw blurRad="38100" dist="38100" dir="2700000" algn="tl">
                    <a:srgbClr val="000000">
                      <a:alpha val="43137"/>
                    </a:srgbClr>
                  </a:outerShdw>
                </a:effectLst>
              </a:rPr>
              <a:t>Boutons et actions possibles</a:t>
            </a:r>
          </a:p>
          <a:p>
            <a:pPr lvl="2"/>
            <a:r>
              <a:rPr lang="fr-BE" b="1" dirty="0">
                <a:effectLst>
                  <a:outerShdw blurRad="38100" dist="38100" dir="2700000" algn="tl">
                    <a:srgbClr val="000000">
                      <a:alpha val="43137"/>
                    </a:srgbClr>
                  </a:outerShdw>
                </a:effectLst>
              </a:rPr>
              <a:t>Reliure des </a:t>
            </a:r>
            <a:r>
              <a:rPr lang="fr-BE" b="1" dirty="0" smtClean="0">
                <a:effectLst>
                  <a:outerShdw blurRad="38100" dist="38100" dir="2700000" algn="tl">
                    <a:srgbClr val="000000">
                      <a:alpha val="43137"/>
                    </a:srgbClr>
                  </a:outerShdw>
                </a:effectLst>
              </a:rPr>
              <a:t>exemplaires</a:t>
            </a:r>
          </a:p>
          <a:p>
            <a:pPr lvl="2"/>
            <a:r>
              <a:rPr lang="fr-BE" dirty="0" smtClean="0"/>
              <a:t>Ajouter un </a:t>
            </a:r>
            <a:r>
              <a:rPr lang="fr-BE" dirty="0"/>
              <a:t>exemplaire </a:t>
            </a:r>
            <a:r>
              <a:rPr lang="fr-BE" sz="1200" dirty="0"/>
              <a:t>(+ exemplaire virtuel &amp; Supprimer un exemplaire)</a:t>
            </a:r>
            <a:endParaRPr lang="fr-BE" sz="1200" b="1" dirty="0">
              <a:effectLst>
                <a:outerShdw blurRad="38100" dist="38100" dir="2700000" algn="tl">
                  <a:srgbClr val="000000">
                    <a:alpha val="43137"/>
                  </a:srgbClr>
                </a:outerShdw>
              </a:effectLst>
            </a:endParaRPr>
          </a:p>
          <a:p>
            <a:pPr marL="411480" lvl="1" indent="0">
              <a:buNone/>
            </a:pPr>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26</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a:p>
        </p:txBody>
      </p:sp>
    </p:spTree>
    <p:extLst>
      <p:ext uri="{BB962C8B-B14F-4D97-AF65-F5344CB8AC3E}">
        <p14:creationId xmlns:p14="http://schemas.microsoft.com/office/powerpoint/2010/main" val="3115182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432048"/>
          </a:xfrm>
        </p:spPr>
        <p:txBody>
          <a:bodyPr/>
          <a:lstStyle/>
          <a:p>
            <a:r>
              <a:rPr lang="fr-BE" sz="2800" dirty="0" smtClean="0"/>
              <a:t>Liste des exemplaires</a:t>
            </a:r>
            <a:endParaRPr lang="fr-BE" sz="2800" dirty="0"/>
          </a:p>
        </p:txBody>
      </p:sp>
      <p:sp>
        <p:nvSpPr>
          <p:cNvPr id="3" name="Espace réservé du contenu 2"/>
          <p:cNvSpPr>
            <a:spLocks noGrp="1"/>
          </p:cNvSpPr>
          <p:nvPr>
            <p:ph idx="1"/>
          </p:nvPr>
        </p:nvSpPr>
        <p:spPr>
          <a:xfrm>
            <a:off x="251520" y="720952"/>
            <a:ext cx="7992888" cy="5708104"/>
          </a:xfrm>
        </p:spPr>
        <p:txBody>
          <a:bodyPr/>
          <a:lstStyle/>
          <a:p>
            <a:pPr marL="623888">
              <a:buNone/>
            </a:pPr>
            <a:r>
              <a:rPr lang="fr-BE" spc="-100" dirty="0" smtClean="0">
                <a:solidFill>
                  <a:schemeClr val="tx2"/>
                </a:solidFill>
                <a:latin typeface="Arial Rounded MT Bold" pitchFamily="34" charset="0"/>
                <a:ea typeface="+mj-ea"/>
                <a:cs typeface="+mj-cs"/>
              </a:rPr>
              <a:t>Actions possibles</a:t>
            </a:r>
          </a:p>
          <a:p>
            <a:pPr marL="92075" indent="0">
              <a:buNone/>
            </a:pPr>
            <a:endParaRPr lang="fr-BE" sz="1000" dirty="0" smtClean="0"/>
          </a:p>
          <a:p>
            <a:pPr marL="92075" indent="0">
              <a:buNone/>
            </a:pPr>
            <a:r>
              <a:rPr lang="fr-BE" sz="1800" dirty="0" smtClean="0"/>
              <a:t>Lorsque vous êtes dans la liste des fascicules, 5 boutons présents en haut et en fin de liste, permettent  différentes actions.</a:t>
            </a:r>
          </a:p>
          <a:p>
            <a:pPr marL="92075" indent="0">
              <a:buNone/>
            </a:pPr>
            <a:endParaRPr lang="fr-BE" sz="1800" dirty="0" smtClean="0"/>
          </a:p>
          <a:p>
            <a:pPr marL="176213" indent="0">
              <a:buNone/>
            </a:pPr>
            <a:r>
              <a:rPr lang="fr-BE" sz="1600" dirty="0" smtClean="0"/>
              <a:t>Ajouter un exemplaire</a:t>
            </a:r>
          </a:p>
          <a:p>
            <a:pPr marL="176213" indent="0">
              <a:buNone/>
            </a:pPr>
            <a:r>
              <a:rPr lang="fr-BE" sz="1600" dirty="0" smtClean="0"/>
              <a:t> manuellement.</a:t>
            </a:r>
          </a:p>
          <a:p>
            <a:pPr marL="176213" indent="0">
              <a:buNone/>
            </a:pPr>
            <a:endParaRPr lang="fr-BE" sz="1800" dirty="0" smtClean="0"/>
          </a:p>
          <a:p>
            <a:pPr marL="176213" indent="0">
              <a:buNone/>
            </a:pPr>
            <a:r>
              <a:rPr lang="fr-BE" sz="1600" dirty="0" smtClean="0"/>
              <a:t>Relie</a:t>
            </a:r>
            <a:r>
              <a:rPr lang="fr-BE" sz="1600" b="1" dirty="0" smtClean="0"/>
              <a:t>r</a:t>
            </a:r>
            <a:r>
              <a:rPr lang="fr-BE" sz="1600" dirty="0" smtClean="0"/>
              <a:t> des fascicules.</a:t>
            </a:r>
          </a:p>
          <a:p>
            <a:pPr marL="176213" indent="0">
              <a:buNone/>
            </a:pPr>
            <a:endParaRPr lang="fr-BE" sz="1800" dirty="0" smtClean="0"/>
          </a:p>
          <a:p>
            <a:pPr marL="176213" indent="0">
              <a:buNone/>
            </a:pPr>
            <a:r>
              <a:rPr lang="fr-BE" sz="1600" dirty="0" smtClean="0">
                <a:solidFill>
                  <a:schemeClr val="bg1">
                    <a:lumMod val="75000"/>
                  </a:schemeClr>
                </a:solidFill>
              </a:rPr>
              <a:t>Déplacer des exemplaires</a:t>
            </a:r>
          </a:p>
          <a:p>
            <a:pPr marL="176213" indent="0">
              <a:buNone/>
            </a:pPr>
            <a:r>
              <a:rPr lang="fr-BE" sz="1600" dirty="0" smtClean="0">
                <a:solidFill>
                  <a:schemeClr val="bg1">
                    <a:lumMod val="75000"/>
                  </a:schemeClr>
                </a:solidFill>
              </a:rPr>
              <a:t>d’un HOL à l’autre.</a:t>
            </a:r>
          </a:p>
          <a:p>
            <a:pPr marL="176213" indent="0">
              <a:buNone/>
            </a:pPr>
            <a:endParaRPr lang="fr-BE" sz="1800" dirty="0" smtClean="0"/>
          </a:p>
          <a:p>
            <a:pPr marL="176213" indent="0">
              <a:buNone/>
            </a:pPr>
            <a:r>
              <a:rPr lang="fr-BE" sz="1600" dirty="0">
                <a:solidFill>
                  <a:schemeClr val="bg1">
                    <a:lumMod val="75000"/>
                  </a:schemeClr>
                </a:solidFill>
              </a:rPr>
              <a:t>Ouvrir les exemplaires </a:t>
            </a:r>
            <a:r>
              <a:rPr lang="fr-BE" sz="1600" dirty="0" smtClean="0">
                <a:solidFill>
                  <a:schemeClr val="bg1">
                    <a:lumMod val="75000"/>
                  </a:schemeClr>
                </a:solidFill>
              </a:rPr>
              <a:t>attendus.</a:t>
            </a:r>
          </a:p>
          <a:p>
            <a:pPr marL="176213" indent="0">
              <a:buNone/>
            </a:pPr>
            <a:endParaRPr lang="fr-BE" sz="1800" dirty="0">
              <a:solidFill>
                <a:schemeClr val="bg1">
                  <a:lumMod val="75000"/>
                </a:schemeClr>
              </a:solidFill>
            </a:endParaRPr>
          </a:p>
          <a:p>
            <a:pPr marL="176213" indent="0">
              <a:buNone/>
            </a:pPr>
            <a:r>
              <a:rPr lang="fr-BE" sz="1600" dirty="0" smtClean="0">
                <a:solidFill>
                  <a:schemeClr val="bg1">
                    <a:lumMod val="75000"/>
                  </a:schemeClr>
                </a:solidFill>
              </a:rPr>
              <a:t>Supprimer des exemplaires</a:t>
            </a:r>
            <a:endParaRPr lang="fr-BE" sz="1600" dirty="0">
              <a:solidFill>
                <a:schemeClr val="bg1">
                  <a:lumMod val="75000"/>
                </a:schemeClr>
              </a:solidFill>
            </a:endParaRPr>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27</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pic>
        <p:nvPicPr>
          <p:cNvPr id="19" name="Image 18" descr="CalPrev018.PNG"/>
          <p:cNvPicPr>
            <a:picLocks noChangeAspect="1"/>
          </p:cNvPicPr>
          <p:nvPr/>
        </p:nvPicPr>
        <p:blipFill>
          <a:blip r:embed="rId3" cstate="print">
            <a:duotone>
              <a:schemeClr val="accent6">
                <a:shade val="45000"/>
                <a:satMod val="135000"/>
              </a:schemeClr>
              <a:prstClr val="white"/>
            </a:duotone>
          </a:blip>
          <a:stretch>
            <a:fillRect/>
          </a:stretch>
        </p:blipFill>
        <p:spPr>
          <a:xfrm>
            <a:off x="251520" y="4492230"/>
            <a:ext cx="1238095" cy="180952"/>
          </a:xfrm>
          <a:prstGeom prst="rect">
            <a:avLst/>
          </a:prstGeom>
          <a:ln>
            <a:noFill/>
          </a:ln>
          <a:effectLst>
            <a:outerShdw blurRad="190500" algn="tl" rotWithShape="0">
              <a:srgbClr val="000000">
                <a:alpha val="70000"/>
              </a:srgbClr>
            </a:outerShdw>
          </a:effectLst>
        </p:spPr>
      </p:pic>
      <p:pic>
        <p:nvPicPr>
          <p:cNvPr id="13" name="Image 12"/>
          <p:cNvPicPr>
            <a:picLocks noChangeAspect="1"/>
          </p:cNvPicPr>
          <p:nvPr/>
        </p:nvPicPr>
        <p:blipFill>
          <a:blip r:embed="rId4" cstate="print">
            <a:duotone>
              <a:schemeClr val="accent6">
                <a:shade val="45000"/>
                <a:satMod val="135000"/>
              </a:schemeClr>
              <a:prstClr val="white"/>
            </a:duotone>
          </a:blip>
          <a:stretch>
            <a:fillRect/>
          </a:stretch>
        </p:blipFill>
        <p:spPr>
          <a:xfrm>
            <a:off x="251768" y="3506248"/>
            <a:ext cx="1000125" cy="228600"/>
          </a:xfrm>
          <a:prstGeom prst="rect">
            <a:avLst/>
          </a:prstGeom>
          <a:ln>
            <a:noFill/>
          </a:ln>
          <a:effectLst>
            <a:outerShdw blurRad="190500" algn="tl" rotWithShape="0">
              <a:srgbClr val="000000">
                <a:alpha val="70000"/>
              </a:srgbClr>
            </a:outerShdw>
          </a:effectLst>
        </p:spPr>
      </p:pic>
      <p:pic>
        <p:nvPicPr>
          <p:cNvPr id="14" name="Image 13"/>
          <p:cNvPicPr>
            <a:picLocks noChangeAspect="1"/>
          </p:cNvPicPr>
          <p:nvPr/>
        </p:nvPicPr>
        <p:blipFill>
          <a:blip r:embed="rId5" cstate="print">
            <a:duotone>
              <a:schemeClr val="accent6">
                <a:shade val="45000"/>
                <a:satMod val="135000"/>
              </a:schemeClr>
              <a:prstClr val="white"/>
            </a:duotone>
          </a:blip>
          <a:stretch>
            <a:fillRect/>
          </a:stretch>
        </p:blipFill>
        <p:spPr>
          <a:xfrm>
            <a:off x="266055" y="5063083"/>
            <a:ext cx="971550" cy="238125"/>
          </a:xfrm>
          <a:prstGeom prst="rect">
            <a:avLst/>
          </a:prstGeom>
          <a:ln>
            <a:noFill/>
          </a:ln>
          <a:effectLst>
            <a:outerShdw blurRad="190500" algn="tl" rotWithShape="0">
              <a:srgbClr val="000000">
                <a:alpha val="70000"/>
              </a:srgbClr>
            </a:outerShdw>
          </a:effectLst>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535" y="1952459"/>
            <a:ext cx="647700" cy="209550"/>
          </a:xfrm>
          <a:prstGeom prst="rect">
            <a:avLst/>
          </a:prstGeom>
          <a:ln>
            <a:noFill/>
          </a:ln>
          <a:effectLst>
            <a:outerShdw blurRad="190500" algn="tl" rotWithShape="0">
              <a:srgbClr val="000000">
                <a:alpha val="70000"/>
              </a:srgbClr>
            </a:outerShdw>
          </a:effectLst>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2850009"/>
            <a:ext cx="771525" cy="209550"/>
          </a:xfrm>
          <a:prstGeom prst="rect">
            <a:avLst/>
          </a:prstGeom>
          <a:ln>
            <a:noFill/>
          </a:ln>
          <a:effectLst>
            <a:outerShdw blurRad="190500" algn="tl" rotWithShape="0">
              <a:srgbClr val="000000">
                <a:alpha val="70000"/>
              </a:srgbClr>
            </a:outerShdw>
          </a:effectLst>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6120" y="1906586"/>
            <a:ext cx="3891919" cy="4844743"/>
          </a:xfrm>
          <a:prstGeom prst="rect">
            <a:avLst/>
          </a:prstGeom>
          <a:ln>
            <a:noFill/>
          </a:ln>
          <a:effectLst>
            <a:outerShdw blurRad="63500" sx="102000" sy="102000" algn="ctr" rotWithShape="0">
              <a:prstClr val="black">
                <a:alpha val="40000"/>
              </a:prstClr>
            </a:outerShdw>
          </a:effectLst>
        </p:spPr>
      </p:pic>
      <p:cxnSp>
        <p:nvCxnSpPr>
          <p:cNvPr id="8" name="Connecteur droit avec flèche 7"/>
          <p:cNvCxnSpPr/>
          <p:nvPr/>
        </p:nvCxnSpPr>
        <p:spPr>
          <a:xfrm>
            <a:off x="5292080" y="1628800"/>
            <a:ext cx="1008112" cy="4844008"/>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9" name="Connecteur droit avec flèche 8"/>
          <p:cNvCxnSpPr/>
          <p:nvPr/>
        </p:nvCxnSpPr>
        <p:spPr>
          <a:xfrm flipH="1">
            <a:off x="4572000" y="1628800"/>
            <a:ext cx="720080" cy="792088"/>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03505"/>
            <a:ext cx="8064896"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251520" y="692696"/>
            <a:ext cx="7992888" cy="5708104"/>
          </a:xfrm>
        </p:spPr>
        <p:txBody>
          <a:bodyPr>
            <a:normAutofit/>
          </a:bodyPr>
          <a:lstStyle/>
          <a:p>
            <a:pPr marL="271463" indent="0">
              <a:buNone/>
            </a:pPr>
            <a:r>
              <a:rPr lang="fr-BE" sz="1800" dirty="0" smtClean="0"/>
              <a:t>Regrouper les fascicules isolés en un volume relié</a:t>
            </a:r>
          </a:p>
          <a:p>
            <a:pPr marL="271463" indent="0">
              <a:buNone/>
            </a:pPr>
            <a:r>
              <a:rPr lang="fr-BE" sz="1800" dirty="0" smtClean="0"/>
              <a:t>et les envoyer à la reliure via une </a:t>
            </a:r>
            <a:r>
              <a:rPr lang="fr-BE" sz="1800" i="1" dirty="0" err="1" smtClean="0"/>
              <a:t>request</a:t>
            </a:r>
            <a:r>
              <a:rPr lang="fr-BE" sz="1800" dirty="0" smtClean="0"/>
              <a:t>, qui rend les exemplaires indisponibles.</a:t>
            </a:r>
          </a:p>
          <a:p>
            <a:pPr marL="268288" indent="0">
              <a:buNone/>
            </a:pPr>
            <a:endParaRPr lang="fr-BE" dirty="0" smtClean="0"/>
          </a:p>
          <a:p>
            <a:pPr marL="4395788" indent="0">
              <a:buNone/>
            </a:pPr>
            <a:r>
              <a:rPr lang="fr-BE" sz="1800" dirty="0" smtClean="0"/>
              <a:t>Sélectionner les numéros à relier et cliquer sur le bouton </a:t>
            </a:r>
            <a:r>
              <a:rPr lang="fr-BE" sz="1800" i="1" dirty="0" err="1" smtClean="0"/>
              <a:t>Bind</a:t>
            </a:r>
            <a:r>
              <a:rPr lang="fr-BE" sz="1800" i="1" dirty="0" smtClean="0"/>
              <a:t> Items.</a:t>
            </a:r>
          </a:p>
          <a:p>
            <a:pPr marL="6191250" indent="0">
              <a:buNone/>
            </a:pPr>
            <a:endParaRPr lang="fr-BE" dirty="0" smtClean="0"/>
          </a:p>
          <a:p>
            <a:pPr marL="6191250" indent="0">
              <a:buNone/>
            </a:pPr>
            <a:endParaRPr lang="fr-BE" dirty="0" smtClean="0"/>
          </a:p>
          <a:p>
            <a:pPr marL="6191250" indent="0">
              <a:buNone/>
            </a:pPr>
            <a:endParaRPr lang="fr-BE" dirty="0" smtClean="0"/>
          </a:p>
          <a:p>
            <a:pPr marL="4395788" indent="0">
              <a:buNone/>
            </a:pPr>
            <a:endParaRPr lang="fr-BE" dirty="0" smtClean="0"/>
          </a:p>
          <a:p>
            <a:pPr marL="4395788" indent="0">
              <a:buNone/>
            </a:pPr>
            <a:r>
              <a:rPr lang="fr-BE" sz="1800" dirty="0" smtClean="0"/>
              <a:t>La liste des </a:t>
            </a:r>
            <a:r>
              <a:rPr lang="fr-BE" sz="1800" dirty="0"/>
              <a:t>exemplaires </a:t>
            </a:r>
            <a:r>
              <a:rPr lang="fr-BE" sz="1800" dirty="0" smtClean="0"/>
              <a:t>sélectionnés apparaît. Cliquer sur le bouton </a:t>
            </a:r>
            <a:r>
              <a:rPr lang="fr-BE" sz="1800" i="1" dirty="0" err="1" smtClean="0"/>
              <a:t>Next</a:t>
            </a:r>
            <a:r>
              <a:rPr lang="fr-BE" sz="1800" i="1" dirty="0" smtClean="0"/>
              <a:t>.</a:t>
            </a:r>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1912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28</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sp>
        <p:nvSpPr>
          <p:cNvPr id="14" name="Arrondir un rectangle avec un coin diagonal 13"/>
          <p:cNvSpPr/>
          <p:nvPr/>
        </p:nvSpPr>
        <p:spPr>
          <a:xfrm>
            <a:off x="4577173" y="2439375"/>
            <a:ext cx="3816424" cy="108012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cap="small" dirty="0" smtClean="0"/>
              <a:t>Conseil : </a:t>
            </a:r>
            <a:r>
              <a:rPr lang="fr-BE" dirty="0" smtClean="0"/>
              <a:t>fusionner les fascicules avant l’envoi chez le relieur facilite  la suite des opérations.</a:t>
            </a:r>
            <a:endParaRPr lang="fr-BE"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3" y="1359024"/>
            <a:ext cx="4360861" cy="2862064"/>
          </a:xfrm>
          <a:prstGeom prst="rect">
            <a:avLst/>
          </a:prstGeom>
          <a:ln>
            <a:noFill/>
          </a:ln>
          <a:effectLst>
            <a:outerShdw blurRad="292100" dist="139700" dir="2700000" algn="tl" rotWithShape="0">
              <a:srgbClr val="333333">
                <a:alpha val="65000"/>
              </a:srgbClr>
            </a:outerShdw>
          </a:effectLst>
        </p:spPr>
      </p:pic>
      <p:cxnSp>
        <p:nvCxnSpPr>
          <p:cNvPr id="26" name="Connecteur droit avec flèche 25"/>
          <p:cNvCxnSpPr/>
          <p:nvPr/>
        </p:nvCxnSpPr>
        <p:spPr>
          <a:xfrm flipH="1">
            <a:off x="611560" y="1988840"/>
            <a:ext cx="4032448" cy="741113"/>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1" y="4467154"/>
            <a:ext cx="7483947" cy="2021212"/>
          </a:xfrm>
          <a:prstGeom prst="rect">
            <a:avLst/>
          </a:prstGeom>
        </p:spPr>
      </p:pic>
      <p:cxnSp>
        <p:nvCxnSpPr>
          <p:cNvPr id="8" name="Connecteur droit avec flèche 7"/>
          <p:cNvCxnSpPr/>
          <p:nvPr/>
        </p:nvCxnSpPr>
        <p:spPr>
          <a:xfrm>
            <a:off x="7812360" y="4358032"/>
            <a:ext cx="432048" cy="1940534"/>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7" name="Ellipse 16"/>
          <p:cNvSpPr/>
          <p:nvPr/>
        </p:nvSpPr>
        <p:spPr>
          <a:xfrm>
            <a:off x="5742785" y="60337"/>
            <a:ext cx="2585999" cy="829488"/>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rgbClr val="7030A0"/>
                </a:solidFill>
              </a:rPr>
              <a:t>Vous avez déjà les fascicules en main </a:t>
            </a:r>
            <a:endParaRPr lang="fr-BE" sz="1400" dirty="0">
              <a:solidFill>
                <a:srgbClr val="7030A0"/>
              </a:solidFill>
            </a:endParaRPr>
          </a:p>
        </p:txBody>
      </p:sp>
      <p:pic>
        <p:nvPicPr>
          <p:cNvPr id="19" name="Picture 2" descr="C:\Users\jfwillem\AppData\Local\Microsoft\Windows\Temporary Internet Files\Content.IE5\AHM03C2A\attention-icon-2332-large[1].png"/>
          <p:cNvPicPr>
            <a:picLocks noChangeAspect="1" noChangeArrowheads="1"/>
          </p:cNvPicPr>
          <p:nvPr/>
        </p:nvPicPr>
        <p:blipFill>
          <a:blip r:embed="rId5" cstate="print"/>
          <a:srcRect/>
          <a:stretch>
            <a:fillRect/>
          </a:stretch>
        </p:blipFill>
        <p:spPr bwMode="auto">
          <a:xfrm>
            <a:off x="5441232" y="341633"/>
            <a:ext cx="228377" cy="228377"/>
          </a:xfrm>
          <a:prstGeom prst="rect">
            <a:avLst/>
          </a:prstGeom>
          <a:ln>
            <a:noFill/>
          </a:ln>
          <a:effectLst/>
        </p:spPr>
      </p:pic>
      <p:sp>
        <p:nvSpPr>
          <p:cNvPr id="6" name="Ellipse 5"/>
          <p:cNvSpPr/>
          <p:nvPr/>
        </p:nvSpPr>
        <p:spPr>
          <a:xfrm>
            <a:off x="2987825" y="6165304"/>
            <a:ext cx="2160240" cy="69553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WORK ORDER</a:t>
            </a:r>
            <a:endParaRPr lang="fr-BE" dirty="0">
              <a:ln w="18415" cmpd="sng">
                <a:solidFill>
                  <a:srgbClr val="7030A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179512" y="692696"/>
            <a:ext cx="8064896" cy="5708104"/>
          </a:xfrm>
        </p:spPr>
        <p:txBody>
          <a:bodyPr>
            <a:normAutofit/>
          </a:bodyPr>
          <a:lstStyle/>
          <a:p>
            <a:pPr marL="360363" indent="0">
              <a:buNone/>
            </a:pPr>
            <a:endParaRPr lang="fr-BE" sz="1600" dirty="0" smtClean="0"/>
          </a:p>
          <a:p>
            <a:pPr marL="360363" indent="0">
              <a:buNone/>
            </a:pPr>
            <a:r>
              <a:rPr lang="fr-BE" sz="1600" dirty="0" smtClean="0"/>
              <a:t>Un formulaire s’ouvre et permet de créer la </a:t>
            </a:r>
            <a:r>
              <a:rPr lang="fr-BE" sz="1600" dirty="0" err="1" smtClean="0"/>
              <a:t>request</a:t>
            </a:r>
            <a:r>
              <a:rPr lang="fr-BE" sz="1600" dirty="0" smtClean="0"/>
              <a:t> de type </a:t>
            </a:r>
            <a:r>
              <a:rPr lang="fr-BE" sz="1600" dirty="0" err="1" smtClean="0"/>
              <a:t>work</a:t>
            </a:r>
            <a:r>
              <a:rPr lang="fr-BE" sz="1600" dirty="0" smtClean="0"/>
              <a:t> </a:t>
            </a:r>
            <a:r>
              <a:rPr lang="fr-BE" sz="1600" dirty="0" err="1" smtClean="0"/>
              <a:t>order</a:t>
            </a:r>
            <a:r>
              <a:rPr lang="fr-BE" sz="1600" dirty="0" smtClean="0"/>
              <a:t>.</a:t>
            </a:r>
          </a:p>
          <a:p>
            <a:pPr marL="360363" indent="0">
              <a:buNone/>
            </a:pPr>
            <a:endParaRPr lang="fr-BE" sz="1600" dirty="0" smtClean="0"/>
          </a:p>
          <a:p>
            <a:pPr marL="360363" indent="0">
              <a:buNone/>
            </a:pPr>
            <a:r>
              <a:rPr lang="fr-BE" sz="1600" dirty="0" smtClean="0"/>
              <a:t>Sélectionner le </a:t>
            </a:r>
            <a:r>
              <a:rPr lang="fr-BE" sz="1600" dirty="0" err="1" smtClean="0"/>
              <a:t>work</a:t>
            </a:r>
            <a:r>
              <a:rPr lang="fr-BE" sz="1600" dirty="0" smtClean="0"/>
              <a:t> </a:t>
            </a:r>
            <a:r>
              <a:rPr lang="fr-BE" sz="1600" dirty="0" err="1" smtClean="0"/>
              <a:t>order</a:t>
            </a:r>
            <a:r>
              <a:rPr lang="fr-BE" sz="1600" dirty="0" smtClean="0"/>
              <a:t> </a:t>
            </a:r>
            <a:r>
              <a:rPr lang="fr-BE" sz="1600" i="1" dirty="0" smtClean="0"/>
              <a:t>Reliure…</a:t>
            </a:r>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smtClean="0"/>
          </a:p>
          <a:p>
            <a:pPr marL="360363" indent="0">
              <a:buNone/>
            </a:pPr>
            <a:r>
              <a:rPr lang="fr-BE" sz="1600" dirty="0" smtClean="0"/>
              <a:t>Le département cible est automatiquement sélectionné.</a:t>
            </a:r>
          </a:p>
          <a:p>
            <a:pPr marL="360363" indent="0" algn="r">
              <a:buNone/>
            </a:pPr>
            <a:r>
              <a:rPr lang="fr-BE" sz="1600" dirty="0" smtClean="0"/>
              <a:t>…puis  cliquer sur </a:t>
            </a:r>
            <a:r>
              <a:rPr lang="fr-BE" sz="1600" i="1" dirty="0" err="1" smtClean="0"/>
              <a:t>Create</a:t>
            </a:r>
            <a:r>
              <a:rPr lang="fr-BE" sz="1600" i="1" dirty="0" smtClean="0"/>
              <a:t> And Edit</a:t>
            </a:r>
            <a:r>
              <a:rPr lang="fr-BE" sz="1600" dirty="0" smtClean="0"/>
              <a:t>.</a:t>
            </a:r>
          </a:p>
          <a:p>
            <a:pPr marL="360363" indent="0" algn="r">
              <a:buNone/>
            </a:pPr>
            <a:r>
              <a:rPr lang="fr-BE" sz="1600" dirty="0" smtClean="0"/>
              <a:t>L’exemplaire sera ouvert dans le </a:t>
            </a:r>
            <a:r>
              <a:rPr lang="fr-BE" sz="1600" i="1" dirty="0" err="1" smtClean="0"/>
              <a:t>Physical</a:t>
            </a:r>
            <a:r>
              <a:rPr lang="fr-BE" sz="1600" i="1" dirty="0" smtClean="0"/>
              <a:t> item editor.</a:t>
            </a:r>
          </a:p>
          <a:p>
            <a:pPr marL="360363" indent="0" algn="ctr">
              <a:buNone/>
            </a:pPr>
            <a:r>
              <a:rPr lang="fr-BE" sz="1600" i="1" dirty="0" err="1" smtClean="0"/>
              <a:t>Create</a:t>
            </a:r>
            <a:r>
              <a:rPr lang="fr-BE" sz="1600" dirty="0" smtClean="0"/>
              <a:t> crée et ferme un exemplaire sans description -&gt; à proscrire !</a:t>
            </a:r>
          </a:p>
          <a:p>
            <a:pPr marL="360363" indent="0">
              <a:buNone/>
            </a:pPr>
            <a:endParaRPr lang="fr-BE" sz="16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1912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29</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pic>
        <p:nvPicPr>
          <p:cNvPr id="10" name="Picture 2" descr="C:\Users\jfwillem\AppData\Local\Microsoft\Windows\Temporary Internet Files\Content.IE5\AHM03C2A\attention-icon-2332-large[1].png"/>
          <p:cNvPicPr>
            <a:picLocks noChangeAspect="1" noChangeArrowheads="1"/>
          </p:cNvPicPr>
          <p:nvPr/>
        </p:nvPicPr>
        <p:blipFill>
          <a:blip r:embed="rId3" cstate="print"/>
          <a:srcRect/>
          <a:stretch>
            <a:fillRect/>
          </a:stretch>
        </p:blipFill>
        <p:spPr bwMode="auto">
          <a:xfrm>
            <a:off x="1187624" y="6381328"/>
            <a:ext cx="216024" cy="216024"/>
          </a:xfrm>
          <a:prstGeom prst="rect">
            <a:avLst/>
          </a:prstGeom>
          <a:ln>
            <a:noFill/>
          </a:ln>
          <a:effectLst/>
        </p:spPr>
      </p:pic>
      <p:sp>
        <p:nvSpPr>
          <p:cNvPr id="6" name="ZoneTexte 5"/>
          <p:cNvSpPr txBox="1"/>
          <p:nvPr/>
        </p:nvSpPr>
        <p:spPr>
          <a:xfrm>
            <a:off x="1501945" y="6340678"/>
            <a:ext cx="4150175" cy="369332"/>
          </a:xfrm>
          <a:prstGeom prst="rect">
            <a:avLst/>
          </a:prstGeom>
          <a:noFill/>
        </p:spPr>
        <p:txBody>
          <a:bodyPr wrap="square" rtlCol="0">
            <a:spAutoFit/>
          </a:bodyPr>
          <a:lstStyle/>
          <a:p>
            <a:r>
              <a:rPr lang="fr-BE" smtClean="0">
                <a:solidFill>
                  <a:srgbClr val="7030A0"/>
                </a:solidFill>
              </a:rPr>
              <a:t>Par défaut : </a:t>
            </a:r>
            <a:r>
              <a:rPr lang="fr-BE" i="1" smtClean="0">
                <a:solidFill>
                  <a:srgbClr val="7030A0"/>
                </a:solidFill>
              </a:rPr>
              <a:t>‘do not pick from shelf’</a:t>
            </a:r>
            <a:endParaRPr lang="fr-BE" i="1">
              <a:solidFill>
                <a:srgbClr val="7030A0"/>
              </a:solidFill>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300" y="2552700"/>
            <a:ext cx="5600700" cy="1743075"/>
          </a:xfrm>
          <a:prstGeom prst="rect">
            <a:avLst/>
          </a:prstGeom>
          <a:ln>
            <a:noFill/>
          </a:ln>
          <a:effectLst>
            <a:outerShdw blurRad="292100" dist="139700" dir="2700000" algn="tl" rotWithShape="0">
              <a:srgbClr val="333333">
                <a:alpha val="65000"/>
              </a:srgbClr>
            </a:outerShdw>
          </a:effectLst>
        </p:spPr>
      </p:pic>
      <p:cxnSp>
        <p:nvCxnSpPr>
          <p:cNvPr id="14" name="Connecteur droit avec flèche 13"/>
          <p:cNvCxnSpPr/>
          <p:nvPr/>
        </p:nvCxnSpPr>
        <p:spPr>
          <a:xfrm>
            <a:off x="3275856" y="1916832"/>
            <a:ext cx="3600400" cy="1152128"/>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5" name="Connecteur droit avec flèche 14"/>
          <p:cNvCxnSpPr/>
          <p:nvPr/>
        </p:nvCxnSpPr>
        <p:spPr>
          <a:xfrm flipV="1">
            <a:off x="1619672" y="3933056"/>
            <a:ext cx="2592288" cy="1224136"/>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8" name="Connecteur droit avec flèche 17"/>
          <p:cNvCxnSpPr/>
          <p:nvPr/>
        </p:nvCxnSpPr>
        <p:spPr>
          <a:xfrm flipH="1" flipV="1">
            <a:off x="6084168" y="4295775"/>
            <a:ext cx="72008" cy="1149449"/>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17790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7992888" cy="648072"/>
          </a:xfrm>
        </p:spPr>
        <p:txBody>
          <a:bodyPr/>
          <a:lstStyle/>
          <a:p>
            <a:r>
              <a:rPr lang="fr-BE" sz="2800" dirty="0" smtClean="0"/>
              <a:t>Calendrier prévisionnel</a:t>
            </a:r>
            <a:endParaRPr lang="fr-BE" sz="2800" dirty="0"/>
          </a:p>
        </p:txBody>
      </p:sp>
      <p:sp>
        <p:nvSpPr>
          <p:cNvPr id="3" name="Espace réservé du contenu 2"/>
          <p:cNvSpPr>
            <a:spLocks noGrp="1"/>
          </p:cNvSpPr>
          <p:nvPr>
            <p:ph idx="1"/>
          </p:nvPr>
        </p:nvSpPr>
        <p:spPr/>
        <p:txBody>
          <a:bodyPr>
            <a:normAutofit/>
          </a:bodyPr>
          <a:lstStyle/>
          <a:p>
            <a:pPr>
              <a:buNone/>
            </a:pPr>
            <a:r>
              <a:rPr lang="fr-BE" spc="-100" dirty="0" smtClean="0">
                <a:solidFill>
                  <a:schemeClr val="tx2"/>
                </a:solidFill>
                <a:latin typeface="Arial Rounded MT Bold" pitchFamily="34" charset="0"/>
              </a:rPr>
              <a:t>Introduction</a:t>
            </a:r>
          </a:p>
          <a:p>
            <a:pPr>
              <a:buNone/>
            </a:pPr>
            <a:endParaRPr lang="fr-BE" dirty="0" smtClean="0"/>
          </a:p>
          <a:p>
            <a:pPr>
              <a:buNone/>
            </a:pPr>
            <a:r>
              <a:rPr lang="fr-BE" dirty="0" smtClean="0"/>
              <a:t>	Depuis janvier 2015, Alma a introduit l’utilisation des calendriers prévisionnels </a:t>
            </a:r>
            <a:r>
              <a:rPr lang="fr-BE" i="1" dirty="0" smtClean="0"/>
              <a:t>(</a:t>
            </a:r>
            <a:r>
              <a:rPr lang="fr-BE" i="1" dirty="0" err="1" smtClean="0"/>
              <a:t>Prediction</a:t>
            </a:r>
            <a:r>
              <a:rPr lang="fr-BE" i="1" dirty="0" smtClean="0"/>
              <a:t> pattern support champs 853-854-855)</a:t>
            </a:r>
            <a:r>
              <a:rPr lang="fr-BE" dirty="0" smtClean="0"/>
              <a:t> pour les titres liés à un abonnement </a:t>
            </a:r>
            <a:r>
              <a:rPr lang="fr-BE" i="1" dirty="0" smtClean="0"/>
              <a:t>(</a:t>
            </a:r>
            <a:r>
              <a:rPr lang="fr-BE" i="1" dirty="0" err="1" smtClean="0"/>
              <a:t>physical</a:t>
            </a:r>
            <a:r>
              <a:rPr lang="fr-BE" i="1" dirty="0" smtClean="0"/>
              <a:t> </a:t>
            </a:r>
            <a:r>
              <a:rPr lang="fr-BE" i="1" dirty="0" err="1" smtClean="0"/>
              <a:t>subscription</a:t>
            </a:r>
            <a:r>
              <a:rPr lang="fr-BE" i="1" dirty="0" smtClean="0"/>
              <a:t> </a:t>
            </a:r>
            <a:r>
              <a:rPr lang="fr-BE" i="1" dirty="0" err="1" smtClean="0"/>
              <a:t>order</a:t>
            </a:r>
            <a:r>
              <a:rPr lang="fr-BE" i="1" dirty="0" smtClean="0"/>
              <a:t> type).</a:t>
            </a:r>
          </a:p>
          <a:p>
            <a:pPr>
              <a:buNone/>
            </a:pPr>
            <a:r>
              <a:rPr lang="fr-BE" dirty="0" smtClean="0"/>
              <a:t>	</a:t>
            </a:r>
          </a:p>
          <a:p>
            <a:pPr>
              <a:buNone/>
            </a:pPr>
            <a:r>
              <a:rPr lang="fr-BE" dirty="0" smtClean="0"/>
              <a:t>	Pour pouvoir créer et éditer ces calendriers prévisionnels dans les notices HOL, il faut avoir le rôle suivant :</a:t>
            </a:r>
          </a:p>
          <a:p>
            <a:pPr>
              <a:buNone/>
            </a:pPr>
            <a:endParaRPr lang="fr-BE" dirty="0" smtClean="0"/>
          </a:p>
          <a:p>
            <a:pPr marL="1165225"/>
            <a:r>
              <a:rPr lang="fr-BE" dirty="0" smtClean="0"/>
              <a:t>Catalogueur</a:t>
            </a:r>
            <a:endParaRPr lang="fr-BE" strike="dblStrike" dirty="0" smtClean="0">
              <a:solidFill>
                <a:srgbClr val="FF0000"/>
              </a:solidFill>
            </a:endParaRPr>
          </a:p>
          <a:p>
            <a:pPr>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179512" y="692696"/>
            <a:ext cx="8208912" cy="5708104"/>
          </a:xfrm>
        </p:spPr>
        <p:txBody>
          <a:bodyPr>
            <a:normAutofit/>
          </a:bodyPr>
          <a:lstStyle/>
          <a:p>
            <a:pPr marL="360363" indent="0">
              <a:buNone/>
            </a:pPr>
            <a:r>
              <a:rPr lang="fr-BE" sz="1800" dirty="0" smtClean="0"/>
              <a:t>Un </a:t>
            </a:r>
            <a:r>
              <a:rPr lang="fr-BE" sz="1800" dirty="0"/>
              <a:t>pop-up signale que les exemplaires sélectionnés vont être écrasés et demande </a:t>
            </a:r>
            <a:r>
              <a:rPr lang="fr-BE" sz="1800" dirty="0" smtClean="0"/>
              <a:t>confirmation.</a:t>
            </a:r>
          </a:p>
          <a:p>
            <a:pPr marL="360363" indent="0">
              <a:buNone/>
            </a:pPr>
            <a:endParaRPr lang="fr-BE" i="1" dirty="0"/>
          </a:p>
          <a:p>
            <a:pPr marL="360363" indent="0">
              <a:buNone/>
            </a:pPr>
            <a:endParaRPr lang="fr-BE" i="1" dirty="0" smtClean="0"/>
          </a:p>
          <a:p>
            <a:pPr marL="360363" indent="0">
              <a:buNone/>
            </a:pPr>
            <a:endParaRPr lang="fr-BE" i="1" dirty="0"/>
          </a:p>
          <a:p>
            <a:pPr marL="360363" indent="0">
              <a:buNone/>
            </a:pPr>
            <a:endParaRPr lang="fr-BE" sz="1600" i="1" dirty="0" smtClean="0"/>
          </a:p>
          <a:p>
            <a:pPr marL="5205413" indent="-4845050">
              <a:buNone/>
            </a:pPr>
            <a:r>
              <a:rPr lang="fr-BE" sz="1800" dirty="0" smtClean="0"/>
              <a:t>Le </a:t>
            </a:r>
            <a:r>
              <a:rPr lang="fr-BE" sz="1800" i="1" dirty="0" smtClean="0"/>
              <a:t>Physical item editor </a:t>
            </a:r>
            <a:r>
              <a:rPr lang="fr-BE" sz="1800" dirty="0" smtClean="0"/>
              <a:t>ouvre le nouvel exemplaire relié </a:t>
            </a:r>
            <a:r>
              <a:rPr lang="fr-BE" sz="1800" i="1" dirty="0" smtClean="0"/>
              <a:t>(</a:t>
            </a:r>
            <a:r>
              <a:rPr lang="fr-BE" sz="1800" i="1" dirty="0" err="1" smtClean="0"/>
              <a:t>Bound</a:t>
            </a:r>
            <a:r>
              <a:rPr lang="fr-BE" sz="1800" i="1" dirty="0" smtClean="0"/>
              <a:t> Issue)</a:t>
            </a:r>
          </a:p>
          <a:p>
            <a:pPr marL="361950" indent="0">
              <a:buNone/>
              <a:tabLst>
                <a:tab pos="361950" algn="l"/>
              </a:tabLst>
            </a:pPr>
            <a:r>
              <a:rPr lang="fr-BE" sz="1800" i="1" dirty="0" smtClean="0"/>
              <a:t>et en </a:t>
            </a:r>
            <a:r>
              <a:rPr lang="fr-BE" sz="1800" i="1" dirty="0" err="1" smtClean="0"/>
              <a:t>process</a:t>
            </a:r>
            <a:r>
              <a:rPr lang="fr-BE" sz="1800" i="1" dirty="0" smtClean="0"/>
              <a:t> type Reliure.</a:t>
            </a:r>
            <a:endParaRPr lang="fr-BE" sz="1800" i="1" dirty="0"/>
          </a:p>
          <a:p>
            <a:pPr>
              <a:buFont typeface="Wingdings" pitchFamily="2" charset="2"/>
              <a:buChar char="§"/>
            </a:pPr>
            <a:endParaRPr lang="fr-BE" sz="1800" dirty="0" smtClean="0"/>
          </a:p>
          <a:p>
            <a:pPr>
              <a:buFont typeface="Wingdings" pitchFamily="2" charset="2"/>
              <a:buChar char="§"/>
            </a:pPr>
            <a:endParaRPr lang="fr-BE" sz="1800" dirty="0" smtClean="0"/>
          </a:p>
          <a:p>
            <a:pPr>
              <a:buFont typeface="Wingdings" pitchFamily="2" charset="2"/>
              <a:buChar char="§"/>
            </a:pPr>
            <a:endParaRPr lang="fr-BE" sz="1800" dirty="0" smtClean="0"/>
          </a:p>
          <a:p>
            <a:pPr marL="4935538" indent="19050">
              <a:buNone/>
            </a:pPr>
            <a:r>
              <a:rPr lang="fr-BE" sz="1800" dirty="0" smtClean="0"/>
              <a:t>.</a:t>
            </a:r>
            <a:endParaRPr lang="fr-BE" sz="18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sp>
        <p:nvSpPr>
          <p:cNvPr id="18" name="ZoneTexte 17"/>
          <p:cNvSpPr txBox="1"/>
          <p:nvPr/>
        </p:nvSpPr>
        <p:spPr>
          <a:xfrm>
            <a:off x="899592" y="5949280"/>
            <a:ext cx="7560840" cy="923330"/>
          </a:xfrm>
          <a:prstGeom prst="rect">
            <a:avLst/>
          </a:prstGeom>
          <a:noFill/>
        </p:spPr>
        <p:txBody>
          <a:bodyPr wrap="square" rtlCol="0">
            <a:spAutoFit/>
          </a:bodyPr>
          <a:lstStyle/>
          <a:p>
            <a:pPr marL="1588" indent="19050">
              <a:buNone/>
            </a:pPr>
            <a:r>
              <a:rPr lang="fr-BE" dirty="0" smtClean="0">
                <a:solidFill>
                  <a:srgbClr val="FF0000"/>
                </a:solidFill>
              </a:rPr>
              <a:t>Apporter les modifications nécessaires au niveau </a:t>
            </a:r>
            <a:r>
              <a:rPr lang="fr-BE" smtClean="0">
                <a:solidFill>
                  <a:srgbClr val="FF0000"/>
                </a:solidFill>
              </a:rPr>
              <a:t>de l’énumération</a:t>
            </a:r>
            <a:r>
              <a:rPr lang="fr-BE" dirty="0" smtClean="0">
                <a:solidFill>
                  <a:srgbClr val="FF0000"/>
                </a:solidFill>
              </a:rPr>
              <a:t>,</a:t>
            </a:r>
          </a:p>
          <a:p>
            <a:pPr marL="1588" indent="19050">
              <a:buNone/>
            </a:pPr>
            <a:r>
              <a:rPr lang="fr-BE" dirty="0" smtClean="0">
                <a:solidFill>
                  <a:srgbClr val="FF0000"/>
                </a:solidFill>
              </a:rPr>
              <a:t>de la chronologie et de la description.</a:t>
            </a:r>
          </a:p>
          <a:p>
            <a:pPr indent="19050" algn="r">
              <a:buNone/>
            </a:pPr>
            <a:r>
              <a:rPr lang="fr-BE" smtClean="0"/>
              <a:t> </a:t>
            </a:r>
            <a:endParaRPr lang="fr-BE" dirty="0"/>
          </a:p>
        </p:txBody>
      </p:sp>
      <p:sp>
        <p:nvSpPr>
          <p:cNvPr id="6" name="ZoneTexte 5"/>
          <p:cNvSpPr txBox="1"/>
          <p:nvPr/>
        </p:nvSpPr>
        <p:spPr>
          <a:xfrm>
            <a:off x="173535" y="3560722"/>
            <a:ext cx="1409553" cy="1923604"/>
          </a:xfrm>
          <a:prstGeom prst="rect">
            <a:avLst/>
          </a:prstGeom>
          <a:noFill/>
        </p:spPr>
        <p:txBody>
          <a:bodyPr wrap="square" rtlCol="0">
            <a:spAutoFit/>
          </a:bodyPr>
          <a:lstStyle/>
          <a:p>
            <a:pPr indent="19050">
              <a:buNone/>
            </a:pPr>
            <a:r>
              <a:rPr lang="fr-BE" sz="1700" smtClean="0">
                <a:solidFill>
                  <a:srgbClr val="FF0000"/>
                </a:solidFill>
              </a:rPr>
              <a:t>Vous pouvez noter </a:t>
            </a:r>
            <a:r>
              <a:rPr lang="fr-BE" sz="1700">
                <a:solidFill>
                  <a:srgbClr val="FF0000"/>
                </a:solidFill>
              </a:rPr>
              <a:t>le </a:t>
            </a:r>
            <a:r>
              <a:rPr lang="fr-BE" sz="1700" smtClean="0">
                <a:solidFill>
                  <a:srgbClr val="FF0000"/>
                </a:solidFill>
              </a:rPr>
              <a:t>nouveau code-barres </a:t>
            </a:r>
            <a:r>
              <a:rPr lang="fr-BE" sz="1700">
                <a:solidFill>
                  <a:srgbClr val="FF0000"/>
                </a:solidFill>
              </a:rPr>
              <a:t>pour la suite des opérations.</a:t>
            </a:r>
            <a:endParaRPr lang="fr-BE" sz="1700" dirty="0">
              <a:solidFill>
                <a:srgbClr val="FF0000"/>
              </a:solidFill>
            </a:endParaRPr>
          </a:p>
        </p:txBody>
      </p:sp>
      <p:pic>
        <p:nvPicPr>
          <p:cNvPr id="14" name="Picture 2" descr="C:\Users\jfwillem\AppData\Local\Microsoft\Windows\Temporary Internet Files\Content.IE5\AHM03C2A\attention-icon-2332-large[1].png"/>
          <p:cNvPicPr>
            <a:picLocks noChangeAspect="1" noChangeArrowheads="1"/>
          </p:cNvPicPr>
          <p:nvPr/>
        </p:nvPicPr>
        <p:blipFill>
          <a:blip r:embed="rId3" cstate="print"/>
          <a:srcRect/>
          <a:stretch>
            <a:fillRect/>
          </a:stretch>
        </p:blipFill>
        <p:spPr bwMode="auto">
          <a:xfrm>
            <a:off x="42288" y="3667271"/>
            <a:ext cx="216024" cy="216024"/>
          </a:xfrm>
          <a:prstGeom prst="rect">
            <a:avLst/>
          </a:prstGeom>
          <a:ln>
            <a:noFill/>
          </a:ln>
          <a:effec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85" y="1333518"/>
            <a:ext cx="7534275" cy="1219200"/>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367" y="3356992"/>
            <a:ext cx="6677025" cy="2562225"/>
          </a:xfrm>
          <a:prstGeom prst="rect">
            <a:avLst/>
          </a:prstGeom>
          <a:ln>
            <a:noFill/>
          </a:ln>
          <a:effectLst>
            <a:outerShdw blurRad="292100" dist="139700" dir="2700000" algn="tl" rotWithShape="0">
              <a:srgbClr val="333333">
                <a:alpha val="65000"/>
              </a:srgbClr>
            </a:outerShdw>
          </a:effectLst>
        </p:spPr>
      </p:pic>
      <p:cxnSp>
        <p:nvCxnSpPr>
          <p:cNvPr id="16" name="Connecteur droit avec flèche 15"/>
          <p:cNvCxnSpPr/>
          <p:nvPr/>
        </p:nvCxnSpPr>
        <p:spPr>
          <a:xfrm flipH="1">
            <a:off x="3757977" y="3056774"/>
            <a:ext cx="1763262" cy="826521"/>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9" name="Connecteur droit avec flèche 18"/>
          <p:cNvCxnSpPr/>
          <p:nvPr/>
        </p:nvCxnSpPr>
        <p:spPr>
          <a:xfrm>
            <a:off x="1486404" y="3408164"/>
            <a:ext cx="637324" cy="2325092"/>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26" name="Flèche courbée vers la droite 25"/>
          <p:cNvSpPr/>
          <p:nvPr/>
        </p:nvSpPr>
        <p:spPr>
          <a:xfrm rot="12439547">
            <a:off x="7593016" y="4933346"/>
            <a:ext cx="796353" cy="1747752"/>
          </a:xfrm>
          <a:prstGeom prst="curvedRightArrow">
            <a:avLst>
              <a:gd name="adj1" fmla="val 25000"/>
              <a:gd name="adj2" fmla="val 47117"/>
              <a:gd name="adj3" fmla="val 25000"/>
            </a:avLst>
          </a:prstGeom>
          <a:solidFill>
            <a:srgbClr val="FF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183084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a:t>Reliure des exemplaires</a:t>
            </a:r>
          </a:p>
        </p:txBody>
      </p:sp>
      <p:sp>
        <p:nvSpPr>
          <p:cNvPr id="3" name="Espace réservé du contenu 2"/>
          <p:cNvSpPr>
            <a:spLocks noGrp="1"/>
          </p:cNvSpPr>
          <p:nvPr>
            <p:ph idx="1"/>
          </p:nvPr>
        </p:nvSpPr>
        <p:spPr/>
        <p:txBody>
          <a:bodyPr/>
          <a:lstStyle/>
          <a:p>
            <a:r>
              <a:rPr lang="fr-BE" dirty="0"/>
              <a:t>Les exemplaires ont été fusionnés et le nouvel exemplaire apparait dans le </a:t>
            </a:r>
            <a:r>
              <a:rPr lang="fr-BE" dirty="0" err="1"/>
              <a:t>process</a:t>
            </a:r>
            <a:r>
              <a:rPr lang="fr-BE" dirty="0"/>
              <a:t> type </a:t>
            </a:r>
            <a:r>
              <a:rPr lang="fr-BE" i="1" dirty="0"/>
              <a:t>Reliure </a:t>
            </a:r>
            <a:r>
              <a:rPr lang="fr-BE" dirty="0"/>
              <a:t>et est</a:t>
            </a:r>
            <a:r>
              <a:rPr lang="fr-BE" b="1" dirty="0"/>
              <a:t> indisponible </a:t>
            </a:r>
            <a:r>
              <a:rPr lang="fr-BE" i="1" dirty="0"/>
              <a:t>(Item not in place</a:t>
            </a:r>
            <a:r>
              <a:rPr lang="fr-BE" i="1" dirty="0" smtClean="0"/>
              <a:t>).</a:t>
            </a:r>
          </a:p>
          <a:p>
            <a:endParaRPr lang="fr-BE" i="1" dirty="0"/>
          </a:p>
          <a:p>
            <a:endParaRPr lang="fr-BE" i="1" dirty="0" smtClean="0"/>
          </a:p>
          <a:p>
            <a:endParaRPr lang="fr-BE" i="1" dirty="0"/>
          </a:p>
          <a:p>
            <a:endParaRPr lang="fr-BE" i="1" dirty="0" smtClean="0"/>
          </a:p>
          <a:p>
            <a:endParaRPr lang="fr-BE" i="1" dirty="0"/>
          </a:p>
          <a:p>
            <a:endParaRPr lang="fr-BE" i="1" dirty="0" smtClean="0"/>
          </a:p>
          <a:p>
            <a:pPr marL="1051560" lvl="3" indent="0">
              <a:buNone/>
            </a:pPr>
            <a:r>
              <a:rPr lang="fr-BE" sz="1800" dirty="0" smtClean="0"/>
              <a:t>Intérêt de l’intégration dans un processus interne : modifie la mention de disponibilité	</a:t>
            </a:r>
          </a:p>
          <a:p>
            <a:endParaRPr lang="fr-BE" i="1" dirty="0"/>
          </a:p>
          <a:p>
            <a:endParaRPr lang="fr-BE" i="1"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a:p>
        </p:txBody>
      </p:sp>
      <p:pic>
        <p:nvPicPr>
          <p:cNvPr id="7" name="Picture 2" descr="C:\Users\jfwillem\AppData\Local\Microsoft\Windows\Temporary Internet Files\Content.IE5\AHM03C2A\attention-icon-2332-large[1].png"/>
          <p:cNvPicPr>
            <a:picLocks noChangeAspect="1" noChangeArrowheads="1"/>
          </p:cNvPicPr>
          <p:nvPr/>
        </p:nvPicPr>
        <p:blipFill>
          <a:blip r:embed="rId2" cstate="print"/>
          <a:srcRect/>
          <a:stretch>
            <a:fillRect/>
          </a:stretch>
        </p:blipFill>
        <p:spPr bwMode="auto">
          <a:xfrm>
            <a:off x="755576" y="4212324"/>
            <a:ext cx="453081" cy="453081"/>
          </a:xfrm>
          <a:prstGeom prst="rect">
            <a:avLst/>
          </a:prstGeom>
          <a:ln>
            <a:noFill/>
          </a:ln>
          <a:effectLst/>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66" y="2780928"/>
            <a:ext cx="7867650" cy="723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8121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402116" y="836712"/>
            <a:ext cx="7992888" cy="5708104"/>
          </a:xfrm>
        </p:spPr>
        <p:txBody>
          <a:bodyPr>
            <a:normAutofit/>
          </a:bodyPr>
          <a:lstStyle/>
          <a:p>
            <a:pPr marL="360363" indent="0">
              <a:buNone/>
            </a:pPr>
            <a:endParaRPr lang="fr-BE" sz="1600" dirty="0" smtClean="0"/>
          </a:p>
          <a:p>
            <a:pPr marL="0" indent="0">
              <a:buNone/>
            </a:pPr>
            <a:r>
              <a:rPr lang="fr-BE" sz="1800" smtClean="0"/>
              <a:t>Pour </a:t>
            </a:r>
            <a:r>
              <a:rPr lang="fr-BE" sz="1800" dirty="0" smtClean="0"/>
              <a:t>relier </a:t>
            </a:r>
            <a:r>
              <a:rPr lang="fr-BE" sz="1800" smtClean="0"/>
              <a:t>un fascicule </a:t>
            </a:r>
            <a:r>
              <a:rPr lang="fr-BE" sz="1800" dirty="0" smtClean="0"/>
              <a:t>seul, entamer le processus de reliure en cliquant sur le bouton </a:t>
            </a:r>
            <a:r>
              <a:rPr lang="fr-BE" sz="1800" i="1" dirty="0" smtClean="0"/>
              <a:t>Actions</a:t>
            </a:r>
            <a:r>
              <a:rPr lang="fr-BE" sz="1800" dirty="0" smtClean="0"/>
              <a:t> &gt; </a:t>
            </a:r>
            <a:r>
              <a:rPr lang="fr-BE" sz="1800" i="1" dirty="0" err="1" smtClean="0"/>
              <a:t>Work</a:t>
            </a:r>
            <a:r>
              <a:rPr lang="fr-BE" sz="1800" i="1" dirty="0" smtClean="0"/>
              <a:t> </a:t>
            </a:r>
            <a:r>
              <a:rPr lang="fr-BE" sz="1800" i="1" dirty="0" err="1" smtClean="0"/>
              <a:t>Order</a:t>
            </a:r>
            <a:endParaRPr lang="fr-BE" sz="1800" i="1" dirty="0" smtClean="0"/>
          </a:p>
          <a:p>
            <a:pPr marL="360363" indent="0">
              <a:buNone/>
            </a:pPr>
            <a:endParaRPr lang="fr-BE" sz="1600" dirty="0"/>
          </a:p>
          <a:p>
            <a:pPr marL="360363" indent="0">
              <a:buNone/>
            </a:pPr>
            <a:endParaRPr lang="fr-BE" sz="1600" dirty="0" smtClean="0"/>
          </a:p>
          <a:p>
            <a:pPr marL="360363" indent="0">
              <a:buNone/>
            </a:pPr>
            <a:endParaRPr lang="fr-BE" sz="1600" dirty="0" smtClean="0"/>
          </a:p>
          <a:p>
            <a:pPr marL="360363" indent="0">
              <a:buNone/>
            </a:pPr>
            <a:endParaRPr lang="fr-BE" sz="1600" dirty="0"/>
          </a:p>
          <a:p>
            <a:pPr marL="360363" indent="0">
              <a:buNone/>
            </a:pPr>
            <a:endParaRPr lang="fr-BE" sz="1600" dirty="0" smtClean="0"/>
          </a:p>
          <a:p>
            <a:pPr marL="360363" indent="0">
              <a:buNone/>
            </a:pPr>
            <a:endParaRPr lang="fr-BE" sz="1600" dirty="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286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sp>
        <p:nvSpPr>
          <p:cNvPr id="13" name="ZoneTexte 12"/>
          <p:cNvSpPr txBox="1"/>
          <p:nvPr/>
        </p:nvSpPr>
        <p:spPr>
          <a:xfrm>
            <a:off x="794611" y="5159948"/>
            <a:ext cx="6912768" cy="923330"/>
          </a:xfrm>
          <a:prstGeom prst="rect">
            <a:avLst/>
          </a:prstGeom>
          <a:noFill/>
        </p:spPr>
        <p:txBody>
          <a:bodyPr wrap="square" rtlCol="0">
            <a:spAutoFit/>
          </a:bodyPr>
          <a:lstStyle/>
          <a:p>
            <a:pPr>
              <a:buNone/>
            </a:pPr>
            <a:r>
              <a:rPr lang="fr-BE" dirty="0" smtClean="0"/>
              <a:t>Remplir le formulaire en choisissant le </a:t>
            </a:r>
            <a:r>
              <a:rPr lang="fr-BE" dirty="0" err="1" smtClean="0"/>
              <a:t>work</a:t>
            </a:r>
            <a:r>
              <a:rPr lang="fr-BE" dirty="0" smtClean="0"/>
              <a:t> </a:t>
            </a:r>
            <a:r>
              <a:rPr lang="fr-BE" dirty="0" err="1" smtClean="0"/>
              <a:t>order</a:t>
            </a:r>
            <a:r>
              <a:rPr lang="fr-BE" dirty="0" smtClean="0"/>
              <a:t> </a:t>
            </a:r>
            <a:r>
              <a:rPr lang="fr-BE" i="1" dirty="0" smtClean="0"/>
              <a:t>Reliure </a:t>
            </a:r>
            <a:r>
              <a:rPr lang="fr-BE" dirty="0" smtClean="0"/>
              <a:t>ainsi que le département cible </a:t>
            </a:r>
            <a:r>
              <a:rPr lang="fr-BE" i="1" dirty="0" smtClean="0"/>
              <a:t>(Target Destination) </a:t>
            </a:r>
            <a:r>
              <a:rPr lang="fr-BE" dirty="0" smtClean="0"/>
              <a:t>puis cliquer sur </a:t>
            </a:r>
            <a:r>
              <a:rPr lang="fr-BE" i="1" dirty="0" err="1" smtClean="0"/>
              <a:t>Submit</a:t>
            </a:r>
            <a:r>
              <a:rPr lang="fr-BE" dirty="0" smtClean="0"/>
              <a:t>.</a:t>
            </a:r>
          </a:p>
          <a:p>
            <a:endParaRPr lang="fr-BE" dirty="0"/>
          </a:p>
        </p:txBody>
      </p:sp>
      <p:pic>
        <p:nvPicPr>
          <p:cNvPr id="6" name="Image 5"/>
          <p:cNvPicPr>
            <a:picLocks noChangeAspect="1"/>
          </p:cNvPicPr>
          <p:nvPr/>
        </p:nvPicPr>
        <p:blipFill>
          <a:blip r:embed="rId3" cstate="print"/>
          <a:stretch>
            <a:fillRect/>
          </a:stretch>
        </p:blipFill>
        <p:spPr>
          <a:xfrm>
            <a:off x="3275856" y="3212976"/>
            <a:ext cx="209550" cy="1905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116" y="2653129"/>
            <a:ext cx="6619875" cy="2295525"/>
          </a:xfrm>
          <a:prstGeom prst="rect">
            <a:avLst/>
          </a:prstGeom>
          <a:ln>
            <a:noFill/>
          </a:ln>
          <a:effectLst>
            <a:outerShdw blurRad="190500" algn="tl" rotWithShape="0">
              <a:srgbClr val="000000">
                <a:alpha val="70000"/>
              </a:srgbClr>
            </a:outerShdw>
          </a:effectLst>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443" y="1812801"/>
            <a:ext cx="1409700" cy="14001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7349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402116" y="836712"/>
            <a:ext cx="7992888" cy="5708104"/>
          </a:xfrm>
        </p:spPr>
        <p:txBody>
          <a:bodyPr>
            <a:normAutofit/>
          </a:bodyPr>
          <a:lstStyle/>
          <a:p>
            <a:pPr marL="360363" indent="0">
              <a:buNone/>
            </a:pPr>
            <a:endParaRPr lang="fr-BE" sz="1800" dirty="0" smtClean="0"/>
          </a:p>
          <a:p>
            <a:pPr marL="534988" indent="0">
              <a:buNone/>
            </a:pPr>
            <a:r>
              <a:rPr lang="fr-BE" sz="1800" dirty="0" smtClean="0"/>
              <a:t>L’exemplaire (</a:t>
            </a:r>
            <a:r>
              <a:rPr lang="fr-BE" sz="1800" i="1" dirty="0" smtClean="0"/>
              <a:t>Issue</a:t>
            </a:r>
            <a:r>
              <a:rPr lang="fr-BE" sz="1800" dirty="0" smtClean="0"/>
              <a:t>) est bien en </a:t>
            </a:r>
            <a:r>
              <a:rPr lang="fr-BE" sz="1800" dirty="0" err="1" smtClean="0"/>
              <a:t>process</a:t>
            </a:r>
            <a:r>
              <a:rPr lang="fr-BE" sz="1800" dirty="0" smtClean="0"/>
              <a:t> type </a:t>
            </a:r>
            <a:r>
              <a:rPr lang="fr-BE" sz="1800" i="1" dirty="0" smtClean="0"/>
              <a:t>Reliure</a:t>
            </a:r>
            <a:r>
              <a:rPr lang="fr-BE" sz="1800" dirty="0" smtClean="0"/>
              <a:t>.</a:t>
            </a:r>
            <a:endParaRPr lang="fr-BE" sz="1600" dirty="0" smtClean="0"/>
          </a:p>
          <a:p>
            <a:pPr marL="360363" indent="0">
              <a:buNone/>
            </a:pPr>
            <a:endParaRPr lang="fr-BE" sz="1600" dirty="0" smtClean="0"/>
          </a:p>
          <a:p>
            <a:pPr marL="360363" indent="0">
              <a:buNone/>
            </a:pPr>
            <a:endParaRPr lang="fr-BE" sz="1600" dirty="0" smtClean="0"/>
          </a:p>
          <a:p>
            <a:pPr marL="360363" indent="0">
              <a:buNone/>
            </a:pPr>
            <a:endParaRPr lang="fr-BE" sz="1600" dirty="0"/>
          </a:p>
          <a:p>
            <a:pPr marL="360363" indent="0">
              <a:buNone/>
            </a:pPr>
            <a:endParaRPr lang="fr-BE" sz="1600" dirty="0" smtClean="0"/>
          </a:p>
          <a:p>
            <a:pPr marL="360363" indent="0">
              <a:buNone/>
            </a:pPr>
            <a:endParaRPr lang="fr-BE" sz="1600" dirty="0" smtClean="0"/>
          </a:p>
          <a:p>
            <a:pPr marL="360363" indent="0">
              <a:buNone/>
            </a:pPr>
            <a:endParaRPr lang="fr-BE" sz="1600" dirty="0"/>
          </a:p>
          <a:p>
            <a:pPr marL="360363" indent="0">
              <a:buNone/>
            </a:pPr>
            <a:endParaRPr lang="fr-BE" sz="1600" dirty="0" smtClean="0"/>
          </a:p>
          <a:p>
            <a:pPr marL="360363" indent="0">
              <a:buNone/>
            </a:pPr>
            <a:endParaRPr lang="fr-BE" sz="1600" dirty="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286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sp>
        <p:nvSpPr>
          <p:cNvPr id="8" name="ZoneTexte 7"/>
          <p:cNvSpPr txBox="1"/>
          <p:nvPr/>
        </p:nvSpPr>
        <p:spPr>
          <a:xfrm>
            <a:off x="1043608" y="5373216"/>
            <a:ext cx="7272808" cy="923330"/>
          </a:xfrm>
          <a:prstGeom prst="rect">
            <a:avLst/>
          </a:prstGeom>
          <a:noFill/>
        </p:spPr>
        <p:txBody>
          <a:bodyPr wrap="square" rtlCol="0">
            <a:spAutoFit/>
          </a:bodyPr>
          <a:lstStyle/>
          <a:p>
            <a:r>
              <a:rPr lang="fr-BE" dirty="0" smtClean="0">
                <a:solidFill>
                  <a:srgbClr val="FF0000"/>
                </a:solidFill>
              </a:rPr>
              <a:t>Pour rappel: </a:t>
            </a:r>
          </a:p>
          <a:p>
            <a:pPr marL="360363">
              <a:buFont typeface="Arial" pitchFamily="34" charset="0"/>
              <a:buChar char="•"/>
            </a:pPr>
            <a:r>
              <a:rPr lang="fr-BE" i="1" dirty="0" smtClean="0">
                <a:solidFill>
                  <a:srgbClr val="FF0000"/>
                </a:solidFill>
              </a:rPr>
              <a:t> Issue</a:t>
            </a:r>
            <a:r>
              <a:rPr lang="fr-BE" dirty="0" smtClean="0">
                <a:solidFill>
                  <a:srgbClr val="FF0000"/>
                </a:solidFill>
              </a:rPr>
              <a:t> = un numéro unique, qu’il soit relié ou non pour sa conservation.</a:t>
            </a:r>
          </a:p>
          <a:p>
            <a:pPr marL="360363">
              <a:buFont typeface="Arial" pitchFamily="34" charset="0"/>
              <a:buChar char="•"/>
            </a:pPr>
            <a:r>
              <a:rPr lang="fr-BE" i="1" dirty="0" smtClean="0">
                <a:solidFill>
                  <a:srgbClr val="FF0000"/>
                </a:solidFill>
              </a:rPr>
              <a:t> </a:t>
            </a:r>
            <a:r>
              <a:rPr lang="fr-BE" i="1" dirty="0" err="1" smtClean="0">
                <a:solidFill>
                  <a:srgbClr val="FF0000"/>
                </a:solidFill>
              </a:rPr>
              <a:t>Bound</a:t>
            </a:r>
            <a:r>
              <a:rPr lang="fr-BE" i="1" dirty="0" smtClean="0">
                <a:solidFill>
                  <a:srgbClr val="FF0000"/>
                </a:solidFill>
              </a:rPr>
              <a:t> issue  </a:t>
            </a:r>
            <a:r>
              <a:rPr lang="fr-BE" dirty="0" smtClean="0">
                <a:solidFill>
                  <a:srgbClr val="FF0000"/>
                </a:solidFill>
              </a:rPr>
              <a:t>= plusieurs numéros reliés ensemble.</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8500"/>
            <a:ext cx="8466155" cy="2684636"/>
          </a:xfrm>
          <a:prstGeom prst="rect">
            <a:avLst/>
          </a:prstGeom>
          <a:ln>
            <a:noFill/>
          </a:ln>
          <a:effectLst>
            <a:outerShdw blurRad="190500" algn="tl" rotWithShape="0">
              <a:srgbClr val="000000">
                <a:alpha val="70000"/>
              </a:srgbClr>
            </a:outerShdw>
          </a:effectLst>
        </p:spPr>
      </p:pic>
      <p:cxnSp>
        <p:nvCxnSpPr>
          <p:cNvPr id="14" name="Connecteur droit avec flèche 13"/>
          <p:cNvCxnSpPr/>
          <p:nvPr/>
        </p:nvCxnSpPr>
        <p:spPr>
          <a:xfrm flipH="1">
            <a:off x="3962400" y="1484784"/>
            <a:ext cx="1905744" cy="2924656"/>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7" name="Connecteur droit avec flèche 16"/>
          <p:cNvCxnSpPr/>
          <p:nvPr/>
        </p:nvCxnSpPr>
        <p:spPr>
          <a:xfrm>
            <a:off x="2051720" y="1484784"/>
            <a:ext cx="600" cy="740256"/>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87360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402116" y="836712"/>
            <a:ext cx="7992888" cy="5708104"/>
          </a:xfrm>
        </p:spPr>
        <p:txBody>
          <a:bodyPr>
            <a:normAutofit/>
          </a:bodyPr>
          <a:lstStyle/>
          <a:p>
            <a:pPr marL="360363" indent="0">
              <a:buNone/>
            </a:pPr>
            <a:r>
              <a:rPr lang="fr-BE" sz="1800" spc="-100" dirty="0" smtClean="0">
                <a:solidFill>
                  <a:schemeClr val="tx2"/>
                </a:solidFill>
                <a:latin typeface="Arial Rounded MT Bold" pitchFamily="34" charset="0"/>
                <a:ea typeface="+mj-ea"/>
                <a:cs typeface="+mj-cs"/>
              </a:rPr>
              <a:t>Les différentes étapes</a:t>
            </a:r>
          </a:p>
          <a:p>
            <a:pPr marL="360363" indent="0">
              <a:buNone/>
            </a:pPr>
            <a:endParaRPr lang="fr-BE" sz="900" dirty="0" smtClean="0"/>
          </a:p>
          <a:p>
            <a:pPr marL="360363" indent="0">
              <a:buNone/>
            </a:pPr>
            <a:r>
              <a:rPr lang="fr-BE" sz="1400" b="1" dirty="0" smtClean="0"/>
              <a:t>Etape 1 :</a:t>
            </a:r>
            <a:endParaRPr lang="fr-BE" sz="1400" b="1" dirty="0"/>
          </a:p>
          <a:p>
            <a:pPr marL="360363" indent="0">
              <a:buNone/>
            </a:pPr>
            <a:r>
              <a:rPr lang="fr-BE" sz="1400" dirty="0" smtClean="0"/>
              <a:t>Indiquer que le document est en préparation</a:t>
            </a:r>
          </a:p>
          <a:p>
            <a:pPr marL="360363" indent="0">
              <a:buNone/>
            </a:pPr>
            <a:endParaRPr lang="fr-BE" sz="1400" dirty="0" smtClean="0"/>
          </a:p>
          <a:p>
            <a:pPr marL="360363" indent="0">
              <a:buNone/>
            </a:pPr>
            <a:endParaRPr lang="fr-BE" sz="1400" dirty="0" smtClean="0"/>
          </a:p>
          <a:p>
            <a:pPr marL="360363" indent="0">
              <a:buNone/>
            </a:pPr>
            <a:endParaRPr lang="fr-BE" sz="1400" b="1" dirty="0" smtClean="0"/>
          </a:p>
          <a:p>
            <a:pPr marL="360363" indent="0">
              <a:buNone/>
            </a:pPr>
            <a:endParaRPr lang="fr-BE" sz="1400" b="1" dirty="0" smtClean="0"/>
          </a:p>
          <a:p>
            <a:pPr marL="360363" indent="0">
              <a:buNone/>
            </a:pPr>
            <a:endParaRPr lang="fr-BE" sz="1400" b="1" dirty="0" smtClean="0"/>
          </a:p>
          <a:p>
            <a:pPr marL="360363" indent="0">
              <a:buNone/>
            </a:pPr>
            <a:r>
              <a:rPr lang="fr-BE" sz="1400" b="1" dirty="0" smtClean="0"/>
              <a:t>Etape 2 :</a:t>
            </a:r>
          </a:p>
          <a:p>
            <a:pPr marL="360363" indent="0">
              <a:buNone/>
            </a:pPr>
            <a:r>
              <a:rPr lang="fr-BE" sz="1400" dirty="0" smtClean="0"/>
              <a:t>Indiquer que le document est chez le relieur</a:t>
            </a:r>
          </a:p>
          <a:p>
            <a:pPr marL="360363" indent="0">
              <a:buNone/>
            </a:pPr>
            <a:endParaRPr lang="fr-BE" sz="1400" dirty="0" smtClean="0"/>
          </a:p>
          <a:p>
            <a:pPr marL="360363" indent="0">
              <a:buNone/>
            </a:pPr>
            <a:endParaRPr lang="fr-BE" sz="1400" dirty="0" smtClean="0"/>
          </a:p>
          <a:p>
            <a:pPr marL="360363" indent="0">
              <a:buNone/>
            </a:pPr>
            <a:endParaRPr lang="fr-BE" sz="1400" dirty="0"/>
          </a:p>
          <a:p>
            <a:pPr marL="360363" indent="0">
              <a:buNone/>
            </a:pPr>
            <a:endParaRPr lang="fr-BE" sz="1400" dirty="0" smtClean="0"/>
          </a:p>
          <a:p>
            <a:pPr marL="360363" indent="0">
              <a:buNone/>
            </a:pPr>
            <a:endParaRPr lang="fr-BE" sz="1400" dirty="0"/>
          </a:p>
          <a:p>
            <a:pPr marL="360363" indent="0">
              <a:buNone/>
            </a:pPr>
            <a:r>
              <a:rPr lang="fr-BE" sz="1400" b="1" dirty="0" smtClean="0"/>
              <a:t>Etape 3 : </a:t>
            </a:r>
          </a:p>
          <a:p>
            <a:pPr marL="360363" indent="0">
              <a:buNone/>
            </a:pPr>
            <a:r>
              <a:rPr lang="fr-BE" sz="1400" dirty="0" smtClean="0"/>
              <a:t>Indiquer que le document est contrôlé</a:t>
            </a:r>
          </a:p>
          <a:p>
            <a:pPr marL="360363" indent="0">
              <a:buNone/>
            </a:pPr>
            <a:endParaRPr lang="fr-BE" sz="1600" dirty="0"/>
          </a:p>
          <a:p>
            <a:pPr marL="360363" indent="0">
              <a:buNone/>
            </a:pPr>
            <a:endParaRPr lang="fr-BE" sz="16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286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sp>
        <p:nvSpPr>
          <p:cNvPr id="11" name="ZoneTexte 10"/>
          <p:cNvSpPr txBox="1"/>
          <p:nvPr/>
        </p:nvSpPr>
        <p:spPr>
          <a:xfrm>
            <a:off x="6090748" y="2960163"/>
            <a:ext cx="2304256" cy="2031325"/>
          </a:xfrm>
          <a:prstGeom prst="rect">
            <a:avLst/>
          </a:prstGeom>
          <a:solidFill>
            <a:srgbClr val="7030A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endParaRPr lang="fr-BE" dirty="0" smtClean="0"/>
          </a:p>
          <a:p>
            <a:pPr algn="ctr"/>
            <a:r>
              <a:rPr lang="fr-BE" dirty="0" smtClean="0"/>
              <a:t>Vous </a:t>
            </a:r>
            <a:r>
              <a:rPr lang="fr-BE" dirty="0"/>
              <a:t>pouvez ainsi savoir exactement où en est la reliure en visualisant l’item en recherche.</a:t>
            </a:r>
          </a:p>
          <a:p>
            <a:endParaRPr lang="fr-BE" dirty="0"/>
          </a:p>
        </p:txBody>
      </p:sp>
      <p:sp>
        <p:nvSpPr>
          <p:cNvPr id="8" name="Accolade fermante 7"/>
          <p:cNvSpPr/>
          <p:nvPr/>
        </p:nvSpPr>
        <p:spPr>
          <a:xfrm>
            <a:off x="5222369" y="1510829"/>
            <a:ext cx="1080120" cy="5239715"/>
          </a:xfrm>
          <a:prstGeom prst="rightBrace">
            <a:avLst/>
          </a:prstGeom>
          <a:ln>
            <a:solidFill>
              <a:srgbClr val="7030A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fr-BE"/>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71" y="1988840"/>
            <a:ext cx="5419162" cy="252983"/>
          </a:xfrm>
          <a:prstGeom prst="rect">
            <a:avLst/>
          </a:prstGeom>
          <a:ln>
            <a:noFill/>
          </a:ln>
          <a:effectLst>
            <a:outerShdw blurRad="190500" algn="tl" rotWithShape="0">
              <a:srgbClr val="000000">
                <a:alpha val="70000"/>
              </a:srgbClr>
            </a:outerShdw>
          </a:effectLst>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377" y="2388493"/>
            <a:ext cx="971550" cy="752475"/>
          </a:xfrm>
          <a:prstGeom prst="rect">
            <a:avLst/>
          </a:prstGeom>
          <a:ln>
            <a:noFill/>
          </a:ln>
          <a:effectLst>
            <a:outerShdw blurRad="190500" algn="tl" rotWithShape="0">
              <a:srgbClr val="000000">
                <a:alpha val="70000"/>
              </a:srgbClr>
            </a:outerShdw>
          </a:effectLst>
        </p:spPr>
      </p:pic>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671" y="3789040"/>
            <a:ext cx="5419161" cy="277535"/>
          </a:xfrm>
          <a:prstGeom prst="rect">
            <a:avLst/>
          </a:prstGeom>
          <a:ln>
            <a:noFill/>
          </a:ln>
          <a:effectLst>
            <a:outerShdw blurRad="190500" algn="tl" rotWithShape="0">
              <a:srgbClr val="000000">
                <a:alpha val="70000"/>
              </a:srgbClr>
            </a:outerShdw>
          </a:effectLst>
        </p:spPr>
      </p:pic>
      <p:pic>
        <p:nvPicPr>
          <p:cNvPr id="22" name="Imag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9254" y="4200982"/>
            <a:ext cx="990600" cy="819150"/>
          </a:xfrm>
          <a:prstGeom prst="rect">
            <a:avLst/>
          </a:prstGeom>
          <a:ln>
            <a:noFill/>
          </a:ln>
          <a:effectLst>
            <a:outerShdw blurRad="190500" algn="tl" rotWithShape="0">
              <a:srgbClr val="000000">
                <a:alpha val="70000"/>
              </a:srgbClr>
            </a:outerShdw>
          </a:effectLst>
        </p:spPr>
      </p:pic>
      <p:pic>
        <p:nvPicPr>
          <p:cNvPr id="23" name="Imag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455" y="5517232"/>
            <a:ext cx="5425377" cy="331625"/>
          </a:xfrm>
          <a:prstGeom prst="rect">
            <a:avLst/>
          </a:prstGeom>
          <a:ln>
            <a:noFill/>
          </a:ln>
          <a:effectLst>
            <a:outerShdw blurRad="190500" algn="tl" rotWithShape="0">
              <a:srgbClr val="000000">
                <a:alpha val="70000"/>
              </a:srgbClr>
            </a:outerShdw>
          </a:effectLst>
        </p:spPr>
      </p:pic>
      <p:pic>
        <p:nvPicPr>
          <p:cNvPr id="24" name="Imag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1377" y="5950445"/>
            <a:ext cx="971550" cy="800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5974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8244408" cy="576064"/>
          </a:xfrm>
        </p:spPr>
        <p:txBody>
          <a:bodyPr/>
          <a:lstStyle/>
          <a:p>
            <a:r>
              <a:rPr lang="fr-BE" sz="2800" smtClean="0"/>
              <a:t>Reliure </a:t>
            </a:r>
            <a:br>
              <a:rPr lang="fr-BE" sz="2800" smtClean="0"/>
            </a:br>
            <a:r>
              <a:rPr lang="fr-BE" sz="2800" smtClean="0"/>
              <a:t>des </a:t>
            </a:r>
            <a:r>
              <a:rPr lang="fr-BE" sz="2800" dirty="0" smtClean="0"/>
              <a:t>exemplaires</a:t>
            </a:r>
            <a:endParaRPr lang="fr-BE" sz="2800" dirty="0"/>
          </a:p>
        </p:txBody>
      </p:sp>
      <p:sp>
        <p:nvSpPr>
          <p:cNvPr id="3" name="Espace réservé du contenu 2"/>
          <p:cNvSpPr>
            <a:spLocks noGrp="1"/>
          </p:cNvSpPr>
          <p:nvPr>
            <p:ph idx="1"/>
          </p:nvPr>
        </p:nvSpPr>
        <p:spPr>
          <a:xfrm>
            <a:off x="-314960" y="1023864"/>
            <a:ext cx="3369017" cy="4133328"/>
          </a:xfrm>
        </p:spPr>
        <p:txBody>
          <a:bodyPr>
            <a:normAutofit/>
          </a:bodyPr>
          <a:lstStyle/>
          <a:p>
            <a:pPr marL="360363" indent="0">
              <a:buNone/>
            </a:pPr>
            <a:r>
              <a:rPr lang="fr-BE" sz="1800" spc="-100" dirty="0" smtClean="0">
                <a:solidFill>
                  <a:schemeClr val="tx2"/>
                </a:solidFill>
                <a:latin typeface="Arial Rounded MT Bold" pitchFamily="34" charset="0"/>
                <a:ea typeface="+mj-ea"/>
                <a:cs typeface="+mj-cs"/>
              </a:rPr>
              <a:t>Suite du processus… </a:t>
            </a:r>
            <a:r>
              <a:rPr lang="fr-BE" b="1" spc="-100" dirty="0">
                <a:solidFill>
                  <a:srgbClr val="7030A0"/>
                </a:solidFill>
                <a:effectLst>
                  <a:outerShdw blurRad="38100" dist="38100" dir="2700000" algn="tl">
                    <a:srgbClr val="000000">
                      <a:alpha val="43137"/>
                    </a:srgbClr>
                  </a:outerShdw>
                </a:effectLst>
                <a:latin typeface="Arial Rounded MT Bold" pitchFamily="34" charset="0"/>
              </a:rPr>
              <a:t>(1)</a:t>
            </a:r>
            <a:endParaRPr lang="fr-BE" spc="-100" dirty="0">
              <a:solidFill>
                <a:schemeClr val="tx2"/>
              </a:solidFill>
              <a:latin typeface="Arial Rounded MT Bold" pitchFamily="34" charset="0"/>
            </a:endParaRPr>
          </a:p>
          <a:p>
            <a:pPr marL="360363" indent="0">
              <a:buNone/>
            </a:pPr>
            <a:r>
              <a:rPr lang="fr-BE" sz="1800" dirty="0" smtClean="0"/>
              <a:t>Se localiser au bureau de prêt pour retrouver</a:t>
            </a:r>
            <a:r>
              <a:rPr lang="fr-BE" sz="1800" dirty="0" smtClean="0">
                <a:sym typeface="Wingdings" panose="05000000000000000000" pitchFamily="2" charset="2"/>
              </a:rPr>
              <a:t> les exemplaires à relier via le menu </a:t>
            </a:r>
            <a:r>
              <a:rPr lang="fr-BE" sz="1800" i="1" dirty="0" err="1" smtClean="0">
                <a:sym typeface="Wingdings" panose="05000000000000000000" pitchFamily="2" charset="2"/>
              </a:rPr>
              <a:t>Fullfilment</a:t>
            </a:r>
            <a:r>
              <a:rPr lang="fr-BE" sz="1800" i="1" dirty="0" smtClean="0">
                <a:sym typeface="Wingdings" panose="05000000000000000000" pitchFamily="2" charset="2"/>
              </a:rPr>
              <a:t> &gt; Manage in </a:t>
            </a:r>
            <a:r>
              <a:rPr lang="fr-BE" sz="1800" i="1" dirty="0" err="1" smtClean="0">
                <a:sym typeface="Wingdings" panose="05000000000000000000" pitchFamily="2" charset="2"/>
              </a:rPr>
              <a:t>process</a:t>
            </a:r>
            <a:r>
              <a:rPr lang="fr-BE" sz="1800" i="1" dirty="0" smtClean="0">
                <a:sym typeface="Wingdings" panose="05000000000000000000" pitchFamily="2" charset="2"/>
              </a:rPr>
              <a:t> items </a:t>
            </a:r>
            <a:r>
              <a:rPr lang="fr-BE" sz="1800" dirty="0" smtClean="0">
                <a:sym typeface="Wingdings" panose="05000000000000000000" pitchFamily="2" charset="2"/>
              </a:rPr>
              <a:t>et c</a:t>
            </a:r>
            <a:r>
              <a:rPr lang="fr-BE" sz="1800" dirty="0" smtClean="0"/>
              <a:t>hanger </a:t>
            </a:r>
            <a:r>
              <a:rPr lang="fr-BE" sz="1800" dirty="0"/>
              <a:t>le statut à chaque fois qu’une étape de la reliure est passée</a:t>
            </a:r>
            <a:r>
              <a:rPr lang="fr-BE" sz="1800" i="1" dirty="0" smtClean="0">
                <a:sym typeface="Wingdings" panose="05000000000000000000" pitchFamily="2" charset="2"/>
              </a:rPr>
              <a:t>.</a:t>
            </a:r>
            <a:endParaRPr lang="fr-BE" sz="1600" dirty="0" smtClean="0"/>
          </a:p>
          <a:p>
            <a:pPr marL="360363" indent="0">
              <a:buNone/>
            </a:pPr>
            <a:endParaRPr lang="fr-BE" sz="16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286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657" y="188639"/>
            <a:ext cx="5084751" cy="6093296"/>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4345" y="5914627"/>
            <a:ext cx="2649759" cy="908720"/>
          </a:xfrm>
          <a:prstGeom prst="rect">
            <a:avLst/>
          </a:prstGeom>
          <a:ln>
            <a:noFill/>
          </a:ln>
          <a:effectLst>
            <a:outerShdw blurRad="292100" dist="139700" dir="2700000" algn="tl" rotWithShape="0">
              <a:srgbClr val="333333">
                <a:alpha val="65000"/>
              </a:srgbClr>
            </a:outerShdw>
          </a:effectLst>
        </p:spPr>
      </p:pic>
      <p:sp>
        <p:nvSpPr>
          <p:cNvPr id="18" name="Flèche droite 7"/>
          <p:cNvSpPr/>
          <p:nvPr/>
        </p:nvSpPr>
        <p:spPr>
          <a:xfrm>
            <a:off x="3243898" y="4221088"/>
            <a:ext cx="432048" cy="7200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Flèche droite 11"/>
          <p:cNvSpPr/>
          <p:nvPr/>
        </p:nvSpPr>
        <p:spPr>
          <a:xfrm>
            <a:off x="2943633" y="6036807"/>
            <a:ext cx="432048" cy="7200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Flèche droite 13"/>
          <p:cNvSpPr/>
          <p:nvPr/>
        </p:nvSpPr>
        <p:spPr>
          <a:xfrm rot="16200000">
            <a:off x="6242768" y="6300612"/>
            <a:ext cx="432048" cy="7200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ZoneTexte 21"/>
          <p:cNvSpPr txBox="1"/>
          <p:nvPr/>
        </p:nvSpPr>
        <p:spPr>
          <a:xfrm>
            <a:off x="2260585" y="3875431"/>
            <a:ext cx="1224136" cy="307777"/>
          </a:xfrm>
          <a:prstGeom prst="rect">
            <a:avLst/>
          </a:prstGeom>
          <a:solidFill>
            <a:srgbClr val="7030A0"/>
          </a:solidFill>
        </p:spPr>
        <p:txBody>
          <a:bodyPr wrap="square" rtlCol="0">
            <a:spAutoFit/>
          </a:bodyPr>
          <a:lstStyle/>
          <a:p>
            <a:r>
              <a:rPr lang="fr-BE"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Sélectionner</a:t>
            </a:r>
            <a:endParaRPr lang="fr-B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3" name="ZoneTexte 22"/>
          <p:cNvSpPr txBox="1"/>
          <p:nvPr/>
        </p:nvSpPr>
        <p:spPr>
          <a:xfrm>
            <a:off x="2261969" y="5469870"/>
            <a:ext cx="1584176" cy="307777"/>
          </a:xfrm>
          <a:prstGeom prst="rect">
            <a:avLst/>
          </a:prstGeom>
          <a:solidFill>
            <a:srgbClr val="7030A0"/>
          </a:solidFill>
        </p:spPr>
        <p:txBody>
          <a:bodyPr wrap="square" rtlCol="0">
            <a:spAutoFit/>
          </a:bodyPr>
          <a:lstStyle/>
          <a:p>
            <a:r>
              <a:rPr lang="fr-BE"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Choisir le statut</a:t>
            </a:r>
            <a:endParaRPr lang="fr-B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4" name="ZoneTexte 23"/>
          <p:cNvSpPr txBox="1"/>
          <p:nvPr/>
        </p:nvSpPr>
        <p:spPr>
          <a:xfrm>
            <a:off x="6660232" y="6367745"/>
            <a:ext cx="1008112" cy="307777"/>
          </a:xfrm>
          <a:prstGeom prst="rect">
            <a:avLst/>
          </a:prstGeom>
          <a:solidFill>
            <a:srgbClr val="7030A0"/>
          </a:solidFill>
        </p:spPr>
        <p:txBody>
          <a:bodyPr wrap="square" rtlCol="0">
            <a:spAutoFit/>
          </a:bodyPr>
          <a:lstStyle/>
          <a:p>
            <a:r>
              <a:rPr lang="fr-BE"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Confirmer</a:t>
            </a:r>
            <a:endParaRPr lang="fr-B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1" name="ZoneTexte 30"/>
          <p:cNvSpPr txBox="1"/>
          <p:nvPr/>
        </p:nvSpPr>
        <p:spPr>
          <a:xfrm>
            <a:off x="5004048" y="219118"/>
            <a:ext cx="2013615" cy="307777"/>
          </a:xfrm>
          <a:prstGeom prst="rect">
            <a:avLst/>
          </a:prstGeom>
          <a:solidFill>
            <a:srgbClr val="7030A0"/>
          </a:solidFill>
        </p:spPr>
        <p:txBody>
          <a:bodyPr wrap="square" rtlCol="0">
            <a:spAutoFit/>
          </a:bodyPr>
          <a:lstStyle/>
          <a:p>
            <a:r>
              <a:rPr lang="fr-BE"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Choisir le </a:t>
            </a:r>
            <a:r>
              <a:rPr lang="fr-BE"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work</a:t>
            </a:r>
            <a:r>
              <a:rPr lang="fr-BE"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fr-BE"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order</a:t>
            </a:r>
            <a:endParaRPr lang="fr-BE"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3" name="Flèche droite 13"/>
          <p:cNvSpPr/>
          <p:nvPr/>
        </p:nvSpPr>
        <p:spPr>
          <a:xfrm rot="5400000">
            <a:off x="6948264" y="362142"/>
            <a:ext cx="432048" cy="8504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61077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402116" y="692696"/>
            <a:ext cx="7992888" cy="5852120"/>
          </a:xfrm>
        </p:spPr>
        <p:txBody>
          <a:bodyPr>
            <a:normAutofit/>
          </a:bodyPr>
          <a:lstStyle/>
          <a:p>
            <a:pPr marL="360363" indent="0">
              <a:buNone/>
            </a:pPr>
            <a:r>
              <a:rPr lang="fr-BE" sz="1800" spc="-100" dirty="0" smtClean="0">
                <a:solidFill>
                  <a:schemeClr val="tx2"/>
                </a:solidFill>
                <a:latin typeface="Arial Rounded MT Bold" pitchFamily="34" charset="0"/>
                <a:ea typeface="+mj-ea"/>
                <a:cs typeface="+mj-cs"/>
              </a:rPr>
              <a:t>Suite du processus…</a:t>
            </a:r>
            <a:r>
              <a:rPr lang="fr-BE" sz="1800" b="1" spc="-100" dirty="0">
                <a:solidFill>
                  <a:srgbClr val="7030A0"/>
                </a:solidFill>
                <a:effectLst>
                  <a:outerShdw blurRad="38100" dist="38100" dir="2700000" algn="tl">
                    <a:srgbClr val="000000">
                      <a:alpha val="43137"/>
                    </a:srgbClr>
                  </a:outerShdw>
                </a:effectLst>
                <a:latin typeface="Arial Rounded MT Bold" pitchFamily="34" charset="0"/>
              </a:rPr>
              <a:t> (1)</a:t>
            </a:r>
            <a:endParaRPr lang="fr-BE" sz="1800" spc="-100" dirty="0" smtClean="0">
              <a:solidFill>
                <a:schemeClr val="tx2"/>
              </a:solidFill>
              <a:latin typeface="Arial Rounded MT Bold" pitchFamily="34" charset="0"/>
              <a:ea typeface="+mj-ea"/>
              <a:cs typeface="+mj-cs"/>
            </a:endParaRPr>
          </a:p>
          <a:p>
            <a:pPr marL="360363" indent="0">
              <a:buNone/>
            </a:pPr>
            <a:r>
              <a:rPr lang="fr-BE" sz="1600" dirty="0" smtClean="0"/>
              <a:t>Dans cette liste :</a:t>
            </a:r>
          </a:p>
          <a:p>
            <a:pPr marL="360363" indent="0">
              <a:buNone/>
            </a:pPr>
            <a:r>
              <a:rPr lang="fr-BE" sz="1600" dirty="0" smtClean="0"/>
              <a:t>-&gt; Vous pouvez filtrer / rechercher (par titre, par code-barres</a:t>
            </a:r>
            <a:r>
              <a:rPr lang="mr-IN" sz="1600" dirty="0" smtClean="0"/>
              <a:t>…</a:t>
            </a:r>
            <a:r>
              <a:rPr lang="fr-BE" sz="1600" dirty="0" smtClean="0"/>
              <a:t>)</a:t>
            </a:r>
          </a:p>
          <a:p>
            <a:pPr marL="360363" indent="0">
              <a:buNone/>
            </a:pPr>
            <a:endParaRPr lang="fr-BE" sz="1600" dirty="0"/>
          </a:p>
          <a:p>
            <a:pPr marL="360363" indent="0">
              <a:buNone/>
            </a:pPr>
            <a:endParaRPr lang="fr-BE" sz="1600" dirty="0" smtClean="0"/>
          </a:p>
          <a:p>
            <a:pPr marL="360363" indent="0">
              <a:buNone/>
            </a:pPr>
            <a:endParaRPr lang="fr-BE" sz="1600" dirty="0"/>
          </a:p>
          <a:p>
            <a:pPr marL="360363" indent="0">
              <a:buNone/>
            </a:pPr>
            <a:endParaRPr lang="fr-BE" dirty="0" smtClean="0"/>
          </a:p>
          <a:p>
            <a:pPr marL="360363" indent="0">
              <a:buNone/>
            </a:pPr>
            <a:r>
              <a:rPr lang="fr-BE" sz="1600" dirty="0" smtClean="0"/>
              <a:t>-&gt; Vous pouvez changer le statut </a:t>
            </a:r>
          </a:p>
          <a:p>
            <a:pPr marL="360363" indent="0">
              <a:buNone/>
            </a:pPr>
            <a:r>
              <a:rPr lang="fr-BE" sz="1600" b="1" dirty="0" smtClean="0"/>
              <a:t>-&gt; Vous pouvez ajouter des notes</a:t>
            </a:r>
          </a:p>
          <a:p>
            <a:pPr marL="360363" indent="0">
              <a:buNone/>
            </a:pPr>
            <a:r>
              <a:rPr lang="fr-BE" sz="1600" dirty="0"/>
              <a:t> </a:t>
            </a:r>
            <a:r>
              <a:rPr lang="fr-BE" sz="1600" dirty="0" smtClean="0"/>
              <a:t>    Bouton </a:t>
            </a:r>
            <a:r>
              <a:rPr lang="fr-BE" sz="1600" i="1" dirty="0" smtClean="0"/>
              <a:t>Action</a:t>
            </a:r>
            <a:r>
              <a:rPr lang="fr-BE" sz="1600" dirty="0" smtClean="0"/>
              <a:t> &gt; </a:t>
            </a:r>
            <a:r>
              <a:rPr lang="fr-BE" sz="1600" i="1" dirty="0" smtClean="0"/>
              <a:t>Edit</a:t>
            </a:r>
            <a:r>
              <a:rPr lang="fr-BE" sz="1600" dirty="0" smtClean="0"/>
              <a:t> &gt; Onglet </a:t>
            </a:r>
            <a:r>
              <a:rPr lang="fr-BE" sz="1600" i="1" dirty="0" smtClean="0"/>
              <a:t>Notes </a:t>
            </a:r>
          </a:p>
          <a:p>
            <a:pPr marL="360363" indent="0">
              <a:buNone/>
            </a:pPr>
            <a:r>
              <a:rPr lang="fr-BE" sz="1600" i="1" dirty="0" smtClean="0"/>
              <a:t>				</a:t>
            </a:r>
            <a:r>
              <a:rPr lang="fr-BE" sz="1600" u="sng" dirty="0" smtClean="0"/>
              <a:t>Puis :</a:t>
            </a:r>
          </a:p>
          <a:p>
            <a:pPr marL="360363" indent="0">
              <a:buNone/>
            </a:pPr>
            <a:r>
              <a:rPr lang="fr-BE" sz="1600" dirty="0"/>
              <a:t>	</a:t>
            </a:r>
            <a:r>
              <a:rPr lang="fr-BE" sz="1600" dirty="0" smtClean="0"/>
              <a:t>			Onglet </a:t>
            </a:r>
            <a:r>
              <a:rPr lang="fr-BE" sz="1600" i="1" dirty="0" err="1" smtClean="0"/>
              <a:t>request</a:t>
            </a:r>
            <a:r>
              <a:rPr lang="fr-BE" sz="1600" i="1" dirty="0" smtClean="0"/>
              <a:t> management pour modifier le 				statut &gt; Statut &gt; Save</a:t>
            </a:r>
            <a:endParaRPr lang="fr-BE" sz="1800" i="1"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286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719" y="4768173"/>
            <a:ext cx="4712713" cy="1630724"/>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700808"/>
            <a:ext cx="1597856" cy="1109340"/>
          </a:xfrm>
          <a:prstGeom prst="rect">
            <a:avLst/>
          </a:prstGeom>
          <a:ln>
            <a:noFill/>
          </a:ln>
          <a:effectLst>
            <a:outerShdw blurRad="190500" algn="tl" rotWithShape="0">
              <a:srgbClr val="000000">
                <a:alpha val="70000"/>
              </a:srgbClr>
            </a:outerShdw>
          </a:effectLst>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8901" y="1628800"/>
            <a:ext cx="2841104" cy="1691360"/>
          </a:xfrm>
          <a:prstGeom prst="rect">
            <a:avLst/>
          </a:prstGeom>
          <a:ln>
            <a:noFill/>
          </a:ln>
          <a:effectLst>
            <a:outerShdw blurRad="190500" algn="tl" rotWithShape="0">
              <a:srgbClr val="000000">
                <a:alpha val="70000"/>
              </a:srgbClr>
            </a:outerShdw>
          </a:effectLst>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73" y="3818260"/>
            <a:ext cx="3590925" cy="24860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769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2875"/>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179512" y="836712"/>
            <a:ext cx="8215492" cy="5708104"/>
          </a:xfrm>
        </p:spPr>
        <p:txBody>
          <a:bodyPr>
            <a:normAutofit/>
          </a:bodyPr>
          <a:lstStyle/>
          <a:p>
            <a:pPr marL="180975" indent="0">
              <a:buNone/>
            </a:pPr>
            <a:r>
              <a:rPr lang="fr-BE" sz="1800" spc="-100" dirty="0">
                <a:solidFill>
                  <a:schemeClr val="tx2"/>
                </a:solidFill>
                <a:latin typeface="Arial Rounded MT Bold" pitchFamily="34" charset="0"/>
              </a:rPr>
              <a:t>Suite du processus…</a:t>
            </a:r>
            <a:r>
              <a:rPr lang="fr-BE" sz="1800" b="1" spc="-100" dirty="0">
                <a:solidFill>
                  <a:srgbClr val="7030A0"/>
                </a:solidFill>
                <a:effectLst>
                  <a:outerShdw blurRad="38100" dist="38100" dir="2700000" algn="tl">
                    <a:srgbClr val="000000">
                      <a:alpha val="43137"/>
                    </a:srgbClr>
                  </a:outerShdw>
                </a:effectLst>
                <a:latin typeface="Arial Rounded MT Bold" pitchFamily="34" charset="0"/>
              </a:rPr>
              <a:t> (1)</a:t>
            </a:r>
            <a:endParaRPr lang="fr-BE" sz="1800" spc="-100" dirty="0">
              <a:solidFill>
                <a:schemeClr val="tx2"/>
              </a:solidFill>
              <a:latin typeface="Arial Rounded MT Bold" pitchFamily="34" charset="0"/>
            </a:endParaRPr>
          </a:p>
          <a:p>
            <a:pPr marL="180975" indent="0">
              <a:buNone/>
            </a:pPr>
            <a:r>
              <a:rPr lang="fr-BE" sz="1800" dirty="0" smtClean="0">
                <a:sym typeface="Wingdings" panose="05000000000000000000" pitchFamily="2" charset="2"/>
              </a:rPr>
              <a:t>Une fois </a:t>
            </a:r>
            <a:r>
              <a:rPr lang="fr-BE" sz="1800" dirty="0">
                <a:sym typeface="Wingdings" panose="05000000000000000000" pitchFamily="2" charset="2"/>
              </a:rPr>
              <a:t>la dernière étape terminée, </a:t>
            </a:r>
            <a:r>
              <a:rPr lang="fr-BE" sz="1800" dirty="0" smtClean="0">
                <a:sym typeface="Wingdings" panose="05000000000000000000" pitchFamily="2" charset="2"/>
              </a:rPr>
              <a:t>bouton </a:t>
            </a:r>
            <a:r>
              <a:rPr lang="fr-BE" sz="1800" i="1" dirty="0">
                <a:sym typeface="Wingdings" panose="05000000000000000000" pitchFamily="2" charset="2"/>
              </a:rPr>
              <a:t>A</a:t>
            </a:r>
            <a:r>
              <a:rPr lang="fr-BE" sz="1800" i="1" dirty="0" smtClean="0">
                <a:sym typeface="Wingdings" panose="05000000000000000000" pitchFamily="2" charset="2"/>
              </a:rPr>
              <a:t>ction</a:t>
            </a:r>
            <a:r>
              <a:rPr lang="fr-BE" sz="1800" dirty="0" smtClean="0">
                <a:sym typeface="Wingdings" panose="05000000000000000000" pitchFamily="2" charset="2"/>
              </a:rPr>
              <a:t> et cliquez sur </a:t>
            </a:r>
            <a:r>
              <a:rPr lang="fr-BE" sz="1800" i="1" dirty="0" err="1" smtClean="0">
                <a:sym typeface="Wingdings" panose="05000000000000000000" pitchFamily="2" charset="2"/>
              </a:rPr>
              <a:t>Done</a:t>
            </a:r>
            <a:r>
              <a:rPr lang="fr-BE" sz="1800" i="1" dirty="0" smtClean="0">
                <a:sym typeface="Wingdings" panose="05000000000000000000" pitchFamily="2" charset="2"/>
              </a:rPr>
              <a:t>.</a:t>
            </a:r>
          </a:p>
          <a:p>
            <a:pPr marL="180975" indent="0">
              <a:buNone/>
            </a:pPr>
            <a:endParaRPr lang="fr-BE" sz="1800" i="1" dirty="0" smtClean="0">
              <a:sym typeface="Wingdings" panose="05000000000000000000" pitchFamily="2" charset="2"/>
            </a:endParaRPr>
          </a:p>
          <a:p>
            <a:pPr marL="180975" indent="0">
              <a:buNone/>
            </a:pPr>
            <a:r>
              <a:rPr lang="fr-BE" sz="1800" i="1" dirty="0">
                <a:sym typeface="Wingdings" panose="05000000000000000000" pitchFamily="2" charset="2"/>
              </a:rPr>
              <a:t>	</a:t>
            </a:r>
            <a:r>
              <a:rPr lang="fr-BE" sz="1800" i="1" dirty="0" smtClean="0">
                <a:sym typeface="Wingdings" panose="05000000000000000000" pitchFamily="2" charset="2"/>
              </a:rPr>
              <a:t>	</a:t>
            </a:r>
          </a:p>
          <a:p>
            <a:pPr marL="180975" indent="0">
              <a:buNone/>
            </a:pPr>
            <a:endParaRPr lang="fr-BE" sz="1800" i="1" dirty="0">
              <a:sym typeface="Wingdings" panose="05000000000000000000" pitchFamily="2" charset="2"/>
            </a:endParaRPr>
          </a:p>
          <a:p>
            <a:pPr marL="180975" indent="0">
              <a:buNone/>
            </a:pPr>
            <a:endParaRPr lang="fr-BE" sz="1800" i="1" dirty="0" smtClean="0">
              <a:sym typeface="Wingdings" panose="05000000000000000000" pitchFamily="2" charset="2"/>
            </a:endParaRPr>
          </a:p>
          <a:p>
            <a:pPr marL="180975" indent="0">
              <a:buNone/>
            </a:pPr>
            <a:endParaRPr lang="fr-BE" sz="1800" i="1" dirty="0">
              <a:sym typeface="Wingdings" panose="05000000000000000000" pitchFamily="2" charset="2"/>
            </a:endParaRPr>
          </a:p>
          <a:p>
            <a:pPr marL="180975" indent="0">
              <a:buNone/>
            </a:pPr>
            <a:r>
              <a:rPr lang="fr-BE" sz="1800" i="1" dirty="0" smtClean="0">
                <a:sym typeface="Wingdings" panose="05000000000000000000" pitchFamily="2" charset="2"/>
              </a:rPr>
              <a:t>-&gt; </a:t>
            </a:r>
            <a:r>
              <a:rPr lang="fr-BE" sz="1800" i="1" dirty="0">
                <a:sym typeface="Wingdings" panose="05000000000000000000" pitchFamily="2" charset="2"/>
              </a:rPr>
              <a:t>L’exemplaire disparait alors de la </a:t>
            </a:r>
            <a:r>
              <a:rPr lang="fr-BE" sz="1800" i="1" dirty="0" smtClean="0">
                <a:sym typeface="Wingdings" panose="05000000000000000000" pitchFamily="2" charset="2"/>
              </a:rPr>
              <a:t>liste et est à nouveau disponible.</a:t>
            </a:r>
          </a:p>
          <a:p>
            <a:pPr marL="180975" indent="0">
              <a:buNone/>
            </a:pPr>
            <a:endParaRPr lang="fr-BE" sz="1800" i="1" dirty="0">
              <a:sym typeface="Wingdings" panose="05000000000000000000" pitchFamily="2" charset="2"/>
            </a:endParaRPr>
          </a:p>
          <a:p>
            <a:pPr marL="180975" indent="0">
              <a:buNone/>
            </a:pPr>
            <a:endParaRPr lang="fr-BE" sz="1800" i="1" dirty="0">
              <a:sym typeface="Wingdings" panose="05000000000000000000" pitchFamily="2" charset="2"/>
            </a:endParaRPr>
          </a:p>
          <a:p>
            <a:pPr marL="1309053" lvl="2" indent="-285750">
              <a:buFont typeface="Wingdings"/>
              <a:buChar char="à"/>
            </a:pPr>
            <a:endParaRPr lang="fr-BE" sz="12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646113" indent="-285750">
              <a:buFont typeface="Wingdings"/>
              <a:buChar char="à"/>
            </a:pP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771278"/>
            <a:ext cx="1409700" cy="1009650"/>
          </a:xfrm>
          <a:prstGeom prst="rect">
            <a:avLst/>
          </a:prstGeom>
          <a:ln>
            <a:noFill/>
          </a:ln>
          <a:effectLst>
            <a:outerShdw blurRad="190500" algn="tl" rotWithShape="0">
              <a:srgbClr val="000000">
                <a:alpha val="70000"/>
              </a:srgbClr>
            </a:outerShdw>
          </a:effectLst>
        </p:spPr>
      </p:pic>
      <p:sp>
        <p:nvSpPr>
          <p:cNvPr id="11" name="Flèche droite 10"/>
          <p:cNvSpPr/>
          <p:nvPr/>
        </p:nvSpPr>
        <p:spPr>
          <a:xfrm rot="5400000">
            <a:off x="6153479" y="3791737"/>
            <a:ext cx="653465" cy="7200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9" y="4312842"/>
            <a:ext cx="8553450" cy="552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5086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402116" y="836712"/>
            <a:ext cx="7992888" cy="5708104"/>
          </a:xfrm>
        </p:spPr>
        <p:txBody>
          <a:bodyPr>
            <a:normAutofit/>
          </a:bodyPr>
          <a:lstStyle/>
          <a:p>
            <a:pPr marL="360363" indent="0">
              <a:buNone/>
            </a:pPr>
            <a:r>
              <a:rPr lang="fr-BE" sz="1800" spc="-100" dirty="0" smtClean="0">
                <a:solidFill>
                  <a:schemeClr val="tx2"/>
                </a:solidFill>
                <a:latin typeface="Arial Rounded MT Bold" pitchFamily="34" charset="0"/>
                <a:ea typeface="+mj-ea"/>
                <a:cs typeface="+mj-cs"/>
              </a:rPr>
              <a:t>Suite du processus…</a:t>
            </a:r>
            <a:r>
              <a:rPr lang="fr-BE" sz="1800" b="1" spc="-100" dirty="0" smtClean="0">
                <a:solidFill>
                  <a:srgbClr val="7030A0"/>
                </a:solidFill>
                <a:effectLst>
                  <a:outerShdw blurRad="38100" dist="38100" dir="2700000" algn="tl">
                    <a:srgbClr val="000000">
                      <a:alpha val="43137"/>
                    </a:srgbClr>
                  </a:outerShdw>
                </a:effectLst>
                <a:latin typeface="Arial Rounded MT Bold" pitchFamily="34" charset="0"/>
              </a:rPr>
              <a:t>(2)</a:t>
            </a:r>
            <a:endParaRPr lang="fr-BE" sz="1800" spc="-100" dirty="0">
              <a:solidFill>
                <a:schemeClr val="tx2"/>
              </a:solidFill>
              <a:latin typeface="Arial Rounded MT Bold" pitchFamily="34" charset="0"/>
            </a:endParaRPr>
          </a:p>
          <a:p>
            <a:pPr marL="360363" indent="0">
              <a:buNone/>
            </a:pPr>
            <a:r>
              <a:rPr lang="fr-BE" b="1" dirty="0" smtClean="0">
                <a:solidFill>
                  <a:srgbClr val="7030A0"/>
                </a:solidFill>
                <a:effectLst>
                  <a:outerShdw blurRad="38100" dist="38100" dir="2700000" algn="tl">
                    <a:srgbClr val="000000">
                      <a:alpha val="43137"/>
                    </a:srgbClr>
                  </a:outerShdw>
                </a:effectLst>
              </a:rPr>
              <a:t>SOIT</a:t>
            </a:r>
          </a:p>
          <a:p>
            <a:pPr marL="360363" indent="0">
              <a:buNone/>
            </a:pPr>
            <a:r>
              <a:rPr lang="fr-BE" sz="1800" dirty="0" smtClean="0"/>
              <a:t>Se localiser au bureau </a:t>
            </a:r>
            <a:r>
              <a:rPr lang="fr-BE" sz="1800" smtClean="0"/>
              <a:t>de prêt et </a:t>
            </a:r>
            <a:r>
              <a:rPr lang="fr-BE" sz="1800" dirty="0" smtClean="0"/>
              <a:t>faire un </a:t>
            </a:r>
            <a:r>
              <a:rPr lang="fr-BE" sz="1800" i="1" dirty="0" smtClean="0"/>
              <a:t>scan in items</a:t>
            </a:r>
            <a:r>
              <a:rPr lang="fr-BE" sz="1800" dirty="0" smtClean="0"/>
              <a:t> à chaque fois qu’une étape de la reliure est passée</a:t>
            </a:r>
          </a:p>
          <a:p>
            <a:pPr marL="360363" indent="0">
              <a:buNone/>
            </a:pPr>
            <a:endParaRPr lang="fr-BE" sz="1600" dirty="0" smtClean="0"/>
          </a:p>
          <a:p>
            <a:pPr marL="360363" indent="0">
              <a:buNone/>
            </a:pPr>
            <a:endParaRPr lang="fr-BE" sz="16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800" dirty="0" smtClean="0"/>
          </a:p>
          <a:p>
            <a:pPr marL="6191250" indent="0">
              <a:buNone/>
            </a:pPr>
            <a:endParaRPr lang="fr-BE" sz="1600" dirty="0" smtClean="0"/>
          </a:p>
          <a:p>
            <a:pPr marL="628650" indent="0">
              <a:buNone/>
            </a:pPr>
            <a:endParaRPr lang="fr-BE" sz="1600" dirty="0" smtClean="0"/>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38</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 y="2571576"/>
            <a:ext cx="8343900" cy="2238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3132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179512" y="836712"/>
            <a:ext cx="8215492" cy="5708104"/>
          </a:xfrm>
        </p:spPr>
        <p:txBody>
          <a:bodyPr>
            <a:normAutofit/>
          </a:bodyPr>
          <a:lstStyle/>
          <a:p>
            <a:pPr marL="180975" indent="0">
              <a:buNone/>
            </a:pPr>
            <a:r>
              <a:rPr lang="fr-BE" sz="1800" spc="-100" dirty="0">
                <a:solidFill>
                  <a:schemeClr val="tx2"/>
                </a:solidFill>
                <a:latin typeface="Arial Rounded MT Bold" pitchFamily="34" charset="0"/>
              </a:rPr>
              <a:t>Suite du processus…</a:t>
            </a:r>
            <a:r>
              <a:rPr lang="fr-BE" sz="1800" b="1" spc="-100" dirty="0">
                <a:solidFill>
                  <a:srgbClr val="7030A0"/>
                </a:solidFill>
                <a:effectLst>
                  <a:outerShdw blurRad="38100" dist="38100" dir="2700000" algn="tl">
                    <a:srgbClr val="000000">
                      <a:alpha val="43137"/>
                    </a:srgbClr>
                  </a:outerShdw>
                </a:effectLst>
                <a:latin typeface="Arial Rounded MT Bold" pitchFamily="34" charset="0"/>
              </a:rPr>
              <a:t>(2)</a:t>
            </a:r>
            <a:endParaRPr lang="fr-BE" sz="1800" spc="-100" dirty="0">
              <a:solidFill>
                <a:schemeClr val="tx2"/>
              </a:solidFill>
              <a:latin typeface="Arial Rounded MT Bold" pitchFamily="34" charset="0"/>
            </a:endParaRPr>
          </a:p>
          <a:p>
            <a:pPr marL="180975" indent="0">
              <a:buNone/>
            </a:pPr>
            <a:r>
              <a:rPr lang="fr-BE" sz="1800" dirty="0" smtClean="0">
                <a:sym typeface="Wingdings" panose="05000000000000000000" pitchFamily="2" charset="2"/>
              </a:rPr>
              <a:t>Une fois </a:t>
            </a:r>
            <a:r>
              <a:rPr lang="fr-BE" sz="1800" dirty="0">
                <a:sym typeface="Wingdings" panose="05000000000000000000" pitchFamily="2" charset="2"/>
              </a:rPr>
              <a:t>la dernière étape terminée, </a:t>
            </a:r>
            <a:r>
              <a:rPr lang="fr-BE" sz="1800" dirty="0" smtClean="0">
                <a:sym typeface="Wingdings" panose="05000000000000000000" pitchFamily="2" charset="2"/>
              </a:rPr>
              <a:t>un nouveau </a:t>
            </a:r>
            <a:r>
              <a:rPr lang="fr-BE" sz="1800" i="1" dirty="0" smtClean="0">
                <a:sym typeface="Wingdings" panose="05000000000000000000" pitchFamily="2" charset="2"/>
              </a:rPr>
              <a:t>Scan in items </a:t>
            </a:r>
            <a:r>
              <a:rPr lang="fr-BE" sz="1800" dirty="0" smtClean="0">
                <a:sym typeface="Wingdings" panose="05000000000000000000" pitchFamily="2" charset="2"/>
              </a:rPr>
              <a:t>avec </a:t>
            </a:r>
            <a:r>
              <a:rPr lang="fr-BE" sz="1800" i="1" dirty="0" err="1" smtClean="0">
                <a:sym typeface="Wingdings" panose="05000000000000000000" pitchFamily="2" charset="2"/>
              </a:rPr>
              <a:t>Done</a:t>
            </a:r>
            <a:r>
              <a:rPr lang="fr-BE" sz="1800" dirty="0" smtClean="0">
                <a:sym typeface="Wingdings" panose="05000000000000000000" pitchFamily="2" charset="2"/>
              </a:rPr>
              <a:t> coché à </a:t>
            </a:r>
            <a:r>
              <a:rPr lang="fr-BE" sz="1800" dirty="0" err="1" smtClean="0">
                <a:sym typeface="Wingdings" panose="05000000000000000000" pitchFamily="2" charset="2"/>
              </a:rPr>
              <a:t>Yes</a:t>
            </a:r>
            <a:r>
              <a:rPr lang="fr-BE" sz="1800" dirty="0" smtClean="0">
                <a:sym typeface="Wingdings" panose="05000000000000000000" pitchFamily="2" charset="2"/>
              </a:rPr>
              <a:t>. </a:t>
            </a: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646113" indent="-285750">
              <a:buFont typeface="Wingdings"/>
              <a:buChar char="à"/>
            </a:pP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646113" indent="-285750">
              <a:buFont typeface="Wingdings"/>
              <a:buChar char="à"/>
            </a:pP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646113" indent="-285750">
              <a:buFont typeface="Wingdings"/>
              <a:buChar char="à"/>
            </a:pP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646113" indent="-285750">
              <a:buFont typeface="Wingdings"/>
              <a:buChar char="à"/>
            </a:pP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180975" indent="0">
              <a:buNone/>
            </a:pPr>
            <a:r>
              <a:rPr lang="fr-BE" sz="1800" dirty="0">
                <a:sym typeface="Wingdings" panose="05000000000000000000" pitchFamily="2" charset="2"/>
              </a:rPr>
              <a:t>L’exemplaire est à nouveau disponible et peut être rangé en </a:t>
            </a:r>
            <a:r>
              <a:rPr lang="fr-BE" sz="1800" dirty="0" smtClean="0">
                <a:sym typeface="Wingdings" panose="05000000000000000000" pitchFamily="2" charset="2"/>
              </a:rPr>
              <a:t>rayon </a:t>
            </a:r>
            <a:r>
              <a:rPr lang="fr-BE" sz="1800" i="1" dirty="0" smtClean="0">
                <a:sym typeface="Wingdings" panose="05000000000000000000" pitchFamily="2" charset="2"/>
              </a:rPr>
              <a:t>(</a:t>
            </a:r>
            <a:r>
              <a:rPr lang="fr-BE" sz="1800" i="1" dirty="0" err="1" smtClean="0">
                <a:sym typeface="Wingdings" panose="05000000000000000000" pitchFamily="2" charset="2"/>
              </a:rPr>
              <a:t>Reshelve</a:t>
            </a:r>
            <a:r>
              <a:rPr lang="fr-BE" sz="1800" i="1" dirty="0" smtClean="0">
                <a:sym typeface="Wingdings" panose="05000000000000000000" pitchFamily="2" charset="2"/>
              </a:rPr>
              <a:t>).</a:t>
            </a:r>
          </a:p>
          <a:p>
            <a:pPr marL="180975" indent="0">
              <a:buNone/>
            </a:pPr>
            <a:endParaRPr lang="fr-BE" sz="1800" i="1" dirty="0">
              <a:sym typeface="Wingdings" panose="05000000000000000000" pitchFamily="2" charset="2"/>
            </a:endParaRPr>
          </a:p>
          <a:p>
            <a:pPr marL="1968500" indent="0">
              <a:buNone/>
            </a:pPr>
            <a:r>
              <a:rPr lang="fr-BE" sz="1800" dirty="0" smtClean="0">
                <a:sym typeface="Wingdings" panose="05000000000000000000" pitchFamily="2" charset="2"/>
              </a:rPr>
              <a:t>Avec cette méthode, il n’est pas possible d’ajouter une note comme montré précédemment.</a:t>
            </a:r>
          </a:p>
          <a:p>
            <a:pPr marL="92075" indent="0">
              <a:buNone/>
            </a:pPr>
            <a:endParaRPr lang="fr-BE" sz="1800" i="1" dirty="0">
              <a:sym typeface="Wingdings" panose="05000000000000000000" pitchFamily="2" charset="2"/>
            </a:endParaRPr>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00"/>
            <a:ext cx="8411318" cy="2549128"/>
          </a:xfrm>
          <a:prstGeom prst="rect">
            <a:avLst/>
          </a:prstGeom>
        </p:spPr>
      </p:pic>
      <p:cxnSp>
        <p:nvCxnSpPr>
          <p:cNvPr id="10" name="Connecteur droit avec flèche 9"/>
          <p:cNvCxnSpPr/>
          <p:nvPr/>
        </p:nvCxnSpPr>
        <p:spPr>
          <a:xfrm>
            <a:off x="827584" y="1700808"/>
            <a:ext cx="6480720" cy="1224136"/>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p:nvPr/>
        </p:nvCxnSpPr>
        <p:spPr>
          <a:xfrm flipH="1" flipV="1">
            <a:off x="4067944" y="4221088"/>
            <a:ext cx="2016224" cy="504056"/>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1" name="Picture 2" descr="C:\Users\jfwillem\AppData\Local\Microsoft\Windows\Temporary Internet Files\Content.IE5\AHM03C2A\attention-icon-2332-large[1].png"/>
          <p:cNvPicPr>
            <a:picLocks noChangeAspect="1" noChangeArrowheads="1"/>
          </p:cNvPicPr>
          <p:nvPr/>
        </p:nvPicPr>
        <p:blipFill>
          <a:blip r:embed="rId4" cstate="print"/>
          <a:srcRect/>
          <a:stretch>
            <a:fillRect/>
          </a:stretch>
        </p:blipFill>
        <p:spPr bwMode="auto">
          <a:xfrm>
            <a:off x="1691680" y="5422419"/>
            <a:ext cx="453081" cy="453081"/>
          </a:xfrm>
          <a:prstGeom prst="rect">
            <a:avLst/>
          </a:prstGeom>
          <a:ln>
            <a:noFill/>
          </a:ln>
          <a:effectLst/>
        </p:spPr>
      </p:pic>
    </p:spTree>
    <p:extLst>
      <p:ext uri="{BB962C8B-B14F-4D97-AF65-F5344CB8AC3E}">
        <p14:creationId xmlns:p14="http://schemas.microsoft.com/office/powerpoint/2010/main" val="2567555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51520" y="188640"/>
            <a:ext cx="7992888" cy="864096"/>
          </a:xfrm>
        </p:spPr>
        <p:txBody>
          <a:bodyPr/>
          <a:lstStyle/>
          <a:p>
            <a:r>
              <a:rPr lang="fr-BE" sz="2800" dirty="0" smtClean="0"/>
              <a:t>Calendrier prévisionnel</a:t>
            </a:r>
            <a:endParaRPr lang="fr-BE" sz="2800" dirty="0"/>
          </a:p>
        </p:txBody>
      </p:sp>
      <p:sp>
        <p:nvSpPr>
          <p:cNvPr id="7" name="Espace réservé du contenu 6"/>
          <p:cNvSpPr>
            <a:spLocks noGrp="1"/>
          </p:cNvSpPr>
          <p:nvPr>
            <p:ph idx="1"/>
          </p:nvPr>
        </p:nvSpPr>
        <p:spPr/>
        <p:txBody>
          <a:bodyPr>
            <a:normAutofit/>
          </a:bodyPr>
          <a:lstStyle/>
          <a:p>
            <a:r>
              <a:rPr lang="fr-BE" spc="-100" dirty="0" smtClean="0">
                <a:solidFill>
                  <a:schemeClr val="tx2"/>
                </a:solidFill>
                <a:latin typeface="Arial Rounded MT Bold" pitchFamily="34" charset="0"/>
              </a:rPr>
              <a:t>Remarques préliminaires</a:t>
            </a:r>
          </a:p>
          <a:p>
            <a:endParaRPr lang="fr-BE" spc="-100" dirty="0" smtClean="0">
              <a:solidFill>
                <a:schemeClr val="tx2"/>
              </a:solidFill>
              <a:latin typeface="Arial Rounded MT Bold" pitchFamily="34" charset="0"/>
            </a:endParaRPr>
          </a:p>
          <a:p>
            <a:pPr lvl="1"/>
            <a:r>
              <a:rPr lang="fr-BE" b="1" dirty="0" smtClean="0"/>
              <a:t>Nouvel abonnement  : </a:t>
            </a:r>
            <a:r>
              <a:rPr lang="fr-BE" dirty="0" smtClean="0"/>
              <a:t>créer la notice bibliographique </a:t>
            </a:r>
            <a:r>
              <a:rPr lang="fr-BE" b="1" dirty="0" smtClean="0">
                <a:effectLst>
                  <a:outerShdw blurRad="38100" dist="38100" dir="2700000" algn="tl">
                    <a:srgbClr val="000000">
                      <a:alpha val="43137"/>
                    </a:srgbClr>
                  </a:outerShdw>
                </a:effectLst>
              </a:rPr>
              <a:t>MAIS PAS </a:t>
            </a:r>
            <a:r>
              <a:rPr lang="fr-BE" dirty="0" smtClean="0"/>
              <a:t>le holding. Celui-ci sera ajouté automatiquement lors de la création de la ligne de commande (</a:t>
            </a:r>
            <a:r>
              <a:rPr lang="fr-BE" dirty="0" err="1" smtClean="0"/>
              <a:t>cf</a:t>
            </a:r>
            <a:r>
              <a:rPr lang="fr-BE" dirty="0" smtClean="0"/>
              <a:t> formation acquisition). </a:t>
            </a:r>
          </a:p>
          <a:p>
            <a:pPr lvl="1"/>
            <a:endParaRPr lang="fr-BE" dirty="0" smtClean="0"/>
          </a:p>
          <a:p>
            <a:pPr lvl="1"/>
            <a:r>
              <a:rPr lang="fr-BE" b="1" dirty="0"/>
              <a:t>Notice </a:t>
            </a:r>
            <a:r>
              <a:rPr lang="fr-BE" b="1" dirty="0" smtClean="0"/>
              <a:t>bibliographique : </a:t>
            </a:r>
            <a:r>
              <a:rPr lang="fr-BE" dirty="0" smtClean="0"/>
              <a:t>vérifier la </a:t>
            </a:r>
            <a:r>
              <a:rPr lang="fr-BE" b="1" dirty="0"/>
              <a:t>position</a:t>
            </a:r>
            <a:r>
              <a:rPr lang="fr-BE" dirty="0" smtClean="0"/>
              <a:t> </a:t>
            </a:r>
            <a:r>
              <a:rPr lang="fr-BE" b="1" dirty="0"/>
              <a:t>21</a:t>
            </a:r>
            <a:r>
              <a:rPr lang="fr-BE" dirty="0"/>
              <a:t> (périodique = p, </a:t>
            </a:r>
            <a:r>
              <a:rPr lang="fr-BE" dirty="0" err="1"/>
              <a:t>newspaper</a:t>
            </a:r>
            <a:r>
              <a:rPr lang="fr-BE" dirty="0"/>
              <a:t> = n) </a:t>
            </a:r>
            <a:r>
              <a:rPr lang="fr-BE" b="1" dirty="0"/>
              <a:t>du </a:t>
            </a:r>
            <a:r>
              <a:rPr lang="fr-BE" b="1" dirty="0" smtClean="0"/>
              <a:t>008.</a:t>
            </a:r>
            <a:endParaRPr lang="fr-BE" b="1" dirty="0"/>
          </a:p>
          <a:p>
            <a:pPr lvl="1"/>
            <a:endParaRPr lang="fr-BE" sz="1600" dirty="0" smtClean="0"/>
          </a:p>
          <a:p>
            <a:pPr lvl="1"/>
            <a:r>
              <a:rPr lang="fr-BE" b="1" dirty="0"/>
              <a:t>Holding </a:t>
            </a:r>
            <a:r>
              <a:rPr lang="fr-BE" b="1" dirty="0" smtClean="0"/>
              <a:t>:</a:t>
            </a:r>
            <a:endParaRPr lang="fr-BE" dirty="0"/>
          </a:p>
          <a:p>
            <a:pPr lvl="2"/>
            <a:r>
              <a:rPr lang="fr-BE" dirty="0" smtClean="0"/>
              <a:t>Vérifier la </a:t>
            </a:r>
            <a:r>
              <a:rPr lang="fr-BE" b="1" dirty="0" smtClean="0"/>
              <a:t>position 6 du LDR</a:t>
            </a:r>
            <a:r>
              <a:rPr lang="fr-BE" dirty="0" smtClean="0"/>
              <a:t>. Elle doit être codée à « y ».</a:t>
            </a:r>
          </a:p>
          <a:p>
            <a:pPr lvl="2"/>
            <a:r>
              <a:rPr lang="fr-BE" dirty="0"/>
              <a:t>Vérifier les </a:t>
            </a:r>
            <a:r>
              <a:rPr lang="fr-BE" b="1" dirty="0"/>
              <a:t>positions 6 </a:t>
            </a:r>
            <a:r>
              <a:rPr lang="fr-BE" dirty="0"/>
              <a:t>(suivi = 4, arrêté = 5) et</a:t>
            </a:r>
            <a:r>
              <a:rPr lang="fr-BE" b="1" dirty="0"/>
              <a:t> 22-24</a:t>
            </a:r>
            <a:r>
              <a:rPr lang="fr-BE" dirty="0"/>
              <a:t> (langue) du </a:t>
            </a:r>
            <a:r>
              <a:rPr lang="fr-BE" b="1" dirty="0"/>
              <a:t>008</a:t>
            </a:r>
            <a:r>
              <a:rPr lang="fr-BE" dirty="0"/>
              <a:t>.</a:t>
            </a:r>
          </a:p>
          <a:p>
            <a:pPr lvl="2"/>
            <a:r>
              <a:rPr lang="fr-BE" dirty="0"/>
              <a:t>Pour les périodiques liés à un abonnement, on ne code pas la position 7 (méthode d’acquisition) du 008 ni la Provenance au niveau de chaque item.</a:t>
            </a:r>
          </a:p>
          <a:p>
            <a:pPr marL="989013" lvl="2" indent="0">
              <a:buNone/>
            </a:pPr>
            <a:r>
              <a:rPr lang="fr-BE" dirty="0"/>
              <a:t>=&gt;  Ceci concerne donc tous les périodiques liés aux acquisitions y compris les dons et les échanges.</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Reliure des exemplaires</a:t>
            </a:r>
            <a:endParaRPr lang="fr-BE" sz="2800" dirty="0"/>
          </a:p>
        </p:txBody>
      </p:sp>
      <p:sp>
        <p:nvSpPr>
          <p:cNvPr id="3" name="Espace réservé du contenu 2"/>
          <p:cNvSpPr>
            <a:spLocks noGrp="1"/>
          </p:cNvSpPr>
          <p:nvPr>
            <p:ph idx="1"/>
          </p:nvPr>
        </p:nvSpPr>
        <p:spPr>
          <a:xfrm>
            <a:off x="260332" y="806732"/>
            <a:ext cx="7992888" cy="5646603"/>
          </a:xfrm>
        </p:spPr>
        <p:txBody>
          <a:bodyPr>
            <a:normAutofit/>
          </a:bodyPr>
          <a:lstStyle/>
          <a:p>
            <a:pPr>
              <a:buNone/>
            </a:pPr>
            <a:r>
              <a:rPr lang="fr-BE" sz="1800" spc="-100" dirty="0">
                <a:solidFill>
                  <a:schemeClr val="tx2"/>
                </a:solidFill>
                <a:latin typeface="Arial Rounded MT Bold" pitchFamily="34" charset="0"/>
                <a:sym typeface="Wingdings" panose="05000000000000000000" pitchFamily="2" charset="2"/>
              </a:rPr>
              <a:t>Visualiser les exemplaires à la reliure</a:t>
            </a:r>
          </a:p>
          <a:p>
            <a:pPr>
              <a:buNone/>
            </a:pPr>
            <a:r>
              <a:rPr lang="fr-BE" sz="1800" spc="-100" dirty="0">
                <a:solidFill>
                  <a:schemeClr val="tx2"/>
                </a:solidFill>
                <a:latin typeface="Arial Rounded MT Bold" pitchFamily="34" charset="0"/>
                <a:sym typeface="Wingdings" panose="05000000000000000000" pitchFamily="2" charset="2"/>
              </a:rPr>
              <a:t>via le menu </a:t>
            </a:r>
            <a:r>
              <a:rPr lang="fr-BE" sz="1800" spc="-100" dirty="0" err="1">
                <a:solidFill>
                  <a:schemeClr val="tx2"/>
                </a:solidFill>
                <a:latin typeface="Arial Rounded MT Bold" pitchFamily="34" charset="0"/>
                <a:sym typeface="Wingdings" panose="05000000000000000000" pitchFamily="2" charset="2"/>
              </a:rPr>
              <a:t>Fullfilment</a:t>
            </a:r>
            <a:r>
              <a:rPr lang="fr-BE" sz="1800" spc="-100" dirty="0">
                <a:solidFill>
                  <a:schemeClr val="tx2"/>
                </a:solidFill>
                <a:latin typeface="Arial Rounded MT Bold" pitchFamily="34" charset="0"/>
                <a:sym typeface="Wingdings" panose="05000000000000000000" pitchFamily="2" charset="2"/>
              </a:rPr>
              <a:t> &gt; Monitor </a:t>
            </a:r>
            <a:r>
              <a:rPr lang="fr-BE" sz="1800" spc="-100" dirty="0" err="1">
                <a:solidFill>
                  <a:schemeClr val="tx2"/>
                </a:solidFill>
                <a:latin typeface="Arial Rounded MT Bold" pitchFamily="34" charset="0"/>
                <a:sym typeface="Wingdings" panose="05000000000000000000" pitchFamily="2" charset="2"/>
              </a:rPr>
              <a:t>Requests</a:t>
            </a:r>
            <a:r>
              <a:rPr lang="fr-BE" sz="1800" spc="-100" dirty="0">
                <a:solidFill>
                  <a:schemeClr val="tx2"/>
                </a:solidFill>
                <a:latin typeface="Arial Rounded MT Bold" pitchFamily="34" charset="0"/>
                <a:sym typeface="Wingdings" panose="05000000000000000000" pitchFamily="2" charset="2"/>
              </a:rPr>
              <a:t> &amp; Item </a:t>
            </a:r>
            <a:r>
              <a:rPr lang="fr-BE" sz="1800" spc="-100" dirty="0" err="1">
                <a:solidFill>
                  <a:schemeClr val="tx2"/>
                </a:solidFill>
                <a:latin typeface="Arial Rounded MT Bold" pitchFamily="34" charset="0"/>
                <a:sym typeface="Wingdings" panose="05000000000000000000" pitchFamily="2" charset="2"/>
              </a:rPr>
              <a:t>Processes</a:t>
            </a:r>
            <a:endParaRPr lang="fr-BE" sz="1800" spc="-100" dirty="0">
              <a:solidFill>
                <a:schemeClr val="tx2"/>
              </a:solidFill>
              <a:latin typeface="Arial Rounded MT Bold" pitchFamily="34" charset="0"/>
              <a:sym typeface="Wingdings" panose="05000000000000000000" pitchFamily="2" charset="2"/>
            </a:endParaRPr>
          </a:p>
          <a:p>
            <a:pPr marL="646113" indent="-285750">
              <a:buFont typeface="Wingdings"/>
              <a:buChar char="à"/>
            </a:pPr>
            <a:endParaRPr lang="fr-BE" sz="1800" i="1" dirty="0">
              <a:sym typeface="Wingdings" panose="05000000000000000000" pitchFamily="2" charset="2"/>
            </a:endParaRPr>
          </a:p>
          <a:p>
            <a:pPr marL="943293" lvl="1" indent="-285750">
              <a:buFont typeface="Wingdings"/>
              <a:buChar char="à"/>
            </a:pPr>
            <a:r>
              <a:rPr lang="fr-BE" i="1" dirty="0" smtClean="0">
                <a:sym typeface="Wingdings" panose="05000000000000000000" pitchFamily="2" charset="2"/>
              </a:rPr>
              <a:t>Vous pouvez alors filtrer :</a:t>
            </a:r>
          </a:p>
          <a:p>
            <a:pPr marL="1309053" lvl="2" indent="-285750">
              <a:buFont typeface="Wingdings"/>
              <a:buChar char="à"/>
            </a:pPr>
            <a:r>
              <a:rPr lang="fr-BE" sz="1800" i="1" dirty="0">
                <a:sym typeface="Wingdings" panose="05000000000000000000" pitchFamily="2" charset="2"/>
              </a:rPr>
              <a:t> Par </a:t>
            </a:r>
            <a:r>
              <a:rPr lang="fr-BE" sz="1800" i="1" dirty="0" err="1">
                <a:sym typeface="Wingdings" panose="05000000000000000000" pitchFamily="2" charset="2"/>
              </a:rPr>
              <a:t>Process</a:t>
            </a:r>
            <a:r>
              <a:rPr lang="fr-BE" sz="1800" i="1" dirty="0">
                <a:sym typeface="Wingdings" panose="05000000000000000000" pitchFamily="2" charset="2"/>
              </a:rPr>
              <a:t> type (Reliure périodiques)</a:t>
            </a:r>
          </a:p>
          <a:p>
            <a:pPr marL="1309053" lvl="2" indent="-285750">
              <a:buFont typeface="Wingdings"/>
              <a:buChar char="à"/>
            </a:pPr>
            <a:r>
              <a:rPr lang="fr-BE" sz="1800" i="1" dirty="0">
                <a:sym typeface="Wingdings" panose="05000000000000000000" pitchFamily="2" charset="2"/>
              </a:rPr>
              <a:t>Par Workflow </a:t>
            </a:r>
            <a:r>
              <a:rPr lang="fr-BE" sz="1800" i="1" dirty="0" err="1">
                <a:sym typeface="Wingdings" panose="05000000000000000000" pitchFamily="2" charset="2"/>
              </a:rPr>
              <a:t>Step</a:t>
            </a:r>
            <a:r>
              <a:rPr lang="fr-BE" sz="1800" i="1" dirty="0">
                <a:sym typeface="Wingdings" panose="05000000000000000000" pitchFamily="2" charset="2"/>
              </a:rPr>
              <a:t> </a:t>
            </a:r>
            <a:r>
              <a:rPr lang="fr-BE" sz="1800" i="1" dirty="0" err="1">
                <a:sym typeface="Wingdings" panose="05000000000000000000" pitchFamily="2" charset="2"/>
              </a:rPr>
              <a:t>Status</a:t>
            </a:r>
            <a:r>
              <a:rPr lang="fr-BE" sz="1800" i="1" dirty="0">
                <a:sym typeface="Wingdings" panose="05000000000000000000" pitchFamily="2" charset="2"/>
              </a:rPr>
              <a:t> (new, chez le relieur ….)</a:t>
            </a:r>
          </a:p>
          <a:p>
            <a:pPr marL="1309053" lvl="2" indent="-285750">
              <a:buFont typeface="Wingdings"/>
              <a:buChar char="à"/>
            </a:pPr>
            <a:r>
              <a:rPr lang="fr-BE" sz="1800" i="1" dirty="0">
                <a:sym typeface="Wingdings" panose="05000000000000000000" pitchFamily="2" charset="2"/>
              </a:rPr>
              <a:t>Par </a:t>
            </a:r>
            <a:r>
              <a:rPr lang="fr-BE" sz="1800" i="1" dirty="0" smtClean="0">
                <a:sym typeface="Wingdings" panose="05000000000000000000" pitchFamily="2" charset="2"/>
              </a:rPr>
              <a:t>bibliothèque / département</a:t>
            </a:r>
            <a:endParaRPr lang="fr-BE" sz="1800" i="1" dirty="0">
              <a:sym typeface="Wingdings" panose="05000000000000000000" pitchFamily="2" charset="2"/>
            </a:endParaRPr>
          </a:p>
          <a:p>
            <a:pPr marL="1309053" lvl="2" indent="-285750">
              <a:buFont typeface="Wingdings"/>
              <a:buChar char="à"/>
            </a:pPr>
            <a:r>
              <a:rPr lang="fr-BE" sz="1800" i="1" dirty="0">
                <a:sym typeface="Wingdings" panose="05000000000000000000" pitchFamily="2" charset="2"/>
              </a:rPr>
              <a:t>Etc….</a:t>
            </a:r>
          </a:p>
          <a:p>
            <a:pPr marL="657543" lvl="1" indent="0">
              <a:buNone/>
            </a:pPr>
            <a:endParaRPr lang="fr-BE" sz="1600" i="1" dirty="0" smtClean="0">
              <a:sym typeface="Wingdings" panose="05000000000000000000" pitchFamily="2" charset="2"/>
            </a:endParaRPr>
          </a:p>
          <a:p>
            <a:pPr marL="943293" lvl="1" indent="-285750">
              <a:buFont typeface="Wingdings"/>
              <a:buChar char="à"/>
            </a:pPr>
            <a:r>
              <a:rPr lang="fr-BE" i="1" dirty="0">
                <a:sym typeface="Wingdings" panose="05000000000000000000" pitchFamily="2" charset="2"/>
              </a:rPr>
              <a:t>Vous pouvez également exporter la liste </a:t>
            </a:r>
            <a:r>
              <a:rPr lang="fr-BE" i="1" dirty="0" smtClean="0">
                <a:sym typeface="Wingdings" panose="05000000000000000000" pitchFamily="2" charset="2"/>
              </a:rPr>
              <a:t>sous forme de </a:t>
            </a:r>
            <a:r>
              <a:rPr lang="fr-BE" i="1" dirty="0">
                <a:sym typeface="Wingdings" panose="05000000000000000000" pitchFamily="2" charset="2"/>
              </a:rPr>
              <a:t>tableau </a:t>
            </a:r>
            <a:r>
              <a:rPr lang="fr-BE" i="1" dirty="0" err="1">
                <a:sym typeface="Wingdings" panose="05000000000000000000" pitchFamily="2" charset="2"/>
              </a:rPr>
              <a:t>excel</a:t>
            </a:r>
            <a:r>
              <a:rPr lang="fr-BE" i="1" dirty="0">
                <a:sym typeface="Wingdings" panose="05000000000000000000" pitchFamily="2" charset="2"/>
              </a:rPr>
              <a:t> (via Tools</a:t>
            </a:r>
            <a:r>
              <a:rPr lang="fr-BE" i="1" dirty="0" smtClean="0">
                <a:sym typeface="Wingdings" panose="05000000000000000000" pitchFamily="2" charset="2"/>
              </a:rPr>
              <a:t>)</a:t>
            </a:r>
          </a:p>
          <a:p>
            <a:pPr marL="657543" lvl="1" indent="0">
              <a:buNone/>
            </a:pPr>
            <a:endParaRPr lang="fr-BE" i="1" dirty="0" smtClean="0">
              <a:sym typeface="Wingdings" panose="05000000000000000000" pitchFamily="2" charset="2"/>
            </a:endParaRPr>
          </a:p>
          <a:p>
            <a:pPr marL="657543" lvl="1" indent="0">
              <a:buNone/>
            </a:pPr>
            <a:endParaRPr lang="fr-BE" i="1" dirty="0">
              <a:sym typeface="Wingdings" panose="05000000000000000000" pitchFamily="2" charset="2"/>
            </a:endParaRPr>
          </a:p>
          <a:p>
            <a:pPr marL="114300" indent="0">
              <a:buNone/>
            </a:pPr>
            <a:r>
              <a:rPr lang="fr-BE" dirty="0">
                <a:solidFill>
                  <a:srgbClr val="2A1500"/>
                </a:solidFill>
                <a:effectLst>
                  <a:outerShdw blurRad="38100" dist="38100" dir="2700000" algn="tl">
                    <a:srgbClr val="000000">
                      <a:alpha val="43137"/>
                    </a:srgbClr>
                  </a:outerShdw>
                </a:effectLst>
              </a:rPr>
              <a:t>Nous cherchons </a:t>
            </a:r>
            <a:r>
              <a:rPr lang="fr-BE" dirty="0" smtClean="0">
                <a:solidFill>
                  <a:srgbClr val="2A1500"/>
                </a:solidFill>
                <a:effectLst>
                  <a:outerShdw blurRad="38100" dist="38100" dir="2700000" algn="tl">
                    <a:srgbClr val="000000">
                      <a:alpha val="43137"/>
                    </a:srgbClr>
                  </a:outerShdw>
                </a:effectLst>
              </a:rPr>
              <a:t>encore</a:t>
            </a:r>
            <a:endParaRPr lang="fr-BE" sz="2000" dirty="0">
              <a:solidFill>
                <a:srgbClr val="2A1500"/>
              </a:solidFill>
              <a:effectLst>
                <a:outerShdw blurRad="38100" dist="38100" dir="2700000" algn="tl">
                  <a:srgbClr val="000000">
                    <a:alpha val="43137"/>
                  </a:srgbClr>
                </a:outerShdw>
              </a:effectLst>
            </a:endParaRPr>
          </a:p>
          <a:p>
            <a:pPr marL="411480" lvl="1" indent="0">
              <a:buNone/>
            </a:pPr>
            <a:r>
              <a:rPr lang="fr-BE" sz="2000" dirty="0">
                <a:solidFill>
                  <a:srgbClr val="2A1500"/>
                </a:solidFill>
                <a:effectLst>
                  <a:outerShdw blurRad="38100" dist="38100" dir="2700000" algn="tl">
                    <a:srgbClr val="000000">
                      <a:alpha val="43137"/>
                    </a:srgbClr>
                  </a:outerShdw>
                </a:effectLst>
              </a:rPr>
              <a:t>	… comment imprimer un document à destination du </a:t>
            </a:r>
            <a:r>
              <a:rPr lang="fr-BE" sz="2000" dirty="0" smtClean="0">
                <a:solidFill>
                  <a:srgbClr val="2A1500"/>
                </a:solidFill>
                <a:effectLst>
                  <a:outerShdw blurRad="38100" dist="38100" dir="2700000" algn="tl">
                    <a:srgbClr val="000000">
                      <a:alpha val="43137"/>
                    </a:srgbClr>
                  </a:outerShdw>
                </a:effectLst>
              </a:rPr>
              <a:t>relieur</a:t>
            </a:r>
            <a:endParaRPr lang="fr-BE" sz="1400" i="1" dirty="0" smtClean="0">
              <a:solidFill>
                <a:srgbClr val="2A1500"/>
              </a:solidFill>
              <a:effectLst>
                <a:outerShdw blurRad="38100" dist="38100" dir="2700000" algn="tl">
                  <a:srgbClr val="000000">
                    <a:alpha val="43137"/>
                  </a:srgbClr>
                </a:outerShdw>
              </a:effectLst>
              <a:sym typeface="Wingdings" panose="05000000000000000000" pitchFamily="2" charset="2"/>
            </a:endParaRPr>
          </a:p>
          <a:p>
            <a:pPr marL="943293" lvl="1" indent="-285750">
              <a:buFont typeface="Wingdings"/>
              <a:buChar char="à"/>
            </a:pPr>
            <a:endParaRPr lang="fr-BE" sz="1400" i="1" dirty="0" smtClean="0">
              <a:sym typeface="Wingdings" panose="05000000000000000000" pitchFamily="2" charset="2"/>
            </a:endParaRPr>
          </a:p>
          <a:p>
            <a:pPr marL="360363" indent="0">
              <a:buNone/>
            </a:pP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646113" indent="-285750">
              <a:buFont typeface="Wingdings"/>
              <a:buChar char="à"/>
            </a:pP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646113" indent="-285750">
              <a:buFont typeface="Wingdings"/>
              <a:buChar char="à"/>
            </a:pPr>
            <a:endParaRPr lang="fr-BE" sz="1600" i="1" dirty="0">
              <a:sym typeface="Wingdings" panose="05000000000000000000" pitchFamily="2" charset="2"/>
            </a:endParaRPr>
          </a:p>
          <a:p>
            <a:pPr marL="646113" indent="-285750">
              <a:buFont typeface="Wingdings"/>
              <a:buChar char="à"/>
            </a:pPr>
            <a:endParaRPr lang="fr-BE" sz="1600" i="1" dirty="0" smtClean="0">
              <a:sym typeface="Wingdings" panose="05000000000000000000" pitchFamily="2" charset="2"/>
            </a:endParaRPr>
          </a:p>
          <a:p>
            <a:pPr marL="92075" indent="0">
              <a:buNone/>
            </a:pPr>
            <a:endParaRPr lang="fr-BE" sz="1800"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40</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dirty="0"/>
          </a:p>
        </p:txBody>
      </p:sp>
    </p:spTree>
    <p:extLst>
      <p:ext uri="{BB962C8B-B14F-4D97-AF65-F5344CB8AC3E}">
        <p14:creationId xmlns:p14="http://schemas.microsoft.com/office/powerpoint/2010/main" val="2794546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Gestion des périodiques</a:t>
            </a:r>
            <a:endParaRPr lang="fr-BE" dirty="0"/>
          </a:p>
        </p:txBody>
      </p:sp>
      <p:sp>
        <p:nvSpPr>
          <p:cNvPr id="3" name="Espace réservé du contenu 2"/>
          <p:cNvSpPr>
            <a:spLocks noGrp="1"/>
          </p:cNvSpPr>
          <p:nvPr>
            <p:ph idx="1"/>
          </p:nvPr>
        </p:nvSpPr>
        <p:spPr/>
        <p:txBody>
          <a:bodyPr/>
          <a:lstStyle/>
          <a:p>
            <a:r>
              <a:rPr lang="fr-BE" dirty="0" smtClean="0"/>
              <a:t>Calendrier prévisionnel</a:t>
            </a:r>
          </a:p>
          <a:p>
            <a:pPr lvl="1"/>
            <a:r>
              <a:rPr lang="fr-BE" dirty="0" smtClean="0"/>
              <a:t>Introduction</a:t>
            </a:r>
          </a:p>
          <a:p>
            <a:pPr lvl="1"/>
            <a:r>
              <a:rPr lang="fr-BE" dirty="0" smtClean="0"/>
              <a:t>Remarques</a:t>
            </a:r>
          </a:p>
          <a:p>
            <a:pPr lvl="1"/>
            <a:r>
              <a:rPr lang="fr-BE" dirty="0" smtClean="0"/>
              <a:t>Ajout d’un calendrier</a:t>
            </a:r>
          </a:p>
          <a:p>
            <a:pPr lvl="1"/>
            <a:r>
              <a:rPr lang="fr-BE" dirty="0" smtClean="0"/>
              <a:t>Paramétrage du calendrier</a:t>
            </a:r>
          </a:p>
          <a:p>
            <a:pPr lvl="1"/>
            <a:r>
              <a:rPr lang="fr-BE" dirty="0" smtClean="0"/>
              <a:t>Ouverture des exemplaires attendus</a:t>
            </a:r>
          </a:p>
          <a:p>
            <a:pPr marL="1004888" lvl="2"/>
            <a:r>
              <a:rPr lang="fr-BE" dirty="0" smtClean="0"/>
              <a:t>Via le holding</a:t>
            </a:r>
          </a:p>
          <a:p>
            <a:pPr marL="1004888" lvl="2"/>
            <a:r>
              <a:rPr lang="fr-BE" dirty="0" smtClean="0"/>
              <a:t>Via la liste des exemplaires</a:t>
            </a:r>
          </a:p>
          <a:p>
            <a:pPr lvl="1"/>
            <a:r>
              <a:rPr lang="fr-BE" dirty="0" smtClean="0"/>
              <a:t>Vérification de l’inventaire</a:t>
            </a:r>
          </a:p>
          <a:p>
            <a:pPr lvl="1"/>
            <a:r>
              <a:rPr lang="fr-BE" dirty="0" smtClean="0"/>
              <a:t>Remarques</a:t>
            </a:r>
          </a:p>
          <a:p>
            <a:r>
              <a:rPr lang="fr-BE" dirty="0"/>
              <a:t>Réception des fascicules attendus</a:t>
            </a:r>
          </a:p>
          <a:p>
            <a:pPr marL="342900" lvl="1">
              <a:buClr>
                <a:schemeClr val="accent1"/>
              </a:buClr>
            </a:pPr>
            <a:r>
              <a:rPr lang="fr-BE" sz="2000" b="1" dirty="0">
                <a:effectLst>
                  <a:outerShdw blurRad="38100" dist="38100" dir="2700000" algn="tl">
                    <a:srgbClr val="000000">
                      <a:alpha val="43137"/>
                    </a:srgbClr>
                  </a:outerShdw>
                </a:effectLst>
              </a:rPr>
              <a:t>Liste des exemplaires</a:t>
            </a:r>
          </a:p>
          <a:p>
            <a:pPr lvl="1"/>
            <a:r>
              <a:rPr lang="fr-BE" b="1" dirty="0">
                <a:effectLst>
                  <a:outerShdw blurRad="38100" dist="38100" dir="2700000" algn="tl">
                    <a:srgbClr val="000000">
                      <a:alpha val="43137"/>
                    </a:srgbClr>
                  </a:outerShdw>
                </a:effectLst>
              </a:rPr>
              <a:t>Boutons et actions possibles</a:t>
            </a:r>
          </a:p>
          <a:p>
            <a:pPr marL="1004888" lvl="2"/>
            <a:r>
              <a:rPr lang="fr-BE" dirty="0"/>
              <a:t>Reliure des </a:t>
            </a:r>
            <a:r>
              <a:rPr lang="fr-BE" dirty="0" smtClean="0"/>
              <a:t>exemplaires</a:t>
            </a:r>
          </a:p>
          <a:p>
            <a:pPr lvl="2"/>
            <a:r>
              <a:rPr lang="fr-BE" b="1" dirty="0">
                <a:effectLst>
                  <a:outerShdw blurRad="38100" dist="38100" dir="2700000" algn="tl">
                    <a:srgbClr val="000000">
                      <a:alpha val="43137"/>
                    </a:srgbClr>
                  </a:outerShdw>
                </a:effectLst>
              </a:rPr>
              <a:t>Ajouter un exemplaire </a:t>
            </a:r>
            <a:r>
              <a:rPr lang="fr-BE" sz="1200" b="1" dirty="0">
                <a:effectLst>
                  <a:outerShdw blurRad="38100" dist="38100" dir="2700000" algn="tl">
                    <a:srgbClr val="000000">
                      <a:alpha val="43137"/>
                    </a:srgbClr>
                  </a:outerShdw>
                </a:effectLst>
              </a:rPr>
              <a:t>(+ exemplaire virtuel &amp; Supprimer un exemplaire)</a:t>
            </a:r>
          </a:p>
          <a:p>
            <a:pPr marL="411480" lvl="1" indent="0">
              <a:buNone/>
            </a:pPr>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41</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Gestion des périodiques</a:t>
            </a:r>
            <a:endParaRPr lang="en-US"/>
          </a:p>
        </p:txBody>
      </p:sp>
    </p:spTree>
    <p:extLst>
      <p:ext uri="{BB962C8B-B14F-4D97-AF65-F5344CB8AC3E}">
        <p14:creationId xmlns:p14="http://schemas.microsoft.com/office/powerpoint/2010/main" val="3115182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42</a:t>
            </a:fld>
            <a:endParaRPr lang="en-US"/>
          </a:p>
        </p:txBody>
      </p:sp>
      <p:sp>
        <p:nvSpPr>
          <p:cNvPr id="5" name="Espace réservé du pied de page 4"/>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7" name="ZoneTexte 6"/>
          <p:cNvSpPr txBox="1"/>
          <p:nvPr/>
        </p:nvSpPr>
        <p:spPr>
          <a:xfrm>
            <a:off x="469723" y="1268760"/>
            <a:ext cx="7704856" cy="2031325"/>
          </a:xfrm>
          <a:prstGeom prst="rect">
            <a:avLst/>
          </a:prstGeom>
          <a:noFill/>
        </p:spPr>
        <p:txBody>
          <a:bodyPr wrap="square" rtlCol="0">
            <a:spAutoFit/>
          </a:bodyPr>
          <a:lstStyle/>
          <a:p>
            <a:pPr marL="285750" indent="-285750">
              <a:buFont typeface="Wingdings" panose="05000000000000000000" pitchFamily="2" charset="2"/>
              <a:buChar char="ü"/>
            </a:pPr>
            <a:endParaRPr lang="fr-BE" b="1" dirty="0" smtClean="0"/>
          </a:p>
          <a:p>
            <a:pPr marL="285750" indent="-285750">
              <a:buFont typeface="Wingdings" panose="05000000000000000000" pitchFamily="2" charset="2"/>
              <a:buChar char="ü"/>
            </a:pPr>
            <a:r>
              <a:rPr lang="fr-BE" b="1" u="sng" dirty="0" smtClean="0"/>
              <a:t>Rechercher </a:t>
            </a:r>
            <a:r>
              <a:rPr lang="fr-BE" b="1" dirty="0" smtClean="0"/>
              <a:t>la notice bibliographique du périodique dont fait partie le fascicule à </a:t>
            </a:r>
            <a:r>
              <a:rPr lang="fr-BE" b="1" dirty="0" err="1" smtClean="0"/>
              <a:t>exemplariser</a:t>
            </a:r>
            <a:endParaRPr lang="fr-BE" b="1" dirty="0" smtClean="0"/>
          </a:p>
          <a:p>
            <a:pPr marL="285750" indent="-285750">
              <a:buFont typeface="Wingdings" panose="05000000000000000000" pitchFamily="2" charset="2"/>
              <a:buChar char="ü"/>
            </a:pPr>
            <a:r>
              <a:rPr lang="fr-BE" b="1" dirty="0" smtClean="0"/>
              <a:t>Cliquer sur « </a:t>
            </a:r>
            <a:r>
              <a:rPr lang="fr-BE" b="1" dirty="0" smtClean="0">
                <a:solidFill>
                  <a:srgbClr val="002060"/>
                </a:solidFill>
              </a:rPr>
              <a:t>Holdings</a:t>
            </a:r>
            <a:r>
              <a:rPr lang="fr-BE" b="1" dirty="0" smtClean="0"/>
              <a:t> » pour obtenir la liste des notices Holding</a:t>
            </a:r>
          </a:p>
          <a:p>
            <a:pPr marL="285750" indent="-285750">
              <a:buFont typeface="Wingdings" panose="05000000000000000000" pitchFamily="2" charset="2"/>
              <a:buChar char="ü"/>
            </a:pPr>
            <a:r>
              <a:rPr lang="fr-BE" b="1" u="sng" dirty="0" smtClean="0"/>
              <a:t>Sélectionner</a:t>
            </a:r>
            <a:r>
              <a:rPr lang="fr-BE" b="1" dirty="0" smtClean="0"/>
              <a:t> </a:t>
            </a:r>
            <a:r>
              <a:rPr lang="fr-BE" b="1" dirty="0"/>
              <a:t>le holding </a:t>
            </a:r>
            <a:r>
              <a:rPr lang="fr-BE" dirty="0"/>
              <a:t>auquel il faut ajouter un exemplaire </a:t>
            </a:r>
          </a:p>
          <a:p>
            <a:pPr marL="400050" indent="-285750">
              <a:buFont typeface="Wingdings" panose="05000000000000000000" pitchFamily="2" charset="2"/>
              <a:buChar char="ü"/>
            </a:pPr>
            <a:endParaRPr lang="fr-BE" dirty="0"/>
          </a:p>
          <a:p>
            <a:pPr marL="285750" indent="-285750">
              <a:buFont typeface="Wingdings" panose="05000000000000000000" pitchFamily="2" charset="2"/>
              <a:buChar char="ü"/>
            </a:pPr>
            <a:r>
              <a:rPr lang="fr-BE" dirty="0"/>
              <a:t>dans les </a:t>
            </a:r>
            <a:r>
              <a:rPr lang="fr-BE" b="1" u="sng" dirty="0">
                <a:solidFill>
                  <a:srgbClr val="C00000"/>
                </a:solidFill>
              </a:rPr>
              <a:t>actions</a:t>
            </a:r>
            <a:r>
              <a:rPr lang="fr-BE" dirty="0"/>
              <a:t> </a:t>
            </a:r>
            <a:r>
              <a:rPr lang="fr-BE" b="1" dirty="0"/>
              <a:t>cliquer</a:t>
            </a:r>
            <a:r>
              <a:rPr lang="fr-BE" dirty="0"/>
              <a:t> sur </a:t>
            </a:r>
            <a:r>
              <a:rPr lang="fr-BE" b="1" dirty="0">
                <a:solidFill>
                  <a:srgbClr val="002060"/>
                </a:solidFill>
              </a:rPr>
              <a:t>« </a:t>
            </a:r>
            <a:r>
              <a:rPr lang="fr-BE" b="1" dirty="0" err="1">
                <a:solidFill>
                  <a:srgbClr val="002060"/>
                </a:solidFill>
              </a:rPr>
              <a:t>view</a:t>
            </a:r>
            <a:r>
              <a:rPr lang="fr-BE" b="1" dirty="0">
                <a:solidFill>
                  <a:srgbClr val="002060"/>
                </a:solidFill>
              </a:rPr>
              <a:t> items </a:t>
            </a:r>
            <a:r>
              <a:rPr lang="fr-BE" b="1" dirty="0" smtClean="0">
                <a:solidFill>
                  <a:srgbClr val="002060"/>
                </a:solidFill>
              </a:rPr>
              <a:t>»</a:t>
            </a:r>
            <a:r>
              <a:rPr lang="fr-BE" dirty="0" smtClean="0"/>
              <a:t>.</a:t>
            </a:r>
            <a:endParaRPr lang="fr-BE" dirty="0"/>
          </a:p>
        </p:txBody>
      </p:sp>
      <p:sp>
        <p:nvSpPr>
          <p:cNvPr id="10" name="ZoneTexte 9"/>
          <p:cNvSpPr txBox="1"/>
          <p:nvPr/>
        </p:nvSpPr>
        <p:spPr>
          <a:xfrm>
            <a:off x="611560" y="620688"/>
            <a:ext cx="7632848"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(1)</a:t>
            </a:r>
            <a:endParaRPr lang="fr-BE" sz="2800" dirty="0">
              <a:solidFill>
                <a:schemeClr val="tx2"/>
              </a:solidFill>
              <a:latin typeface="Arial Rounded MT Bold"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51520" y="3501008"/>
            <a:ext cx="8064896" cy="2254002"/>
          </a:xfrm>
          <a:prstGeom prst="rect">
            <a:avLst/>
          </a:prstGeom>
          <a:noFill/>
          <a:ln w="9525">
            <a:noFill/>
            <a:miter lim="800000"/>
            <a:headEnd/>
            <a:tailEnd/>
          </a:ln>
        </p:spPr>
      </p:pic>
      <p:cxnSp>
        <p:nvCxnSpPr>
          <p:cNvPr id="11" name="Connecteur droit avec flèche 10"/>
          <p:cNvCxnSpPr/>
          <p:nvPr/>
        </p:nvCxnSpPr>
        <p:spPr>
          <a:xfrm>
            <a:off x="4499992" y="3212976"/>
            <a:ext cx="2880320" cy="198012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46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43</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6" name="ZoneTexte 5"/>
          <p:cNvSpPr txBox="1"/>
          <p:nvPr/>
        </p:nvSpPr>
        <p:spPr>
          <a:xfrm>
            <a:off x="539552" y="1268761"/>
            <a:ext cx="7704856" cy="646331"/>
          </a:xfrm>
          <a:prstGeom prst="rect">
            <a:avLst/>
          </a:prstGeom>
          <a:noFill/>
        </p:spPr>
        <p:txBody>
          <a:bodyPr wrap="square" rtlCol="0">
            <a:spAutoFit/>
          </a:bodyPr>
          <a:lstStyle/>
          <a:p>
            <a:pPr marL="285750" indent="-285750">
              <a:buFont typeface="Wingdings" panose="05000000000000000000" pitchFamily="2" charset="2"/>
              <a:buChar char="ü"/>
            </a:pPr>
            <a:r>
              <a:rPr lang="fr-BE" dirty="0"/>
              <a:t>En haut à </a:t>
            </a:r>
            <a:r>
              <a:rPr lang="fr-BE" dirty="0" smtClean="0"/>
              <a:t>gauche, </a:t>
            </a:r>
            <a:r>
              <a:rPr lang="fr-BE" dirty="0"/>
              <a:t>cliquer sur </a:t>
            </a:r>
            <a:r>
              <a:rPr lang="fr-BE" b="1" dirty="0">
                <a:solidFill>
                  <a:srgbClr val="002060"/>
                </a:solidFill>
              </a:rPr>
              <a:t>« </a:t>
            </a:r>
            <a:r>
              <a:rPr lang="fr-BE" b="1" dirty="0" err="1">
                <a:solidFill>
                  <a:srgbClr val="002060"/>
                </a:solidFill>
              </a:rPr>
              <a:t>add</a:t>
            </a:r>
            <a:r>
              <a:rPr lang="fr-BE" b="1" dirty="0">
                <a:solidFill>
                  <a:srgbClr val="002060"/>
                </a:solidFill>
              </a:rPr>
              <a:t> item </a:t>
            </a:r>
            <a:r>
              <a:rPr lang="fr-BE" b="1" dirty="0" smtClean="0">
                <a:solidFill>
                  <a:srgbClr val="002060"/>
                </a:solidFill>
              </a:rPr>
              <a:t>»</a:t>
            </a:r>
            <a:endParaRPr lang="fr-BE" dirty="0">
              <a:sym typeface="Wingdings"/>
            </a:endParaRPr>
          </a:p>
          <a:p>
            <a:endParaRPr lang="fr-BE" dirty="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(2)</a:t>
            </a:r>
            <a:endParaRPr lang="fr-BE" sz="2800" dirty="0">
              <a:solidFill>
                <a:schemeClr val="tx2"/>
              </a:solidFill>
              <a:latin typeface="Arial Rounded MT Bold"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395536" y="1772816"/>
            <a:ext cx="7596336" cy="4082930"/>
          </a:xfrm>
          <a:prstGeom prst="rect">
            <a:avLst/>
          </a:prstGeom>
          <a:noFill/>
          <a:ln w="9525">
            <a:noFill/>
            <a:miter lim="800000"/>
            <a:headEnd/>
            <a:tailEnd/>
          </a:ln>
        </p:spPr>
      </p:pic>
      <p:sp>
        <p:nvSpPr>
          <p:cNvPr id="11" name="ZoneTexte 10"/>
          <p:cNvSpPr txBox="1"/>
          <p:nvPr/>
        </p:nvSpPr>
        <p:spPr>
          <a:xfrm>
            <a:off x="1115616" y="6093296"/>
            <a:ext cx="5256584" cy="369332"/>
          </a:xfrm>
          <a:prstGeom prst="rect">
            <a:avLst/>
          </a:prstGeom>
          <a:noFill/>
        </p:spPr>
        <p:txBody>
          <a:bodyPr wrap="square" rtlCol="0">
            <a:spAutoFit/>
          </a:bodyPr>
          <a:lstStyle/>
          <a:p>
            <a:r>
              <a:rPr lang="fr-BE" dirty="0" smtClean="0">
                <a:sym typeface="Wingdings"/>
              </a:rPr>
              <a:t> </a:t>
            </a:r>
            <a:r>
              <a:rPr lang="fr-BE" dirty="0">
                <a:sym typeface="Wingdings"/>
              </a:rPr>
              <a:t>le formulaire à compléter </a:t>
            </a:r>
            <a:r>
              <a:rPr lang="fr-BE" dirty="0" smtClean="0">
                <a:sym typeface="Wingdings"/>
              </a:rPr>
              <a:t>s’affiche</a:t>
            </a:r>
            <a:r>
              <a:rPr lang="fr-BE" dirty="0" smtClean="0"/>
              <a:t> </a:t>
            </a:r>
            <a:endParaRPr lang="fr-BE" dirty="0"/>
          </a:p>
        </p:txBody>
      </p:sp>
      <p:cxnSp>
        <p:nvCxnSpPr>
          <p:cNvPr id="13" name="Connecteur droit avec flèche 12"/>
          <p:cNvCxnSpPr/>
          <p:nvPr/>
        </p:nvCxnSpPr>
        <p:spPr>
          <a:xfrm flipH="1">
            <a:off x="827584" y="1628800"/>
            <a:ext cx="3024336" cy="1296144"/>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44</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6" name="ZoneTexte 5"/>
          <p:cNvSpPr txBox="1"/>
          <p:nvPr/>
        </p:nvSpPr>
        <p:spPr>
          <a:xfrm>
            <a:off x="539552" y="1268761"/>
            <a:ext cx="7704856"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smtClean="0">
                <a:sym typeface="Wingdings"/>
              </a:rPr>
              <a:t>Seules les zones qui sont nécessaires à l’identification précise du volume ou du fascicule doivent être complétées</a:t>
            </a:r>
            <a:endParaRPr lang="fr-BE" dirty="0">
              <a:sym typeface="Wingdings"/>
            </a:endParaRPr>
          </a:p>
          <a:p>
            <a:endParaRPr lang="fr-BE" dirty="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(3)</a:t>
            </a:r>
            <a:endParaRPr lang="fr-BE" sz="2800" dirty="0">
              <a:solidFill>
                <a:schemeClr val="tx2"/>
              </a:solidFill>
              <a:latin typeface="Arial Rounded MT Bold"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899592" y="1988840"/>
            <a:ext cx="6850097" cy="4093443"/>
          </a:xfrm>
          <a:prstGeom prst="rect">
            <a:avLst/>
          </a:prstGeom>
          <a:noFill/>
          <a:ln w="9525">
            <a:noFill/>
            <a:miter lim="800000"/>
            <a:headEnd/>
            <a:tailEnd/>
          </a:ln>
        </p:spPr>
      </p:pic>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45</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6" name="ZoneTexte 5"/>
          <p:cNvSpPr txBox="1"/>
          <p:nvPr/>
        </p:nvSpPr>
        <p:spPr>
          <a:xfrm>
            <a:off x="251520" y="1124745"/>
            <a:ext cx="8136904" cy="5416868"/>
          </a:xfrm>
          <a:prstGeom prst="rect">
            <a:avLst/>
          </a:prstGeom>
          <a:noFill/>
        </p:spPr>
        <p:txBody>
          <a:bodyPr wrap="square" rtlCol="0">
            <a:spAutoFit/>
          </a:bodyPr>
          <a:lstStyle/>
          <a:p>
            <a:r>
              <a:rPr lang="fr-BE" u="sng" dirty="0" smtClean="0"/>
              <a:t>Les zones suivantes doivent être complétées:</a:t>
            </a:r>
          </a:p>
          <a:p>
            <a:endParaRPr lang="fr-BE" dirty="0" smtClean="0"/>
          </a:p>
          <a:p>
            <a:pPr>
              <a:buFont typeface="Arial" pitchFamily="34" charset="0"/>
              <a:buChar char="•"/>
            </a:pPr>
            <a:r>
              <a:rPr lang="fr-BE" dirty="0" smtClean="0"/>
              <a:t> </a:t>
            </a:r>
            <a:r>
              <a:rPr lang="fr-BE" b="1" i="1" dirty="0" err="1" smtClean="0"/>
              <a:t>Barcode</a:t>
            </a:r>
            <a:r>
              <a:rPr lang="fr-BE" b="1" i="1" dirty="0" smtClean="0"/>
              <a:t> (</a:t>
            </a:r>
            <a:r>
              <a:rPr lang="fr-BE" b="1" i="1" dirty="0" err="1" smtClean="0"/>
              <a:t>code-barre</a:t>
            </a:r>
            <a:r>
              <a:rPr lang="fr-BE" b="1" i="1" dirty="0" smtClean="0"/>
              <a:t>) </a:t>
            </a:r>
            <a:r>
              <a:rPr lang="fr-BE" dirty="0" smtClean="0"/>
              <a:t>: </a:t>
            </a:r>
            <a:r>
              <a:rPr lang="fr-BE" dirty="0" err="1" smtClean="0"/>
              <a:t>code-barre</a:t>
            </a:r>
            <a:r>
              <a:rPr lang="fr-BE" dirty="0" smtClean="0"/>
              <a:t> propre au réseau des bibliothèques de l’</a:t>
            </a:r>
            <a:r>
              <a:rPr lang="fr-BE" dirty="0" err="1" smtClean="0"/>
              <a:t>Ulg</a:t>
            </a:r>
            <a:r>
              <a:rPr lang="fr-BE" dirty="0" smtClean="0"/>
              <a:t>. Vous recopiez le numéro dans la zone et vous collez l’étiquette à la fin du fascicule.</a:t>
            </a:r>
          </a:p>
          <a:p>
            <a:pPr lvl="1">
              <a:buFont typeface="Arial" pitchFamily="34" charset="0"/>
              <a:buChar char="•"/>
            </a:pPr>
            <a:r>
              <a:rPr lang="fr-BE" dirty="0" smtClean="0"/>
              <a:t> </a:t>
            </a:r>
            <a:r>
              <a:rPr lang="fr-BE" sz="1600" dirty="0" smtClean="0"/>
              <a:t>Si vous scannez le </a:t>
            </a:r>
            <a:r>
              <a:rPr lang="fr-BE" sz="1600" dirty="0" err="1" smtClean="0"/>
              <a:t>code-barre</a:t>
            </a:r>
            <a:r>
              <a:rPr lang="fr-BE" sz="1600" dirty="0" smtClean="0"/>
              <a:t> avec une douchette, faites-le </a:t>
            </a:r>
            <a:r>
              <a:rPr lang="fr-BE" sz="1600" u="sng" dirty="0" smtClean="0"/>
              <a:t>après avoir complété toutes les autres zones.</a:t>
            </a:r>
            <a:r>
              <a:rPr lang="fr-BE" sz="1600" dirty="0" smtClean="0"/>
              <a:t> Car la douchette envoie en plus de la séquence chiffrée un « enter » de validation.</a:t>
            </a:r>
          </a:p>
          <a:p>
            <a:pPr lvl="1">
              <a:buFont typeface="Arial" pitchFamily="34" charset="0"/>
              <a:buChar char="•"/>
            </a:pPr>
            <a:r>
              <a:rPr lang="fr-BE" sz="1600" dirty="0" smtClean="0"/>
              <a:t> Si vous ne voulez pas coller d’étiquette (pour un fascicule ancien par ex.), ne complétez pas la zone. ALMA attribuera un numéro système que, après création de l’exemplaire, vous recopiez au crayon dans le document.</a:t>
            </a:r>
          </a:p>
          <a:p>
            <a:pPr lvl="1"/>
            <a:endParaRPr lang="fr-BE" dirty="0" smtClean="0"/>
          </a:p>
          <a:p>
            <a:pPr>
              <a:buFont typeface="Arial" pitchFamily="34" charset="0"/>
              <a:buChar char="•"/>
            </a:pPr>
            <a:r>
              <a:rPr lang="fr-BE" dirty="0" smtClean="0"/>
              <a:t> </a:t>
            </a:r>
            <a:r>
              <a:rPr lang="fr-BE" b="1" i="1" dirty="0" err="1" smtClean="0"/>
              <a:t>Material</a:t>
            </a:r>
            <a:r>
              <a:rPr lang="fr-BE" b="1" i="1" dirty="0" smtClean="0"/>
              <a:t> type (type de matériel)</a:t>
            </a:r>
            <a:r>
              <a:rPr lang="fr-BE" dirty="0" smtClean="0"/>
              <a:t>: choisir « </a:t>
            </a:r>
            <a:r>
              <a:rPr lang="fr-BE" dirty="0" smtClean="0">
                <a:solidFill>
                  <a:srgbClr val="0070C0"/>
                </a:solidFill>
              </a:rPr>
              <a:t>Issue</a:t>
            </a:r>
            <a:r>
              <a:rPr lang="fr-BE" dirty="0" smtClean="0"/>
              <a:t> » ou « </a:t>
            </a:r>
            <a:r>
              <a:rPr lang="fr-BE" dirty="0" err="1">
                <a:solidFill>
                  <a:srgbClr val="0070C0"/>
                </a:solidFill>
              </a:rPr>
              <a:t>Bound</a:t>
            </a:r>
            <a:r>
              <a:rPr lang="fr-BE" dirty="0">
                <a:solidFill>
                  <a:srgbClr val="0070C0"/>
                </a:solidFill>
              </a:rPr>
              <a:t> issue</a:t>
            </a:r>
            <a:r>
              <a:rPr lang="fr-BE" dirty="0" smtClean="0"/>
              <a:t> » dans la liste déroulante.</a:t>
            </a:r>
          </a:p>
          <a:p>
            <a:endParaRPr lang="fr-BE" dirty="0" smtClean="0"/>
          </a:p>
          <a:p>
            <a:pPr>
              <a:buFont typeface="Arial" pitchFamily="34" charset="0"/>
              <a:buChar char="•"/>
            </a:pPr>
            <a:r>
              <a:rPr lang="fr-BE" dirty="0" smtClean="0"/>
              <a:t> </a:t>
            </a:r>
            <a:r>
              <a:rPr lang="fr-BE" b="1" i="1" dirty="0" smtClean="0"/>
              <a:t>Eléments de numérotation</a:t>
            </a:r>
            <a:r>
              <a:rPr lang="fr-BE" dirty="0" smtClean="0"/>
              <a:t>: la plupart des périodiques sont numérotés en un seul niveau (par ex. vol.58) ou en deux niveaux (par ex. vol.58, fasc.1). Vous complétez de la manière suivante, </a:t>
            </a:r>
            <a:r>
              <a:rPr lang="fr-BE" u="sng" dirty="0" smtClean="0"/>
              <a:t>toujours en chiffres arabes </a:t>
            </a:r>
            <a:r>
              <a:rPr lang="fr-BE" dirty="0" smtClean="0"/>
              <a:t>(pour permettre à ALMA de classer)</a:t>
            </a:r>
          </a:p>
          <a:p>
            <a:pPr lvl="1">
              <a:buFont typeface="Arial" pitchFamily="34" charset="0"/>
              <a:buChar char="•"/>
            </a:pPr>
            <a:r>
              <a:rPr lang="fr-BE" dirty="0" smtClean="0"/>
              <a:t> </a:t>
            </a:r>
            <a:r>
              <a:rPr lang="fr-BE" sz="1600" dirty="0" smtClean="0"/>
              <a:t>si un seul niveau de numérotation,  complétez uniquement « </a:t>
            </a:r>
            <a:r>
              <a:rPr lang="fr-BE" sz="1600" dirty="0" err="1" smtClean="0">
                <a:solidFill>
                  <a:srgbClr val="0070C0"/>
                </a:solidFill>
              </a:rPr>
              <a:t>Enumeration</a:t>
            </a:r>
            <a:r>
              <a:rPr lang="fr-BE" sz="1600" dirty="0" smtClean="0">
                <a:solidFill>
                  <a:srgbClr val="0070C0"/>
                </a:solidFill>
              </a:rPr>
              <a:t> A</a:t>
            </a:r>
            <a:r>
              <a:rPr lang="fr-BE" sz="1600" dirty="0" smtClean="0"/>
              <a:t> »</a:t>
            </a:r>
          </a:p>
          <a:p>
            <a:pPr lvl="1">
              <a:buFont typeface="Arial" pitchFamily="34" charset="0"/>
              <a:buChar char="•"/>
            </a:pPr>
            <a:r>
              <a:rPr lang="fr-BE" sz="1600" dirty="0" smtClean="0"/>
              <a:t> si deux niveaux de numérotation, complétez « </a:t>
            </a:r>
            <a:r>
              <a:rPr lang="fr-BE" sz="1600" dirty="0" err="1" smtClean="0">
                <a:solidFill>
                  <a:srgbClr val="0070C0"/>
                </a:solidFill>
              </a:rPr>
              <a:t>Enumeration</a:t>
            </a:r>
            <a:r>
              <a:rPr lang="fr-BE" sz="1600" dirty="0" smtClean="0">
                <a:solidFill>
                  <a:srgbClr val="0070C0"/>
                </a:solidFill>
              </a:rPr>
              <a:t> A</a:t>
            </a:r>
            <a:r>
              <a:rPr lang="fr-BE" sz="1600" dirty="0" smtClean="0"/>
              <a:t> » avec le numéro de volume, « </a:t>
            </a:r>
            <a:r>
              <a:rPr lang="fr-BE" sz="1600" dirty="0" err="1" smtClean="0">
                <a:solidFill>
                  <a:srgbClr val="0070C0"/>
                </a:solidFill>
              </a:rPr>
              <a:t>Enumeration</a:t>
            </a:r>
            <a:r>
              <a:rPr lang="fr-BE" sz="1600" dirty="0" smtClean="0">
                <a:solidFill>
                  <a:srgbClr val="0070C0"/>
                </a:solidFill>
              </a:rPr>
              <a:t> B</a:t>
            </a:r>
            <a:r>
              <a:rPr lang="fr-BE" sz="1600" dirty="0" smtClean="0"/>
              <a:t> » avec le numéro de fascicule.</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(4)</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46</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6" name="ZoneTexte 5"/>
          <p:cNvSpPr txBox="1"/>
          <p:nvPr/>
        </p:nvSpPr>
        <p:spPr>
          <a:xfrm>
            <a:off x="251520" y="1124745"/>
            <a:ext cx="8136904" cy="4555093"/>
          </a:xfrm>
          <a:prstGeom prst="rect">
            <a:avLst/>
          </a:prstGeom>
          <a:noFill/>
        </p:spPr>
        <p:txBody>
          <a:bodyPr wrap="square" rtlCol="0">
            <a:spAutoFit/>
          </a:bodyPr>
          <a:lstStyle/>
          <a:p>
            <a:r>
              <a:rPr lang="fr-BE" u="sng" dirty="0" smtClean="0"/>
              <a:t>Les zones suivantes doivent être complétées (suite):</a:t>
            </a:r>
          </a:p>
          <a:p>
            <a:endParaRPr lang="fr-BE" dirty="0" smtClean="0"/>
          </a:p>
          <a:p>
            <a:pPr>
              <a:buFont typeface="Arial" pitchFamily="34" charset="0"/>
              <a:buChar char="•"/>
            </a:pPr>
            <a:r>
              <a:rPr lang="fr-BE" dirty="0" smtClean="0"/>
              <a:t> </a:t>
            </a:r>
            <a:r>
              <a:rPr lang="fr-BE" b="1" i="1" dirty="0" smtClean="0"/>
              <a:t>Eléments de chronologie</a:t>
            </a:r>
            <a:r>
              <a:rPr lang="fr-BE" dirty="0" smtClean="0"/>
              <a:t>: la plupart des périodiques comportent un seul niveau de chronologie (par ex. 1988) ou en deux niveaux (par ex. 1988, février, ou 1964, automne). Vous complétez de la manière suivante, </a:t>
            </a:r>
            <a:r>
              <a:rPr lang="fr-BE" u="sng" dirty="0" smtClean="0"/>
              <a:t>toujours en chiffres arabes:</a:t>
            </a:r>
          </a:p>
          <a:p>
            <a:pPr lvl="1">
              <a:buFont typeface="Arial" pitchFamily="34" charset="0"/>
              <a:buChar char="•"/>
            </a:pPr>
            <a:r>
              <a:rPr lang="fr-BE" dirty="0" smtClean="0"/>
              <a:t> </a:t>
            </a:r>
            <a:r>
              <a:rPr lang="fr-BE" sz="1600" dirty="0" smtClean="0"/>
              <a:t>si un seul niveau de chronologie,  complétez uniquement « </a:t>
            </a:r>
            <a:r>
              <a:rPr lang="fr-BE" sz="1600" dirty="0" err="1" smtClean="0">
                <a:solidFill>
                  <a:srgbClr val="0070C0"/>
                </a:solidFill>
              </a:rPr>
              <a:t>Chronology</a:t>
            </a:r>
            <a:r>
              <a:rPr lang="fr-BE" sz="1600" dirty="0" smtClean="0">
                <a:solidFill>
                  <a:srgbClr val="0070C0"/>
                </a:solidFill>
              </a:rPr>
              <a:t> I</a:t>
            </a:r>
            <a:r>
              <a:rPr lang="fr-BE" sz="1600" dirty="0" smtClean="0"/>
              <a:t> »</a:t>
            </a:r>
          </a:p>
          <a:p>
            <a:pPr lvl="1">
              <a:buFont typeface="Arial" pitchFamily="34" charset="0"/>
              <a:buChar char="•"/>
            </a:pPr>
            <a:r>
              <a:rPr lang="fr-BE" sz="1600" dirty="0" smtClean="0"/>
              <a:t> si deux niveaux de chronologie, complétez « </a:t>
            </a:r>
            <a:r>
              <a:rPr lang="fr-BE" sz="1600" dirty="0" smtClean="0">
                <a:solidFill>
                  <a:srgbClr val="0070C0"/>
                </a:solidFill>
              </a:rPr>
              <a:t> </a:t>
            </a:r>
            <a:r>
              <a:rPr lang="fr-BE" sz="1600" dirty="0" err="1" smtClean="0">
                <a:solidFill>
                  <a:srgbClr val="0070C0"/>
                </a:solidFill>
              </a:rPr>
              <a:t>Chronology</a:t>
            </a:r>
            <a:r>
              <a:rPr lang="fr-BE" sz="1600" dirty="0" smtClean="0">
                <a:solidFill>
                  <a:srgbClr val="0070C0"/>
                </a:solidFill>
              </a:rPr>
              <a:t> I </a:t>
            </a:r>
            <a:r>
              <a:rPr lang="fr-BE" sz="1600" dirty="0" smtClean="0"/>
              <a:t> » avec l’indication de l’année, « </a:t>
            </a:r>
            <a:r>
              <a:rPr lang="fr-BE" sz="1600" dirty="0" smtClean="0">
                <a:solidFill>
                  <a:srgbClr val="0070C0"/>
                </a:solidFill>
              </a:rPr>
              <a:t> </a:t>
            </a:r>
            <a:r>
              <a:rPr lang="fr-BE" sz="1600" dirty="0" err="1" smtClean="0">
                <a:solidFill>
                  <a:srgbClr val="0070C0"/>
                </a:solidFill>
              </a:rPr>
              <a:t>Chronology</a:t>
            </a:r>
            <a:r>
              <a:rPr lang="fr-BE" sz="1600" dirty="0" smtClean="0">
                <a:solidFill>
                  <a:srgbClr val="0070C0"/>
                </a:solidFill>
              </a:rPr>
              <a:t> J</a:t>
            </a:r>
            <a:r>
              <a:rPr lang="fr-BE" sz="1600" dirty="0" smtClean="0"/>
              <a:t> » avec l’indication du mois ou de la saison.</a:t>
            </a:r>
          </a:p>
          <a:p>
            <a:pPr lvl="2">
              <a:buFont typeface="Arial" pitchFamily="34" charset="0"/>
              <a:buChar char="•"/>
            </a:pPr>
            <a:r>
              <a:rPr lang="fr-BE" sz="1600" dirty="0" smtClean="0"/>
              <a:t> Pour convertir en chiffres arabes:</a:t>
            </a:r>
          </a:p>
          <a:p>
            <a:pPr lvl="3">
              <a:buFont typeface="Arial" pitchFamily="34" charset="0"/>
              <a:buChar char="•"/>
            </a:pPr>
            <a:r>
              <a:rPr lang="fr-BE" sz="1600" dirty="0" smtClean="0"/>
              <a:t> janvier = 01, février = 02, etc.</a:t>
            </a:r>
          </a:p>
          <a:p>
            <a:pPr lvl="3">
              <a:buFont typeface="Arial" pitchFamily="34" charset="0"/>
              <a:buChar char="•"/>
            </a:pPr>
            <a:r>
              <a:rPr lang="fr-BE" sz="1600" dirty="0" smtClean="0"/>
              <a:t> janvier/juin = 01/06, etc.</a:t>
            </a:r>
          </a:p>
          <a:p>
            <a:pPr lvl="3">
              <a:buFont typeface="Arial" pitchFamily="34" charset="0"/>
              <a:buChar char="•"/>
            </a:pPr>
            <a:r>
              <a:rPr lang="fr-BE" sz="1600" dirty="0" smtClean="0"/>
              <a:t> 1</a:t>
            </a:r>
            <a:r>
              <a:rPr lang="fr-BE" sz="1600" baseline="30000" dirty="0" smtClean="0"/>
              <a:t>er</a:t>
            </a:r>
            <a:r>
              <a:rPr lang="fr-BE" sz="1600" dirty="0" smtClean="0"/>
              <a:t> trimestre = 01/03, 2</a:t>
            </a:r>
            <a:r>
              <a:rPr lang="fr-BE" sz="1600" baseline="30000" dirty="0" smtClean="0"/>
              <a:t>e</a:t>
            </a:r>
            <a:r>
              <a:rPr lang="fr-BE" sz="1600" dirty="0" smtClean="0"/>
              <a:t> trimestre = 04/06, etc.</a:t>
            </a:r>
          </a:p>
          <a:p>
            <a:pPr lvl="3">
              <a:buFont typeface="Arial" pitchFamily="34" charset="0"/>
              <a:buChar char="•"/>
            </a:pPr>
            <a:r>
              <a:rPr lang="fr-BE" sz="1600" dirty="0" smtClean="0"/>
              <a:t> saisons : 21 = printemps (</a:t>
            </a:r>
            <a:r>
              <a:rPr lang="fr-BE" sz="1600" dirty="0" err="1" smtClean="0"/>
              <a:t>mars–mai</a:t>
            </a:r>
            <a:r>
              <a:rPr lang="fr-BE" sz="1600" dirty="0" smtClean="0"/>
              <a:t>) ; 22 = été (</a:t>
            </a:r>
            <a:r>
              <a:rPr lang="fr-BE" sz="1600" dirty="0" err="1" smtClean="0"/>
              <a:t>juin–août</a:t>
            </a:r>
            <a:r>
              <a:rPr lang="fr-BE" sz="1600" dirty="0" smtClean="0"/>
              <a:t>); 23 = automne (</a:t>
            </a:r>
            <a:r>
              <a:rPr lang="fr-BE" sz="1600" dirty="0" err="1" smtClean="0"/>
              <a:t>septembre–novembre</a:t>
            </a:r>
            <a:r>
              <a:rPr lang="fr-BE" sz="1600" dirty="0" smtClean="0"/>
              <a:t>); 24 = hiver (décembre-février)</a:t>
            </a:r>
          </a:p>
          <a:p>
            <a:pPr lvl="1"/>
            <a:endParaRPr lang="fr-BE" u="sng" dirty="0" smtClean="0"/>
          </a:p>
          <a:p>
            <a:r>
              <a:rPr lang="fr-BE" dirty="0" smtClean="0"/>
              <a:t>Si le périodique comprend plus de deux niveaux de numérotation ou de chronologie, c’est gérable mais plus complexe. Contactez votre collègue chargé du </a:t>
            </a:r>
            <a:r>
              <a:rPr lang="fr-BE" dirty="0" err="1" smtClean="0"/>
              <a:t>bulletinage</a:t>
            </a:r>
            <a:r>
              <a:rPr lang="fr-BE" dirty="0" smtClean="0"/>
              <a:t>…</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(5)</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47</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6" name="ZoneTexte 5"/>
          <p:cNvSpPr txBox="1"/>
          <p:nvPr/>
        </p:nvSpPr>
        <p:spPr>
          <a:xfrm>
            <a:off x="251520" y="1124745"/>
            <a:ext cx="8136904" cy="4247317"/>
          </a:xfrm>
          <a:prstGeom prst="rect">
            <a:avLst/>
          </a:prstGeom>
          <a:noFill/>
        </p:spPr>
        <p:txBody>
          <a:bodyPr wrap="square" rtlCol="0">
            <a:spAutoFit/>
          </a:bodyPr>
          <a:lstStyle/>
          <a:p>
            <a:r>
              <a:rPr lang="fr-BE" u="sng" dirty="0" smtClean="0"/>
              <a:t>Les zones suivantes doivent être complétées (fin):</a:t>
            </a:r>
          </a:p>
          <a:p>
            <a:endParaRPr lang="fr-BE" dirty="0" smtClean="0"/>
          </a:p>
          <a:p>
            <a:pPr>
              <a:buFont typeface="Arial" pitchFamily="34" charset="0"/>
              <a:buChar char="•"/>
            </a:pPr>
            <a:r>
              <a:rPr lang="fr-BE" dirty="0" smtClean="0"/>
              <a:t> </a:t>
            </a:r>
            <a:r>
              <a:rPr lang="fr-BE" b="1" i="1" dirty="0" smtClean="0"/>
              <a:t>Description</a:t>
            </a:r>
          </a:p>
          <a:p>
            <a:pPr lvl="1">
              <a:buFont typeface="Arial" pitchFamily="34" charset="0"/>
              <a:buChar char="•"/>
            </a:pPr>
            <a:r>
              <a:rPr lang="fr-BE" dirty="0" smtClean="0"/>
              <a:t> La description reprend les éléments de numérotation et de chronologie en vue de l’affichage.</a:t>
            </a:r>
          </a:p>
          <a:p>
            <a:pPr lvl="1">
              <a:buFont typeface="Arial" pitchFamily="34" charset="0"/>
              <a:buChar char="•"/>
            </a:pPr>
            <a:r>
              <a:rPr lang="fr-BE" dirty="0" smtClean="0"/>
              <a:t> Prochainement, la description pourra être générée automatiquement en cliquant sur le bouton « </a:t>
            </a:r>
            <a:r>
              <a:rPr lang="fr-BE" dirty="0" err="1" smtClean="0"/>
              <a:t>Generate</a:t>
            </a:r>
            <a:r>
              <a:rPr lang="fr-BE" dirty="0" smtClean="0"/>
              <a:t> » situé à côté de la zone, mais actuellement, il faut toujours la compléter manuellement.</a:t>
            </a:r>
          </a:p>
          <a:p>
            <a:pPr lvl="1">
              <a:buFont typeface="Arial" pitchFamily="34" charset="0"/>
              <a:buChar char="•"/>
            </a:pPr>
            <a:r>
              <a:rPr lang="fr-BE" dirty="0" smtClean="0"/>
              <a:t> La notation se fait sur le modèle suivant, les indications de mois et de saisons se faisant dans la langue du périodique:</a:t>
            </a:r>
          </a:p>
          <a:p>
            <a:pPr lvl="2">
              <a:buFont typeface="Arial" pitchFamily="34" charset="0"/>
              <a:buChar char="•"/>
            </a:pPr>
            <a:r>
              <a:rPr lang="fr-BE" dirty="0" smtClean="0"/>
              <a:t> v.52(2012)</a:t>
            </a:r>
          </a:p>
          <a:p>
            <a:pPr lvl="2">
              <a:buFont typeface="Arial" pitchFamily="34" charset="0"/>
              <a:buChar char="•"/>
            </a:pPr>
            <a:r>
              <a:rPr lang="fr-BE" dirty="0" smtClean="0"/>
              <a:t> no.14(1978)</a:t>
            </a:r>
          </a:p>
          <a:p>
            <a:pPr lvl="2">
              <a:buFont typeface="Arial" pitchFamily="34" charset="0"/>
              <a:buChar char="•"/>
            </a:pPr>
            <a:r>
              <a:rPr lang="fr-BE" dirty="0" smtClean="0"/>
              <a:t> v.48:no.3(1965:juil./sept.)</a:t>
            </a:r>
          </a:p>
          <a:p>
            <a:pPr lvl="2">
              <a:buFont typeface="Arial" pitchFamily="34" charset="0"/>
              <a:buChar char="•"/>
            </a:pPr>
            <a:r>
              <a:rPr lang="fr-BE" dirty="0" smtClean="0"/>
              <a:t> no.27(2011:automne)</a:t>
            </a:r>
          </a:p>
          <a:p>
            <a:pPr lvl="1">
              <a:buFont typeface="Arial" pitchFamily="34" charset="0"/>
              <a:buChar char="•"/>
            </a:pPr>
            <a:endParaRPr lang="fr-BE" dirty="0" smtClean="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(6)</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48</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6" name="ZoneTexte 5"/>
          <p:cNvSpPr txBox="1"/>
          <p:nvPr/>
        </p:nvSpPr>
        <p:spPr>
          <a:xfrm>
            <a:off x="251520" y="1124745"/>
            <a:ext cx="8136904" cy="923330"/>
          </a:xfrm>
          <a:prstGeom prst="rect">
            <a:avLst/>
          </a:prstGeom>
          <a:noFill/>
        </p:spPr>
        <p:txBody>
          <a:bodyPr wrap="square" rtlCol="0">
            <a:spAutoFit/>
          </a:bodyPr>
          <a:lstStyle/>
          <a:p>
            <a:endParaRPr lang="fr-BE" dirty="0" smtClean="0"/>
          </a:p>
          <a:p>
            <a:r>
              <a:rPr lang="fr-BE" b="1" u="sng" dirty="0" smtClean="0">
                <a:sym typeface="Wingdings"/>
              </a:rPr>
              <a:t>Sauvegarder</a:t>
            </a:r>
            <a:r>
              <a:rPr lang="fr-BE" dirty="0" smtClean="0">
                <a:solidFill>
                  <a:schemeClr val="accent6">
                    <a:lumMod val="50000"/>
                  </a:schemeClr>
                </a:solidFill>
                <a:sym typeface="Wingdings"/>
              </a:rPr>
              <a:t> </a:t>
            </a:r>
            <a:r>
              <a:rPr lang="fr-BE" dirty="0" smtClean="0">
                <a:sym typeface="Wingdings"/>
              </a:rPr>
              <a:t>les données une fois qu’elles ont été encodées : </a:t>
            </a:r>
            <a:br>
              <a:rPr lang="fr-BE" dirty="0" smtClean="0">
                <a:sym typeface="Wingdings"/>
              </a:rPr>
            </a:br>
            <a:r>
              <a:rPr lang="fr-BE" dirty="0" smtClean="0">
                <a:sym typeface="Wingdings"/>
              </a:rPr>
              <a:t>cliquer « </a:t>
            </a:r>
            <a:r>
              <a:rPr lang="fr-BE" b="1" dirty="0" smtClean="0">
                <a:solidFill>
                  <a:srgbClr val="002060"/>
                </a:solidFill>
                <a:sym typeface="Wingdings"/>
              </a:rPr>
              <a:t>Save</a:t>
            </a:r>
            <a:r>
              <a:rPr lang="fr-BE" dirty="0" smtClean="0">
                <a:sym typeface="Wingdings"/>
              </a:rPr>
              <a:t> ».</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(7)</a:t>
            </a:r>
            <a:endParaRPr lang="fr-BE" sz="2800" dirty="0">
              <a:solidFill>
                <a:schemeClr val="tx2"/>
              </a:solidFill>
              <a:latin typeface="Arial Rounded MT Bold"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79512" y="2420888"/>
            <a:ext cx="8225120" cy="2557562"/>
          </a:xfrm>
          <a:prstGeom prst="rect">
            <a:avLst/>
          </a:prstGeom>
          <a:noFill/>
          <a:ln w="9525">
            <a:noFill/>
            <a:miter lim="800000"/>
            <a:headEnd/>
            <a:tailEnd/>
          </a:ln>
        </p:spPr>
      </p:pic>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49</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4" name="ZoneTexte 3"/>
          <p:cNvSpPr txBox="1"/>
          <p:nvPr/>
        </p:nvSpPr>
        <p:spPr>
          <a:xfrm>
            <a:off x="467544" y="836712"/>
            <a:ext cx="7488832" cy="1200329"/>
          </a:xfrm>
          <a:prstGeom prst="rect">
            <a:avLst/>
          </a:prstGeom>
          <a:noFill/>
        </p:spPr>
        <p:txBody>
          <a:bodyPr wrap="square" rtlCol="0">
            <a:spAutoFit/>
          </a:bodyPr>
          <a:lstStyle/>
          <a:p>
            <a:pPr>
              <a:buFont typeface="Wingdings"/>
              <a:buChar char="è"/>
            </a:pPr>
            <a:r>
              <a:rPr lang="fr-BE" dirty="0" smtClean="0">
                <a:sym typeface="Wingdings"/>
              </a:rPr>
              <a:t>Retour à la </a:t>
            </a:r>
            <a:r>
              <a:rPr lang="fr-BE" b="1" dirty="0" smtClean="0">
                <a:sym typeface="Wingdings"/>
              </a:rPr>
              <a:t>liste des exemplaires </a:t>
            </a:r>
            <a:r>
              <a:rPr lang="fr-BE" dirty="0" smtClean="0">
                <a:sym typeface="Wingdings"/>
              </a:rPr>
              <a:t>: </a:t>
            </a:r>
          </a:p>
          <a:p>
            <a:pPr>
              <a:buFont typeface="Arial" pitchFamily="34" charset="0"/>
              <a:buChar char="•"/>
            </a:pPr>
            <a:r>
              <a:rPr lang="fr-BE" dirty="0" smtClean="0">
                <a:sym typeface="Wingdings"/>
              </a:rPr>
              <a:t> un message nous informe que le nouvel exemplaire a bien été créé</a:t>
            </a:r>
          </a:p>
          <a:p>
            <a:pPr>
              <a:buFont typeface="Arial" pitchFamily="34" charset="0"/>
              <a:buChar char="•"/>
            </a:pPr>
            <a:r>
              <a:rPr lang="fr-BE" dirty="0" smtClean="0">
                <a:sym typeface="Wingdings"/>
              </a:rPr>
              <a:t> on le visualise classé dans la liste</a:t>
            </a:r>
          </a:p>
          <a:p>
            <a:pPr>
              <a:buFont typeface="Arial" pitchFamily="34" charset="0"/>
              <a:buChar char="•"/>
            </a:pPr>
            <a:r>
              <a:rPr lang="fr-BE" dirty="0" smtClean="0">
                <a:sym typeface="Wingdings"/>
              </a:rPr>
              <a:t>Cliquer sur « Back » pour clore la procédure.</a:t>
            </a:r>
            <a:endParaRPr lang="fr-BE" dirty="0"/>
          </a:p>
        </p:txBody>
      </p:sp>
      <p:sp>
        <p:nvSpPr>
          <p:cNvPr id="8" name="ZoneTexte 7"/>
          <p:cNvSpPr txBox="1"/>
          <p:nvPr/>
        </p:nvSpPr>
        <p:spPr>
          <a:xfrm>
            <a:off x="395536" y="332656"/>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(8)</a:t>
            </a:r>
            <a:endParaRPr lang="fr-BE" sz="2800" dirty="0">
              <a:solidFill>
                <a:schemeClr val="tx2"/>
              </a:solidFill>
              <a:latin typeface="Arial Rounded MT Bold"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611560" y="2132856"/>
            <a:ext cx="7185307" cy="4274994"/>
          </a:xfrm>
          <a:prstGeom prst="rect">
            <a:avLst/>
          </a:prstGeom>
          <a:noFill/>
          <a:ln w="9525">
            <a:noFill/>
            <a:miter lim="800000"/>
            <a:headEnd/>
            <a:tailEnd/>
          </a:ln>
        </p:spPr>
      </p:pic>
    </p:spTree>
    <p:extLst>
      <p:ext uri="{BB962C8B-B14F-4D97-AF65-F5344CB8AC3E}">
        <p14:creationId xmlns:p14="http://schemas.microsoft.com/office/powerpoint/2010/main" val="1740347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20080"/>
          </a:xfrm>
        </p:spPr>
        <p:txBody>
          <a:bodyPr/>
          <a:lstStyle/>
          <a:p>
            <a:r>
              <a:rPr lang="fr-BE" sz="2800" dirty="0" smtClean="0"/>
              <a:t>Ajout d’un calendrier prévisionnel</a:t>
            </a:r>
            <a:endParaRPr lang="fr-BE" sz="2800" dirty="0"/>
          </a:p>
        </p:txBody>
      </p:sp>
      <p:sp>
        <p:nvSpPr>
          <p:cNvPr id="3" name="Espace réservé du contenu 2"/>
          <p:cNvSpPr>
            <a:spLocks noGrp="1"/>
          </p:cNvSpPr>
          <p:nvPr>
            <p:ph idx="1"/>
          </p:nvPr>
        </p:nvSpPr>
        <p:spPr>
          <a:xfrm>
            <a:off x="179512" y="1052736"/>
            <a:ext cx="7992888" cy="5060032"/>
          </a:xfrm>
        </p:spPr>
        <p:txBody>
          <a:bodyPr/>
          <a:lstStyle/>
          <a:p>
            <a:pPr>
              <a:buNone/>
            </a:pPr>
            <a:r>
              <a:rPr lang="fr-BE" spc="-100" dirty="0" smtClean="0">
                <a:solidFill>
                  <a:schemeClr val="tx2"/>
                </a:solidFill>
                <a:latin typeface="Arial Rounded MT Bold" pitchFamily="34" charset="0"/>
                <a:ea typeface="+mj-ea"/>
                <a:cs typeface="+mj-cs"/>
              </a:rPr>
              <a:t> </a:t>
            </a:r>
            <a:r>
              <a:rPr lang="fr-BE" dirty="0" smtClean="0"/>
              <a:t>Ouvrir le HOL du périodique dans le </a:t>
            </a:r>
            <a:r>
              <a:rPr lang="fr-BE" i="1" dirty="0" err="1" smtClean="0"/>
              <a:t>Metadata</a:t>
            </a:r>
            <a:r>
              <a:rPr lang="fr-BE" i="1" dirty="0" smtClean="0"/>
              <a:t> Editor.</a:t>
            </a:r>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None/>
            </a:pPr>
            <a:endParaRPr lang="fr-BE" dirty="0" smtClean="0"/>
          </a:p>
          <a:p>
            <a:pPr>
              <a:buFont typeface="Wingdings" pitchFamily="2" charset="2"/>
              <a:buChar char="§"/>
            </a:pPr>
            <a:endParaRPr lang="fr-BE" dirty="0" smtClean="0"/>
          </a:p>
          <a:p>
            <a:pPr indent="17463">
              <a:buNone/>
            </a:pPr>
            <a:r>
              <a:rPr lang="fr-BE" dirty="0" smtClean="0"/>
              <a:t>Choisir le modèle ad hoc :</a:t>
            </a:r>
          </a:p>
          <a:p>
            <a:pPr indent="17463">
              <a:buNone/>
            </a:pPr>
            <a:r>
              <a:rPr lang="fr-BE" i="1" dirty="0" smtClean="0"/>
              <a:t>Menu </a:t>
            </a:r>
            <a:r>
              <a:rPr lang="fr-BE" i="1" dirty="0" err="1" smtClean="0"/>
              <a:t>Edit</a:t>
            </a:r>
            <a:r>
              <a:rPr lang="fr-BE" i="1" dirty="0" smtClean="0"/>
              <a:t> &gt; </a:t>
            </a:r>
            <a:r>
              <a:rPr lang="fr-BE" i="1" dirty="0" err="1" smtClean="0"/>
              <a:t>Expand</a:t>
            </a:r>
            <a:r>
              <a:rPr lang="fr-BE" i="1" dirty="0" smtClean="0"/>
              <a:t> </a:t>
            </a:r>
            <a:r>
              <a:rPr lang="fr-BE" i="1" dirty="0" err="1" smtClean="0"/>
              <a:t>from</a:t>
            </a:r>
            <a:r>
              <a:rPr lang="fr-BE" i="1" dirty="0" smtClean="0"/>
              <a:t> Template</a:t>
            </a:r>
          </a:p>
          <a:p>
            <a:pPr indent="17463">
              <a:buNone/>
            </a:pPr>
            <a:r>
              <a:rPr lang="fr-BE" dirty="0" smtClean="0"/>
              <a:t>ou Ctrl+E</a:t>
            </a:r>
          </a:p>
          <a:p>
            <a:pPr>
              <a:buFont typeface="Wingdings" pitchFamily="2" charset="2"/>
              <a:buChar char="§"/>
            </a:pPr>
            <a:endParaRPr lang="fr-BE" dirty="0" smtClean="0"/>
          </a:p>
          <a:p>
            <a:pPr>
              <a:buNone/>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7" name="Image 6" descr="CalPrev001.PNG"/>
          <p:cNvPicPr>
            <a:picLocks noChangeAspect="1"/>
          </p:cNvPicPr>
          <p:nvPr/>
        </p:nvPicPr>
        <p:blipFill>
          <a:blip r:embed="rId3" cstate="print"/>
          <a:stretch>
            <a:fillRect/>
          </a:stretch>
        </p:blipFill>
        <p:spPr>
          <a:xfrm>
            <a:off x="179512" y="1628800"/>
            <a:ext cx="6697010" cy="1505160"/>
          </a:xfrm>
          <a:prstGeom prst="rect">
            <a:avLst/>
          </a:prstGeom>
          <a:ln>
            <a:noFill/>
          </a:ln>
          <a:effectLst>
            <a:outerShdw blurRad="292100" dist="139700" dir="2700000" algn="tl" rotWithShape="0">
              <a:srgbClr val="333333">
                <a:alpha val="65000"/>
              </a:srgbClr>
            </a:outerShdw>
          </a:effectLst>
        </p:spPr>
      </p:pic>
      <p:pic>
        <p:nvPicPr>
          <p:cNvPr id="9" name="Image 8" descr="CalPrev002.PNG"/>
          <p:cNvPicPr>
            <a:picLocks noChangeAspect="1"/>
          </p:cNvPicPr>
          <p:nvPr/>
        </p:nvPicPr>
        <p:blipFill>
          <a:blip r:embed="rId4" cstate="print"/>
          <a:stretch>
            <a:fillRect/>
          </a:stretch>
        </p:blipFill>
        <p:spPr>
          <a:xfrm>
            <a:off x="4499992" y="2413880"/>
            <a:ext cx="3666667" cy="40095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Exemplaire virtuels et demandes (</a:t>
            </a:r>
            <a:r>
              <a:rPr lang="fr-BE" sz="2400" i="1" dirty="0" err="1" smtClean="0"/>
              <a:t>request</a:t>
            </a:r>
            <a:r>
              <a:rPr lang="fr-BE" sz="2400" dirty="0" err="1" smtClean="0"/>
              <a:t>s</a:t>
            </a:r>
            <a:r>
              <a:rPr lang="fr-BE" sz="2400" dirty="0" smtClean="0"/>
              <a:t>)</a:t>
            </a:r>
            <a:endParaRPr lang="fr-BE" sz="2400" dirty="0"/>
          </a:p>
        </p:txBody>
      </p:sp>
      <p:sp>
        <p:nvSpPr>
          <p:cNvPr id="6" name="Espace réservé du contenu 5"/>
          <p:cNvSpPr>
            <a:spLocks noGrp="1"/>
          </p:cNvSpPr>
          <p:nvPr>
            <p:ph idx="1"/>
          </p:nvPr>
        </p:nvSpPr>
        <p:spPr>
          <a:xfrm>
            <a:off x="179512" y="1052736"/>
            <a:ext cx="8280920" cy="5348064"/>
          </a:xfrm>
        </p:spPr>
        <p:txBody>
          <a:bodyPr/>
          <a:lstStyle/>
          <a:p>
            <a:pPr>
              <a:buNone/>
            </a:pPr>
            <a:r>
              <a:rPr lang="fr-BE" dirty="0" smtClean="0"/>
              <a:t>Dans ALMA, les demandes de consultation et de numérisation (</a:t>
            </a:r>
            <a:r>
              <a:rPr lang="fr-BE" i="1" dirty="0" err="1" smtClean="0"/>
              <a:t>requests</a:t>
            </a:r>
            <a:r>
              <a:rPr lang="fr-BE" dirty="0" smtClean="0"/>
              <a:t>) qui sont introduites par les usagers sont gérées au niveau des exemplaires.</a:t>
            </a:r>
          </a:p>
          <a:p>
            <a:pPr>
              <a:buNone/>
            </a:pPr>
            <a:r>
              <a:rPr lang="fr-BE" dirty="0" smtClean="0"/>
              <a:t>Le cas des périodiques qui ne possèdent aucun fascicule </a:t>
            </a:r>
            <a:r>
              <a:rPr lang="fr-BE" dirty="0" err="1" smtClean="0"/>
              <a:t>exemplarisé</a:t>
            </a:r>
            <a:r>
              <a:rPr lang="fr-BE" dirty="0" smtClean="0"/>
              <a:t> posait donc problème: aucune </a:t>
            </a:r>
            <a:r>
              <a:rPr lang="fr-BE" i="1" dirty="0" err="1" smtClean="0"/>
              <a:t>request</a:t>
            </a:r>
            <a:r>
              <a:rPr lang="fr-BE" dirty="0" smtClean="0"/>
              <a:t> ne pouvait être introduite pour ces collections.</a:t>
            </a:r>
          </a:p>
          <a:p>
            <a:pPr>
              <a:buNone/>
            </a:pPr>
            <a:r>
              <a:rPr lang="fr-BE" dirty="0" smtClean="0"/>
              <a:t>Par un traitement automatique, un exemplaire virtuel a été ajouté sous chaque holding de périodique non </a:t>
            </a:r>
            <a:r>
              <a:rPr lang="fr-BE" dirty="0" err="1" smtClean="0"/>
              <a:t>exemplarisé</a:t>
            </a:r>
            <a:r>
              <a:rPr lang="fr-BE" dirty="0" smtClean="0"/>
              <a:t> pour solutionner le problème.</a:t>
            </a:r>
          </a:p>
          <a:p>
            <a:pPr>
              <a:buNone/>
            </a:pPr>
            <a:r>
              <a:rPr lang="fr-BE" dirty="0" smtClean="0"/>
              <a:t>On parle d’un exemplaire virtuel (</a:t>
            </a:r>
            <a:r>
              <a:rPr lang="fr-BE" i="1" dirty="0" err="1" smtClean="0"/>
              <a:t>virtual</a:t>
            </a:r>
            <a:r>
              <a:rPr lang="fr-BE" i="1" dirty="0" smtClean="0"/>
              <a:t> item</a:t>
            </a:r>
            <a:r>
              <a:rPr lang="fr-BE" dirty="0" smtClean="0"/>
              <a:t> ou exemplaire factice) car, dans ALMA, cet exemplaire ne désigne aucun fascicule en particulier. Il constitue un prête-nom pour n’importe quel volume ou fascicule d’une collection donnée.</a:t>
            </a:r>
          </a:p>
          <a:p>
            <a:pPr>
              <a:buNone/>
            </a:pPr>
            <a:r>
              <a:rPr lang="fr-BE" dirty="0" smtClean="0"/>
              <a:t>Pour éviter la confusion entre ces exemplaires virtuels et les exemplaires « réels » qui désignent un volume ou un fascicule précis, on vous demande de </a:t>
            </a:r>
            <a:r>
              <a:rPr lang="fr-BE" u="sng" dirty="0" smtClean="0"/>
              <a:t>supprimer l’exemplaire virtuel</a:t>
            </a:r>
            <a:r>
              <a:rPr lang="fr-BE" dirty="0" smtClean="0"/>
              <a:t> qui dépend d’un holding </a:t>
            </a:r>
            <a:r>
              <a:rPr lang="fr-BE" u="sng" dirty="0" smtClean="0"/>
              <a:t>à chaque fois que vous avez créé un exemplaire « réel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50</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(1)</a:t>
            </a:r>
            <a:endParaRPr lang="fr-BE" sz="2400" dirty="0"/>
          </a:p>
        </p:txBody>
      </p:sp>
      <p:sp>
        <p:nvSpPr>
          <p:cNvPr id="6" name="Espace réservé du contenu 5"/>
          <p:cNvSpPr>
            <a:spLocks noGrp="1"/>
          </p:cNvSpPr>
          <p:nvPr>
            <p:ph idx="1"/>
          </p:nvPr>
        </p:nvSpPr>
        <p:spPr>
          <a:xfrm>
            <a:off x="179512" y="908720"/>
            <a:ext cx="8280920" cy="5492080"/>
          </a:xfrm>
        </p:spPr>
        <p:txBody>
          <a:bodyPr>
            <a:normAutofit/>
          </a:bodyPr>
          <a:lstStyle/>
          <a:p>
            <a:pPr>
              <a:buFont typeface="Wingdings" panose="05000000000000000000" pitchFamily="2" charset="2"/>
              <a:buChar char="ü"/>
            </a:pPr>
            <a:r>
              <a:rPr lang="fr-BE" dirty="0" smtClean="0"/>
              <a:t> Effectuez la recherche pour visualiser la notice auquel l’exemplaire </a:t>
            </a:r>
            <a:br>
              <a:rPr lang="fr-BE" dirty="0" smtClean="0"/>
            </a:br>
            <a:r>
              <a:rPr lang="fr-BE" dirty="0" smtClean="0"/>
              <a:t>à supprimer est relié. </a:t>
            </a:r>
          </a:p>
          <a:p>
            <a:pPr>
              <a:buFont typeface="Wingdings" panose="05000000000000000000" pitchFamily="2" charset="2"/>
              <a:buChar char="ü"/>
            </a:pPr>
            <a:r>
              <a:rPr lang="fr-BE" dirty="0" smtClean="0"/>
              <a:t> Sélectionnez le holding concerné et cliquer sur « </a:t>
            </a:r>
            <a:r>
              <a:rPr lang="fr-BE" b="1" dirty="0" smtClean="0">
                <a:solidFill>
                  <a:srgbClr val="002060"/>
                </a:solidFill>
              </a:rPr>
              <a:t>Actions</a:t>
            </a:r>
            <a:r>
              <a:rPr lang="fr-BE" dirty="0" smtClean="0"/>
              <a:t> » puis « </a:t>
            </a:r>
            <a:r>
              <a:rPr lang="fr-BE" b="1" dirty="0" err="1" smtClean="0">
                <a:solidFill>
                  <a:srgbClr val="002060"/>
                </a:solidFill>
              </a:rPr>
              <a:t>View</a:t>
            </a:r>
            <a:r>
              <a:rPr lang="fr-BE" b="1" dirty="0" smtClean="0">
                <a:solidFill>
                  <a:srgbClr val="002060"/>
                </a:solidFill>
              </a:rPr>
              <a:t> items </a:t>
            </a:r>
            <a:r>
              <a:rPr lang="fr-BE" dirty="0" smtClean="0"/>
              <a:t>»</a:t>
            </a:r>
          </a:p>
          <a:p>
            <a:pPr>
              <a:buFont typeface="Wingdings" panose="05000000000000000000" pitchFamily="2" charset="2"/>
              <a:buChar char="ü"/>
            </a:pPr>
            <a:r>
              <a:rPr lang="fr-BE" dirty="0" smtClean="0"/>
              <a:t>Dans la liste, vous ne devez voir que deux exemplaires : l’exemplaire virtuel et l’exemplaire « réel » que vous venez de créer.</a:t>
            </a:r>
          </a:p>
          <a:p>
            <a:pPr>
              <a:buFont typeface="Wingdings" panose="05000000000000000000" pitchFamily="2" charset="2"/>
              <a:buChar char="ü"/>
            </a:pPr>
            <a:r>
              <a:rPr lang="fr-BE" b="1" dirty="0" smtClean="0">
                <a:solidFill>
                  <a:srgbClr val="002060"/>
                </a:solidFill>
              </a:rPr>
              <a:t>Sélectionnez</a:t>
            </a:r>
            <a:r>
              <a:rPr lang="fr-BE" dirty="0" smtClean="0"/>
              <a:t> l’item (exemplaire) à supprimer. Pour l’identifier:</a:t>
            </a:r>
          </a:p>
          <a:p>
            <a:pPr lvl="1">
              <a:buFont typeface="Wingdings" panose="05000000000000000000" pitchFamily="2" charset="2"/>
              <a:buChar char="ü"/>
            </a:pPr>
            <a:r>
              <a:rPr lang="fr-BE" dirty="0" smtClean="0"/>
              <a:t>il est doté d’un </a:t>
            </a:r>
            <a:r>
              <a:rPr lang="fr-BE" dirty="0" err="1" smtClean="0"/>
              <a:t>code-barre</a:t>
            </a:r>
            <a:r>
              <a:rPr lang="fr-BE" dirty="0" smtClean="0"/>
              <a:t> attribué par le système et qui commence par « ALMA… »,</a:t>
            </a:r>
          </a:p>
          <a:p>
            <a:pPr lvl="1">
              <a:buFont typeface="Wingdings" panose="05000000000000000000" pitchFamily="2" charset="2"/>
              <a:buChar char="ü"/>
            </a:pPr>
            <a:r>
              <a:rPr lang="fr-BE" dirty="0" smtClean="0"/>
              <a:t>La zone de description est vide puisqu’il ne désigne aucun fascicule précis.</a:t>
            </a: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51</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95536" y="4293096"/>
            <a:ext cx="8058351" cy="216199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(2)</a:t>
            </a:r>
            <a:endParaRPr lang="fr-BE" sz="2400" dirty="0"/>
          </a:p>
        </p:txBody>
      </p:sp>
      <p:sp>
        <p:nvSpPr>
          <p:cNvPr id="6" name="Espace réservé du contenu 5"/>
          <p:cNvSpPr>
            <a:spLocks noGrp="1"/>
          </p:cNvSpPr>
          <p:nvPr>
            <p:ph idx="1"/>
          </p:nvPr>
        </p:nvSpPr>
        <p:spPr>
          <a:xfrm>
            <a:off x="179512" y="908720"/>
            <a:ext cx="8280920" cy="5492080"/>
          </a:xfrm>
        </p:spPr>
        <p:txBody>
          <a:bodyPr>
            <a:normAutofit/>
          </a:bodyPr>
          <a:lstStyle/>
          <a:p>
            <a:pPr>
              <a:buFont typeface="Wingdings" panose="05000000000000000000" pitchFamily="2" charset="2"/>
              <a:buChar char="ü"/>
            </a:pPr>
            <a:r>
              <a:rPr lang="fr-BE" dirty="0" smtClean="0"/>
              <a:t>Dans les </a:t>
            </a:r>
            <a:r>
              <a:rPr lang="fr-BE" b="1" dirty="0" smtClean="0">
                <a:solidFill>
                  <a:srgbClr val="002060"/>
                </a:solidFill>
              </a:rPr>
              <a:t>actions</a:t>
            </a:r>
            <a:r>
              <a:rPr lang="fr-BE" dirty="0" smtClean="0"/>
              <a:t> associées à cet exemplaire : cliquez sur « </a:t>
            </a:r>
            <a:r>
              <a:rPr lang="fr-BE" b="1" dirty="0" err="1" smtClean="0">
                <a:solidFill>
                  <a:srgbClr val="002060"/>
                </a:solidFill>
              </a:rPr>
              <a:t>view</a:t>
            </a:r>
            <a:r>
              <a:rPr lang="fr-BE" dirty="0" smtClean="0"/>
              <a:t> » pour visualiser le détail de l’exemplaire et vérifiez que le type de matériel (</a:t>
            </a:r>
            <a:r>
              <a:rPr lang="fr-BE" i="1" dirty="0" err="1" smtClean="0"/>
              <a:t>material</a:t>
            </a:r>
            <a:r>
              <a:rPr lang="fr-BE" i="1" dirty="0" smtClean="0"/>
              <a:t> type</a:t>
            </a:r>
            <a:r>
              <a:rPr lang="fr-BE" dirty="0" smtClean="0"/>
              <a:t>) est bien « </a:t>
            </a:r>
            <a:r>
              <a:rPr lang="fr-BE" i="1" u="sng" dirty="0" err="1" smtClean="0"/>
              <a:t>virtual</a:t>
            </a:r>
            <a:r>
              <a:rPr lang="fr-BE" i="1" u="sng" dirty="0" smtClean="0"/>
              <a:t> item</a:t>
            </a:r>
            <a:r>
              <a:rPr lang="fr-BE" dirty="0" smtClean="0"/>
              <a:t> » (ou « exemplaire factice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r>
              <a:rPr lang="fr-BE" dirty="0" smtClean="0"/>
              <a:t>Cliquez ensuite sur « </a:t>
            </a:r>
            <a:r>
              <a:rPr lang="fr-BE" b="1" dirty="0" smtClean="0">
                <a:solidFill>
                  <a:srgbClr val="002060"/>
                </a:solidFill>
              </a:rPr>
              <a:t>Cancel</a:t>
            </a:r>
            <a:r>
              <a:rPr lang="fr-BE" dirty="0" smtClean="0"/>
              <a:t> » en haut à droite de l’écran pour sortir du détail de l’exemplaire et revenir à la liste des exemplaires</a:t>
            </a:r>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52</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sp>
        <p:nvSpPr>
          <p:cNvPr id="9" name="ZoneTexte 8"/>
          <p:cNvSpPr txBox="1"/>
          <p:nvPr/>
        </p:nvSpPr>
        <p:spPr>
          <a:xfrm>
            <a:off x="3635896" y="4869160"/>
            <a:ext cx="1296144" cy="369332"/>
          </a:xfrm>
          <a:prstGeom prst="rect">
            <a:avLst/>
          </a:prstGeom>
          <a:noFill/>
        </p:spPr>
        <p:txBody>
          <a:bodyPr wrap="square" rtlCol="0">
            <a:spAutoFit/>
          </a:bodyPr>
          <a:lstStyle/>
          <a:p>
            <a:endParaRPr lang="fr-BE" dirty="0"/>
          </a:p>
        </p:txBody>
      </p:sp>
      <p:pic>
        <p:nvPicPr>
          <p:cNvPr id="2050" name="Picture 2"/>
          <p:cNvPicPr>
            <a:picLocks noChangeAspect="1" noChangeArrowheads="1"/>
          </p:cNvPicPr>
          <p:nvPr/>
        </p:nvPicPr>
        <p:blipFill>
          <a:blip r:embed="rId3" cstate="print"/>
          <a:srcRect/>
          <a:stretch>
            <a:fillRect/>
          </a:stretch>
        </p:blipFill>
        <p:spPr bwMode="auto">
          <a:xfrm>
            <a:off x="251520" y="2080797"/>
            <a:ext cx="8064896" cy="2716355"/>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(3)</a:t>
            </a:r>
            <a:endParaRPr lang="fr-BE" sz="2400" dirty="0"/>
          </a:p>
        </p:txBody>
      </p:sp>
      <p:sp>
        <p:nvSpPr>
          <p:cNvPr id="6" name="Espace réservé du contenu 5"/>
          <p:cNvSpPr>
            <a:spLocks noGrp="1"/>
          </p:cNvSpPr>
          <p:nvPr>
            <p:ph idx="1"/>
          </p:nvPr>
        </p:nvSpPr>
        <p:spPr>
          <a:xfrm>
            <a:off x="179512" y="908720"/>
            <a:ext cx="8280920" cy="5328592"/>
          </a:xfrm>
        </p:spPr>
        <p:txBody>
          <a:bodyPr>
            <a:normAutofit/>
          </a:bodyPr>
          <a:lstStyle/>
          <a:p>
            <a:pPr>
              <a:buFont typeface="Wingdings" panose="05000000000000000000" pitchFamily="2" charset="2"/>
              <a:buChar char="ü"/>
            </a:pPr>
            <a:r>
              <a:rPr lang="fr-BE" dirty="0" smtClean="0"/>
              <a:t>Cliquez sur « Actions » et choisissez « </a:t>
            </a:r>
            <a:r>
              <a:rPr lang="fr-BE" dirty="0" err="1" smtClean="0"/>
              <a:t>Withdraw</a:t>
            </a: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r>
              <a:rPr lang="fr-BE" dirty="0" smtClean="0"/>
              <a:t>Un message d’alerte apparaît. Confirmez la suppression pour finaliser.</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53</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pic>
        <p:nvPicPr>
          <p:cNvPr id="1031" name="Picture 7"/>
          <p:cNvPicPr>
            <a:picLocks noChangeAspect="1" noChangeArrowheads="1"/>
          </p:cNvPicPr>
          <p:nvPr/>
        </p:nvPicPr>
        <p:blipFill>
          <a:blip r:embed="rId3" cstate="print"/>
          <a:srcRect/>
          <a:stretch>
            <a:fillRect/>
          </a:stretch>
        </p:blipFill>
        <p:spPr bwMode="auto">
          <a:xfrm>
            <a:off x="467544" y="1484784"/>
            <a:ext cx="7386613" cy="1782107"/>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043608" y="4005064"/>
            <a:ext cx="6168600" cy="2448272"/>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(4)</a:t>
            </a:r>
            <a:endParaRPr lang="fr-BE" sz="2400" dirty="0"/>
          </a:p>
        </p:txBody>
      </p:sp>
      <p:sp>
        <p:nvSpPr>
          <p:cNvPr id="6" name="Espace réservé du contenu 5"/>
          <p:cNvSpPr>
            <a:spLocks noGrp="1"/>
          </p:cNvSpPr>
          <p:nvPr>
            <p:ph idx="1"/>
          </p:nvPr>
        </p:nvSpPr>
        <p:spPr>
          <a:xfrm>
            <a:off x="179512" y="1268760"/>
            <a:ext cx="8280920" cy="4968552"/>
          </a:xfrm>
        </p:spPr>
        <p:txBody>
          <a:bodyPr>
            <a:normAutofit/>
          </a:bodyPr>
          <a:lstStyle/>
          <a:p>
            <a:pPr>
              <a:buFont typeface="Wingdings" panose="05000000000000000000" pitchFamily="2" charset="2"/>
              <a:buChar char="ü"/>
            </a:pPr>
            <a:r>
              <a:rPr lang="fr-BE" dirty="0" smtClean="0"/>
              <a:t>Le message « item has been </a:t>
            </a:r>
            <a:r>
              <a:rPr lang="fr-BE" dirty="0" err="1" smtClean="0"/>
              <a:t>successfully</a:t>
            </a:r>
            <a:r>
              <a:rPr lang="fr-BE" dirty="0" smtClean="0"/>
              <a:t> </a:t>
            </a:r>
            <a:r>
              <a:rPr lang="fr-BE" dirty="0" err="1" smtClean="0"/>
              <a:t>deleted</a:t>
            </a:r>
            <a:r>
              <a:rPr lang="fr-BE" dirty="0" smtClean="0"/>
              <a:t> » vous confirme que la suppression a bien été effectuée.</a:t>
            </a:r>
          </a:p>
          <a:p>
            <a:pPr>
              <a:buFont typeface="Wingdings" panose="05000000000000000000" pitchFamily="2" charset="2"/>
              <a:buChar char="ü"/>
            </a:pPr>
            <a:r>
              <a:rPr lang="fr-BE" dirty="0" smtClean="0"/>
              <a:t>L’exemplaire supprimé a disparu de la liste des exemplaires.</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None/>
            </a:pPr>
            <a:endParaRPr lang="fr-BE" dirty="0" smtClean="0"/>
          </a:p>
          <a:p>
            <a:pPr>
              <a:buFont typeface="Wingdings" panose="05000000000000000000" pitchFamily="2" charset="2"/>
              <a:buChar char="ü"/>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54</a:t>
            </a:fld>
            <a:endParaRPr lang="en-US"/>
          </a:p>
        </p:txBody>
      </p:sp>
      <p:sp>
        <p:nvSpPr>
          <p:cNvPr id="3" name="Espace réservé du pied de page 2"/>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pic>
        <p:nvPicPr>
          <p:cNvPr id="2050" name="Picture 2"/>
          <p:cNvPicPr>
            <a:picLocks noChangeAspect="1" noChangeArrowheads="1"/>
          </p:cNvPicPr>
          <p:nvPr/>
        </p:nvPicPr>
        <p:blipFill>
          <a:blip r:embed="rId3" cstate="print"/>
          <a:srcRect/>
          <a:stretch>
            <a:fillRect/>
          </a:stretch>
        </p:blipFill>
        <p:spPr bwMode="auto">
          <a:xfrm>
            <a:off x="395536" y="2708920"/>
            <a:ext cx="7895108" cy="302433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20688"/>
            <a:ext cx="7992888" cy="5688632"/>
          </a:xfrm>
        </p:spPr>
        <p:txBody>
          <a:bodyPr>
            <a:normAutofit lnSpcReduction="10000"/>
          </a:bodyPr>
          <a:lstStyle/>
          <a:p>
            <a:pPr marL="114300" indent="0">
              <a:buNone/>
            </a:pPr>
            <a:r>
              <a:rPr lang="fr-BE" dirty="0" smtClean="0"/>
              <a:t>Si, par erreur, vous supprimez le seul exemplaire qui est attaché à un holding, un </a:t>
            </a:r>
            <a:r>
              <a:rPr lang="fr-BE" b="1" u="sng" dirty="0" smtClean="0"/>
              <a:t>message </a:t>
            </a:r>
            <a:r>
              <a:rPr lang="fr-BE" dirty="0"/>
              <a:t>signale qu’aucun exemplaire n’est plus attaché </a:t>
            </a:r>
            <a:br>
              <a:rPr lang="fr-BE" dirty="0"/>
            </a:br>
            <a:r>
              <a:rPr lang="fr-BE" dirty="0"/>
              <a:t>au HOL et </a:t>
            </a:r>
            <a:r>
              <a:rPr lang="fr-BE" b="1" u="sng" dirty="0"/>
              <a:t>propose</a:t>
            </a:r>
            <a:r>
              <a:rPr lang="fr-BE" dirty="0"/>
              <a:t> </a:t>
            </a:r>
            <a:r>
              <a:rPr lang="fr-BE" dirty="0" smtClean="0"/>
              <a:t>:</a:t>
            </a:r>
            <a:endParaRPr lang="fr-BE" dirty="0"/>
          </a:p>
          <a:p>
            <a:pPr marL="411480" lvl="1" indent="0"/>
            <a:r>
              <a:rPr lang="fr-BE" dirty="0"/>
              <a:t> de maintenir le HOL inchangé (</a:t>
            </a:r>
            <a:r>
              <a:rPr lang="fr-BE" i="1" dirty="0" err="1"/>
              <a:t>Don’t</a:t>
            </a:r>
            <a:r>
              <a:rPr lang="fr-BE" i="1" dirty="0"/>
              <a:t> change the holding record)</a:t>
            </a:r>
            <a:endParaRPr lang="fr-BE" dirty="0"/>
          </a:p>
          <a:p>
            <a:pPr marL="411480" lvl="1" indent="0"/>
            <a:r>
              <a:rPr lang="fr-BE" dirty="0"/>
              <a:t> de supprimer le HOL (</a:t>
            </a:r>
            <a:r>
              <a:rPr lang="fr-BE" i="1" dirty="0" err="1"/>
              <a:t>Delete</a:t>
            </a:r>
            <a:r>
              <a:rPr lang="fr-BE" i="1" dirty="0"/>
              <a:t> the holdings record</a:t>
            </a:r>
            <a:r>
              <a:rPr lang="fr-BE" dirty="0" smtClean="0"/>
              <a:t>)</a:t>
            </a:r>
            <a:endParaRPr lang="fr-BE" i="1" dirty="0"/>
          </a:p>
          <a:p>
            <a:pPr marL="411480" lvl="1" indent="0"/>
            <a:r>
              <a:rPr lang="fr-BE" i="1" dirty="0"/>
              <a:t> </a:t>
            </a:r>
            <a:r>
              <a:rPr lang="fr-BE" dirty="0"/>
              <a:t>de maintenir le HOL sans le publier dans Primo (</a:t>
            </a:r>
            <a:r>
              <a:rPr lang="fr-BE" i="1" dirty="0" err="1"/>
              <a:t>Suppress</a:t>
            </a:r>
            <a:r>
              <a:rPr lang="fr-BE" i="1" dirty="0"/>
              <a:t> </a:t>
            </a:r>
            <a:r>
              <a:rPr lang="fr-BE" i="1" dirty="0" err="1"/>
              <a:t>from</a:t>
            </a:r>
            <a:r>
              <a:rPr lang="fr-BE" i="1" dirty="0"/>
              <a:t> </a:t>
            </a:r>
            <a:r>
              <a:rPr lang="fr-BE" i="1" dirty="0" smtClean="0"/>
              <a:t>   </a:t>
            </a:r>
            <a:r>
              <a:rPr lang="fr-BE" i="1" dirty="0" err="1" smtClean="0"/>
              <a:t>externalization</a:t>
            </a:r>
            <a:r>
              <a:rPr lang="fr-BE" dirty="0"/>
              <a:t>).</a:t>
            </a:r>
          </a:p>
          <a:p>
            <a:pPr marL="411480" lvl="1" indent="0"/>
            <a:r>
              <a:rPr lang="fr-BE" dirty="0"/>
              <a:t> de supprimer la notice bibliographique qui n’a pas d’autre notice de fonds / HOL (</a:t>
            </a:r>
            <a:r>
              <a:rPr lang="fr-BE" i="1" dirty="0" err="1"/>
              <a:t>Delete</a:t>
            </a:r>
            <a:r>
              <a:rPr lang="fr-BE" i="1" dirty="0"/>
              <a:t> </a:t>
            </a:r>
            <a:r>
              <a:rPr lang="fr-BE" i="1" dirty="0" err="1"/>
              <a:t>bibliographic</a:t>
            </a:r>
            <a:r>
              <a:rPr lang="fr-BE" i="1" dirty="0"/>
              <a:t> record </a:t>
            </a:r>
            <a:r>
              <a:rPr lang="fr-BE" i="1" dirty="0" err="1"/>
              <a:t>that</a:t>
            </a:r>
            <a:r>
              <a:rPr lang="fr-BE" i="1" dirty="0"/>
              <a:t> have no </a:t>
            </a:r>
            <a:r>
              <a:rPr lang="fr-BE" i="1" dirty="0" err="1"/>
              <a:t>other</a:t>
            </a:r>
            <a:r>
              <a:rPr lang="fr-BE" i="1" dirty="0"/>
              <a:t> holdings</a:t>
            </a:r>
            <a:r>
              <a:rPr lang="fr-BE" i="1" dirty="0" smtClean="0"/>
              <a:t>)</a:t>
            </a:r>
          </a:p>
          <a:p>
            <a:pPr marL="411480" lvl="1" indent="0"/>
            <a:endParaRPr lang="fr-BE" i="1" dirty="0" smtClean="0"/>
          </a:p>
          <a:p>
            <a:pPr marL="411480" lvl="1" indent="0"/>
            <a:endParaRPr lang="fr-BE" i="1" dirty="0" smtClean="0"/>
          </a:p>
          <a:p>
            <a:pPr marL="411480" lvl="1" indent="0"/>
            <a:endParaRPr lang="fr-BE" i="1" dirty="0" smtClean="0"/>
          </a:p>
          <a:p>
            <a:pPr marL="411480" lvl="1" indent="0">
              <a:buNone/>
            </a:pPr>
            <a:endParaRPr lang="fr-BE" i="1" dirty="0" smtClean="0"/>
          </a:p>
          <a:p>
            <a:pPr marL="411480" lvl="1" indent="0"/>
            <a:endParaRPr lang="fr-BE" i="1" dirty="0" smtClean="0"/>
          </a:p>
          <a:p>
            <a:pPr marL="411480" lvl="1" indent="0"/>
            <a:endParaRPr lang="fr-BE" i="1" dirty="0" smtClean="0"/>
          </a:p>
          <a:p>
            <a:pPr marL="411480" lvl="1" indent="0"/>
            <a:endParaRPr lang="fr-BE" i="1" dirty="0" smtClean="0"/>
          </a:p>
          <a:p>
            <a:pPr marL="411480" lvl="1" indent="0"/>
            <a:endParaRPr lang="fr-BE" i="1" dirty="0" smtClean="0"/>
          </a:p>
          <a:p>
            <a:pPr marL="411480" lvl="1" indent="0">
              <a:buNone/>
            </a:pPr>
            <a:r>
              <a:rPr lang="fr-BE" i="1" u="sng" dirty="0" smtClean="0"/>
              <a:t>Vous devez obligatoirement choisir </a:t>
            </a:r>
            <a:r>
              <a:rPr lang="fr-BE" i="1" dirty="0" smtClean="0"/>
              <a:t>« </a:t>
            </a:r>
            <a:r>
              <a:rPr lang="fr-BE" i="1" dirty="0" err="1" smtClean="0"/>
              <a:t>Don’t</a:t>
            </a:r>
            <a:r>
              <a:rPr lang="fr-BE" i="1" dirty="0" smtClean="0"/>
              <a:t> change the holdings record » afin de ne pas perdre </a:t>
            </a:r>
            <a:r>
              <a:rPr lang="fr-BE" i="1" smtClean="0"/>
              <a:t>les informations </a:t>
            </a:r>
            <a:r>
              <a:rPr lang="fr-BE" i="1" dirty="0" smtClean="0"/>
              <a:t>du holding.</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55</a:t>
            </a:fld>
            <a:endParaRPr lang="en-US"/>
          </a:p>
        </p:txBody>
      </p:sp>
      <p:sp>
        <p:nvSpPr>
          <p:cNvPr id="5" name="Espace réservé du pied de page 4"/>
          <p:cNvSpPr>
            <a:spLocks noGrp="1"/>
          </p:cNvSpPr>
          <p:nvPr>
            <p:ph type="ftr" sz="quarter" idx="3"/>
          </p:nvPr>
        </p:nvSpPr>
        <p:spPr/>
        <p:txBody>
          <a:bodyPr/>
          <a:lstStyle/>
          <a:p>
            <a:r>
              <a:rPr lang="fr-BE" dirty="0"/>
              <a:t>Alma @ </a:t>
            </a:r>
            <a:r>
              <a:rPr lang="fr-BE" dirty="0" err="1"/>
              <a:t>ULg</a:t>
            </a:r>
            <a:r>
              <a:rPr lang="fr-BE" dirty="0"/>
              <a:t> – Resource Management – Gestion des périodiques</a:t>
            </a:r>
            <a:endParaRPr lang="en-US" dirty="0"/>
          </a:p>
        </p:txBody>
      </p:sp>
      <p:sp>
        <p:nvSpPr>
          <p:cNvPr id="7"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dirty="0" smtClean="0"/>
              <a:t>Comment supprimer un exemplaire (5)</a:t>
            </a:r>
            <a:endParaRPr lang="fr-BE" sz="2400" dirty="0"/>
          </a:p>
        </p:txBody>
      </p:sp>
      <p:pic>
        <p:nvPicPr>
          <p:cNvPr id="6" name="Image 5"/>
          <p:cNvPicPr/>
          <p:nvPr/>
        </p:nvPicPr>
        <p:blipFill>
          <a:blip r:embed="rId3" cstate="print"/>
          <a:stretch>
            <a:fillRect/>
          </a:stretch>
        </p:blipFill>
        <p:spPr>
          <a:xfrm>
            <a:off x="1331640" y="3429000"/>
            <a:ext cx="5760720" cy="2160000"/>
          </a:xfrm>
          <a:prstGeom prst="rect">
            <a:avLst/>
          </a:prstGeom>
        </p:spPr>
      </p:pic>
      <p:sp>
        <p:nvSpPr>
          <p:cNvPr id="8" name="Flèche droite 7"/>
          <p:cNvSpPr/>
          <p:nvPr/>
        </p:nvSpPr>
        <p:spPr>
          <a:xfrm>
            <a:off x="251520" y="5805264"/>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FF0000"/>
              </a:solidFill>
            </a:endParaRPr>
          </a:p>
        </p:txBody>
      </p:sp>
    </p:spTree>
    <p:extLst>
      <p:ext uri="{BB962C8B-B14F-4D97-AF65-F5344CB8AC3E}">
        <p14:creationId xmlns:p14="http://schemas.microsoft.com/office/powerpoint/2010/main" val="3476631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Ajout d’un calendrier prévisionnel</a:t>
            </a:r>
            <a:endParaRPr lang="fr-BE" sz="2800" dirty="0"/>
          </a:p>
        </p:txBody>
      </p:sp>
      <p:sp>
        <p:nvSpPr>
          <p:cNvPr id="3" name="Espace réservé du contenu 2"/>
          <p:cNvSpPr>
            <a:spLocks noGrp="1"/>
          </p:cNvSpPr>
          <p:nvPr>
            <p:ph idx="1"/>
          </p:nvPr>
        </p:nvSpPr>
        <p:spPr>
          <a:xfrm>
            <a:off x="251520" y="908720"/>
            <a:ext cx="7992888" cy="5760640"/>
          </a:xfrm>
        </p:spPr>
        <p:txBody>
          <a:bodyPr/>
          <a:lstStyle/>
          <a:p>
            <a:pPr>
              <a:buNone/>
            </a:pPr>
            <a:r>
              <a:rPr lang="fr-BE" spc="-100" dirty="0" smtClean="0">
                <a:solidFill>
                  <a:schemeClr val="tx2"/>
                </a:solidFill>
                <a:latin typeface="Arial Rounded MT Bold" pitchFamily="34" charset="0"/>
                <a:ea typeface="+mj-ea"/>
                <a:cs typeface="+mj-cs"/>
              </a:rPr>
              <a:t> </a:t>
            </a: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r>
              <a:rPr lang="fr-BE" dirty="0" smtClean="0"/>
              <a:t>La notice bibliographique ne doit pas être ouverte sinon, ce sont les modèles BIB qui seront proposés.</a:t>
            </a:r>
          </a:p>
          <a:p>
            <a:pPr>
              <a:buFont typeface="Wingdings" pitchFamily="2" charset="2"/>
              <a:buChar char="§"/>
            </a:pPr>
            <a:endParaRPr lang="fr-BE" sz="900" dirty="0" smtClean="0"/>
          </a:p>
          <a:p>
            <a:pPr indent="17463" algn="ctr">
              <a:buNone/>
            </a:pPr>
            <a:r>
              <a:rPr lang="fr-BE" dirty="0" smtClean="0"/>
              <a:t>Les champs 853 et 590 (description du modèle) sont ajoutés. </a:t>
            </a:r>
          </a:p>
          <a:p>
            <a:pPr>
              <a:buNone/>
            </a:pPr>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8" name="Picture 2" descr="C:\Users\jfwillem\AppData\Local\Microsoft\Windows\Temporary Internet Files\Content.IE5\AHM03C2A\attention-icon-2332-large[1].png"/>
          <p:cNvPicPr>
            <a:picLocks noChangeAspect="1" noChangeArrowheads="1"/>
          </p:cNvPicPr>
          <p:nvPr/>
        </p:nvPicPr>
        <p:blipFill>
          <a:blip r:embed="rId3" cstate="print"/>
          <a:srcRect/>
          <a:stretch>
            <a:fillRect/>
          </a:stretch>
        </p:blipFill>
        <p:spPr bwMode="auto">
          <a:xfrm>
            <a:off x="179512" y="2420888"/>
            <a:ext cx="467544" cy="467544"/>
          </a:xfrm>
          <a:prstGeom prst="rect">
            <a:avLst/>
          </a:prstGeom>
          <a:ln>
            <a:noFill/>
          </a:ln>
          <a:effectLst/>
        </p:spPr>
      </p:pic>
      <p:pic>
        <p:nvPicPr>
          <p:cNvPr id="10" name="Image 9" descr="CalPrev004.PNG"/>
          <p:cNvPicPr>
            <a:picLocks noChangeAspect="1"/>
          </p:cNvPicPr>
          <p:nvPr/>
        </p:nvPicPr>
        <p:blipFill>
          <a:blip r:embed="rId4" cstate="print"/>
          <a:stretch>
            <a:fillRect/>
          </a:stretch>
        </p:blipFill>
        <p:spPr>
          <a:xfrm>
            <a:off x="2483768" y="3717032"/>
            <a:ext cx="5095238" cy="2333333"/>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1043608" y="6237312"/>
            <a:ext cx="7344816" cy="646331"/>
          </a:xfrm>
          <a:prstGeom prst="rect">
            <a:avLst/>
          </a:prstGeom>
          <a:noFill/>
        </p:spPr>
        <p:txBody>
          <a:bodyPr wrap="square" rtlCol="0">
            <a:spAutoFit/>
          </a:bodyPr>
          <a:lstStyle/>
          <a:p>
            <a:r>
              <a:rPr lang="fr-BE" dirty="0" smtClean="0"/>
              <a:t>À ce stade, il n’est pas nécessaire d’enregistrer la notice pour la suite du processus.</a:t>
            </a:r>
            <a:endParaRPr lang="fr-BE" dirty="0"/>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836712"/>
            <a:ext cx="6448372" cy="14040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7992888" cy="576064"/>
          </a:xfrm>
        </p:spPr>
        <p:txBody>
          <a:bodyPr/>
          <a:lstStyle/>
          <a:p>
            <a:r>
              <a:rPr lang="fr-BE" sz="2800" dirty="0" smtClean="0"/>
              <a:t>Paramétrage du Calendrier prévisionnel</a:t>
            </a:r>
            <a:endParaRPr lang="fr-BE" sz="2800" dirty="0"/>
          </a:p>
        </p:txBody>
      </p:sp>
      <p:sp>
        <p:nvSpPr>
          <p:cNvPr id="3" name="Espace réservé du contenu 2"/>
          <p:cNvSpPr>
            <a:spLocks noGrp="1"/>
          </p:cNvSpPr>
          <p:nvPr>
            <p:ph idx="1"/>
          </p:nvPr>
        </p:nvSpPr>
        <p:spPr>
          <a:xfrm>
            <a:off x="251520" y="620688"/>
            <a:ext cx="8280920" cy="6237312"/>
          </a:xfrm>
        </p:spPr>
        <p:txBody>
          <a:bodyPr>
            <a:normAutofit fontScale="92500" lnSpcReduction="20000"/>
          </a:bodyPr>
          <a:lstStyle/>
          <a:p>
            <a:pPr>
              <a:buNone/>
            </a:pPr>
            <a:r>
              <a:rPr lang="fr-BE" spc="-100" dirty="0" smtClean="0">
                <a:solidFill>
                  <a:schemeClr val="tx2"/>
                </a:solidFill>
                <a:latin typeface="Arial Rounded MT Bold" pitchFamily="34" charset="0"/>
                <a:ea typeface="+mj-ea"/>
                <a:cs typeface="+mj-cs"/>
              </a:rPr>
              <a:t> </a:t>
            </a:r>
            <a:endParaRPr lang="fr-BE" dirty="0" smtClean="0"/>
          </a:p>
          <a:p>
            <a:pPr marL="269875" defTabSz="893763">
              <a:buFont typeface="Wingdings" pitchFamily="2" charset="2"/>
              <a:buChar char="§"/>
            </a:pPr>
            <a:endParaRPr lang="fr-BE" sz="31200" dirty="0" smtClean="0"/>
          </a:p>
          <a:p>
            <a:pPr marL="269875" defTabSz="893763">
              <a:buFont typeface="Wingdings" pitchFamily="2" charset="2"/>
              <a:buChar char="§"/>
            </a:pPr>
            <a:r>
              <a:rPr lang="fr-BE" sz="1900" dirty="0" smtClean="0"/>
              <a:t>Pour paramétrer le calendrier prévisionnel, il faut se positionner sur le champ 853. Le formulaire de </a:t>
            </a:r>
            <a:r>
              <a:rPr lang="fr-BE" sz="1900" dirty="0" err="1" smtClean="0"/>
              <a:t>Next</a:t>
            </a:r>
            <a:r>
              <a:rPr lang="fr-BE" sz="1900" dirty="0" smtClean="0"/>
              <a:t> </a:t>
            </a:r>
            <a:r>
              <a:rPr lang="fr-BE" sz="1900" dirty="0" err="1" smtClean="0"/>
              <a:t>predicted</a:t>
            </a:r>
            <a:r>
              <a:rPr lang="fr-BE" sz="1900" dirty="0" smtClean="0"/>
              <a:t> </a:t>
            </a:r>
            <a:r>
              <a:rPr lang="fr-BE" sz="1900" dirty="0" err="1" smtClean="0"/>
              <a:t>item’s</a:t>
            </a:r>
            <a:r>
              <a:rPr lang="fr-BE" sz="1900" dirty="0" smtClean="0"/>
              <a:t> information est accessible via</a:t>
            </a:r>
          </a:p>
          <a:p>
            <a:pPr marL="2054225" lvl="2" defTabSz="893763">
              <a:buFont typeface="Wingdings" pitchFamily="2" charset="2"/>
              <a:buChar char="§"/>
            </a:pPr>
            <a:r>
              <a:rPr lang="fr-BE" dirty="0" smtClean="0"/>
              <a:t>le Menu </a:t>
            </a:r>
            <a:r>
              <a:rPr lang="fr-BE" i="1" dirty="0" smtClean="0"/>
              <a:t>Tools &gt; MARC21 Holdings &gt; </a:t>
            </a:r>
            <a:r>
              <a:rPr lang="fr-BE" i="1" dirty="0" err="1" smtClean="0"/>
              <a:t>Next</a:t>
            </a:r>
            <a:r>
              <a:rPr lang="fr-BE" i="1" dirty="0" smtClean="0"/>
              <a:t> </a:t>
            </a:r>
            <a:r>
              <a:rPr lang="fr-BE" i="1" dirty="0" err="1" smtClean="0"/>
              <a:t>predicted</a:t>
            </a:r>
            <a:r>
              <a:rPr lang="fr-BE" i="1" dirty="0" smtClean="0"/>
              <a:t> </a:t>
            </a:r>
            <a:r>
              <a:rPr lang="fr-BE" i="1" dirty="0" err="1" smtClean="0"/>
              <a:t>item’s</a:t>
            </a:r>
            <a:r>
              <a:rPr lang="fr-BE" i="1" dirty="0" smtClean="0"/>
              <a:t> information </a:t>
            </a:r>
          </a:p>
          <a:p>
            <a:pPr marL="2054225" lvl="2" defTabSz="893763">
              <a:buFont typeface="Wingdings" pitchFamily="2" charset="2"/>
              <a:buChar char="§"/>
            </a:pPr>
            <a:r>
              <a:rPr lang="fr-BE" dirty="0" smtClean="0"/>
              <a:t>le raccourci F3 </a:t>
            </a:r>
          </a:p>
          <a:p>
            <a:pPr marL="2054225" lvl="2" defTabSz="893763">
              <a:buFont typeface="Wingdings" pitchFamily="2" charset="2"/>
              <a:buChar char="§"/>
            </a:pPr>
            <a:r>
              <a:rPr lang="fr-BE" dirty="0" smtClean="0"/>
              <a:t>la loupe</a:t>
            </a:r>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6" name="Image 5" descr="CalPrev005.PNG"/>
          <p:cNvPicPr>
            <a:picLocks noChangeAspect="1"/>
          </p:cNvPicPr>
          <p:nvPr/>
        </p:nvPicPr>
        <p:blipFill>
          <a:blip r:embed="rId3" cstate="print"/>
          <a:stretch>
            <a:fillRect/>
          </a:stretch>
        </p:blipFill>
        <p:spPr>
          <a:xfrm>
            <a:off x="899592" y="785571"/>
            <a:ext cx="6696744" cy="42276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473"/>
            <a:ext cx="7992888" cy="504056"/>
          </a:xfrm>
        </p:spPr>
        <p:txBody>
          <a:bodyPr/>
          <a:lstStyle/>
          <a:p>
            <a:r>
              <a:rPr lang="fr-BE" sz="2800" dirty="0" smtClean="0"/>
              <a:t>Paramétrage du calendrier prévisionnel</a:t>
            </a:r>
            <a:endParaRPr lang="fr-BE" sz="2800" dirty="0"/>
          </a:p>
        </p:txBody>
      </p:sp>
      <p:sp>
        <p:nvSpPr>
          <p:cNvPr id="3" name="Espace réservé du contenu 2"/>
          <p:cNvSpPr>
            <a:spLocks noGrp="1"/>
          </p:cNvSpPr>
          <p:nvPr>
            <p:ph idx="1"/>
          </p:nvPr>
        </p:nvSpPr>
        <p:spPr>
          <a:xfrm>
            <a:off x="251520" y="836712"/>
            <a:ext cx="8208912" cy="5904656"/>
          </a:xfrm>
        </p:spPr>
        <p:txBody>
          <a:bodyPr>
            <a:normAutofit/>
          </a:bodyPr>
          <a:lstStyle/>
          <a:p>
            <a:pPr>
              <a:buNone/>
            </a:pPr>
            <a:r>
              <a:rPr lang="fr-BE" spc="-100" dirty="0" smtClean="0">
                <a:solidFill>
                  <a:schemeClr val="tx2"/>
                </a:solidFill>
                <a:latin typeface="Arial Rounded MT Bold" pitchFamily="34" charset="0"/>
              </a:rPr>
              <a:t> </a:t>
            </a:r>
            <a:endParaRPr lang="fr-BE" dirty="0" smtClean="0"/>
          </a:p>
          <a:p>
            <a:pPr marL="4033838" lvl="8" indent="-182563">
              <a:buFont typeface="Wingdings" pitchFamily="2" charset="2"/>
              <a:buChar char="§"/>
            </a:pPr>
            <a:r>
              <a:rPr lang="fr-BE" sz="1700" dirty="0" smtClean="0"/>
              <a:t>Par défaut, </a:t>
            </a:r>
            <a:r>
              <a:rPr lang="fr-BE" sz="1700" i="1" dirty="0" smtClean="0"/>
              <a:t>l’Issue Date </a:t>
            </a:r>
            <a:r>
              <a:rPr lang="fr-BE" sz="1700" dirty="0" smtClean="0"/>
              <a:t>est la date du jour. </a:t>
            </a:r>
          </a:p>
          <a:p>
            <a:pPr marL="4219575" lvl="8" indent="-1588">
              <a:buNone/>
            </a:pPr>
            <a:r>
              <a:rPr lang="fr-BE" sz="1600" dirty="0" smtClean="0"/>
              <a:t>C’est cette date qui est prise en compte pour l’estimation de la date d’arrivée des fascicules.</a:t>
            </a:r>
          </a:p>
          <a:p>
            <a:pPr marL="4219575" lvl="8" indent="-1588">
              <a:buNone/>
            </a:pPr>
            <a:r>
              <a:rPr lang="fr-BE" sz="1600" dirty="0" smtClean="0"/>
              <a:t>Elle peut donc avoir un impact sur les rappels au fournisseurs (</a:t>
            </a:r>
            <a:r>
              <a:rPr lang="fr-BE" sz="1600" dirty="0" err="1" smtClean="0"/>
              <a:t>cf</a:t>
            </a:r>
            <a:r>
              <a:rPr lang="fr-BE" sz="1600" dirty="0" smtClean="0"/>
              <a:t> formation acquisitions).</a:t>
            </a:r>
          </a:p>
          <a:p>
            <a:pPr marL="4033838" lvl="8" indent="1588">
              <a:buNone/>
            </a:pPr>
            <a:endParaRPr lang="fr-BE" dirty="0" smtClean="0"/>
          </a:p>
          <a:p>
            <a:pPr marL="5384800">
              <a:buNone/>
            </a:pPr>
            <a:r>
              <a:rPr lang="fr-BE" sz="1400" cap="small" dirty="0" smtClean="0"/>
              <a:t>Formulaire complété</a:t>
            </a:r>
          </a:p>
          <a:p>
            <a:pPr marL="5199063">
              <a:buFont typeface="Wingdings" pitchFamily="2" charset="2"/>
              <a:buChar char="§"/>
            </a:pPr>
            <a:endParaRPr lang="fr-BE" sz="1400" cap="small" dirty="0" smtClean="0"/>
          </a:p>
          <a:p>
            <a:pPr marL="5199063">
              <a:buFont typeface="Wingdings" pitchFamily="2" charset="2"/>
              <a:buChar char="§"/>
            </a:pPr>
            <a:endParaRPr lang="fr-BE" sz="1400" cap="small" dirty="0" smtClean="0"/>
          </a:p>
          <a:p>
            <a:pPr marL="5199063">
              <a:buFont typeface="Wingdings" pitchFamily="2" charset="2"/>
              <a:buChar char="§"/>
            </a:pPr>
            <a:endParaRPr lang="fr-BE" sz="1400" cap="small" dirty="0" smtClean="0"/>
          </a:p>
          <a:p>
            <a:pPr marL="5199063">
              <a:buFont typeface="Wingdings" pitchFamily="2" charset="2"/>
              <a:buChar char="§"/>
            </a:pPr>
            <a:endParaRPr lang="fr-BE" sz="1400" cap="small" dirty="0" smtClean="0"/>
          </a:p>
          <a:p>
            <a:pPr marL="5199063">
              <a:buNone/>
            </a:pPr>
            <a:endParaRPr lang="fr-BE" sz="2400" cap="small" dirty="0" smtClean="0"/>
          </a:p>
          <a:p>
            <a:pPr marL="1071563">
              <a:buNone/>
            </a:pPr>
            <a:r>
              <a:rPr lang="fr-BE" sz="1400" cap="small" dirty="0" smtClean="0"/>
              <a:t>Formulaire « vierge »</a:t>
            </a:r>
          </a:p>
          <a:p>
            <a:pPr marL="895350">
              <a:buFont typeface="Wingdings" pitchFamily="2" charset="2"/>
              <a:buChar char="§"/>
            </a:pPr>
            <a:endParaRPr lang="fr-BE" sz="5400" dirty="0" smtClean="0"/>
          </a:p>
          <a:p>
            <a:pPr marL="895350">
              <a:buFont typeface="Wingdings" pitchFamily="2" charset="2"/>
              <a:buChar char="§"/>
            </a:pPr>
            <a:endParaRPr lang="fr-BE" sz="1800" dirty="0" smtClean="0"/>
          </a:p>
          <a:p>
            <a:pPr marL="2960688" indent="0" algn="r">
              <a:buNone/>
            </a:pPr>
            <a:endParaRPr lang="fr-BE" sz="1400" dirty="0" smtClean="0"/>
          </a:p>
          <a:p>
            <a:pPr marL="3859213" indent="0" algn="r">
              <a:buNone/>
            </a:pPr>
            <a:r>
              <a:rPr lang="fr-BE" sz="1600" dirty="0" smtClean="0"/>
              <a:t>Vide le formulaire	      Ferme le formulaire</a:t>
            </a:r>
          </a:p>
          <a:p>
            <a:pPr marL="895350">
              <a:buFont typeface="Wingdings" pitchFamily="2" charset="2"/>
              <a:buChar char="§"/>
            </a:pPr>
            <a:endParaRPr lang="fr-BE" sz="1400" cap="small"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1026" name="Picture 2" descr="C:\Users\Jeffrey\AppData\Local\Microsoft\Windows\Temporary Internet Files\Content.IE5\DZEQ34UI\attention-icon-2332-large[1].png"/>
          <p:cNvPicPr>
            <a:picLocks noChangeAspect="1" noChangeArrowheads="1"/>
          </p:cNvPicPr>
          <p:nvPr/>
        </p:nvPicPr>
        <p:blipFill>
          <a:blip r:embed="rId3" cstate="print"/>
          <a:srcRect/>
          <a:stretch>
            <a:fillRect/>
          </a:stretch>
        </p:blipFill>
        <p:spPr bwMode="auto">
          <a:xfrm>
            <a:off x="4139952" y="1844824"/>
            <a:ext cx="360000" cy="360000"/>
          </a:xfrm>
          <a:prstGeom prst="rect">
            <a:avLst/>
          </a:prstGeom>
          <a:noFill/>
        </p:spPr>
      </p:pic>
      <p:sp>
        <p:nvSpPr>
          <p:cNvPr id="9" name="ZoneTexte 8"/>
          <p:cNvSpPr txBox="1"/>
          <p:nvPr/>
        </p:nvSpPr>
        <p:spPr>
          <a:xfrm>
            <a:off x="683568" y="5232102"/>
            <a:ext cx="3428947" cy="1077218"/>
          </a:xfrm>
          <a:prstGeom prst="rect">
            <a:avLst/>
          </a:prstGeom>
          <a:noFill/>
        </p:spPr>
        <p:txBody>
          <a:bodyPr wrap="square" rtlCol="0">
            <a:spAutoFit/>
          </a:bodyPr>
          <a:lstStyle/>
          <a:p>
            <a:r>
              <a:rPr lang="fr-BE" sz="1600" b="1" dirty="0" smtClean="0">
                <a:effectLst>
                  <a:outerShdw blurRad="38100" dist="38100" dir="2700000" algn="tl">
                    <a:srgbClr val="000000">
                      <a:alpha val="43137"/>
                    </a:srgbClr>
                  </a:outerShdw>
                </a:effectLst>
              </a:rPr>
              <a:t>Conseil : </a:t>
            </a:r>
            <a:r>
              <a:rPr lang="fr-BE" sz="1600" dirty="0" smtClean="0"/>
              <a:t>Modifier la zone </a:t>
            </a:r>
            <a:r>
              <a:rPr lang="fr-BE" sz="1600" i="1" dirty="0" smtClean="0"/>
              <a:t>Issue Date</a:t>
            </a:r>
            <a:r>
              <a:rPr lang="fr-BE" sz="1600" dirty="0" smtClean="0"/>
              <a:t> en fonction de la date du 1</a:t>
            </a:r>
            <a:r>
              <a:rPr lang="fr-BE" sz="1600" baseline="30000" dirty="0" smtClean="0"/>
              <a:t>er</a:t>
            </a:r>
            <a:r>
              <a:rPr lang="fr-BE" sz="1600" dirty="0" smtClean="0"/>
              <a:t> fascicule de l’année (no. 1= janvier, issue date = 20150101)</a:t>
            </a:r>
            <a:endParaRPr lang="fr-BE" sz="1600" dirty="0"/>
          </a:p>
        </p:txBody>
      </p:sp>
      <p:grpSp>
        <p:nvGrpSpPr>
          <p:cNvPr id="14" name="Grouper 13"/>
          <p:cNvGrpSpPr/>
          <p:nvPr/>
        </p:nvGrpSpPr>
        <p:grpSpPr>
          <a:xfrm>
            <a:off x="20824" y="1019656"/>
            <a:ext cx="4263144" cy="4212446"/>
            <a:chOff x="20824" y="1019656"/>
            <a:chExt cx="4263144" cy="4212446"/>
          </a:xfrm>
        </p:grpSpPr>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6" y="1041535"/>
              <a:ext cx="4041688" cy="3484590"/>
            </a:xfrm>
            <a:prstGeom prst="rect">
              <a:avLst/>
            </a:prstGeom>
          </p:spPr>
        </p:pic>
        <p:grpSp>
          <p:nvGrpSpPr>
            <p:cNvPr id="13" name="Grouper 12"/>
            <p:cNvGrpSpPr/>
            <p:nvPr/>
          </p:nvGrpSpPr>
          <p:grpSpPr>
            <a:xfrm>
              <a:off x="20824" y="1019656"/>
              <a:ext cx="4263144" cy="4212446"/>
              <a:chOff x="20824" y="1019656"/>
              <a:chExt cx="4263144" cy="4212446"/>
            </a:xfrm>
          </p:grpSpPr>
          <p:sp>
            <p:nvSpPr>
              <p:cNvPr id="25" name="Rectangle 24"/>
              <p:cNvSpPr/>
              <p:nvPr/>
            </p:nvSpPr>
            <p:spPr>
              <a:xfrm>
                <a:off x="20824" y="1019656"/>
                <a:ext cx="4032448" cy="384950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2" name="Connecteur droit avec flèche 21"/>
              <p:cNvCxnSpPr/>
              <p:nvPr/>
            </p:nvCxnSpPr>
            <p:spPr>
              <a:xfrm>
                <a:off x="611560" y="4005064"/>
                <a:ext cx="288032" cy="1227038"/>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8" name="Connecteur droit avec flèche 7"/>
              <p:cNvCxnSpPr/>
              <p:nvPr/>
            </p:nvCxnSpPr>
            <p:spPr>
              <a:xfrm flipH="1">
                <a:off x="2483768" y="1340768"/>
                <a:ext cx="1800200" cy="2232248"/>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grpSp>
      </p:grpSp>
      <p:grpSp>
        <p:nvGrpSpPr>
          <p:cNvPr id="26" name="Grouper 25"/>
          <p:cNvGrpSpPr/>
          <p:nvPr/>
        </p:nvGrpSpPr>
        <p:grpSpPr>
          <a:xfrm>
            <a:off x="4355324" y="2692887"/>
            <a:ext cx="4032448" cy="3744020"/>
            <a:chOff x="4355324" y="2692887"/>
            <a:chExt cx="4032448" cy="3744020"/>
          </a:xfrm>
        </p:grpSpPr>
        <p:sp>
          <p:nvSpPr>
            <p:cNvPr id="15" name="Rectangle 14"/>
            <p:cNvSpPr/>
            <p:nvPr/>
          </p:nvSpPr>
          <p:spPr>
            <a:xfrm>
              <a:off x="4355324" y="2692887"/>
              <a:ext cx="4032448" cy="36004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336" y="3093190"/>
              <a:ext cx="3615072" cy="3183272"/>
            </a:xfrm>
            <a:prstGeom prst="rect">
              <a:avLst/>
            </a:prstGeom>
          </p:spPr>
        </p:pic>
        <p:cxnSp>
          <p:nvCxnSpPr>
            <p:cNvPr id="18" name="Connecteur droit avec flèche 17"/>
            <p:cNvCxnSpPr/>
            <p:nvPr/>
          </p:nvCxnSpPr>
          <p:spPr>
            <a:xfrm flipH="1">
              <a:off x="5292080" y="6132445"/>
              <a:ext cx="432048" cy="288032"/>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1" name="Connecteur droit avec flèche 20"/>
            <p:cNvCxnSpPr/>
            <p:nvPr/>
          </p:nvCxnSpPr>
          <p:spPr>
            <a:xfrm flipH="1">
              <a:off x="7568247" y="6116016"/>
              <a:ext cx="108012" cy="320891"/>
            </a:xfrm>
            <a:prstGeom prst="straightConnector1">
              <a:avLst/>
            </a:prstGeom>
            <a:ln>
              <a:solidFill>
                <a:srgbClr val="FF0000"/>
              </a:solidFill>
              <a:tailEnd type="arrow"/>
            </a:ln>
            <a:effectLst>
              <a:outerShdw blurRad="50800" dist="381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sz="2800" dirty="0" smtClean="0"/>
              <a:t>Ouverture des exemplaires attendus</a:t>
            </a:r>
            <a:endParaRPr lang="fr-BE" sz="2800" dirty="0"/>
          </a:p>
        </p:txBody>
      </p:sp>
      <p:sp>
        <p:nvSpPr>
          <p:cNvPr id="3" name="Espace réservé du contenu 2"/>
          <p:cNvSpPr>
            <a:spLocks noGrp="1"/>
          </p:cNvSpPr>
          <p:nvPr>
            <p:ph idx="1"/>
          </p:nvPr>
        </p:nvSpPr>
        <p:spPr>
          <a:xfrm>
            <a:off x="251520" y="836712"/>
            <a:ext cx="7992888" cy="5564088"/>
          </a:xfrm>
        </p:spPr>
        <p:txBody>
          <a:bodyPr/>
          <a:lstStyle/>
          <a:p>
            <a:pPr marL="266700" lvl="8" indent="-182563">
              <a:buFont typeface="Wingdings" pitchFamily="2" charset="2"/>
              <a:buChar char="§"/>
            </a:pPr>
            <a:r>
              <a:rPr lang="fr-BE" sz="1800" dirty="0" smtClean="0"/>
              <a:t>Une fois le formulaire complété, pour ouvrir les exemplaire depuis le holding, un seul chemin : </a:t>
            </a:r>
          </a:p>
          <a:p>
            <a:pPr marL="266700" lvl="8" indent="1588" algn="ctr">
              <a:buNone/>
            </a:pPr>
            <a:r>
              <a:rPr lang="fr-BE" sz="1800" i="1" dirty="0" smtClean="0"/>
              <a:t>Menu Tools &gt; MARC21 Holdings &gt; Open </a:t>
            </a:r>
            <a:r>
              <a:rPr lang="fr-BE" sz="1800" i="1" dirty="0" err="1" smtClean="0"/>
              <a:t>predicted</a:t>
            </a:r>
            <a:r>
              <a:rPr lang="fr-BE" sz="1800" i="1" dirty="0" smtClean="0"/>
              <a:t> items.</a:t>
            </a:r>
          </a:p>
          <a:p>
            <a:pPr marL="895350">
              <a:buFont typeface="Wingdings" pitchFamily="2" charset="2"/>
              <a:buChar char="§"/>
            </a:pPr>
            <a:endParaRPr lang="fr-BE" sz="1400" cap="small" dirty="0" smtClean="0"/>
          </a:p>
          <a:p>
            <a:pPr>
              <a:buFont typeface="Wingdings" pitchFamily="2" charset="2"/>
              <a:buChar char="§"/>
            </a:pPr>
            <a:endParaRPr lang="fr-BE" dirty="0" smtClean="0"/>
          </a:p>
          <a:p>
            <a:pPr>
              <a:buFont typeface="Wingdings" pitchFamily="2" charset="2"/>
              <a:buChar char="§"/>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Gestion des périodiques</a:t>
            </a:r>
            <a:endParaRPr lang="en-US" dirty="0"/>
          </a:p>
        </p:txBody>
      </p:sp>
      <p:pic>
        <p:nvPicPr>
          <p:cNvPr id="13" name="Image 12" descr="CalPrev008.PNG"/>
          <p:cNvPicPr>
            <a:picLocks noChangeAspect="1"/>
          </p:cNvPicPr>
          <p:nvPr/>
        </p:nvPicPr>
        <p:blipFill>
          <a:blip r:embed="rId3" cstate="print"/>
          <a:stretch>
            <a:fillRect/>
          </a:stretch>
        </p:blipFill>
        <p:spPr>
          <a:xfrm>
            <a:off x="899592" y="1844824"/>
            <a:ext cx="7009524" cy="43904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FO_ALMA</Template>
  <TotalTime>4719</TotalTime>
  <Words>3274</Words>
  <Application>Microsoft Office PowerPoint</Application>
  <PresentationFormat>Affichage à l'écran (4:3)</PresentationFormat>
  <Paragraphs>1053</Paragraphs>
  <Slides>55</Slides>
  <Notes>53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Arial</vt:lpstr>
      <vt:lpstr>Arial Rounded MT Bold</vt:lpstr>
      <vt:lpstr>Calibri</vt:lpstr>
      <vt:lpstr>Mangal</vt:lpstr>
      <vt:lpstr>Symbol</vt:lpstr>
      <vt:lpstr>Wingdings</vt:lpstr>
      <vt:lpstr>Contiguïté</vt:lpstr>
      <vt:lpstr>Gestion des périodiques</vt:lpstr>
      <vt:lpstr>Gestion des périodiques</vt:lpstr>
      <vt:lpstr>Calendrier prévisionnel</vt:lpstr>
      <vt:lpstr>Calendrier prévisionnel</vt:lpstr>
      <vt:lpstr>Ajout d’un calendrier prévisionnel</vt:lpstr>
      <vt:lpstr>Ajout d’un calendrier prévisionnel</vt:lpstr>
      <vt:lpstr>Paramétrage du Calendrier prévisionnel</vt:lpstr>
      <vt:lpstr>Paramétrage du calendrier prévisionnel</vt:lpstr>
      <vt:lpstr>Ouverture des exemplaires attendus</vt:lpstr>
      <vt:lpstr>Ouverture des exemplaires attendus</vt:lpstr>
      <vt:lpstr>Ouverture des exemplaires attendus</vt:lpstr>
      <vt:lpstr>Ouverture des exemplaires attendus</vt:lpstr>
      <vt:lpstr>Contrôle de l’inventaire</vt:lpstr>
      <vt:lpstr>Remarques</vt:lpstr>
      <vt:lpstr>Remarques</vt:lpstr>
      <vt:lpstr>Remarques</vt:lpstr>
      <vt:lpstr>Gestion des périodiques</vt:lpstr>
      <vt:lpstr>Réception des fascicules attendus</vt:lpstr>
      <vt:lpstr>Réception des fascicules attendus</vt:lpstr>
      <vt:lpstr>Réception des fascicules attendus</vt:lpstr>
      <vt:lpstr>Réception des fascicules attendus</vt:lpstr>
      <vt:lpstr>Réception des fascicules attendus</vt:lpstr>
      <vt:lpstr>Réception des fascicules attendus</vt:lpstr>
      <vt:lpstr>Réception des fascicules attendus</vt:lpstr>
      <vt:lpstr>Réception des fascicules attendus</vt:lpstr>
      <vt:lpstr>Gestion des périodiques</vt:lpstr>
      <vt:lpstr>Liste des exemplaires</vt:lpstr>
      <vt:lpstr>Reliure des exemplaires</vt:lpstr>
      <vt:lpstr>Reliure des exemplaires</vt:lpstr>
      <vt:lpstr>Reliure des exemplaires</vt:lpstr>
      <vt:lpstr>Reliure des exemplaires</vt:lpstr>
      <vt:lpstr>Reliure des exemplaires</vt:lpstr>
      <vt:lpstr>Reliure des exemplaires</vt:lpstr>
      <vt:lpstr>Reliure des exemplaires</vt:lpstr>
      <vt:lpstr>Reliure  des exemplaires</vt:lpstr>
      <vt:lpstr>Reliure des exemplaires</vt:lpstr>
      <vt:lpstr>Reliure des exemplaires</vt:lpstr>
      <vt:lpstr>Reliure des exemplaires</vt:lpstr>
      <vt:lpstr>Reliure des exemplaires</vt:lpstr>
      <vt:lpstr>Reliure des exemplaires</vt:lpstr>
      <vt:lpstr>Gestion des périodiques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Exemplaire virtuels et demandes (requests)</vt:lpstr>
      <vt:lpstr>Comment supprimer un exemplaire (1)</vt:lpstr>
      <vt:lpstr>Comment supprimer un exemplaire (2)</vt:lpstr>
      <vt:lpstr>Comment supprimer un exemplaire (3)</vt:lpstr>
      <vt:lpstr>Comment supprimer un exemplaire (4)</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Laurence Richelle</cp:lastModifiedBy>
  <cp:revision>392</cp:revision>
  <cp:lastPrinted>2016-11-16T07:45:13Z</cp:lastPrinted>
  <dcterms:created xsi:type="dcterms:W3CDTF">2014-10-28T10:20:46Z</dcterms:created>
  <dcterms:modified xsi:type="dcterms:W3CDTF">2017-01-20T13:26:52Z</dcterms:modified>
</cp:coreProperties>
</file>