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handoutMasterIdLst>
    <p:handoutMasterId r:id="rId55"/>
  </p:handoutMasterIdLst>
  <p:sldIdLst>
    <p:sldId id="385" r:id="rId2"/>
    <p:sldId id="632" r:id="rId3"/>
    <p:sldId id="471" r:id="rId4"/>
    <p:sldId id="633" r:id="rId5"/>
    <p:sldId id="518" r:id="rId6"/>
    <p:sldId id="572" r:id="rId7"/>
    <p:sldId id="577" r:id="rId8"/>
    <p:sldId id="598" r:id="rId9"/>
    <p:sldId id="599" r:id="rId10"/>
    <p:sldId id="600" r:id="rId11"/>
    <p:sldId id="580" r:id="rId12"/>
    <p:sldId id="582" r:id="rId13"/>
    <p:sldId id="590" r:id="rId14"/>
    <p:sldId id="581" r:id="rId15"/>
    <p:sldId id="576" r:id="rId16"/>
    <p:sldId id="585" r:id="rId17"/>
    <p:sldId id="606" r:id="rId18"/>
    <p:sldId id="605" r:id="rId19"/>
    <p:sldId id="620" r:id="rId20"/>
    <p:sldId id="571" r:id="rId21"/>
    <p:sldId id="524" r:id="rId22"/>
    <p:sldId id="634" r:id="rId23"/>
    <p:sldId id="635" r:id="rId24"/>
    <p:sldId id="591" r:id="rId25"/>
    <p:sldId id="474" r:id="rId26"/>
    <p:sldId id="584" r:id="rId27"/>
    <p:sldId id="628" r:id="rId28"/>
    <p:sldId id="637" r:id="rId29"/>
    <p:sldId id="586" r:id="rId30"/>
    <p:sldId id="587" r:id="rId31"/>
    <p:sldId id="485" r:id="rId32"/>
    <p:sldId id="630" r:id="rId33"/>
    <p:sldId id="517" r:id="rId34"/>
    <p:sldId id="631" r:id="rId35"/>
    <p:sldId id="592" r:id="rId36"/>
    <p:sldId id="603" r:id="rId37"/>
    <p:sldId id="614" r:id="rId38"/>
    <p:sldId id="611" r:id="rId39"/>
    <p:sldId id="636" r:id="rId40"/>
    <p:sldId id="629" r:id="rId41"/>
    <p:sldId id="493" r:id="rId42"/>
    <p:sldId id="514" r:id="rId43"/>
    <p:sldId id="532" r:id="rId44"/>
    <p:sldId id="604" r:id="rId45"/>
    <p:sldId id="533" r:id="rId46"/>
    <p:sldId id="556" r:id="rId47"/>
    <p:sldId id="560" r:id="rId48"/>
    <p:sldId id="618" r:id="rId49"/>
    <p:sldId id="619" r:id="rId50"/>
    <p:sldId id="564" r:id="rId51"/>
    <p:sldId id="588" r:id="rId52"/>
    <p:sldId id="589" r:id="rId53"/>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6" userDrawn="1">
          <p15:clr>
            <a:srgbClr val="A4A3A4"/>
          </p15:clr>
        </p15:guide>
        <p15:guide id="3" orient="horz" pos="3131" userDrawn="1">
          <p15:clr>
            <a:srgbClr val="A4A3A4"/>
          </p15:clr>
        </p15:guide>
        <p15:guide id="4"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fwillem"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B6E"/>
    <a:srgbClr val="7B7859"/>
    <a:srgbClr val="C7BA97"/>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174" autoAdjust="0"/>
  </p:normalViewPr>
  <p:slideViewPr>
    <p:cSldViewPr>
      <p:cViewPr varScale="1">
        <p:scale>
          <a:sx n="88" d="100"/>
          <a:sy n="88" d="100"/>
        </p:scale>
        <p:origin x="1698" y="90"/>
      </p:cViewPr>
      <p:guideLst>
        <p:guide orient="horz" pos="2160"/>
        <p:guide pos="2880"/>
      </p:guideLst>
    </p:cSldViewPr>
  </p:slideViewPr>
  <p:outlineViewPr>
    <p:cViewPr>
      <p:scale>
        <a:sx n="33" d="100"/>
        <a:sy n="33" d="100"/>
      </p:scale>
      <p:origin x="0" y="1374"/>
    </p:cViewPr>
  </p:outlineViewPr>
  <p:notesTextViewPr>
    <p:cViewPr>
      <p:scale>
        <a:sx n="3" d="2"/>
        <a:sy n="3" d="2"/>
      </p:scale>
      <p:origin x="0" y="0"/>
    </p:cViewPr>
  </p:notesTextViewPr>
  <p:sorterViewPr>
    <p:cViewPr>
      <p:scale>
        <a:sx n="80" d="100"/>
        <a:sy n="80" d="100"/>
      </p:scale>
      <p:origin x="0" y="0"/>
    </p:cViewPr>
  </p:sorterViewPr>
  <p:notesViewPr>
    <p:cSldViewPr>
      <p:cViewPr>
        <p:scale>
          <a:sx n="100" d="100"/>
          <a:sy n="100" d="100"/>
        </p:scale>
        <p:origin x="-2124" y="-72"/>
      </p:cViewPr>
      <p:guideLst>
        <p:guide orient="horz" pos="3133"/>
        <p:guide pos="2146"/>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9099" cy="497205"/>
          </a:xfrm>
          <a:prstGeom prst="rect">
            <a:avLst/>
          </a:prstGeom>
        </p:spPr>
        <p:txBody>
          <a:bodyPr vert="horz" lIns="92191" tIns="46095" rIns="92191" bIns="46095" rtlCol="0"/>
          <a:lstStyle>
            <a:lvl1pPr algn="l">
              <a:defRPr sz="1200"/>
            </a:lvl1pPr>
          </a:lstStyle>
          <a:p>
            <a:endParaRPr lang="fr-BE"/>
          </a:p>
        </p:txBody>
      </p:sp>
      <p:sp>
        <p:nvSpPr>
          <p:cNvPr id="3" name="Espace réservé de la date 2"/>
          <p:cNvSpPr>
            <a:spLocks noGrp="1"/>
          </p:cNvSpPr>
          <p:nvPr>
            <p:ph type="dt" sz="quarter" idx="1"/>
          </p:nvPr>
        </p:nvSpPr>
        <p:spPr>
          <a:xfrm>
            <a:off x="3854942" y="2"/>
            <a:ext cx="2949099" cy="497205"/>
          </a:xfrm>
          <a:prstGeom prst="rect">
            <a:avLst/>
          </a:prstGeom>
        </p:spPr>
        <p:txBody>
          <a:bodyPr vert="horz" lIns="92191" tIns="46095" rIns="92191" bIns="46095" rtlCol="0"/>
          <a:lstStyle>
            <a:lvl1pPr algn="r">
              <a:defRPr sz="1200"/>
            </a:lvl1pPr>
          </a:lstStyle>
          <a:p>
            <a:fld id="{F5EA7798-A561-4C99-91F3-D24BACABD4A1}" type="datetimeFigureOut">
              <a:rPr lang="fr-BE" smtClean="0"/>
              <a:pPr/>
              <a:t>06-12-16</a:t>
            </a:fld>
            <a:endParaRPr lang="fr-BE"/>
          </a:p>
        </p:txBody>
      </p:sp>
      <p:sp>
        <p:nvSpPr>
          <p:cNvPr id="4" name="Espace réservé du pied de page 3"/>
          <p:cNvSpPr>
            <a:spLocks noGrp="1"/>
          </p:cNvSpPr>
          <p:nvPr>
            <p:ph type="ftr" sz="quarter" idx="2"/>
          </p:nvPr>
        </p:nvSpPr>
        <p:spPr>
          <a:xfrm>
            <a:off x="2" y="9445171"/>
            <a:ext cx="2949099" cy="497205"/>
          </a:xfrm>
          <a:prstGeom prst="rect">
            <a:avLst/>
          </a:prstGeom>
        </p:spPr>
        <p:txBody>
          <a:bodyPr vert="horz" lIns="92191" tIns="46095" rIns="92191" bIns="46095"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4942" y="9445171"/>
            <a:ext cx="2949099" cy="497205"/>
          </a:xfrm>
          <a:prstGeom prst="rect">
            <a:avLst/>
          </a:prstGeom>
        </p:spPr>
        <p:txBody>
          <a:bodyPr vert="horz" lIns="92191" tIns="46095" rIns="92191" bIns="46095"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9099" cy="497205"/>
          </a:xfrm>
          <a:prstGeom prst="rect">
            <a:avLst/>
          </a:prstGeom>
        </p:spPr>
        <p:txBody>
          <a:bodyPr vert="horz" lIns="92191" tIns="46095" rIns="92191" bIns="46095" rtlCol="0"/>
          <a:lstStyle>
            <a:lvl1pPr algn="l">
              <a:defRPr sz="1200"/>
            </a:lvl1pPr>
          </a:lstStyle>
          <a:p>
            <a:endParaRPr lang="fr-BE"/>
          </a:p>
        </p:txBody>
      </p:sp>
      <p:sp>
        <p:nvSpPr>
          <p:cNvPr id="3" name="Espace réservé de la date 2"/>
          <p:cNvSpPr>
            <a:spLocks noGrp="1"/>
          </p:cNvSpPr>
          <p:nvPr>
            <p:ph type="dt" idx="1"/>
          </p:nvPr>
        </p:nvSpPr>
        <p:spPr>
          <a:xfrm>
            <a:off x="3854942" y="2"/>
            <a:ext cx="2949099" cy="497205"/>
          </a:xfrm>
          <a:prstGeom prst="rect">
            <a:avLst/>
          </a:prstGeom>
        </p:spPr>
        <p:txBody>
          <a:bodyPr vert="horz" lIns="92191" tIns="46095" rIns="92191" bIns="46095" rtlCol="0"/>
          <a:lstStyle>
            <a:lvl1pPr algn="r">
              <a:defRPr sz="1200"/>
            </a:lvl1pPr>
          </a:lstStyle>
          <a:p>
            <a:fld id="{5CFE7606-93E1-4414-B184-EF82DF2282F8}" type="datetimeFigureOut">
              <a:rPr lang="fr-BE" smtClean="0"/>
              <a:pPr/>
              <a:t>06-12-16</a:t>
            </a:fld>
            <a:endParaRPr lang="fr-BE"/>
          </a:p>
        </p:txBody>
      </p:sp>
      <p:sp>
        <p:nvSpPr>
          <p:cNvPr id="4" name="Espace réservé de l'image des diapositives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191" tIns="46095" rIns="92191" bIns="46095" rtlCol="0" anchor="ctr"/>
          <a:lstStyle/>
          <a:p>
            <a:endParaRPr lang="fr-BE"/>
          </a:p>
        </p:txBody>
      </p:sp>
      <p:sp>
        <p:nvSpPr>
          <p:cNvPr id="5" name="Espace réservé des commentaires 4"/>
          <p:cNvSpPr>
            <a:spLocks noGrp="1"/>
          </p:cNvSpPr>
          <p:nvPr>
            <p:ph type="body" sz="quarter" idx="3"/>
          </p:nvPr>
        </p:nvSpPr>
        <p:spPr>
          <a:xfrm>
            <a:off x="680562" y="4723450"/>
            <a:ext cx="5444490" cy="4474845"/>
          </a:xfrm>
          <a:prstGeom prst="rect">
            <a:avLst/>
          </a:prstGeom>
        </p:spPr>
        <p:txBody>
          <a:bodyPr vert="horz" lIns="92191" tIns="46095" rIns="92191" bIns="4609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45171"/>
            <a:ext cx="2949099" cy="497205"/>
          </a:xfrm>
          <a:prstGeom prst="rect">
            <a:avLst/>
          </a:prstGeom>
        </p:spPr>
        <p:txBody>
          <a:bodyPr vert="horz" lIns="92191" tIns="46095" rIns="92191" bIns="46095"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4942" y="9445171"/>
            <a:ext cx="2949099" cy="497205"/>
          </a:xfrm>
          <a:prstGeom prst="rect">
            <a:avLst/>
          </a:prstGeom>
        </p:spPr>
        <p:txBody>
          <a:bodyPr vert="horz" lIns="92191" tIns="46095" rIns="92191" bIns="46095"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326888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74024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2383198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1369781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r>
              <a:rPr lang="fr-BE" dirty="0" smtClean="0"/>
              <a:t>Voir Guide (version sept. 2015, p. 573, </a:t>
            </a:r>
            <a:r>
              <a:rPr lang="fr-BE" dirty="0" err="1" smtClean="0"/>
              <a:t>tabl</a:t>
            </a:r>
            <a:r>
              <a:rPr lang="fr-BE" dirty="0" smtClean="0"/>
              <a:t>. </a:t>
            </a:r>
            <a:r>
              <a:rPr lang="fr-BE" smtClean="0"/>
              <a:t>66)</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289837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3099015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Attention : les boutons au-dessus de la liste (ici Move Items uniquement) varient selon l’endroit d’où on est parti pour afficher la liste. </a:t>
            </a:r>
            <a:r>
              <a:rPr lang="fr-BE" baseline="0" dirty="0" err="1" smtClean="0"/>
              <a:t>Cf</a:t>
            </a:r>
            <a:r>
              <a:rPr lang="fr-BE" baseline="0" dirty="0" smtClean="0"/>
              <a:t> slide plus loin</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324272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1326541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1658685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1545235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172332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3921255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r>
              <a:rPr lang="fr-BE" dirty="0" smtClean="0"/>
              <a:t>« Change holdings » remplace « Move items » (Mise à jour novembre 2016)</a:t>
            </a: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25</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 Change holdings »/ « Modifier la collection » remplace « Move items » (Mise à jour novembre 2016)</a:t>
            </a:r>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3542700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47362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31</a:t>
            </a:fld>
            <a:endParaRPr lang="fr-BE"/>
          </a:p>
        </p:txBody>
      </p:sp>
    </p:spTree>
    <p:extLst>
      <p:ext uri="{BB962C8B-B14F-4D97-AF65-F5344CB8AC3E}">
        <p14:creationId xmlns:p14="http://schemas.microsoft.com/office/powerpoint/2010/main" val="892783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32</a:t>
            </a:fld>
            <a:endParaRPr lang="fr-BE"/>
          </a:p>
        </p:txBody>
      </p:sp>
    </p:spTree>
    <p:extLst>
      <p:ext uri="{BB962C8B-B14F-4D97-AF65-F5344CB8AC3E}">
        <p14:creationId xmlns:p14="http://schemas.microsoft.com/office/powerpoint/2010/main" val="365670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33</a:t>
            </a:fld>
            <a:endParaRPr lang="fr-BE"/>
          </a:p>
        </p:txBody>
      </p:sp>
    </p:spTree>
    <p:extLst>
      <p:ext uri="{BB962C8B-B14F-4D97-AF65-F5344CB8AC3E}">
        <p14:creationId xmlns:p14="http://schemas.microsoft.com/office/powerpoint/2010/main" val="892783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35</a:t>
            </a:fld>
            <a:endParaRPr lang="fr-BE"/>
          </a:p>
        </p:txBody>
      </p:sp>
    </p:spTree>
    <p:extLst>
      <p:ext uri="{BB962C8B-B14F-4D97-AF65-F5344CB8AC3E}">
        <p14:creationId xmlns:p14="http://schemas.microsoft.com/office/powerpoint/2010/main" val="356995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1955623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36</a:t>
            </a:fld>
            <a:endParaRPr lang="fr-BE"/>
          </a:p>
        </p:txBody>
      </p:sp>
    </p:spTree>
    <p:extLst>
      <p:ext uri="{BB962C8B-B14F-4D97-AF65-F5344CB8AC3E}">
        <p14:creationId xmlns:p14="http://schemas.microsoft.com/office/powerpoint/2010/main" val="1070524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37</a:t>
            </a:fld>
            <a:endParaRPr lang="fr-BE"/>
          </a:p>
        </p:txBody>
      </p:sp>
    </p:spTree>
    <p:extLst>
      <p:ext uri="{BB962C8B-B14F-4D97-AF65-F5344CB8AC3E}">
        <p14:creationId xmlns:p14="http://schemas.microsoft.com/office/powerpoint/2010/main" val="3579981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39</a:t>
            </a:fld>
            <a:endParaRPr lang="fr-BE"/>
          </a:p>
        </p:txBody>
      </p:sp>
    </p:spTree>
    <p:extLst>
      <p:ext uri="{BB962C8B-B14F-4D97-AF65-F5344CB8AC3E}">
        <p14:creationId xmlns:p14="http://schemas.microsoft.com/office/powerpoint/2010/main" val="2392802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40</a:t>
            </a:fld>
            <a:endParaRPr lang="fr-BE"/>
          </a:p>
        </p:txBody>
      </p:sp>
    </p:spTree>
    <p:extLst>
      <p:ext uri="{BB962C8B-B14F-4D97-AF65-F5344CB8AC3E}">
        <p14:creationId xmlns:p14="http://schemas.microsoft.com/office/powerpoint/2010/main" val="287823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41</a:t>
            </a:fld>
            <a:endParaRPr lang="fr-BE"/>
          </a:p>
        </p:txBody>
      </p:sp>
    </p:spTree>
    <p:extLst>
      <p:ext uri="{BB962C8B-B14F-4D97-AF65-F5344CB8AC3E}">
        <p14:creationId xmlns:p14="http://schemas.microsoft.com/office/powerpoint/2010/main" val="3630557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42</a:t>
            </a:fld>
            <a:endParaRPr lang="fr-BE"/>
          </a:p>
        </p:txBody>
      </p:sp>
    </p:spTree>
    <p:extLst>
      <p:ext uri="{BB962C8B-B14F-4D97-AF65-F5344CB8AC3E}">
        <p14:creationId xmlns:p14="http://schemas.microsoft.com/office/powerpoint/2010/main" val="2999552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44</a:t>
            </a:fld>
            <a:endParaRPr lang="fr-BE"/>
          </a:p>
        </p:txBody>
      </p:sp>
    </p:spTree>
    <p:extLst>
      <p:ext uri="{BB962C8B-B14F-4D97-AF65-F5344CB8AC3E}">
        <p14:creationId xmlns:p14="http://schemas.microsoft.com/office/powerpoint/2010/main" val="3792705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46</a:t>
            </a:fld>
            <a:endParaRPr lang="fr-BE"/>
          </a:p>
        </p:txBody>
      </p:sp>
    </p:spTree>
    <p:extLst>
      <p:ext uri="{BB962C8B-B14F-4D97-AF65-F5344CB8AC3E}">
        <p14:creationId xmlns:p14="http://schemas.microsoft.com/office/powerpoint/2010/main" val="278557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47</a:t>
            </a:fld>
            <a:endParaRPr lang="fr-BE"/>
          </a:p>
        </p:txBody>
      </p:sp>
    </p:spTree>
    <p:extLst>
      <p:ext uri="{BB962C8B-B14F-4D97-AF65-F5344CB8AC3E}">
        <p14:creationId xmlns:p14="http://schemas.microsoft.com/office/powerpoint/2010/main" val="677682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48</a:t>
            </a:fld>
            <a:endParaRPr lang="fr-BE"/>
          </a:p>
        </p:txBody>
      </p:sp>
    </p:spTree>
    <p:extLst>
      <p:ext uri="{BB962C8B-B14F-4D97-AF65-F5344CB8AC3E}">
        <p14:creationId xmlns:p14="http://schemas.microsoft.com/office/powerpoint/2010/main" val="122645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663855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50</a:t>
            </a:fld>
            <a:endParaRPr lang="fr-BE"/>
          </a:p>
        </p:txBody>
      </p:sp>
    </p:spTree>
    <p:extLst>
      <p:ext uri="{BB962C8B-B14F-4D97-AF65-F5344CB8AC3E}">
        <p14:creationId xmlns:p14="http://schemas.microsoft.com/office/powerpoint/2010/main" val="181596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solidFill>
                <a:srgbClr val="FF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324272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63854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000" dirty="0"/>
              <a:t>     Nouveautés :</a:t>
            </a:r>
          </a:p>
          <a:p>
            <a:r>
              <a:rPr lang="fr-BE" sz="1000" b="1" dirty="0"/>
              <a:t>Pages </a:t>
            </a:r>
            <a:r>
              <a:rPr lang="fr-BE" sz="1000" dirty="0"/>
              <a:t>(nombre de pages de l’exemplaire) : l’info n’apparaît nulle part à l’affichage, mais constitue un critère pour la recherche avancée [cf. Guide, sept. 2015, p. 162 et tableau 63, p. 569] </a:t>
            </a:r>
            <a:r>
              <a:rPr lang="fr-BE" sz="1000" dirty="0">
                <a:sym typeface="Wingdings" panose="05000000000000000000" pitchFamily="2" charset="2"/>
              </a:rPr>
              <a:t> </a:t>
            </a:r>
            <a:r>
              <a:rPr lang="fr-BE" sz="1000" dirty="0"/>
              <a:t>utilité ?  Peut-être pour la commande de photocopies ?</a:t>
            </a:r>
          </a:p>
          <a:p>
            <a:r>
              <a:rPr lang="fr-BE" sz="1000" b="1" dirty="0" err="1"/>
              <a:t>Pieces</a:t>
            </a:r>
            <a:r>
              <a:rPr lang="fr-BE" sz="1000" dirty="0"/>
              <a:t> (nombre de pièces de l’exemplaire) : idem</a:t>
            </a:r>
          </a:p>
          <a:p>
            <a:r>
              <a:rPr lang="fr-BE" sz="1000" b="1" dirty="0"/>
              <a:t>Replacement </a:t>
            </a:r>
            <a:r>
              <a:rPr lang="fr-BE" sz="1000" b="1" dirty="0" err="1"/>
              <a:t>cost</a:t>
            </a:r>
            <a:r>
              <a:rPr lang="fr-BE" sz="1000" dirty="0"/>
              <a:t> (coût de remplacement)</a:t>
            </a:r>
            <a:r>
              <a:rPr lang="fr-BE" sz="1000" b="1" dirty="0"/>
              <a:t> </a:t>
            </a:r>
            <a:r>
              <a:rPr lang="fr-BE" sz="1000" dirty="0"/>
              <a:t>: montant qui pourra être réclamé à l’usager en cas de perte ou de détérioration du document.</a:t>
            </a:r>
          </a:p>
          <a:p>
            <a:pPr defTabSz="922812">
              <a:defRPr/>
            </a:pPr>
            <a:r>
              <a:rPr lang="fr-BE" sz="1000" b="1" dirty="0" err="1"/>
              <a:t>Process</a:t>
            </a:r>
            <a:r>
              <a:rPr lang="fr-BE" sz="1000" b="1" dirty="0"/>
              <a:t> type </a:t>
            </a:r>
            <a:r>
              <a:rPr lang="fr-BE" sz="1000" dirty="0"/>
              <a:t>(type de processus) </a:t>
            </a:r>
          </a:p>
          <a:p>
            <a:r>
              <a:rPr lang="fr-BE" sz="1000" b="1" dirty="0"/>
              <a:t>Inventory </a:t>
            </a:r>
            <a:r>
              <a:rPr lang="fr-BE" sz="1000" b="1" dirty="0" err="1"/>
              <a:t>number</a:t>
            </a:r>
            <a:r>
              <a:rPr lang="fr-BE" sz="1000" b="1" dirty="0"/>
              <a:t> </a:t>
            </a:r>
            <a:r>
              <a:rPr lang="fr-BE" sz="1000" dirty="0"/>
              <a:t>(numéro d’inventaire) : possibilité d’attribuer un numéro d’inventaire manuellement ou automatiquement, ce qui nécessite une configuration [cf. Guide, tableau 63, p. 570]</a:t>
            </a:r>
          </a:p>
          <a:p>
            <a:r>
              <a:rPr lang="fr-BE" sz="1000" b="1" dirty="0"/>
              <a:t>Issue date </a:t>
            </a:r>
            <a:r>
              <a:rPr lang="fr-BE" sz="1000" dirty="0"/>
              <a:t>(date de publication / date du fascicule) : date générée par le modèle de prédiction.</a:t>
            </a:r>
          </a:p>
          <a:p>
            <a:r>
              <a:rPr lang="fr-BE" sz="1000" b="1" dirty="0"/>
              <a:t>Inventory date </a:t>
            </a:r>
            <a:r>
              <a:rPr lang="fr-BE" sz="1000" dirty="0"/>
              <a:t>(date d’inventaire) : la date du jour s’affiche si on appelle le calendrier et il est possible de définir une autre date. </a:t>
            </a:r>
          </a:p>
          <a:p>
            <a:r>
              <a:rPr lang="fr-BE" sz="1000" b="1" dirty="0"/>
              <a:t>Inventory </a:t>
            </a:r>
            <a:r>
              <a:rPr lang="fr-BE" sz="1000" b="1" dirty="0" err="1"/>
              <a:t>price</a:t>
            </a:r>
            <a:r>
              <a:rPr lang="fr-BE" sz="1000" b="1" dirty="0"/>
              <a:t> </a:t>
            </a:r>
            <a:r>
              <a:rPr lang="fr-BE" sz="1000" dirty="0"/>
              <a:t>(prix de l’inventaire) : d’après le guide (p. 571, </a:t>
            </a:r>
            <a:r>
              <a:rPr lang="fr-BE" sz="1000" dirty="0" err="1"/>
              <a:t>tabl</a:t>
            </a:r>
            <a:r>
              <a:rPr lang="fr-BE" sz="1000" dirty="0"/>
              <a:t>. 63), il serait possible de récupérer le prix encodé dans la PO line (ligne de commande), mais cela requiert une configuration.</a:t>
            </a:r>
          </a:p>
          <a:p>
            <a:pPr marL="173027" indent="-173027">
              <a:buFontTx/>
              <a:buChar char="-"/>
            </a:pPr>
            <a:endParaRPr lang="fr-BE" sz="1000" dirty="0"/>
          </a:p>
          <a:p>
            <a:pPr marL="173027" indent="-173027">
              <a:buFontTx/>
              <a:buChar char="-"/>
            </a:pP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357262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273922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2812">
              <a:defRPr/>
            </a:pPr>
            <a:r>
              <a:rPr lang="fr-BE" smtClean="0">
                <a:sym typeface="Wingdings"/>
              </a:rPr>
              <a:t>A propos des données temporaires (« Additional information ») : la suppression automatique est à utiliser avec prudence (voir la fonctionnalité « Change item information » vue à la précédente formation).</a:t>
            </a:r>
          </a:p>
          <a:p>
            <a:pPr defTabSz="922812">
              <a:defRPr/>
            </a:pPr>
            <a:r>
              <a:rPr lang="fr-BE" smtClean="0">
                <a:sym typeface="Wingdings"/>
              </a:rPr>
              <a:t>Item policy : à ne compléter que s’il s’agit d’une exception</a:t>
            </a:r>
            <a:r>
              <a:rPr lang="fr-BE" baseline="0" smtClean="0">
                <a:sym typeface="Wingdings"/>
              </a:rPr>
              <a:t> (pour rappel).</a:t>
            </a:r>
            <a:endParaRPr lang="fr-BE"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76372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en-US" smtClean="0"/>
              <a:t>Alma @ ULg – Resource Management – Physical Item Editor</a:t>
            </a:r>
            <a:endParaRPr lang="en-US"/>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Modifiez le style du titre</a:t>
            </a:r>
            <a:endParaRPr lang="fr-BE" dirty="0"/>
          </a:p>
        </p:txBody>
      </p:sp>
      <p:sp>
        <p:nvSpPr>
          <p:cNvPr id="7" name="ZoneTexte 6"/>
          <p:cNvSpPr txBox="1"/>
          <p:nvPr userDrawn="1"/>
        </p:nvSpPr>
        <p:spPr>
          <a:xfrm>
            <a:off x="4114376" y="259233"/>
            <a:ext cx="4216549" cy="461665"/>
          </a:xfrm>
          <a:prstGeom prst="rect">
            <a:avLst/>
          </a:prstGeom>
          <a:noFill/>
        </p:spPr>
        <p:txBody>
          <a:bodyPr wrap="square" rtlCol="0">
            <a:spAutoFit/>
          </a:bodyPr>
          <a:lstStyle/>
          <a:p>
            <a:pPr algn="r"/>
            <a:r>
              <a:rPr lang="fr-BE" sz="2400" b="1" smtClean="0">
                <a:solidFill>
                  <a:schemeClr val="tx2"/>
                </a:solidFill>
              </a:rPr>
              <a:t>Alma @ ULg - Acquisitions</a:t>
            </a: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58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C7B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pic>
        <p:nvPicPr>
          <p:cNvPr id="11"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6512" y="6353607"/>
            <a:ext cx="936104" cy="53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2.libnet.ulg.ac.be/bao/docs/alma/fulfillment/AlmaFF2-partie%202-V6-7mai2015.ppt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www2.libnet.ulg.ac.be/bao/docs/alma/workorders/WorkOrdersrevuVF5.pptx"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755576" y="3189054"/>
            <a:ext cx="6461760" cy="1800200"/>
          </a:xfrm>
        </p:spPr>
        <p:txBody>
          <a:bodyPr>
            <a:normAutofit/>
          </a:bodyPr>
          <a:lstStyle/>
          <a:p>
            <a:pPr algn="ctr"/>
            <a:endParaRPr lang="fr-BE" sz="3200" b="1" dirty="0">
              <a:solidFill>
                <a:schemeClr val="accent2">
                  <a:lumMod val="50000"/>
                </a:schemeClr>
              </a:solidFill>
            </a:endParaRPr>
          </a:p>
          <a:p>
            <a:pPr algn="ctr"/>
            <a:endParaRPr lang="fr-BE" sz="3200" b="1" dirty="0" smtClean="0">
              <a:solidFill>
                <a:schemeClr val="accent2">
                  <a:lumMod val="50000"/>
                </a:schemeClr>
              </a:solidFill>
            </a:endParaRPr>
          </a:p>
          <a:p>
            <a:pPr algn="ctr"/>
            <a:endParaRPr lang="fr-BE" sz="3200" b="1" dirty="0">
              <a:solidFill>
                <a:schemeClr val="accent2">
                  <a:lumMod val="50000"/>
                </a:schemeClr>
              </a:solidFill>
            </a:endParaRPr>
          </a:p>
        </p:txBody>
      </p:sp>
      <p:sp>
        <p:nvSpPr>
          <p:cNvPr id="2" name="Titre 1"/>
          <p:cNvSpPr>
            <a:spLocks noGrp="1"/>
          </p:cNvSpPr>
          <p:nvPr>
            <p:ph type="title"/>
          </p:nvPr>
        </p:nvSpPr>
        <p:spPr>
          <a:xfrm>
            <a:off x="179512" y="1653736"/>
            <a:ext cx="8173520" cy="3240360"/>
          </a:xfrm>
        </p:spPr>
        <p:txBody>
          <a:bodyPr/>
          <a:lstStyle/>
          <a:p>
            <a:pPr algn="ctr"/>
            <a:r>
              <a:rPr lang="fr-BE" dirty="0" smtClean="0"/>
              <a:t/>
            </a:r>
            <a:br>
              <a:rPr lang="fr-BE" dirty="0" smtClean="0"/>
            </a:br>
            <a:r>
              <a:rPr lang="fr-BE" dirty="0"/>
              <a:t/>
            </a:r>
            <a:br>
              <a:rPr lang="fr-BE" dirty="0"/>
            </a:br>
            <a:r>
              <a:rPr lang="fr-BE" b="0" dirty="0" smtClean="0"/>
              <a:t>La gestion des exemplaires dans Alma</a:t>
            </a:r>
            <a:br>
              <a:rPr lang="fr-BE" b="0" dirty="0" smtClean="0"/>
            </a:br>
            <a:r>
              <a:rPr lang="fr-BE" b="0" dirty="0" smtClean="0"/>
              <a:t/>
            </a:r>
            <a:br>
              <a:rPr lang="fr-BE" b="0" dirty="0" smtClean="0"/>
            </a:br>
            <a:r>
              <a:rPr lang="fr-BE" sz="2800" dirty="0" smtClean="0"/>
              <a:t>Éditeur d’exemplaire physique</a:t>
            </a:r>
            <a:br>
              <a:rPr lang="fr-BE" sz="2800" dirty="0" smtClean="0"/>
            </a:br>
            <a:r>
              <a:rPr lang="fr-BE" sz="2800" i="1" dirty="0" smtClean="0"/>
              <a:t>(Physical </a:t>
            </a:r>
            <a:r>
              <a:rPr lang="fr-BE" sz="2800" i="1" dirty="0"/>
              <a:t>Item </a:t>
            </a:r>
            <a:r>
              <a:rPr lang="fr-BE" sz="2800" i="1" dirty="0" smtClean="0"/>
              <a:t>Editor)</a:t>
            </a:r>
            <a:r>
              <a:rPr lang="fr-BE" sz="2800" dirty="0" smtClean="0"/>
              <a:t/>
            </a:r>
            <a:br>
              <a:rPr lang="fr-BE" sz="2800" dirty="0" smtClean="0"/>
            </a:br>
            <a:endParaRPr lang="fr-BE" sz="2800" dirty="0"/>
          </a:p>
        </p:txBody>
      </p:sp>
      <p:pic>
        <p:nvPicPr>
          <p:cNvPr id="8" name="Image 7"/>
          <p:cNvPicPr>
            <a:picLocks noChangeAspect="1"/>
          </p:cNvPicPr>
          <p:nvPr/>
        </p:nvPicPr>
        <p:blipFill>
          <a:blip r:embed="rId3" cstate="print"/>
          <a:stretch>
            <a:fillRect/>
          </a:stretch>
        </p:blipFill>
        <p:spPr>
          <a:xfrm>
            <a:off x="3688850" y="16799"/>
            <a:ext cx="4715623" cy="951050"/>
          </a:xfrm>
          <a:prstGeom prst="rect">
            <a:avLst/>
          </a:prstGeom>
        </p:spPr>
      </p:pic>
      <p:pic>
        <p:nvPicPr>
          <p:cNvPr id="3" name="Image 2"/>
          <p:cNvPicPr>
            <a:picLocks noChangeAspect="1"/>
          </p:cNvPicPr>
          <p:nvPr/>
        </p:nvPicPr>
        <p:blipFill>
          <a:blip r:embed="rId4" cstate="print"/>
          <a:stretch>
            <a:fillRect/>
          </a:stretch>
        </p:blipFill>
        <p:spPr>
          <a:xfrm>
            <a:off x="3131840" y="5877272"/>
            <a:ext cx="1895475" cy="590550"/>
          </a:xfrm>
          <a:prstGeom prst="rect">
            <a:avLst/>
          </a:prstGeom>
        </p:spPr>
      </p:pic>
      <p:sp>
        <p:nvSpPr>
          <p:cNvPr id="5" name="ZoneTexte 4"/>
          <p:cNvSpPr txBox="1"/>
          <p:nvPr/>
        </p:nvSpPr>
        <p:spPr>
          <a:xfrm>
            <a:off x="6300192" y="6173609"/>
            <a:ext cx="1872208" cy="261610"/>
          </a:xfrm>
          <a:prstGeom prst="rect">
            <a:avLst/>
          </a:prstGeom>
          <a:noFill/>
        </p:spPr>
        <p:txBody>
          <a:bodyPr wrap="square" rtlCol="0">
            <a:spAutoFit/>
          </a:bodyPr>
          <a:lstStyle/>
          <a:p>
            <a:r>
              <a:rPr lang="fr-BE" sz="1100" i="1" dirty="0" smtClean="0">
                <a:solidFill>
                  <a:schemeClr val="bg1">
                    <a:lumMod val="50000"/>
                  </a:schemeClr>
                </a:solidFill>
              </a:rPr>
              <a:t>Version du </a:t>
            </a:r>
            <a:r>
              <a:rPr lang="fr-BE" sz="1100" i="1" dirty="0" smtClean="0">
                <a:solidFill>
                  <a:schemeClr val="bg1">
                    <a:lumMod val="50000"/>
                  </a:schemeClr>
                </a:solidFill>
              </a:rPr>
              <a:t>6 décembre</a:t>
            </a:r>
            <a:r>
              <a:rPr lang="fr-BE" sz="1100" i="1" dirty="0" smtClean="0">
                <a:solidFill>
                  <a:schemeClr val="bg1">
                    <a:lumMod val="50000"/>
                  </a:schemeClr>
                </a:solidFill>
              </a:rPr>
              <a:t> 2016</a:t>
            </a:r>
            <a:endParaRPr lang="fr-BE" sz="1100" i="1" dirty="0">
              <a:solidFill>
                <a:schemeClr val="bg1">
                  <a:lumMod val="50000"/>
                </a:schemeClr>
              </a:solidFill>
            </a:endParaRPr>
          </a:p>
        </p:txBody>
      </p:sp>
    </p:spTree>
    <p:extLst>
      <p:ext uri="{BB962C8B-B14F-4D97-AF65-F5344CB8AC3E}">
        <p14:creationId xmlns:p14="http://schemas.microsoft.com/office/powerpoint/2010/main" val="304541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10</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4" name="ZoneTexte 3"/>
          <p:cNvSpPr txBox="1"/>
          <p:nvPr/>
        </p:nvSpPr>
        <p:spPr>
          <a:xfrm>
            <a:off x="107504" y="764704"/>
            <a:ext cx="8363792" cy="5724644"/>
          </a:xfrm>
          <a:prstGeom prst="rect">
            <a:avLst/>
          </a:prstGeom>
          <a:noFill/>
        </p:spPr>
        <p:txBody>
          <a:bodyPr wrap="square" rtlCol="0">
            <a:spAutoFit/>
          </a:bodyPr>
          <a:lstStyle/>
          <a:p>
            <a:r>
              <a:rPr lang="fr-BE" b="1">
                <a:solidFill>
                  <a:srgbClr val="0070C0"/>
                </a:solidFill>
              </a:rPr>
              <a:t>(*) </a:t>
            </a:r>
            <a:r>
              <a:rPr lang="fr-BE" b="1" smtClean="0">
                <a:solidFill>
                  <a:srgbClr val="0070C0"/>
                </a:solidFill>
              </a:rPr>
              <a:t>Type de matériel : </a:t>
            </a:r>
            <a:r>
              <a:rPr lang="fr-BE" smtClean="0"/>
              <a:t>information</a:t>
            </a:r>
            <a:r>
              <a:rPr lang="fr-BE" b="1" smtClean="0"/>
              <a:t> </a:t>
            </a:r>
            <a:r>
              <a:rPr lang="fr-BE" smtClean="0"/>
              <a:t>obligatoire</a:t>
            </a:r>
            <a:endParaRPr lang="fr-BE" dirty="0" smtClean="0"/>
          </a:p>
          <a:p>
            <a:pPr marL="285750" indent="-285750">
              <a:buFontTx/>
              <a:buChar char="-"/>
            </a:pPr>
            <a:r>
              <a:rPr lang="fr-BE" sz="1600" b="1" smtClean="0"/>
              <a:t>cas </a:t>
            </a:r>
            <a:r>
              <a:rPr lang="fr-BE" sz="1600" b="1"/>
              <a:t>particulier des mémoires et </a:t>
            </a:r>
            <a:r>
              <a:rPr lang="fr-BE" sz="1600" b="1" smtClean="0"/>
              <a:t>thèses :  </a:t>
            </a:r>
            <a:r>
              <a:rPr lang="fr-BE" sz="1600" smtClean="0"/>
              <a:t>sélectionner </a:t>
            </a:r>
            <a:r>
              <a:rPr lang="fr-BE" sz="1600" dirty="0" smtClean="0"/>
              <a:t>le type </a:t>
            </a:r>
            <a:r>
              <a:rPr lang="fr-BE" sz="1600" dirty="0"/>
              <a:t>de matériel </a:t>
            </a:r>
            <a:r>
              <a:rPr lang="fr-BE" sz="1600" b="1" dirty="0" smtClean="0">
                <a:solidFill>
                  <a:srgbClr val="002060"/>
                </a:solidFill>
              </a:rPr>
              <a:t>« </a:t>
            </a:r>
            <a:r>
              <a:rPr lang="fr-BE" sz="1600" b="1" dirty="0" err="1" smtClean="0">
                <a:solidFill>
                  <a:srgbClr val="002060"/>
                </a:solidFill>
              </a:rPr>
              <a:t>Thesis</a:t>
            </a:r>
            <a:r>
              <a:rPr lang="fr-BE" sz="1600" b="1" dirty="0" smtClean="0">
                <a:solidFill>
                  <a:srgbClr val="002060"/>
                </a:solidFill>
              </a:rPr>
              <a:t> </a:t>
            </a:r>
            <a:r>
              <a:rPr lang="fr-BE" sz="1600" b="1" smtClean="0">
                <a:solidFill>
                  <a:srgbClr val="002060"/>
                </a:solidFill>
              </a:rPr>
              <a:t>» </a:t>
            </a:r>
            <a:r>
              <a:rPr lang="fr-BE" sz="1600" smtClean="0"/>
              <a:t>et pas «</a:t>
            </a:r>
            <a:r>
              <a:rPr lang="fr-BE" sz="1600" dirty="0" smtClean="0"/>
              <a:t> Book </a:t>
            </a:r>
            <a:r>
              <a:rPr lang="fr-BE" sz="1600" smtClean="0"/>
              <a:t>». </a:t>
            </a:r>
          </a:p>
          <a:p>
            <a:pPr marL="285750" indent="-285750">
              <a:buFontTx/>
              <a:buChar char="-"/>
            </a:pPr>
            <a:r>
              <a:rPr lang="fr-BE" sz="1600" b="1" smtClean="0"/>
              <a:t>exemplaire factice </a:t>
            </a:r>
            <a:r>
              <a:rPr lang="fr-BE" sz="1600" b="1" i="1" smtClean="0"/>
              <a:t>(virtual item) </a:t>
            </a:r>
            <a:r>
              <a:rPr lang="fr-BE" sz="1600" smtClean="0"/>
              <a:t>: vous ne devez pas créer de nouveaux exemplaires factices! Ils ont été ajoutés massivement pour pouvoir améliorer les demandes faites dans Primo sur certains types de documents, mais il n’est pas prévu que des exemplaires factices soient créés dans d’autres cas que celui de périodiques non bulletinés. </a:t>
            </a:r>
            <a:endParaRPr lang="fr-BE" sz="1000" dirty="0"/>
          </a:p>
          <a:p>
            <a:pPr lvl="0"/>
            <a:r>
              <a:rPr lang="fr-BE" smtClean="0">
                <a:solidFill>
                  <a:srgbClr val="C00000"/>
                </a:solidFill>
                <a:sym typeface="Wingdings"/>
              </a:rPr>
              <a:t> </a:t>
            </a:r>
            <a:r>
              <a:rPr lang="fr-BE" b="1" smtClean="0">
                <a:solidFill>
                  <a:srgbClr val="0070C0"/>
                </a:solidFill>
              </a:rPr>
              <a:t>(**) </a:t>
            </a:r>
            <a:r>
              <a:rPr lang="fr-BE" b="1" dirty="0">
                <a:solidFill>
                  <a:srgbClr val="0070C0"/>
                </a:solidFill>
              </a:rPr>
              <a:t>Provenance </a:t>
            </a:r>
            <a:r>
              <a:rPr lang="fr-BE" dirty="0"/>
              <a:t>: </a:t>
            </a:r>
            <a:r>
              <a:rPr lang="fr-BE" b="1" i="1" dirty="0" err="1">
                <a:solidFill>
                  <a:srgbClr val="002060"/>
                </a:solidFill>
              </a:rPr>
              <a:t>Deposit</a:t>
            </a:r>
            <a:r>
              <a:rPr lang="fr-BE" dirty="0">
                <a:solidFill>
                  <a:srgbClr val="002060"/>
                </a:solidFill>
              </a:rPr>
              <a:t> </a:t>
            </a:r>
            <a:r>
              <a:rPr lang="fr-BE" dirty="0"/>
              <a:t>(dépôt), </a:t>
            </a:r>
            <a:r>
              <a:rPr lang="fr-BE" b="1" i="1" dirty="0">
                <a:solidFill>
                  <a:srgbClr val="002060"/>
                </a:solidFill>
              </a:rPr>
              <a:t>Dissertation</a:t>
            </a:r>
            <a:r>
              <a:rPr lang="fr-BE" dirty="0">
                <a:solidFill>
                  <a:srgbClr val="002060"/>
                </a:solidFill>
              </a:rPr>
              <a:t> </a:t>
            </a:r>
            <a:r>
              <a:rPr lang="fr-BE" dirty="0"/>
              <a:t>(cas des thèses et mémoires), </a:t>
            </a:r>
            <a:r>
              <a:rPr lang="fr-BE" b="1" i="1" dirty="0">
                <a:solidFill>
                  <a:srgbClr val="002060"/>
                </a:solidFill>
              </a:rPr>
              <a:t>Exchange</a:t>
            </a:r>
            <a:r>
              <a:rPr lang="fr-BE" dirty="0">
                <a:solidFill>
                  <a:srgbClr val="002060"/>
                </a:solidFill>
              </a:rPr>
              <a:t> </a:t>
            </a:r>
            <a:r>
              <a:rPr lang="fr-BE" dirty="0"/>
              <a:t>(échange), </a:t>
            </a:r>
            <a:r>
              <a:rPr lang="fr-BE" b="1" i="1" dirty="0">
                <a:solidFill>
                  <a:srgbClr val="002060"/>
                </a:solidFill>
              </a:rPr>
              <a:t>Gift</a:t>
            </a:r>
            <a:r>
              <a:rPr lang="fr-BE" dirty="0">
                <a:solidFill>
                  <a:srgbClr val="002060"/>
                </a:solidFill>
              </a:rPr>
              <a:t> </a:t>
            </a:r>
            <a:r>
              <a:rPr lang="fr-BE" dirty="0"/>
              <a:t>(don), </a:t>
            </a:r>
            <a:r>
              <a:rPr lang="fr-BE" b="1" i="1" dirty="0">
                <a:solidFill>
                  <a:srgbClr val="002060"/>
                </a:solidFill>
              </a:rPr>
              <a:t>Visa</a:t>
            </a:r>
            <a:r>
              <a:rPr lang="fr-BE" dirty="0">
                <a:solidFill>
                  <a:srgbClr val="002060"/>
                </a:solidFill>
              </a:rPr>
              <a:t> </a:t>
            </a:r>
            <a:r>
              <a:rPr lang="fr-BE" dirty="0"/>
              <a:t>(Acquisitions des </a:t>
            </a:r>
            <a:r>
              <a:rPr lang="fr-BE"/>
              <a:t>services</a:t>
            </a:r>
            <a:r>
              <a:rPr lang="fr-BE" smtClean="0"/>
              <a:t>) =&gt; pour tout ce qui ne passe pas par les Acquisitions et n’est pas du rétrocatalogage.</a:t>
            </a:r>
            <a:endParaRPr lang="fr-BE" dirty="0"/>
          </a:p>
          <a:p>
            <a:endParaRPr lang="fr-BE" sz="1000" dirty="0" smtClean="0"/>
          </a:p>
          <a:p>
            <a:r>
              <a:rPr lang="fr-BE" b="1">
                <a:solidFill>
                  <a:srgbClr val="0070C0"/>
                </a:solidFill>
              </a:rPr>
              <a:t>(***) </a:t>
            </a:r>
            <a:r>
              <a:rPr lang="fr-BE" b="1" smtClean="0">
                <a:solidFill>
                  <a:srgbClr val="0070C0"/>
                </a:solidFill>
              </a:rPr>
              <a:t>Exception de circulation </a:t>
            </a:r>
            <a:r>
              <a:rPr lang="fr-BE" b="1" i="1" smtClean="0">
                <a:solidFill>
                  <a:srgbClr val="0070C0"/>
                </a:solidFill>
              </a:rPr>
              <a:t>(item policy) </a:t>
            </a:r>
          </a:p>
          <a:p>
            <a:r>
              <a:rPr lang="fr-BE" b="1" smtClean="0">
                <a:solidFill>
                  <a:srgbClr val="002060"/>
                </a:solidFill>
              </a:rPr>
              <a:t>«</a:t>
            </a:r>
            <a:r>
              <a:rPr lang="fr-BE" b="1" dirty="0">
                <a:solidFill>
                  <a:srgbClr val="002060"/>
                </a:solidFill>
              </a:rPr>
              <a:t> </a:t>
            </a:r>
            <a:r>
              <a:rPr lang="fr-BE" b="1" i="1" dirty="0">
                <a:solidFill>
                  <a:srgbClr val="002060"/>
                </a:solidFill>
              </a:rPr>
              <a:t>s’adresser au service</a:t>
            </a:r>
            <a:r>
              <a:rPr lang="fr-BE" b="1" dirty="0">
                <a:solidFill>
                  <a:srgbClr val="002060"/>
                </a:solidFill>
              </a:rPr>
              <a:t> </a:t>
            </a:r>
            <a:r>
              <a:rPr lang="fr-BE" b="1" dirty="0" smtClean="0">
                <a:solidFill>
                  <a:srgbClr val="002060"/>
                </a:solidFill>
              </a:rPr>
              <a:t>» </a:t>
            </a:r>
            <a:r>
              <a:rPr lang="fr-BE" dirty="0" smtClean="0"/>
              <a:t>: pour </a:t>
            </a:r>
            <a:r>
              <a:rPr lang="fr-BE"/>
              <a:t>les </a:t>
            </a:r>
            <a:r>
              <a:rPr lang="fr-BE" smtClean="0"/>
              <a:t>exemplaires localisés dans un service (localisations X90) et l’enregistrement des visas.</a:t>
            </a:r>
            <a:endParaRPr lang="fr-BE" sz="1400" smtClean="0"/>
          </a:p>
          <a:p>
            <a:r>
              <a:rPr lang="fr-BE" b="1" smtClean="0">
                <a:solidFill>
                  <a:srgbClr val="002060"/>
                </a:solidFill>
              </a:rPr>
              <a:t>«</a:t>
            </a:r>
            <a:r>
              <a:rPr lang="fr-BE" b="1" dirty="0">
                <a:solidFill>
                  <a:srgbClr val="002060"/>
                </a:solidFill>
              </a:rPr>
              <a:t> </a:t>
            </a:r>
            <a:r>
              <a:rPr lang="fr-BE" b="1" i="1" dirty="0" smtClean="0">
                <a:solidFill>
                  <a:srgbClr val="002060"/>
                </a:solidFill>
              </a:rPr>
              <a:t>non </a:t>
            </a:r>
            <a:r>
              <a:rPr lang="fr-BE" b="1" i="1" dirty="0">
                <a:solidFill>
                  <a:srgbClr val="002060"/>
                </a:solidFill>
              </a:rPr>
              <a:t>empruntable</a:t>
            </a:r>
            <a:r>
              <a:rPr lang="fr-BE" b="1" dirty="0">
                <a:solidFill>
                  <a:srgbClr val="002060"/>
                </a:solidFill>
              </a:rPr>
              <a:t> » </a:t>
            </a:r>
            <a:r>
              <a:rPr lang="fr-BE" dirty="0"/>
              <a:t>est réservé au </a:t>
            </a:r>
            <a:r>
              <a:rPr lang="fr-BE" b="1" dirty="0"/>
              <a:t>MAL (magasin à livres)</a:t>
            </a:r>
          </a:p>
          <a:p>
            <a:r>
              <a:rPr lang="fr-BE" b="1" dirty="0" smtClean="0">
                <a:solidFill>
                  <a:srgbClr val="002060"/>
                </a:solidFill>
              </a:rPr>
              <a:t>«</a:t>
            </a:r>
            <a:r>
              <a:rPr lang="fr-BE" b="1" dirty="0">
                <a:solidFill>
                  <a:srgbClr val="002060"/>
                </a:solidFill>
              </a:rPr>
              <a:t> </a:t>
            </a:r>
            <a:r>
              <a:rPr lang="fr-BE" b="1" i="1" dirty="0" smtClean="0">
                <a:solidFill>
                  <a:srgbClr val="002060"/>
                </a:solidFill>
              </a:rPr>
              <a:t>non </a:t>
            </a:r>
            <a:r>
              <a:rPr lang="fr-BE" b="1" i="1" dirty="0">
                <a:solidFill>
                  <a:srgbClr val="002060"/>
                </a:solidFill>
              </a:rPr>
              <a:t>consultable</a:t>
            </a:r>
            <a:r>
              <a:rPr lang="fr-BE" b="1" dirty="0">
                <a:solidFill>
                  <a:srgbClr val="002060"/>
                </a:solidFill>
              </a:rPr>
              <a:t> » </a:t>
            </a:r>
            <a:r>
              <a:rPr lang="fr-BE" dirty="0"/>
              <a:t>: les exemplaires/notices qui ont </a:t>
            </a:r>
            <a:r>
              <a:rPr lang="fr-BE"/>
              <a:t>cette </a:t>
            </a:r>
            <a:r>
              <a:rPr lang="fr-BE" smtClean="0"/>
              <a:t>exception de circulation seront </a:t>
            </a:r>
            <a:r>
              <a:rPr lang="fr-BE" dirty="0" smtClean="0"/>
              <a:t>peu </a:t>
            </a:r>
            <a:r>
              <a:rPr lang="fr-BE"/>
              <a:t>à </a:t>
            </a:r>
            <a:r>
              <a:rPr lang="fr-BE" smtClean="0"/>
              <a:t>peu </a:t>
            </a:r>
            <a:r>
              <a:rPr lang="fr-BE" b="1" u="sng" dirty="0"/>
              <a:t>traités </a:t>
            </a:r>
            <a:r>
              <a:rPr lang="fr-BE" b="1" u="sng"/>
              <a:t>autrement </a:t>
            </a:r>
            <a:endParaRPr lang="fr-BE" b="1" u="sng" smtClean="0"/>
          </a:p>
          <a:p>
            <a:pPr marL="285750" indent="-285750">
              <a:buFontTx/>
              <a:buChar char="-"/>
            </a:pPr>
            <a:r>
              <a:rPr lang="fr-BE" sz="1600" b="1" smtClean="0"/>
              <a:t>si</a:t>
            </a:r>
            <a:r>
              <a:rPr lang="fr-BE" sz="1600" smtClean="0"/>
              <a:t> </a:t>
            </a:r>
            <a:r>
              <a:rPr lang="fr-BE" sz="1600" b="1" u="sng" dirty="0" smtClean="0"/>
              <a:t>aucun</a:t>
            </a:r>
            <a:r>
              <a:rPr lang="fr-BE" sz="1600" b="1" dirty="0" smtClean="0"/>
              <a:t> </a:t>
            </a:r>
            <a:r>
              <a:rPr lang="fr-BE" sz="1600" b="1" dirty="0"/>
              <a:t>exemplaire n’est </a:t>
            </a:r>
            <a:r>
              <a:rPr lang="fr-BE" sz="1600" b="1" dirty="0" smtClean="0"/>
              <a:t>consultable</a:t>
            </a:r>
            <a:r>
              <a:rPr lang="fr-BE" sz="1600" dirty="0" smtClean="0"/>
              <a:t> </a:t>
            </a:r>
            <a:r>
              <a:rPr lang="fr-BE" sz="1600" smtClean="0"/>
              <a:t>: </a:t>
            </a:r>
            <a:r>
              <a:rPr lang="fr-BE" sz="1600" smtClean="0">
                <a:solidFill>
                  <a:srgbClr val="FF0000"/>
                </a:solidFill>
              </a:rPr>
              <a:t>supprimer la </a:t>
            </a:r>
            <a:r>
              <a:rPr lang="fr-BE" sz="1600" smtClean="0">
                <a:solidFill>
                  <a:srgbClr val="C00000"/>
                </a:solidFill>
              </a:rPr>
              <a:t>notice bibliographique de la publication</a:t>
            </a:r>
          </a:p>
          <a:p>
            <a:pPr marL="285750" indent="-285750">
              <a:buFontTx/>
              <a:buChar char="-"/>
            </a:pPr>
            <a:r>
              <a:rPr lang="fr-BE" sz="1600" b="1" smtClean="0"/>
              <a:t>si </a:t>
            </a:r>
            <a:r>
              <a:rPr lang="fr-BE" sz="1600" b="1" dirty="0" smtClean="0"/>
              <a:t>le statut concerne </a:t>
            </a:r>
            <a:r>
              <a:rPr lang="fr-BE" sz="1600" dirty="0" smtClean="0"/>
              <a:t>le(s) exemplaire(s) lié(s) à </a:t>
            </a:r>
            <a:r>
              <a:rPr lang="fr-BE" sz="1600" b="1" dirty="0" smtClean="0"/>
              <a:t>une </a:t>
            </a:r>
            <a:r>
              <a:rPr lang="fr-BE" sz="1600" b="1" smtClean="0"/>
              <a:t>localisation </a:t>
            </a:r>
            <a:r>
              <a:rPr lang="fr-BE" sz="1600" smtClean="0"/>
              <a:t>parmi </a:t>
            </a:r>
            <a:r>
              <a:rPr lang="fr-BE" sz="1600" dirty="0" smtClean="0"/>
              <a:t>d’autres (plusieurs HOL existants)  </a:t>
            </a:r>
            <a:r>
              <a:rPr lang="fr-BE" sz="1600" smtClean="0"/>
              <a:t>:  </a:t>
            </a:r>
            <a:r>
              <a:rPr lang="fr-BE" sz="1600">
                <a:solidFill>
                  <a:srgbClr val="FF0000"/>
                </a:solidFill>
              </a:rPr>
              <a:t>supprimer la notice </a:t>
            </a:r>
            <a:r>
              <a:rPr lang="fr-BE" sz="1600" smtClean="0">
                <a:solidFill>
                  <a:srgbClr val="FF0000"/>
                </a:solidFill>
              </a:rPr>
              <a:t>de fonds (HOL) de </a:t>
            </a:r>
            <a:r>
              <a:rPr lang="fr-BE" sz="1600">
                <a:solidFill>
                  <a:srgbClr val="FF0000"/>
                </a:solidFill>
              </a:rPr>
              <a:t>la </a:t>
            </a:r>
            <a:r>
              <a:rPr lang="fr-BE" sz="1600" smtClean="0">
                <a:solidFill>
                  <a:srgbClr val="FF0000"/>
                </a:solidFill>
              </a:rPr>
              <a:t>publication</a:t>
            </a:r>
            <a:endParaRPr lang="fr-BE" dirty="0"/>
          </a:p>
          <a:p>
            <a:pPr marL="285750" indent="-285750">
              <a:buFontTx/>
              <a:buChar char="-"/>
            </a:pPr>
            <a:r>
              <a:rPr lang="fr-BE" sz="1600" b="1" smtClean="0"/>
              <a:t>cas particuliers des mémoires et travaux non consultables </a:t>
            </a:r>
            <a:r>
              <a:rPr lang="fr-BE" sz="1600" smtClean="0"/>
              <a:t>: </a:t>
            </a:r>
            <a:r>
              <a:rPr lang="fr-BE" sz="1600" smtClean="0">
                <a:solidFill>
                  <a:srgbClr val="FF0000"/>
                </a:solidFill>
              </a:rPr>
              <a:t>travailler avec des localisations spécifiques</a:t>
            </a:r>
            <a:r>
              <a:rPr lang="fr-BE" sz="1600" smtClean="0"/>
              <a:t> </a:t>
            </a:r>
            <a:r>
              <a:rPr lang="fr-BE" sz="1600" i="1" smtClean="0"/>
              <a:t>[septembre 2016 : en cours de configuration]</a:t>
            </a:r>
            <a:endParaRPr lang="fr-BE" dirty="0"/>
          </a:p>
        </p:txBody>
      </p:sp>
      <p:pic>
        <p:nvPicPr>
          <p:cNvPr id="6" name="Image 5" descr="http://icongal.com/gallery/image/316266/attentio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764704"/>
            <a:ext cx="287655" cy="287655"/>
          </a:xfrm>
          <a:prstGeom prst="rect">
            <a:avLst/>
          </a:prstGeom>
          <a:noFill/>
          <a:ln>
            <a:noFill/>
          </a:ln>
        </p:spPr>
      </p:pic>
      <p:pic>
        <p:nvPicPr>
          <p:cNvPr id="7" name="Image 6" descr="http://icongal.com/gallery/image/316266/attentio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503" y="2442298"/>
            <a:ext cx="287655" cy="287655"/>
          </a:xfrm>
          <a:prstGeom prst="rect">
            <a:avLst/>
          </a:prstGeom>
          <a:noFill/>
          <a:ln>
            <a:noFill/>
          </a:ln>
        </p:spPr>
      </p:pic>
      <p:pic>
        <p:nvPicPr>
          <p:cNvPr id="8" name="Image 7" descr="http://icongal.com/gallery/image/316266/attentio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483198"/>
            <a:ext cx="287655" cy="287655"/>
          </a:xfrm>
          <a:prstGeom prst="rect">
            <a:avLst/>
          </a:prstGeom>
          <a:noFill/>
          <a:ln>
            <a:noFill/>
          </a:ln>
        </p:spPr>
      </p:pic>
      <p:sp>
        <p:nvSpPr>
          <p:cNvPr id="9" name="Titre 4"/>
          <p:cNvSpPr txBox="1">
            <a:spLocks/>
          </p:cNvSpPr>
          <p:nvPr/>
        </p:nvSpPr>
        <p:spPr>
          <a:xfrm>
            <a:off x="0" y="134395"/>
            <a:ext cx="8471296" cy="692695"/>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sz="2400" smtClean="0"/>
              <a:t>L’onglet </a:t>
            </a:r>
            <a:r>
              <a:rPr lang="fr-BE" sz="2400"/>
              <a:t>« Information générale » </a:t>
            </a:r>
            <a:r>
              <a:rPr lang="fr-BE" sz="2400" i="1"/>
              <a:t>(« General information ») . </a:t>
            </a:r>
            <a:r>
              <a:rPr lang="fr-BE" sz="2400" smtClean="0"/>
              <a:t>3</a:t>
            </a:r>
            <a:endParaRPr lang="fr-BE" sz="2400" dirty="0"/>
          </a:p>
        </p:txBody>
      </p:sp>
    </p:spTree>
    <p:extLst>
      <p:ext uri="{BB962C8B-B14F-4D97-AF65-F5344CB8AC3E}">
        <p14:creationId xmlns:p14="http://schemas.microsoft.com/office/powerpoint/2010/main" val="342221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11</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4" name="Titre 1"/>
          <p:cNvSpPr txBox="1">
            <a:spLocks/>
          </p:cNvSpPr>
          <p:nvPr/>
        </p:nvSpPr>
        <p:spPr>
          <a:xfrm>
            <a:off x="143508" y="188639"/>
            <a:ext cx="8244915" cy="720081"/>
          </a:xfrm>
          <a:prstGeom prst="rect">
            <a:avLst/>
          </a:prstGeom>
        </p:spPr>
        <p:txBody>
          <a:bodyPr/>
          <a:lstStyle/>
          <a:p>
            <a:pPr>
              <a:spcBef>
                <a:spcPct val="0"/>
              </a:spcBef>
              <a:defRPr/>
            </a:pPr>
            <a:r>
              <a:rPr lang="fr-BE" sz="2400" b="1">
                <a:solidFill>
                  <a:schemeClr val="tx2"/>
                </a:solidFill>
              </a:rPr>
              <a:t>L’onglet « Information générale » </a:t>
            </a:r>
            <a:r>
              <a:rPr lang="fr-BE" sz="2400" b="1" i="1">
                <a:solidFill>
                  <a:schemeClr val="tx2"/>
                </a:solidFill>
              </a:rPr>
              <a:t>(« General information ») . </a:t>
            </a:r>
            <a:r>
              <a:rPr lang="fr-BE" sz="2400" b="1" smtClean="0">
                <a:solidFill>
                  <a:schemeClr val="tx2"/>
                </a:solidFill>
              </a:rPr>
              <a:t>4</a:t>
            </a:r>
            <a:endParaRPr lang="fr-BE" sz="2400" b="1">
              <a:solidFill>
                <a:schemeClr val="tx2"/>
              </a:solidFill>
            </a:endParaRPr>
          </a:p>
          <a:p>
            <a:pPr marR="0" lvl="0" algn="l" defTabSz="914400" rtl="0" eaLnBrk="1" fontAlgn="auto" latinLnBrk="0" hangingPunct="1">
              <a:lnSpc>
                <a:spcPct val="100000"/>
              </a:lnSpc>
              <a:spcBef>
                <a:spcPct val="0"/>
              </a:spcBef>
              <a:spcAft>
                <a:spcPts val="0"/>
              </a:spcAft>
              <a:buClrTx/>
              <a:buSzTx/>
              <a:tabLst/>
              <a:defRPr/>
            </a:pPr>
            <a:endParaRPr kumimoji="0" lang="fr-BE" sz="24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
        <p:nvSpPr>
          <p:cNvPr id="5" name="ZoneTexte 4"/>
          <p:cNvSpPr txBox="1"/>
          <p:nvPr/>
        </p:nvSpPr>
        <p:spPr>
          <a:xfrm>
            <a:off x="467544" y="908720"/>
            <a:ext cx="7200800" cy="4216539"/>
          </a:xfrm>
          <a:prstGeom prst="rect">
            <a:avLst/>
          </a:prstGeom>
          <a:noFill/>
        </p:spPr>
        <p:txBody>
          <a:bodyPr wrap="square" rtlCol="0">
            <a:spAutoFit/>
          </a:bodyPr>
          <a:lstStyle/>
          <a:p>
            <a:r>
              <a:rPr lang="fr-BE" sz="1700" u="sng" dirty="0" smtClean="0"/>
              <a:t>N.B.</a:t>
            </a:r>
            <a:r>
              <a:rPr lang="fr-BE" sz="1700" dirty="0" smtClean="0"/>
              <a:t> : </a:t>
            </a:r>
            <a:r>
              <a:rPr lang="fr-BE" sz="1700" i="1" dirty="0" smtClean="0"/>
              <a:t>l’usage et la modification de la PO Line (ligne de commande) sont abordés dans les supports de formation « Acquisitions »</a:t>
            </a:r>
          </a:p>
          <a:p>
            <a:pPr lvl="1"/>
            <a:endParaRPr lang="fr-BE" dirty="0" smtClean="0"/>
          </a:p>
          <a:p>
            <a:pPr>
              <a:buFont typeface="Arial" pitchFamily="34" charset="0"/>
              <a:buChar char="•"/>
            </a:pPr>
            <a:r>
              <a:rPr lang="fr-BE" dirty="0" smtClean="0"/>
              <a:t> </a:t>
            </a:r>
            <a:r>
              <a:rPr lang="fr-BE" dirty="0" smtClean="0">
                <a:solidFill>
                  <a:srgbClr val="00B0F0"/>
                </a:solidFill>
              </a:rPr>
              <a:t>Au niveau des informations de localisation permanente</a:t>
            </a:r>
          </a:p>
          <a:p>
            <a:endParaRPr lang="fr-BE" dirty="0" smtClean="0">
              <a:solidFill>
                <a:srgbClr val="00B0F0"/>
              </a:solidFill>
            </a:endParaRPr>
          </a:p>
          <a:p>
            <a:pPr lvl="1">
              <a:buFont typeface="Arial" pitchFamily="34" charset="0"/>
              <a:buChar char="•"/>
            </a:pPr>
            <a:r>
              <a:rPr lang="fr-BE" dirty="0" smtClean="0"/>
              <a:t> visualiser la bibliothèque et la localisation permanente</a:t>
            </a:r>
          </a:p>
          <a:p>
            <a:pPr lvl="1"/>
            <a:r>
              <a:rPr lang="fr-BE" dirty="0" smtClean="0">
                <a:solidFill>
                  <a:srgbClr val="FF0000"/>
                </a:solidFill>
              </a:rPr>
              <a:t>Nous vous demandons de ne pas modifier les bibliothèques et </a:t>
            </a:r>
            <a:br>
              <a:rPr lang="fr-BE" dirty="0" smtClean="0">
                <a:solidFill>
                  <a:srgbClr val="FF0000"/>
                </a:solidFill>
              </a:rPr>
            </a:br>
            <a:r>
              <a:rPr lang="fr-BE" dirty="0" smtClean="0">
                <a:solidFill>
                  <a:srgbClr val="FF0000"/>
                </a:solidFill>
              </a:rPr>
              <a:t>les localisations à ce niveau car la mise à jour du HOL ne  se fait pas de manière correcte actuellement (perte du $$a </a:t>
            </a:r>
            <a:r>
              <a:rPr lang="fr-BE" dirty="0" err="1" smtClean="0">
                <a:solidFill>
                  <a:srgbClr val="FF0000"/>
                </a:solidFill>
              </a:rPr>
              <a:t>BeLU</a:t>
            </a:r>
            <a:r>
              <a:rPr lang="fr-BE" dirty="0" smtClean="0">
                <a:solidFill>
                  <a:srgbClr val="FF0000"/>
                </a:solidFill>
              </a:rPr>
              <a:t> et date incorrecte en 008)</a:t>
            </a:r>
            <a:endParaRPr lang="fr-BE" dirty="0" smtClean="0"/>
          </a:p>
          <a:p>
            <a:pPr lvl="1">
              <a:buFont typeface="Arial" pitchFamily="34" charset="0"/>
              <a:buChar char="•"/>
            </a:pPr>
            <a:r>
              <a:rPr lang="fr-BE" dirty="0" smtClean="0"/>
              <a:t>ajouter une seconde cote permanente (« alternative call </a:t>
            </a:r>
            <a:r>
              <a:rPr lang="fr-BE" dirty="0" err="1" smtClean="0"/>
              <a:t>number</a:t>
            </a:r>
            <a:r>
              <a:rPr lang="fr-BE" dirty="0" smtClean="0"/>
              <a:t> »)</a:t>
            </a:r>
          </a:p>
          <a:p>
            <a:pPr lvl="1"/>
            <a:endParaRPr lang="fr-BE" dirty="0" smtClean="0"/>
          </a:p>
          <a:p>
            <a:pPr lvl="2"/>
            <a:r>
              <a:rPr lang="fr-BE" i="1" dirty="0" smtClean="0"/>
              <a:t>La cote permanente ne figure pas dans les informations accessibles par le détail de l’exemplaire.</a:t>
            </a:r>
          </a:p>
          <a:p>
            <a:pPr lvl="1"/>
            <a:endParaRPr lang="fr-BE" dirty="0" smtClean="0"/>
          </a:p>
        </p:txBody>
      </p:sp>
      <p:pic>
        <p:nvPicPr>
          <p:cNvPr id="58370" name="Picture 2" descr="http://www.xn--icne-wqa.com/images/icones/7/6/pictogram-din-w000-general.png"/>
          <p:cNvPicPr>
            <a:picLocks noChangeAspect="1" noChangeArrowheads="1"/>
          </p:cNvPicPr>
          <p:nvPr/>
        </p:nvPicPr>
        <p:blipFill>
          <a:blip r:embed="rId3" cstate="print"/>
          <a:srcRect/>
          <a:stretch>
            <a:fillRect/>
          </a:stretch>
        </p:blipFill>
        <p:spPr bwMode="auto">
          <a:xfrm>
            <a:off x="611560" y="5517232"/>
            <a:ext cx="809600" cy="809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12</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5" name="ZoneTexte 4"/>
          <p:cNvSpPr txBox="1"/>
          <p:nvPr/>
        </p:nvSpPr>
        <p:spPr>
          <a:xfrm>
            <a:off x="205572" y="950077"/>
            <a:ext cx="8326216" cy="6401753"/>
          </a:xfrm>
          <a:prstGeom prst="rect">
            <a:avLst/>
          </a:prstGeom>
          <a:noFill/>
        </p:spPr>
        <p:txBody>
          <a:bodyPr wrap="square" rtlCol="0">
            <a:spAutoFit/>
          </a:bodyPr>
          <a:lstStyle/>
          <a:p>
            <a:r>
              <a:rPr lang="fr-BE" u="sng" dirty="0" smtClean="0"/>
              <a:t>Au sein de cet onglet, vous pouvez:</a:t>
            </a:r>
            <a:endParaRPr lang="fr-BE" dirty="0" smtClean="0"/>
          </a:p>
          <a:p>
            <a:pPr>
              <a:buFont typeface="Arial" pitchFamily="34" charset="0"/>
              <a:buChar char="•"/>
            </a:pPr>
            <a:endParaRPr lang="fr-BE" dirty="0" smtClean="0"/>
          </a:p>
          <a:p>
            <a:pPr>
              <a:buFont typeface="Arial" pitchFamily="34" charset="0"/>
              <a:buChar char="•"/>
            </a:pPr>
            <a:r>
              <a:rPr lang="fr-BE" dirty="0" smtClean="0"/>
              <a:t> </a:t>
            </a:r>
            <a:r>
              <a:rPr lang="fr-BE" i="1" dirty="0" smtClean="0">
                <a:solidFill>
                  <a:srgbClr val="00B0F0"/>
                </a:solidFill>
              </a:rPr>
              <a:t>Au niveau des informations de localisation temporaire</a:t>
            </a:r>
          </a:p>
          <a:p>
            <a:pPr lvl="1"/>
            <a:endParaRPr lang="fr-BE" dirty="0" smtClean="0"/>
          </a:p>
          <a:p>
            <a:pPr lvl="1">
              <a:buFont typeface="Arial" pitchFamily="34" charset="0"/>
              <a:buChar char="•"/>
            </a:pPr>
            <a:r>
              <a:rPr lang="fr-BE" dirty="0" smtClean="0"/>
              <a:t>Activer ou désactiver une localisation temporaire (boutons « No », « </a:t>
            </a:r>
            <a:r>
              <a:rPr lang="fr-BE" dirty="0" err="1" smtClean="0"/>
              <a:t>Yes</a:t>
            </a:r>
            <a:r>
              <a:rPr lang="fr-BE" dirty="0" smtClean="0"/>
              <a:t> »</a:t>
            </a:r>
          </a:p>
          <a:p>
            <a:pPr lvl="1">
              <a:buFont typeface="Arial" pitchFamily="34" charset="0"/>
              <a:buChar char="•"/>
            </a:pPr>
            <a:r>
              <a:rPr lang="fr-BE" dirty="0" smtClean="0"/>
              <a:t> Paramétrer la localisation </a:t>
            </a:r>
            <a:r>
              <a:rPr lang="fr-BE" smtClean="0"/>
              <a:t>temporaire : bibliothèque</a:t>
            </a:r>
            <a:r>
              <a:rPr lang="fr-BE" dirty="0" smtClean="0"/>
              <a:t>, localisation, cote</a:t>
            </a:r>
            <a:r>
              <a:rPr lang="fr-BE" smtClean="0"/>
              <a:t>, date de retour (</a:t>
            </a:r>
            <a:r>
              <a:rPr lang="fr-BE" i="1" smtClean="0"/>
              <a:t>due </a:t>
            </a:r>
            <a:r>
              <a:rPr lang="fr-BE" i="1" dirty="0" smtClean="0"/>
              <a:t>back </a:t>
            </a:r>
            <a:r>
              <a:rPr lang="fr-BE" i="1" smtClean="0"/>
              <a:t>date</a:t>
            </a:r>
            <a:r>
              <a:rPr lang="fr-BE" smtClean="0"/>
              <a:t>)</a:t>
            </a:r>
            <a:endParaRPr lang="fr-BE" dirty="0" smtClean="0">
              <a:sym typeface="Wingdings"/>
            </a:endParaRPr>
          </a:p>
          <a:p>
            <a:pPr lvl="1">
              <a:buFont typeface="Wingdings"/>
              <a:buChar char="L"/>
            </a:pPr>
            <a:r>
              <a:rPr lang="fr-BE" sz="1600" dirty="0" smtClean="0">
                <a:solidFill>
                  <a:srgbClr val="FF3300"/>
                </a:solidFill>
                <a:sym typeface="Wingdings"/>
              </a:rPr>
              <a:t> L</a:t>
            </a:r>
            <a:r>
              <a:rPr lang="fr-BE" sz="1600" i="1" dirty="0" smtClean="0">
                <a:solidFill>
                  <a:srgbClr val="FF3300"/>
                </a:solidFill>
                <a:sym typeface="Wingdings"/>
              </a:rPr>
              <a:t>’item </a:t>
            </a:r>
            <a:r>
              <a:rPr lang="fr-BE" sz="1600" i="1" dirty="0" err="1" smtClean="0">
                <a:solidFill>
                  <a:srgbClr val="FF3300"/>
                </a:solidFill>
                <a:sym typeface="Wingdings"/>
              </a:rPr>
              <a:t>polic</a:t>
            </a:r>
            <a:r>
              <a:rPr lang="fr-BE" sz="1600" dirty="0" err="1" smtClean="0">
                <a:solidFill>
                  <a:srgbClr val="FF3300"/>
                </a:solidFill>
                <a:sym typeface="Wingdings"/>
              </a:rPr>
              <a:t>y</a:t>
            </a:r>
            <a:r>
              <a:rPr lang="fr-BE" sz="1600" dirty="0" smtClean="0">
                <a:solidFill>
                  <a:srgbClr val="FF3300"/>
                </a:solidFill>
                <a:sym typeface="Wingdings"/>
              </a:rPr>
              <a:t> temporaire ne fonctionne pas !</a:t>
            </a:r>
          </a:p>
          <a:p>
            <a:pPr lvl="1"/>
            <a:endParaRPr lang="fr-BE" dirty="0" smtClean="0">
              <a:solidFill>
                <a:srgbClr val="FF3300"/>
              </a:solidFill>
              <a:sym typeface="Wingdings"/>
            </a:endParaRPr>
          </a:p>
          <a:p>
            <a:pPr marL="285750" lvl="0" indent="-285750"/>
            <a:r>
              <a:rPr lang="fr-BE" dirty="0" smtClean="0">
                <a:solidFill>
                  <a:srgbClr val="FF3300"/>
                </a:solidFill>
                <a:sym typeface="Wingdings"/>
              </a:rPr>
              <a:t> </a:t>
            </a:r>
            <a:r>
              <a:rPr lang="fr-BE" smtClean="0">
                <a:solidFill>
                  <a:srgbClr val="FF3300"/>
                </a:solidFill>
                <a:sym typeface="Wingdings"/>
              </a:rPr>
              <a:t>	</a:t>
            </a:r>
            <a:r>
              <a:rPr lang="fr-BE" smtClean="0"/>
              <a:t>La date de retour </a:t>
            </a:r>
            <a:r>
              <a:rPr lang="fr-BE" dirty="0"/>
              <a:t>permet de déterminer une date au-delà de laquelle il est </a:t>
            </a:r>
            <a:r>
              <a:rPr lang="fr-BE"/>
              <a:t>prévu </a:t>
            </a:r>
            <a:r>
              <a:rPr lang="fr-BE" smtClean="0"/>
              <a:t>que le </a:t>
            </a:r>
            <a:r>
              <a:rPr lang="fr-BE" dirty="0"/>
              <a:t>document quitte sa localisation temporaire pour retourner à son emplacement </a:t>
            </a:r>
            <a:r>
              <a:rPr lang="fr-BE" dirty="0" smtClean="0"/>
              <a:t>permanent.</a:t>
            </a:r>
          </a:p>
          <a:p>
            <a:pPr marL="285750" lvl="0" indent="-285750"/>
            <a:r>
              <a:rPr lang="fr-BE" dirty="0">
                <a:solidFill>
                  <a:srgbClr val="FF0000"/>
                </a:solidFill>
              </a:rPr>
              <a:t>	</a:t>
            </a:r>
            <a:r>
              <a:rPr lang="fr-BE" sz="1600" dirty="0" smtClean="0">
                <a:solidFill>
                  <a:srgbClr val="FF0000"/>
                </a:solidFill>
              </a:rPr>
              <a:t>À </a:t>
            </a:r>
            <a:r>
              <a:rPr lang="fr-BE" sz="1600" dirty="0">
                <a:solidFill>
                  <a:srgbClr val="FF0000"/>
                </a:solidFill>
              </a:rPr>
              <a:t>la date d’échéance, Alma génère </a:t>
            </a:r>
            <a:r>
              <a:rPr lang="fr-BE" sz="1600">
                <a:solidFill>
                  <a:srgbClr val="FF0000"/>
                </a:solidFill>
              </a:rPr>
              <a:t>automatiquement </a:t>
            </a:r>
            <a:r>
              <a:rPr lang="fr-BE" sz="1600" smtClean="0">
                <a:solidFill>
                  <a:srgbClr val="FF0000"/>
                </a:solidFill>
              </a:rPr>
              <a:t>via </a:t>
            </a:r>
            <a:r>
              <a:rPr lang="fr-BE" sz="1600">
                <a:solidFill>
                  <a:srgbClr val="FF0000"/>
                </a:solidFill>
              </a:rPr>
              <a:t>le </a:t>
            </a:r>
            <a:r>
              <a:rPr lang="fr-BE" sz="1600" smtClean="0">
                <a:solidFill>
                  <a:srgbClr val="FF0000"/>
                </a:solidFill>
              </a:rPr>
              <a:t>traitement de Demande de restauration (</a:t>
            </a:r>
            <a:r>
              <a:rPr lang="fr-BE" sz="1600" i="1" smtClean="0">
                <a:solidFill>
                  <a:srgbClr val="FF0000"/>
                </a:solidFill>
              </a:rPr>
              <a:t>Restore </a:t>
            </a:r>
            <a:r>
              <a:rPr lang="fr-BE" sz="1600" i="1" dirty="0" err="1">
                <a:solidFill>
                  <a:srgbClr val="FF0000"/>
                </a:solidFill>
              </a:rPr>
              <a:t>requests</a:t>
            </a:r>
            <a:r>
              <a:rPr lang="fr-BE" sz="1600" dirty="0">
                <a:solidFill>
                  <a:srgbClr val="FF0000"/>
                </a:solidFill>
              </a:rPr>
              <a:t>) une demande (</a:t>
            </a:r>
            <a:r>
              <a:rPr lang="fr-BE" sz="1600" i="1" dirty="0" err="1">
                <a:solidFill>
                  <a:srgbClr val="FF0000"/>
                </a:solidFill>
              </a:rPr>
              <a:t>request</a:t>
            </a:r>
            <a:r>
              <a:rPr lang="fr-BE" sz="1600" dirty="0">
                <a:solidFill>
                  <a:srgbClr val="FF0000"/>
                </a:solidFill>
              </a:rPr>
              <a:t>) de remise en place (</a:t>
            </a:r>
            <a:r>
              <a:rPr lang="fr-BE" sz="1600" i="1" dirty="0">
                <a:solidFill>
                  <a:srgbClr val="FF0000"/>
                </a:solidFill>
              </a:rPr>
              <a:t>restore</a:t>
            </a:r>
            <a:r>
              <a:rPr lang="fr-BE" sz="1600" dirty="0">
                <a:solidFill>
                  <a:srgbClr val="FF0000"/>
                </a:solidFill>
              </a:rPr>
              <a:t>) de l’exemplaire.</a:t>
            </a:r>
          </a:p>
          <a:p>
            <a:pPr lvl="1"/>
            <a:endParaRPr lang="fr-BE" dirty="0" smtClean="0">
              <a:solidFill>
                <a:srgbClr val="FF0000"/>
              </a:solidFill>
            </a:endParaRPr>
          </a:p>
          <a:p>
            <a:pPr lvl="1" algn="ctr"/>
            <a:r>
              <a:rPr lang="fr-BE" sz="1700" b="1" cap="small" dirty="0" smtClean="0">
                <a:solidFill>
                  <a:srgbClr val="FF0000"/>
                </a:solidFill>
                <a:latin typeface="Bernard MT Condensed" panose="02050806060905020404" pitchFamily="18" charset="0"/>
              </a:rPr>
              <a:t>!</a:t>
            </a:r>
            <a:r>
              <a:rPr lang="fr-BE" sz="1700" b="1" cap="small" dirty="0" smtClean="0">
                <a:solidFill>
                  <a:srgbClr val="FF0000"/>
                </a:solidFill>
              </a:rPr>
              <a:t> </a:t>
            </a:r>
            <a:r>
              <a:rPr lang="fr-BE" sz="1700" b="1" cap="small" dirty="0">
                <a:solidFill>
                  <a:srgbClr val="FF0000"/>
                </a:solidFill>
              </a:rPr>
              <a:t>Alma n’efface pas automatiquement la localisation temporaire à la date </a:t>
            </a:r>
            <a:r>
              <a:rPr lang="fr-BE" sz="1700" b="1" cap="small" dirty="0" smtClean="0">
                <a:solidFill>
                  <a:srgbClr val="FF0000"/>
                </a:solidFill>
              </a:rPr>
              <a:t>d’échéance</a:t>
            </a:r>
            <a:endParaRPr lang="fr-BE" sz="1700" b="1" i="1" cap="small" dirty="0" smtClean="0">
              <a:solidFill>
                <a:srgbClr val="FF0000"/>
              </a:solidFill>
            </a:endParaRPr>
          </a:p>
          <a:p>
            <a:pPr lvl="1"/>
            <a:endParaRPr lang="fr-BE" sz="1700" b="1" i="1" cap="small" dirty="0">
              <a:solidFill>
                <a:srgbClr val="FF0000"/>
              </a:solidFill>
              <a:sym typeface="Wingdings"/>
            </a:endParaRPr>
          </a:p>
          <a:p>
            <a:pPr lvl="1"/>
            <a:r>
              <a:rPr lang="fr-BE" dirty="0" smtClean="0">
                <a:solidFill>
                  <a:srgbClr val="0070C0"/>
                </a:solidFill>
                <a:sym typeface="Wingdings"/>
              </a:rPr>
              <a:t>	Aboutit aux mêmes résultats que le </a:t>
            </a:r>
            <a:r>
              <a:rPr lang="fr-BE" i="1" dirty="0" smtClean="0">
                <a:solidFill>
                  <a:srgbClr val="0070C0"/>
                </a:solidFill>
                <a:sym typeface="Wingdings"/>
              </a:rPr>
              <a:t>Change item information.</a:t>
            </a:r>
          </a:p>
          <a:p>
            <a:pPr lvl="1"/>
            <a:r>
              <a:rPr lang="fr-BE" dirty="0" smtClean="0">
                <a:solidFill>
                  <a:srgbClr val="0070C0"/>
                </a:solidFill>
                <a:sym typeface="Wingdings"/>
              </a:rPr>
              <a:t>	Une localisation temporaire activée via le </a:t>
            </a:r>
            <a:r>
              <a:rPr lang="fr-BE" i="1" dirty="0" smtClean="0">
                <a:solidFill>
                  <a:srgbClr val="0070C0"/>
                </a:solidFill>
                <a:sym typeface="Wingdings"/>
              </a:rPr>
              <a:t>Change item information </a:t>
            </a:r>
            <a:r>
              <a:rPr lang="fr-BE" dirty="0" smtClean="0">
                <a:solidFill>
                  <a:srgbClr val="0070C0"/>
                </a:solidFill>
                <a:sym typeface="Wingdings"/>
              </a:rPr>
              <a:t>peut 	être désactivée par ici et inversement. </a:t>
            </a:r>
          </a:p>
          <a:p>
            <a:pPr lvl="1">
              <a:buFont typeface="Wingdings"/>
              <a:buChar char="L"/>
            </a:pPr>
            <a:endParaRPr lang="fr-BE" dirty="0" smtClean="0">
              <a:sym typeface="Wingdings"/>
            </a:endParaRPr>
          </a:p>
          <a:p>
            <a:pPr lvl="1"/>
            <a:endParaRPr lang="fr-BE" dirty="0" smtClean="0"/>
          </a:p>
        </p:txBody>
      </p:sp>
      <p:sp>
        <p:nvSpPr>
          <p:cNvPr id="6" name="Flèche droite 5"/>
          <p:cNvSpPr/>
          <p:nvPr/>
        </p:nvSpPr>
        <p:spPr>
          <a:xfrm>
            <a:off x="367335" y="5847080"/>
            <a:ext cx="731222" cy="19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6322" name="Picture 2" descr="http://www.xn--icne-wqa.com/images/icones/7/6/pictogram-din-w000-general.png"/>
          <p:cNvPicPr>
            <a:picLocks noChangeAspect="1" noChangeArrowheads="1"/>
          </p:cNvPicPr>
          <p:nvPr/>
        </p:nvPicPr>
        <p:blipFill>
          <a:blip r:embed="rId3" cstate="print"/>
          <a:srcRect/>
          <a:stretch>
            <a:fillRect/>
          </a:stretch>
        </p:blipFill>
        <p:spPr bwMode="auto">
          <a:xfrm>
            <a:off x="205571" y="3349467"/>
            <a:ext cx="323528" cy="323528"/>
          </a:xfrm>
          <a:prstGeom prst="rect">
            <a:avLst/>
          </a:prstGeom>
          <a:noFill/>
        </p:spPr>
      </p:pic>
      <p:sp>
        <p:nvSpPr>
          <p:cNvPr id="8" name="Titre 1"/>
          <p:cNvSpPr txBox="1">
            <a:spLocks/>
          </p:cNvSpPr>
          <p:nvPr/>
        </p:nvSpPr>
        <p:spPr>
          <a:xfrm>
            <a:off x="143508" y="188639"/>
            <a:ext cx="8244915" cy="720081"/>
          </a:xfrm>
          <a:prstGeom prst="rect">
            <a:avLst/>
          </a:prstGeom>
        </p:spPr>
        <p:txBody>
          <a:bodyPr/>
          <a:lstStyle/>
          <a:p>
            <a:pPr>
              <a:spcBef>
                <a:spcPct val="0"/>
              </a:spcBef>
              <a:defRPr/>
            </a:pPr>
            <a:r>
              <a:rPr lang="fr-BE" sz="2400" b="1">
                <a:solidFill>
                  <a:schemeClr val="tx2"/>
                </a:solidFill>
              </a:rPr>
              <a:t>L’onglet « Information générale » </a:t>
            </a:r>
            <a:r>
              <a:rPr lang="fr-BE" sz="2400" b="1" i="1">
                <a:solidFill>
                  <a:schemeClr val="tx2"/>
                </a:solidFill>
              </a:rPr>
              <a:t>(« General information ») </a:t>
            </a:r>
            <a:r>
              <a:rPr lang="fr-BE" sz="2400" b="1" i="1" smtClean="0">
                <a:solidFill>
                  <a:schemeClr val="tx2"/>
                </a:solidFill>
              </a:rPr>
              <a:t>. 5</a:t>
            </a:r>
            <a:endParaRPr lang="fr-BE" sz="2400" b="1">
              <a:solidFill>
                <a:schemeClr val="tx2"/>
              </a:solidFill>
            </a:endParaRPr>
          </a:p>
          <a:p>
            <a:pPr marR="0" lvl="0" algn="l" defTabSz="914400" rtl="0" eaLnBrk="1" fontAlgn="auto" latinLnBrk="0" hangingPunct="1">
              <a:lnSpc>
                <a:spcPct val="100000"/>
              </a:lnSpc>
              <a:spcBef>
                <a:spcPct val="0"/>
              </a:spcBef>
              <a:spcAft>
                <a:spcPts val="0"/>
              </a:spcAft>
              <a:buClrTx/>
              <a:buSzTx/>
              <a:tabLst/>
              <a:defRPr/>
            </a:pPr>
            <a:endParaRPr kumimoji="0" lang="fr-BE" sz="24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13</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5" name="ZoneTexte 4"/>
          <p:cNvSpPr txBox="1"/>
          <p:nvPr/>
        </p:nvSpPr>
        <p:spPr>
          <a:xfrm>
            <a:off x="205572" y="950077"/>
            <a:ext cx="8182852" cy="5355312"/>
          </a:xfrm>
          <a:prstGeom prst="rect">
            <a:avLst/>
          </a:prstGeom>
          <a:noFill/>
        </p:spPr>
        <p:txBody>
          <a:bodyPr wrap="square" rtlCol="0">
            <a:spAutoFit/>
          </a:bodyPr>
          <a:lstStyle/>
          <a:p>
            <a:r>
              <a:rPr lang="fr-BE" b="1" u="sng" dirty="0" smtClean="0">
                <a:solidFill>
                  <a:srgbClr val="FF0000"/>
                </a:solidFill>
              </a:rPr>
              <a:t>Précision sur les informations de localisation temporaire</a:t>
            </a:r>
          </a:p>
          <a:p>
            <a:pPr lvl="1"/>
            <a:endParaRPr lang="fr-BE" dirty="0" smtClean="0"/>
          </a:p>
          <a:p>
            <a:pPr lvl="1"/>
            <a:r>
              <a:rPr lang="fr-BE" dirty="0"/>
              <a:t>Si vous désactivez une localisation temporaire (bouton « No », les informations restent présentes.</a:t>
            </a:r>
          </a:p>
          <a:p>
            <a:pPr lvl="1"/>
            <a:r>
              <a:rPr lang="fr-BE" dirty="0" smtClean="0">
                <a:solidFill>
                  <a:srgbClr val="0070C0"/>
                </a:solidFill>
              </a:rPr>
              <a:t>Ainsi, lorsque </a:t>
            </a:r>
            <a:r>
              <a:rPr lang="fr-BE" dirty="0">
                <a:solidFill>
                  <a:srgbClr val="0070C0"/>
                </a:solidFill>
              </a:rPr>
              <a:t>vous recherchez des documents en localisation temporaire via la recherche Physical items, vous devez sélectionner en plus l’index In </a:t>
            </a:r>
            <a:r>
              <a:rPr lang="fr-BE" dirty="0" err="1">
                <a:solidFill>
                  <a:srgbClr val="0070C0"/>
                </a:solidFill>
              </a:rPr>
              <a:t>Temporary</a:t>
            </a:r>
            <a:r>
              <a:rPr lang="fr-BE" dirty="0">
                <a:solidFill>
                  <a:srgbClr val="0070C0"/>
                </a:solidFill>
              </a:rPr>
              <a:t> location</a:t>
            </a:r>
          </a:p>
          <a:p>
            <a:pPr lvl="1"/>
            <a:endParaRPr lang="fr-BE" dirty="0" smtClean="0"/>
          </a:p>
          <a:p>
            <a:pPr lvl="1"/>
            <a:r>
              <a:rPr lang="fr-BE" dirty="0"/>
              <a:t>	</a:t>
            </a:r>
            <a:endParaRPr lang="fr-BE" dirty="0" smtClean="0"/>
          </a:p>
          <a:p>
            <a:pPr lvl="1"/>
            <a:endParaRPr lang="fr-BE" dirty="0"/>
          </a:p>
          <a:p>
            <a:pPr lvl="1"/>
            <a:endParaRPr lang="fr-BE" dirty="0" smtClean="0"/>
          </a:p>
          <a:p>
            <a:pPr lvl="1"/>
            <a:r>
              <a:rPr lang="fr-BE" dirty="0" smtClean="0"/>
              <a:t>	Alma </a:t>
            </a:r>
            <a:r>
              <a:rPr lang="fr-BE" dirty="0"/>
              <a:t>permet de conserver ces informations en mode ‘non actif’ </a:t>
            </a:r>
            <a:r>
              <a:rPr lang="fr-BE" dirty="0" smtClean="0"/>
              <a:t>dans</a:t>
            </a:r>
            <a:br>
              <a:rPr lang="fr-BE" dirty="0" smtClean="0"/>
            </a:br>
            <a:r>
              <a:rPr lang="fr-BE" dirty="0" smtClean="0"/>
              <a:t>	le détail de </a:t>
            </a:r>
            <a:r>
              <a:rPr lang="fr-BE" dirty="0"/>
              <a:t>l’exemplaire </a:t>
            </a:r>
            <a:r>
              <a:rPr lang="fr-BE" dirty="0" smtClean="0"/>
              <a:t>notamment pour faciliter </a:t>
            </a:r>
            <a:r>
              <a:rPr lang="fr-BE" dirty="0"/>
              <a:t>la gestion </a:t>
            </a:r>
            <a:r>
              <a:rPr lang="fr-BE" dirty="0" smtClean="0"/>
              <a:t>de</a:t>
            </a:r>
            <a:br>
              <a:rPr lang="fr-BE" dirty="0" smtClean="0"/>
            </a:br>
            <a:r>
              <a:rPr lang="fr-BE" dirty="0" smtClean="0"/>
              <a:t>	la fonctionnalité </a:t>
            </a:r>
            <a:r>
              <a:rPr lang="fr-BE" i="1" dirty="0" smtClean="0"/>
              <a:t>Courses </a:t>
            </a:r>
            <a:r>
              <a:rPr lang="fr-BE" i="1" dirty="0"/>
              <a:t>and Reading </a:t>
            </a:r>
            <a:r>
              <a:rPr lang="fr-BE" i="1" dirty="0" err="1"/>
              <a:t>Lists</a:t>
            </a:r>
            <a:r>
              <a:rPr lang="fr-BE" i="1" dirty="0"/>
              <a:t>.</a:t>
            </a:r>
          </a:p>
          <a:p>
            <a:pPr lvl="1"/>
            <a:endParaRPr lang="fr-BE" dirty="0"/>
          </a:p>
          <a:p>
            <a:pPr algn="ctr"/>
            <a:r>
              <a:rPr lang="fr-BE" b="1" i="1" dirty="0" smtClean="0"/>
              <a:t>Cependant</a:t>
            </a:r>
            <a:r>
              <a:rPr lang="fr-BE" b="1" i="1" dirty="0"/>
              <a:t>, ce fonctionnement ne fait pas l’unanimité et des demandes de modification du comportement du système ont été faites auprès </a:t>
            </a:r>
            <a:r>
              <a:rPr lang="fr-BE" b="1" i="1" dirty="0" err="1"/>
              <a:t>d’ExLibris</a:t>
            </a:r>
            <a:endParaRPr lang="fr-BE" b="1" i="1" dirty="0"/>
          </a:p>
          <a:p>
            <a:pPr marL="285750" indent="-285750">
              <a:buFont typeface="Arial" panose="020B0604020202020204" pitchFamily="34" charset="0"/>
              <a:buChar char="•"/>
            </a:pPr>
            <a:endParaRPr lang="fr-BE" b="1" i="1" dirty="0"/>
          </a:p>
          <a:p>
            <a:pPr algn="ctr"/>
            <a:r>
              <a:rPr lang="fr-BE" b="1" i="1" dirty="0" smtClean="0">
                <a:solidFill>
                  <a:srgbClr val="FF0000"/>
                </a:solidFill>
              </a:rPr>
              <a:t>=&gt; </a:t>
            </a:r>
            <a:r>
              <a:rPr lang="fr-BE" b="1" i="1" dirty="0">
                <a:solidFill>
                  <a:srgbClr val="FF0000"/>
                </a:solidFill>
              </a:rPr>
              <a:t>CONSEIL : SUPPRIMEZ L’INFORMATION TEMPORAIRE MANUELLEMENT</a:t>
            </a:r>
            <a:endParaRPr lang="fr-BE" b="1" dirty="0" smtClean="0"/>
          </a:p>
        </p:txBody>
      </p:sp>
      <p:pic>
        <p:nvPicPr>
          <p:cNvPr id="56322" name="Picture 2" descr="http://www.xn--icne-wqa.com/images/icones/7/6/pictogram-din-w000-general.png"/>
          <p:cNvPicPr>
            <a:picLocks noChangeAspect="1" noChangeArrowheads="1"/>
          </p:cNvPicPr>
          <p:nvPr/>
        </p:nvPicPr>
        <p:blipFill>
          <a:blip r:embed="rId3" cstate="print"/>
          <a:srcRect/>
          <a:stretch>
            <a:fillRect/>
          </a:stretch>
        </p:blipFill>
        <p:spPr bwMode="auto">
          <a:xfrm>
            <a:off x="83895" y="1412776"/>
            <a:ext cx="648071" cy="648071"/>
          </a:xfrm>
          <a:prstGeom prst="rect">
            <a:avLst/>
          </a:prstGeom>
          <a:noFill/>
        </p:spPr>
      </p:pic>
      <p:pic>
        <p:nvPicPr>
          <p:cNvPr id="7" name="Image 6"/>
          <p:cNvPicPr>
            <a:picLocks noChangeAspect="1"/>
          </p:cNvPicPr>
          <p:nvPr/>
        </p:nvPicPr>
        <p:blipFill>
          <a:blip r:embed="rId4"/>
          <a:stretch>
            <a:fillRect/>
          </a:stretch>
        </p:blipFill>
        <p:spPr>
          <a:xfrm>
            <a:off x="1671451" y="2694947"/>
            <a:ext cx="5153025" cy="1028700"/>
          </a:xfrm>
          <a:prstGeom prst="rect">
            <a:avLst/>
          </a:prstGeom>
        </p:spPr>
      </p:pic>
      <p:sp>
        <p:nvSpPr>
          <p:cNvPr id="8" name="Titre 1"/>
          <p:cNvSpPr txBox="1">
            <a:spLocks/>
          </p:cNvSpPr>
          <p:nvPr/>
        </p:nvSpPr>
        <p:spPr>
          <a:xfrm>
            <a:off x="143508" y="188639"/>
            <a:ext cx="8244915" cy="720081"/>
          </a:xfrm>
          <a:prstGeom prst="rect">
            <a:avLst/>
          </a:prstGeom>
        </p:spPr>
        <p:txBody>
          <a:bodyPr/>
          <a:lstStyle/>
          <a:p>
            <a:pPr>
              <a:spcBef>
                <a:spcPct val="0"/>
              </a:spcBef>
              <a:defRPr/>
            </a:pPr>
            <a:r>
              <a:rPr lang="fr-BE" sz="2400" b="1">
                <a:solidFill>
                  <a:schemeClr val="tx2"/>
                </a:solidFill>
              </a:rPr>
              <a:t>L’onglet « Information générale » </a:t>
            </a:r>
            <a:r>
              <a:rPr lang="fr-BE" sz="2400" b="1" i="1">
                <a:solidFill>
                  <a:schemeClr val="tx2"/>
                </a:solidFill>
              </a:rPr>
              <a:t>(« General information ») . </a:t>
            </a:r>
            <a:r>
              <a:rPr lang="fr-BE" sz="2400" b="1" smtClean="0">
                <a:solidFill>
                  <a:schemeClr val="tx2"/>
                </a:solidFill>
              </a:rPr>
              <a:t>6</a:t>
            </a:r>
            <a:endParaRPr lang="fr-BE" sz="2400" b="1">
              <a:solidFill>
                <a:schemeClr val="tx2"/>
              </a:solidFill>
            </a:endParaRPr>
          </a:p>
          <a:p>
            <a:pPr marR="0" lvl="0" algn="l" defTabSz="914400" rtl="0" eaLnBrk="1" fontAlgn="auto" latinLnBrk="0" hangingPunct="1">
              <a:lnSpc>
                <a:spcPct val="100000"/>
              </a:lnSpc>
              <a:spcBef>
                <a:spcPct val="0"/>
              </a:spcBef>
              <a:spcAft>
                <a:spcPts val="0"/>
              </a:spcAft>
              <a:buClrTx/>
              <a:buSzTx/>
              <a:tabLst/>
              <a:defRPr/>
            </a:pPr>
            <a:endParaRPr kumimoji="0" lang="fr-BE" sz="24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Tree>
    <p:extLst>
      <p:ext uri="{BB962C8B-B14F-4D97-AF65-F5344CB8AC3E}">
        <p14:creationId xmlns:p14="http://schemas.microsoft.com/office/powerpoint/2010/main" val="1782715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14</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4" name="Titre 1"/>
          <p:cNvSpPr txBox="1">
            <a:spLocks/>
          </p:cNvSpPr>
          <p:nvPr/>
        </p:nvSpPr>
        <p:spPr>
          <a:xfrm>
            <a:off x="251520" y="188640"/>
            <a:ext cx="7992888" cy="792088"/>
          </a:xfrm>
          <a:prstGeom prst="rect">
            <a:avLst/>
          </a:prstGeom>
        </p:spPr>
        <p:txBody>
          <a:bodyPr/>
          <a:lstStyle/>
          <a:p>
            <a:pPr marR="0" lvl="0" algn="l" defTabSz="914400" rtl="0" eaLnBrk="1" fontAlgn="auto" latinLnBrk="0" hangingPunct="1">
              <a:lnSpc>
                <a:spcPct val="100000"/>
              </a:lnSpc>
              <a:spcBef>
                <a:spcPct val="0"/>
              </a:spcBef>
              <a:spcAft>
                <a:spcPts val="0"/>
              </a:spcAft>
              <a:buClrTx/>
              <a:buSzTx/>
              <a:tabLst/>
              <a:defRPr/>
            </a:pPr>
            <a:r>
              <a:rPr kumimoji="0" lang="fr-BE" sz="2400" b="0" i="0" u="none" strike="noStrike" kern="1200" cap="none" spc="-100" normalizeH="0" baseline="0" noProof="0" smtClean="0">
                <a:ln>
                  <a:noFill/>
                </a:ln>
                <a:solidFill>
                  <a:schemeClr val="tx2"/>
                </a:solidFill>
                <a:effectLst/>
                <a:uLnTx/>
                <a:uFillTx/>
                <a:latin typeface="Arial Rounded MT Bold" pitchFamily="34" charset="0"/>
                <a:ea typeface="+mj-ea"/>
                <a:cs typeface="+mj-cs"/>
              </a:rPr>
              <a:t>L’onglet </a:t>
            </a:r>
            <a:r>
              <a:rPr kumimoji="0" lang="fr-BE" sz="24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 Notes</a:t>
            </a:r>
            <a:r>
              <a:rPr kumimoji="0" lang="fr-BE" sz="2400" b="0" i="0" u="none" strike="noStrike" kern="1200" cap="none" spc="-100" normalizeH="0" baseline="0" noProof="0" smtClean="0">
                <a:ln>
                  <a:noFill/>
                </a:ln>
                <a:solidFill>
                  <a:schemeClr val="tx2"/>
                </a:solidFill>
                <a:effectLst/>
                <a:uLnTx/>
                <a:uFillTx/>
                <a:latin typeface="Arial Rounded MT Bold" pitchFamily="34" charset="0"/>
                <a:ea typeface="+mj-ea"/>
                <a:cs typeface="+mj-cs"/>
              </a:rPr>
              <a:t> ». 1</a:t>
            </a:r>
            <a:endParaRPr kumimoji="0" lang="fr-BE" sz="24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
        <p:nvSpPr>
          <p:cNvPr id="5" name="ZoneTexte 4"/>
          <p:cNvSpPr txBox="1"/>
          <p:nvPr/>
        </p:nvSpPr>
        <p:spPr>
          <a:xfrm>
            <a:off x="467544" y="1340768"/>
            <a:ext cx="7920880" cy="4801314"/>
          </a:xfrm>
          <a:prstGeom prst="rect">
            <a:avLst/>
          </a:prstGeom>
          <a:noFill/>
        </p:spPr>
        <p:txBody>
          <a:bodyPr wrap="square" rtlCol="0">
            <a:spAutoFit/>
          </a:bodyPr>
          <a:lstStyle/>
          <a:p>
            <a:pPr>
              <a:buFont typeface="Arial" pitchFamily="34" charset="0"/>
              <a:buChar char="•"/>
            </a:pPr>
            <a:r>
              <a:rPr lang="fr-BE" smtClean="0">
                <a:solidFill>
                  <a:srgbClr val="0070C0"/>
                </a:solidFill>
              </a:rPr>
              <a:t> Note publique </a:t>
            </a:r>
            <a:r>
              <a:rPr lang="fr-BE" i="1" smtClean="0">
                <a:solidFill>
                  <a:srgbClr val="0070C0"/>
                </a:solidFill>
              </a:rPr>
              <a:t>(Public note)</a:t>
            </a:r>
            <a:r>
              <a:rPr lang="fr-BE" i="1" smtClean="0"/>
              <a:t> </a:t>
            </a:r>
            <a:r>
              <a:rPr lang="fr-BE" dirty="0" smtClean="0"/>
              <a:t>: note qui s’affiche dans Primo</a:t>
            </a:r>
          </a:p>
          <a:p>
            <a:pPr>
              <a:buFont typeface="Arial" pitchFamily="34" charset="0"/>
              <a:buChar char="•"/>
            </a:pPr>
            <a:endParaRPr lang="fr-BE" dirty="0" smtClean="0"/>
          </a:p>
          <a:p>
            <a:pPr>
              <a:buFont typeface="Arial" pitchFamily="34" charset="0"/>
              <a:buChar char="•"/>
            </a:pPr>
            <a:endParaRPr lang="fr-BE" dirty="0" smtClean="0"/>
          </a:p>
          <a:p>
            <a:pPr>
              <a:buFont typeface="Arial" pitchFamily="34" charset="0"/>
              <a:buChar char="•"/>
            </a:pPr>
            <a:endParaRPr lang="fr-BE" dirty="0" smtClean="0"/>
          </a:p>
          <a:p>
            <a:pPr>
              <a:buFont typeface="Arial" pitchFamily="34" charset="0"/>
              <a:buChar char="•"/>
            </a:pPr>
            <a:endParaRPr lang="fr-BE" dirty="0" smtClean="0"/>
          </a:p>
          <a:p>
            <a:pPr>
              <a:buFont typeface="Arial" pitchFamily="34" charset="0"/>
              <a:buChar char="•"/>
            </a:pPr>
            <a:endParaRPr lang="fr-BE" dirty="0" smtClean="0"/>
          </a:p>
          <a:p>
            <a:pPr>
              <a:buFont typeface="Arial" pitchFamily="34" charset="0"/>
              <a:buChar char="•"/>
            </a:pPr>
            <a:endParaRPr lang="fr-BE" dirty="0" smtClean="0"/>
          </a:p>
          <a:p>
            <a:pPr>
              <a:buFont typeface="Arial" pitchFamily="34" charset="0"/>
              <a:buChar char="•"/>
            </a:pPr>
            <a:endParaRPr lang="fr-BE" dirty="0" smtClean="0"/>
          </a:p>
          <a:p>
            <a:pPr>
              <a:buFont typeface="Arial" pitchFamily="34" charset="0"/>
              <a:buChar char="•"/>
            </a:pPr>
            <a:endParaRPr lang="fr-BE" dirty="0" smtClean="0"/>
          </a:p>
          <a:p>
            <a:endParaRPr lang="fr-BE" dirty="0" smtClean="0"/>
          </a:p>
          <a:p>
            <a:endParaRPr lang="fr-BE" dirty="0" smtClean="0"/>
          </a:p>
          <a:p>
            <a:endParaRPr lang="fr-BE" dirty="0" smtClean="0"/>
          </a:p>
          <a:p>
            <a:pPr>
              <a:buFont typeface="Arial" pitchFamily="34" charset="0"/>
              <a:buChar char="•"/>
            </a:pPr>
            <a:endParaRPr lang="fr-BE" dirty="0" smtClean="0"/>
          </a:p>
          <a:p>
            <a:pPr>
              <a:buFont typeface="Arial" pitchFamily="34" charset="0"/>
              <a:buChar char="•"/>
            </a:pPr>
            <a:endParaRPr lang="fr-BE" dirty="0" smtClean="0"/>
          </a:p>
          <a:p>
            <a:endParaRPr lang="fr-BE" i="1" dirty="0"/>
          </a:p>
          <a:p>
            <a:pPr>
              <a:buFont typeface="Arial" pitchFamily="34" charset="0"/>
              <a:buChar char="•"/>
            </a:pPr>
            <a:r>
              <a:rPr lang="fr-BE" i="1" smtClean="0"/>
              <a:t> </a:t>
            </a:r>
            <a:r>
              <a:rPr lang="fr-BE" smtClean="0">
                <a:solidFill>
                  <a:srgbClr val="0070C0"/>
                </a:solidFill>
              </a:rPr>
              <a:t>Note de services aux lecteurs </a:t>
            </a:r>
            <a:r>
              <a:rPr lang="fr-BE" i="1" smtClean="0">
                <a:solidFill>
                  <a:srgbClr val="0070C0"/>
                </a:solidFill>
              </a:rPr>
              <a:t>(Fulfillment note) </a:t>
            </a:r>
            <a:r>
              <a:rPr lang="fr-BE" i="1" dirty="0" smtClean="0"/>
              <a:t>: </a:t>
            </a:r>
            <a:r>
              <a:rPr lang="fr-BE" dirty="0" smtClean="0"/>
              <a:t>note de circulation qui s’affiche sous forme d’une alerte dans Alma à chaque opération de prêt et de retour.</a:t>
            </a:r>
            <a:endParaRPr lang="fr-BE" dirty="0"/>
          </a:p>
        </p:txBody>
      </p:sp>
      <p:pic>
        <p:nvPicPr>
          <p:cNvPr id="2050" name="Picture 2"/>
          <p:cNvPicPr>
            <a:picLocks noChangeAspect="1" noChangeArrowheads="1"/>
          </p:cNvPicPr>
          <p:nvPr/>
        </p:nvPicPr>
        <p:blipFill>
          <a:blip r:embed="rId3" cstate="print"/>
          <a:srcRect/>
          <a:stretch>
            <a:fillRect/>
          </a:stretch>
        </p:blipFill>
        <p:spPr bwMode="auto">
          <a:xfrm>
            <a:off x="611560" y="1700808"/>
            <a:ext cx="7032079" cy="3367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15</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6" name="ZoneTexte 5"/>
          <p:cNvSpPr txBox="1"/>
          <p:nvPr/>
        </p:nvSpPr>
        <p:spPr>
          <a:xfrm>
            <a:off x="395536" y="1052736"/>
            <a:ext cx="7704856" cy="4708981"/>
          </a:xfrm>
          <a:prstGeom prst="rect">
            <a:avLst/>
          </a:prstGeom>
          <a:noFill/>
        </p:spPr>
        <p:txBody>
          <a:bodyPr wrap="square" rtlCol="0">
            <a:spAutoFit/>
          </a:bodyPr>
          <a:lstStyle/>
          <a:p>
            <a:pPr>
              <a:buFont typeface="Arial" pitchFamily="34" charset="0"/>
              <a:buChar char="•"/>
            </a:pPr>
            <a:r>
              <a:rPr lang="fr-BE" i="1" smtClean="0"/>
              <a:t> </a:t>
            </a:r>
            <a:r>
              <a:rPr lang="fr-BE" smtClean="0">
                <a:solidFill>
                  <a:srgbClr val="0070C0"/>
                </a:solidFill>
              </a:rPr>
              <a:t>Notes </a:t>
            </a:r>
            <a:r>
              <a:rPr lang="fr-BE">
                <a:solidFill>
                  <a:srgbClr val="0070C0"/>
                </a:solidFill>
              </a:rPr>
              <a:t>internes </a:t>
            </a:r>
            <a:r>
              <a:rPr lang="fr-BE" smtClean="0">
                <a:solidFill>
                  <a:srgbClr val="0070C0"/>
                </a:solidFill>
              </a:rPr>
              <a:t>(</a:t>
            </a:r>
            <a:r>
              <a:rPr lang="fr-BE" i="1" smtClean="0">
                <a:solidFill>
                  <a:srgbClr val="0070C0"/>
                </a:solidFill>
              </a:rPr>
              <a:t>Internal notes)</a:t>
            </a:r>
            <a:endParaRPr lang="fr-BE" i="1" dirty="0" smtClean="0">
              <a:solidFill>
                <a:srgbClr val="0070C0"/>
              </a:solidFill>
            </a:endParaRPr>
          </a:p>
          <a:p>
            <a:endParaRPr lang="fr-BE" i="1" dirty="0" smtClean="0"/>
          </a:p>
          <a:p>
            <a:pPr lvl="1">
              <a:buFont typeface="Arial" pitchFamily="34" charset="0"/>
              <a:buChar char="•"/>
            </a:pPr>
            <a:r>
              <a:rPr lang="fr-BE" smtClean="0"/>
              <a:t> note interne </a:t>
            </a:r>
            <a:r>
              <a:rPr lang="fr-BE"/>
              <a:t>1 </a:t>
            </a:r>
            <a:r>
              <a:rPr lang="fr-BE" dirty="0" smtClean="0"/>
              <a:t>: contient les notes internes des exemplaires Aleph mais peut être </a:t>
            </a:r>
            <a:r>
              <a:rPr lang="fr-BE" smtClean="0"/>
              <a:t>utilisée librement ;</a:t>
            </a:r>
            <a:endParaRPr lang="fr-BE" dirty="0" smtClean="0"/>
          </a:p>
          <a:p>
            <a:pPr lvl="1">
              <a:buFont typeface="Arial" pitchFamily="34" charset="0"/>
              <a:buChar char="•"/>
            </a:pPr>
            <a:r>
              <a:rPr lang="fr-BE"/>
              <a:t> note interne </a:t>
            </a:r>
            <a:r>
              <a:rPr lang="fr-BE" smtClean="0"/>
              <a:t>3 </a:t>
            </a:r>
            <a:r>
              <a:rPr lang="fr-BE" dirty="0" smtClean="0"/>
              <a:t>: contient les codes des anciens statuts de traitement Aleph. Ne pas ajouter d’information dans cette zone actuellement. </a:t>
            </a:r>
          </a:p>
          <a:p>
            <a:pPr lvl="1"/>
            <a:r>
              <a:rPr lang="fr-BE" dirty="0"/>
              <a:t>	</a:t>
            </a:r>
            <a:r>
              <a:rPr lang="fr-BE" sz="1500" b="1" dirty="0" smtClean="0"/>
              <a:t>Ne pas oublier de supprimer cette information si elle n’est plus d’actualité (par ex. un code CO si vous recevez le document ; un code TR si l’ouvrage est normalement en rayon,…)</a:t>
            </a:r>
          </a:p>
          <a:p>
            <a:pPr lvl="1">
              <a:buFont typeface="Arial" pitchFamily="34" charset="0"/>
              <a:buChar char="•"/>
            </a:pPr>
            <a:endParaRPr lang="fr-BE" dirty="0" smtClean="0"/>
          </a:p>
          <a:p>
            <a:pPr>
              <a:buFont typeface="Arial" pitchFamily="34" charset="0"/>
              <a:buChar char="•"/>
            </a:pPr>
            <a:r>
              <a:rPr lang="fr-BE" i="1" smtClean="0"/>
              <a:t> </a:t>
            </a:r>
            <a:r>
              <a:rPr lang="fr-BE" i="1" smtClean="0">
                <a:solidFill>
                  <a:srgbClr val="0070C0"/>
                </a:solidFill>
              </a:rPr>
              <a:t>Notes </a:t>
            </a:r>
            <a:r>
              <a:rPr lang="fr-BE" i="1">
                <a:solidFill>
                  <a:srgbClr val="0070C0"/>
                </a:solidFill>
              </a:rPr>
              <a:t>statistiques </a:t>
            </a:r>
            <a:r>
              <a:rPr lang="fr-BE" i="1" smtClean="0">
                <a:solidFill>
                  <a:srgbClr val="0070C0"/>
                </a:solidFill>
              </a:rPr>
              <a:t>(Statistics notes)</a:t>
            </a:r>
            <a:endParaRPr lang="fr-BE" i="1" dirty="0" smtClean="0">
              <a:solidFill>
                <a:srgbClr val="0070C0"/>
              </a:solidFill>
            </a:endParaRPr>
          </a:p>
          <a:p>
            <a:pPr>
              <a:buFont typeface="Arial" pitchFamily="34" charset="0"/>
              <a:buChar char="•"/>
            </a:pPr>
            <a:endParaRPr lang="fr-BE" i="1" dirty="0" smtClean="0"/>
          </a:p>
          <a:p>
            <a:pPr lvl="1">
              <a:buFont typeface="Arial" pitchFamily="34" charset="0"/>
              <a:buChar char="•"/>
            </a:pPr>
            <a:r>
              <a:rPr lang="fr-BE" smtClean="0"/>
              <a:t>Note statistique 1 </a:t>
            </a:r>
            <a:r>
              <a:rPr lang="fr-BE" dirty="0" smtClean="0"/>
              <a:t>: contient le code statistique des </a:t>
            </a:r>
            <a:r>
              <a:rPr lang="fr-BE" smtClean="0"/>
              <a:t>exemplaires Aleph ;</a:t>
            </a:r>
            <a:endParaRPr lang="fr-BE" dirty="0" smtClean="0"/>
          </a:p>
          <a:p>
            <a:pPr lvl="1">
              <a:buFont typeface="Arial" pitchFamily="34" charset="0"/>
              <a:buChar char="•"/>
            </a:pPr>
            <a:r>
              <a:rPr lang="fr-BE"/>
              <a:t>Note statistique 2 </a:t>
            </a:r>
            <a:r>
              <a:rPr lang="fr-BE" dirty="0" smtClean="0"/>
              <a:t>: indique le nombre de prêts effectués dans Aleph et la date du dernier retour de prêt dans Aleph. Pas de mise à jour des informations avec les prêts sur Alma.</a:t>
            </a:r>
          </a:p>
          <a:p>
            <a:endParaRPr lang="fr-BE" dirty="0"/>
          </a:p>
        </p:txBody>
      </p:sp>
      <p:sp>
        <p:nvSpPr>
          <p:cNvPr id="7" name="Titre 1"/>
          <p:cNvSpPr txBox="1">
            <a:spLocks/>
          </p:cNvSpPr>
          <p:nvPr/>
        </p:nvSpPr>
        <p:spPr>
          <a:xfrm>
            <a:off x="251520" y="188640"/>
            <a:ext cx="7992888" cy="792088"/>
          </a:xfrm>
          <a:prstGeom prst="rect">
            <a:avLst/>
          </a:prstGeom>
        </p:spPr>
        <p:txBody>
          <a:bodyPr/>
          <a:lstStyle/>
          <a:p>
            <a:pPr marR="0" lvl="0" algn="l" defTabSz="914400" rtl="0" eaLnBrk="1" fontAlgn="auto" latinLnBrk="0" hangingPunct="1">
              <a:lnSpc>
                <a:spcPct val="100000"/>
              </a:lnSpc>
              <a:spcBef>
                <a:spcPct val="0"/>
              </a:spcBef>
              <a:spcAft>
                <a:spcPts val="0"/>
              </a:spcAft>
              <a:buClrTx/>
              <a:buSzTx/>
              <a:tabLst/>
              <a:defRPr/>
            </a:pPr>
            <a:r>
              <a:rPr kumimoji="0" lang="fr-BE" sz="2400" b="0" i="0" u="none" strike="noStrike" kern="1200" cap="none" spc="-100" normalizeH="0" baseline="0" noProof="0" smtClean="0">
                <a:ln>
                  <a:noFill/>
                </a:ln>
                <a:solidFill>
                  <a:schemeClr val="tx2"/>
                </a:solidFill>
                <a:effectLst/>
                <a:uLnTx/>
                <a:uFillTx/>
                <a:latin typeface="Arial Rounded MT Bold" pitchFamily="34" charset="0"/>
                <a:ea typeface="+mj-ea"/>
                <a:cs typeface="+mj-cs"/>
              </a:rPr>
              <a:t>L’onglet </a:t>
            </a:r>
            <a:r>
              <a:rPr kumimoji="0" lang="fr-BE" sz="24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 Notes</a:t>
            </a:r>
            <a:r>
              <a:rPr kumimoji="0" lang="fr-BE" sz="2400" b="0" i="0" u="none" strike="noStrike" kern="1200" cap="none" spc="-100" normalizeH="0" baseline="0" noProof="0" smtClean="0">
                <a:ln>
                  <a:noFill/>
                </a:ln>
                <a:solidFill>
                  <a:schemeClr val="tx2"/>
                </a:solidFill>
                <a:effectLst/>
                <a:uLnTx/>
                <a:uFillTx/>
                <a:latin typeface="Arial Rounded MT Bold" pitchFamily="34" charset="0"/>
                <a:ea typeface="+mj-ea"/>
                <a:cs typeface="+mj-cs"/>
              </a:rPr>
              <a:t> ». 2</a:t>
            </a:r>
            <a:endParaRPr kumimoji="0" lang="fr-BE" sz="24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16</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4" name="ZoneTexte 3"/>
          <p:cNvSpPr txBox="1"/>
          <p:nvPr/>
        </p:nvSpPr>
        <p:spPr>
          <a:xfrm>
            <a:off x="219162" y="840329"/>
            <a:ext cx="8208914" cy="5293757"/>
          </a:xfrm>
          <a:prstGeom prst="rect">
            <a:avLst/>
          </a:prstGeom>
          <a:noFill/>
        </p:spPr>
        <p:txBody>
          <a:bodyPr wrap="square" rtlCol="0">
            <a:spAutoFit/>
          </a:bodyPr>
          <a:lstStyle/>
          <a:p>
            <a:r>
              <a:rPr lang="fr-BE" smtClean="0"/>
              <a:t>Contient </a:t>
            </a:r>
            <a:r>
              <a:rPr lang="fr-BE" dirty="0" smtClean="0"/>
              <a:t>l’historique, avec un bref descriptif, de toutes les actions </a:t>
            </a:r>
            <a:r>
              <a:rPr lang="fr-BE" smtClean="0"/>
              <a:t>relatives à </a:t>
            </a:r>
            <a:r>
              <a:rPr lang="fr-BE" dirty="0" smtClean="0"/>
              <a:t>l’exemplaire : création, modifications, prêts et retours, </a:t>
            </a:r>
            <a:r>
              <a:rPr lang="fr-BE" dirty="0" err="1" smtClean="0"/>
              <a:t>process</a:t>
            </a:r>
            <a:r>
              <a:rPr lang="fr-BE" dirty="0" smtClean="0"/>
              <a:t> types, etc.</a:t>
            </a:r>
          </a:p>
          <a:p>
            <a:pPr lvl="1"/>
            <a:endParaRPr lang="fr-BE" smtClean="0"/>
          </a:p>
          <a:p>
            <a:pPr lvl="1"/>
            <a:r>
              <a:rPr lang="fr-BE" smtClean="0"/>
              <a:t>3 types de rapports sont disponibles :</a:t>
            </a:r>
            <a:endParaRPr lang="fr-BE" dirty="0" smtClean="0"/>
          </a:p>
          <a:p>
            <a:pPr lvl="2">
              <a:buFont typeface="Arial" pitchFamily="34" charset="0"/>
              <a:buChar char="•"/>
            </a:pPr>
            <a:r>
              <a:rPr lang="fr-BE" dirty="0" smtClean="0">
                <a:solidFill>
                  <a:srgbClr val="0070C0"/>
                </a:solidFill>
              </a:rPr>
              <a:t> </a:t>
            </a:r>
            <a:r>
              <a:rPr lang="fr-BE" sz="1600" smtClean="0">
                <a:solidFill>
                  <a:srgbClr val="0070C0"/>
                </a:solidFill>
              </a:rPr>
              <a:t>Modifications de </a:t>
            </a:r>
            <a:r>
              <a:rPr lang="fr-BE" sz="1600" dirty="0" smtClean="0">
                <a:solidFill>
                  <a:srgbClr val="0070C0"/>
                </a:solidFill>
              </a:rPr>
              <a:t>l’exemplaire (</a:t>
            </a:r>
            <a:r>
              <a:rPr lang="fr-BE" sz="1600" i="1" dirty="0" smtClean="0">
                <a:solidFill>
                  <a:srgbClr val="0070C0"/>
                </a:solidFill>
              </a:rPr>
              <a:t>Item changes)</a:t>
            </a:r>
          </a:p>
          <a:p>
            <a:pPr lvl="2">
              <a:buFont typeface="Arial" pitchFamily="34" charset="0"/>
              <a:buChar char="•"/>
            </a:pPr>
            <a:r>
              <a:rPr lang="fr-BE" sz="1600" dirty="0" smtClean="0">
                <a:solidFill>
                  <a:srgbClr val="0070C0"/>
                </a:solidFill>
              </a:rPr>
              <a:t> Modifications des </a:t>
            </a:r>
            <a:r>
              <a:rPr lang="fr-BE" sz="1600" smtClean="0">
                <a:solidFill>
                  <a:srgbClr val="0070C0"/>
                </a:solidFill>
              </a:rPr>
              <a:t>données de fonds (</a:t>
            </a:r>
            <a:r>
              <a:rPr lang="fr-BE" sz="1600" i="1" smtClean="0">
                <a:solidFill>
                  <a:srgbClr val="0070C0"/>
                </a:solidFill>
              </a:rPr>
              <a:t>Holdings </a:t>
            </a:r>
            <a:r>
              <a:rPr lang="fr-BE" sz="1600" i="1" dirty="0" smtClean="0">
                <a:solidFill>
                  <a:srgbClr val="0070C0"/>
                </a:solidFill>
              </a:rPr>
              <a:t>changes</a:t>
            </a:r>
            <a:r>
              <a:rPr lang="fr-BE" sz="1600" dirty="0" smtClean="0">
                <a:solidFill>
                  <a:srgbClr val="0070C0"/>
                </a:solidFill>
              </a:rPr>
              <a:t>) </a:t>
            </a:r>
          </a:p>
          <a:p>
            <a:pPr lvl="2">
              <a:buFont typeface="Arial" pitchFamily="34" charset="0"/>
              <a:buChar char="•"/>
            </a:pPr>
            <a:r>
              <a:rPr lang="fr-BE" sz="1600" smtClean="0">
                <a:solidFill>
                  <a:srgbClr val="0070C0"/>
                </a:solidFill>
              </a:rPr>
              <a:t> Activités </a:t>
            </a:r>
            <a:r>
              <a:rPr lang="fr-BE" sz="1600">
                <a:solidFill>
                  <a:srgbClr val="0070C0"/>
                </a:solidFill>
              </a:rPr>
              <a:t>de services aux utilisateurs</a:t>
            </a:r>
            <a:r>
              <a:rPr lang="fr-BE" sz="1600" smtClean="0">
                <a:solidFill>
                  <a:srgbClr val="0070C0"/>
                </a:solidFill>
              </a:rPr>
              <a:t> (</a:t>
            </a:r>
            <a:r>
              <a:rPr lang="fr-BE" sz="1600" i="1" smtClean="0">
                <a:solidFill>
                  <a:srgbClr val="0070C0"/>
                </a:solidFill>
              </a:rPr>
              <a:t>Fulfillment activities</a:t>
            </a:r>
            <a:r>
              <a:rPr lang="fr-BE" sz="1600" i="1" dirty="0">
                <a:solidFill>
                  <a:srgbClr val="0070C0"/>
                </a:solidFill>
              </a:rPr>
              <a:t>)</a:t>
            </a:r>
            <a:endParaRPr lang="fr-BE" sz="1600" dirty="0" smtClean="0">
              <a:solidFill>
                <a:srgbClr val="0070C0"/>
              </a:solidFill>
            </a:endParaRPr>
          </a:p>
          <a:p>
            <a:pPr>
              <a:buFont typeface="Arial" pitchFamily="34" charset="0"/>
              <a:buChar char="•"/>
            </a:pPr>
            <a:endParaRPr lang="fr-BE" dirty="0" smtClean="0"/>
          </a:p>
          <a:p>
            <a:pPr lvl="1">
              <a:buFont typeface="Arial" pitchFamily="34" charset="0"/>
              <a:buChar char="•"/>
            </a:pPr>
            <a:endParaRPr lang="fr-BE" dirty="0" smtClean="0"/>
          </a:p>
          <a:p>
            <a:pPr>
              <a:buFont typeface="Arial" pitchFamily="34" charset="0"/>
              <a:buChar char="•"/>
            </a:pPr>
            <a:endParaRPr lang="fr-BE" dirty="0" smtClean="0"/>
          </a:p>
          <a:p>
            <a:r>
              <a:rPr lang="fr-BE" dirty="0" smtClean="0"/>
              <a:t>	</a:t>
            </a:r>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p:txBody>
      </p:sp>
      <p:sp>
        <p:nvSpPr>
          <p:cNvPr id="8" name="Titre 1"/>
          <p:cNvSpPr txBox="1">
            <a:spLocks/>
          </p:cNvSpPr>
          <p:nvPr/>
        </p:nvSpPr>
        <p:spPr>
          <a:xfrm>
            <a:off x="219162" y="80628"/>
            <a:ext cx="7992888" cy="792088"/>
          </a:xfrm>
          <a:prstGeom prst="rect">
            <a:avLst/>
          </a:prstGeom>
        </p:spPr>
        <p:txBody>
          <a:bodyPr/>
          <a:lstStyle/>
          <a:p>
            <a:pPr marL="457200" lvl="0" indent="-457200">
              <a:spcBef>
                <a:spcPct val="0"/>
              </a:spcBef>
              <a:buFont typeface="Wingdings" panose="05000000000000000000" pitchFamily="2" charset="2"/>
              <a:buChar char="v"/>
              <a:defRPr/>
            </a:pPr>
            <a:r>
              <a:rPr kumimoji="0" lang="fr-BE" sz="3200" b="0" i="0" u="none" strike="noStrike" kern="1200" cap="none" spc="-100" normalizeH="0" baseline="0" noProof="0" smtClean="0">
                <a:ln>
                  <a:noFill/>
                </a:ln>
                <a:solidFill>
                  <a:schemeClr val="tx2"/>
                </a:solidFill>
                <a:effectLst/>
                <a:uLnTx/>
                <a:uFillTx/>
                <a:latin typeface="Arial Rounded MT Bold" pitchFamily="34" charset="0"/>
                <a:ea typeface="+mj-ea"/>
                <a:cs typeface="+mj-cs"/>
              </a:rPr>
              <a:t> </a:t>
            </a:r>
            <a:r>
              <a:rPr lang="fr-BE" sz="2400" spc="-100">
                <a:solidFill>
                  <a:schemeClr val="tx2"/>
                </a:solidFill>
                <a:latin typeface="Arial Rounded MT Bold" pitchFamily="34" charset="0"/>
              </a:rPr>
              <a:t>L’onglet </a:t>
            </a:r>
            <a:r>
              <a:rPr lang="fr-BE" sz="2400" spc="-100" smtClean="0">
                <a:solidFill>
                  <a:schemeClr val="tx2"/>
                </a:solidFill>
                <a:latin typeface="Arial Rounded MT Bold" pitchFamily="34" charset="0"/>
              </a:rPr>
              <a:t>« Historique »</a:t>
            </a:r>
            <a:r>
              <a:rPr kumimoji="0" lang="fr-BE" sz="2400" b="0" i="0" u="none" strike="noStrike" kern="1200" cap="none" spc="-100" normalizeH="0" noProof="0" smtClean="0">
                <a:ln>
                  <a:noFill/>
                </a:ln>
                <a:solidFill>
                  <a:schemeClr val="tx2"/>
                </a:solidFill>
                <a:effectLst/>
                <a:uLnTx/>
                <a:uFillTx/>
                <a:latin typeface="Arial Rounded MT Bold" pitchFamily="34" charset="0"/>
                <a:ea typeface="+mj-ea"/>
                <a:cs typeface="+mj-cs"/>
              </a:rPr>
              <a:t>  </a:t>
            </a:r>
            <a:r>
              <a:rPr kumimoji="0" lang="fr-BE" sz="2400" b="0" i="1" u="none" strike="noStrike" kern="1200" cap="none" spc="-100" normalizeH="0" noProof="0" smtClean="0">
                <a:ln>
                  <a:noFill/>
                </a:ln>
                <a:solidFill>
                  <a:schemeClr val="tx2"/>
                </a:solidFill>
                <a:effectLst/>
                <a:uLnTx/>
                <a:uFillTx/>
                <a:latin typeface="Arial Rounded MT Bold" pitchFamily="34" charset="0"/>
                <a:ea typeface="+mj-ea"/>
                <a:cs typeface="+mj-cs"/>
              </a:rPr>
              <a:t>(« History »)</a:t>
            </a:r>
            <a:r>
              <a:rPr kumimoji="0" lang="fr-BE" sz="2400" b="0" u="none" strike="noStrike" kern="1200" cap="none" spc="-100" normalizeH="0" noProof="0" smtClean="0">
                <a:ln>
                  <a:noFill/>
                </a:ln>
                <a:solidFill>
                  <a:schemeClr val="tx2"/>
                </a:solidFill>
                <a:effectLst/>
                <a:uLnTx/>
                <a:uFillTx/>
                <a:latin typeface="Arial Rounded MT Bold" pitchFamily="34" charset="0"/>
                <a:ea typeface="+mj-ea"/>
                <a:cs typeface="+mj-cs"/>
              </a:rPr>
              <a:t>.</a:t>
            </a:r>
            <a:r>
              <a:rPr kumimoji="0" lang="fr-BE" sz="2400" b="0" i="1" u="none" strike="noStrike" kern="1200" cap="none" spc="-100" normalizeH="0" noProof="0" smtClean="0">
                <a:ln>
                  <a:noFill/>
                </a:ln>
                <a:solidFill>
                  <a:schemeClr val="tx2"/>
                </a:solidFill>
                <a:effectLst/>
                <a:uLnTx/>
                <a:uFillTx/>
                <a:latin typeface="Arial Rounded MT Bold" pitchFamily="34" charset="0"/>
                <a:ea typeface="+mj-ea"/>
                <a:cs typeface="+mj-cs"/>
              </a:rPr>
              <a:t> </a:t>
            </a:r>
            <a:r>
              <a:rPr kumimoji="0" lang="fr-BE" sz="2400" b="0" i="0" u="none" strike="noStrike" kern="1200" cap="none" spc="-100" normalizeH="0" noProof="0" smtClean="0">
                <a:ln>
                  <a:noFill/>
                </a:ln>
                <a:solidFill>
                  <a:schemeClr val="tx2"/>
                </a:solidFill>
                <a:effectLst/>
                <a:uLnTx/>
                <a:uFillTx/>
                <a:latin typeface="Arial Rounded MT Bold" pitchFamily="34" charset="0"/>
                <a:ea typeface="+mj-ea"/>
                <a:cs typeface="+mj-cs"/>
              </a:rPr>
              <a:t>1</a:t>
            </a:r>
            <a:endParaRPr kumimoji="0" lang="fr-BE" sz="24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
        <p:nvSpPr>
          <p:cNvPr id="9" name="ZoneTexte 8"/>
          <p:cNvSpPr txBox="1"/>
          <p:nvPr/>
        </p:nvSpPr>
        <p:spPr>
          <a:xfrm>
            <a:off x="1043608" y="4509120"/>
            <a:ext cx="6552728" cy="369332"/>
          </a:xfrm>
          <a:prstGeom prst="rect">
            <a:avLst/>
          </a:prstGeom>
          <a:noFill/>
        </p:spPr>
        <p:txBody>
          <a:bodyPr wrap="square" rtlCol="0">
            <a:spAutoFit/>
          </a:bodyPr>
          <a:lstStyle/>
          <a:p>
            <a:endParaRPr lang="fr-BE" dirty="0"/>
          </a:p>
        </p:txBody>
      </p:sp>
      <p:pic>
        <p:nvPicPr>
          <p:cNvPr id="51201" name="Picture 1"/>
          <p:cNvPicPr>
            <a:picLocks noChangeAspect="1" noChangeArrowheads="1"/>
          </p:cNvPicPr>
          <p:nvPr/>
        </p:nvPicPr>
        <p:blipFill>
          <a:blip r:embed="rId3" cstate="print"/>
          <a:srcRect/>
          <a:stretch>
            <a:fillRect/>
          </a:stretch>
        </p:blipFill>
        <p:spPr bwMode="auto">
          <a:xfrm>
            <a:off x="395536" y="2852936"/>
            <a:ext cx="7640141"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17</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4" name="ZoneTexte 3"/>
          <p:cNvSpPr txBox="1"/>
          <p:nvPr/>
        </p:nvSpPr>
        <p:spPr>
          <a:xfrm>
            <a:off x="791580" y="820853"/>
            <a:ext cx="6840760" cy="338554"/>
          </a:xfrm>
          <a:prstGeom prst="rect">
            <a:avLst/>
          </a:prstGeom>
          <a:noFill/>
        </p:spPr>
        <p:txBody>
          <a:bodyPr wrap="square" rtlCol="0">
            <a:spAutoFit/>
          </a:bodyPr>
          <a:lstStyle/>
          <a:p>
            <a:pPr marL="0" lvl="2"/>
            <a:r>
              <a:rPr lang="fr-BE" sz="1600">
                <a:solidFill>
                  <a:srgbClr val="0070C0"/>
                </a:solidFill>
              </a:rPr>
              <a:t>Modifications des données de fonds (</a:t>
            </a:r>
            <a:r>
              <a:rPr lang="fr-BE" sz="1600" i="1">
                <a:solidFill>
                  <a:srgbClr val="0070C0"/>
                </a:solidFill>
              </a:rPr>
              <a:t>Holdings changes</a:t>
            </a:r>
            <a:r>
              <a:rPr lang="fr-BE" sz="1600">
                <a:solidFill>
                  <a:srgbClr val="0070C0"/>
                </a:solidFill>
              </a:rPr>
              <a:t>) </a:t>
            </a:r>
            <a:endParaRPr lang="fr-BE" sz="1600" dirty="0">
              <a:solidFill>
                <a:srgbClr val="0070C0"/>
              </a:solidFill>
            </a:endParaRPr>
          </a:p>
        </p:txBody>
      </p:sp>
      <p:pic>
        <p:nvPicPr>
          <p:cNvPr id="13" name="Image 12"/>
          <p:cNvPicPr/>
          <p:nvPr/>
        </p:nvPicPr>
        <p:blipFill>
          <a:blip r:embed="rId3"/>
          <a:stretch>
            <a:fillRect/>
          </a:stretch>
        </p:blipFill>
        <p:spPr>
          <a:xfrm>
            <a:off x="287960" y="2493803"/>
            <a:ext cx="7848000" cy="2700000"/>
          </a:xfrm>
          <a:prstGeom prst="rect">
            <a:avLst/>
          </a:prstGeom>
          <a:ln w="3175" cmpd="sng">
            <a:solidFill>
              <a:schemeClr val="tx1"/>
            </a:solidFill>
          </a:ln>
        </p:spPr>
      </p:pic>
      <p:cxnSp>
        <p:nvCxnSpPr>
          <p:cNvPr id="14" name="Connecteur droit avec flèche 13"/>
          <p:cNvCxnSpPr/>
          <p:nvPr/>
        </p:nvCxnSpPr>
        <p:spPr>
          <a:xfrm>
            <a:off x="2195736" y="3212976"/>
            <a:ext cx="0" cy="525542"/>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55776" y="3933056"/>
            <a:ext cx="936104" cy="39109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b="1" dirty="0" smtClean="0">
                <a:solidFill>
                  <a:schemeClr val="tx1"/>
                </a:solidFill>
              </a:rPr>
              <a:t>Nom du champ</a:t>
            </a:r>
            <a:endParaRPr lang="fr-BE" sz="1000" b="1" dirty="0">
              <a:solidFill>
                <a:schemeClr val="tx1"/>
              </a:solidFill>
            </a:endParaRPr>
          </a:p>
        </p:txBody>
      </p:sp>
      <p:sp>
        <p:nvSpPr>
          <p:cNvPr id="18" name="Rectangle 17"/>
          <p:cNvSpPr/>
          <p:nvPr/>
        </p:nvSpPr>
        <p:spPr>
          <a:xfrm>
            <a:off x="3664791" y="3843803"/>
            <a:ext cx="936104" cy="476275"/>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b="1" dirty="0" smtClean="0">
                <a:solidFill>
                  <a:schemeClr val="tx1"/>
                </a:solidFill>
              </a:rPr>
              <a:t>Ancienne valeur</a:t>
            </a:r>
            <a:endParaRPr lang="fr-BE" sz="1000" dirty="0"/>
          </a:p>
        </p:txBody>
      </p:sp>
      <p:sp>
        <p:nvSpPr>
          <p:cNvPr id="20" name="Rectangle 19"/>
          <p:cNvSpPr/>
          <p:nvPr/>
        </p:nvSpPr>
        <p:spPr>
          <a:xfrm>
            <a:off x="4788024" y="3843803"/>
            <a:ext cx="936104" cy="475353"/>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b="1" dirty="0" smtClean="0">
                <a:solidFill>
                  <a:schemeClr val="tx1"/>
                </a:solidFill>
              </a:rPr>
              <a:t>Nouvelle valeur</a:t>
            </a:r>
            <a:endParaRPr lang="fr-BE" sz="1000" dirty="0"/>
          </a:p>
        </p:txBody>
      </p:sp>
      <p:pic>
        <p:nvPicPr>
          <p:cNvPr id="12" name="Image 11" descr="http://icongal.com/gallery/image/316266/attention.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32" y="1340768"/>
            <a:ext cx="359410" cy="359410"/>
          </a:xfrm>
          <a:prstGeom prst="rect">
            <a:avLst/>
          </a:prstGeom>
          <a:noFill/>
          <a:ln>
            <a:noFill/>
          </a:ln>
        </p:spPr>
      </p:pic>
      <p:sp>
        <p:nvSpPr>
          <p:cNvPr id="7" name="ZoneTexte 6"/>
          <p:cNvSpPr txBox="1"/>
          <p:nvPr/>
        </p:nvSpPr>
        <p:spPr>
          <a:xfrm>
            <a:off x="971600" y="1124744"/>
            <a:ext cx="7164360" cy="984885"/>
          </a:xfrm>
          <a:prstGeom prst="rect">
            <a:avLst/>
          </a:prstGeom>
          <a:noFill/>
        </p:spPr>
        <p:txBody>
          <a:bodyPr wrap="square" rtlCol="0">
            <a:spAutoFit/>
          </a:bodyPr>
          <a:lstStyle/>
          <a:p>
            <a:pPr>
              <a:lnSpc>
                <a:spcPct val="150000"/>
              </a:lnSpc>
            </a:pPr>
            <a:r>
              <a:rPr lang="fr-BE" sz="1600" b="1" smtClean="0">
                <a:solidFill>
                  <a:srgbClr val="C00000"/>
                </a:solidFill>
              </a:rPr>
              <a:t>Seules les modifications sur </a:t>
            </a:r>
            <a:r>
              <a:rPr lang="fr-BE" sz="1600" b="1" dirty="0">
                <a:solidFill>
                  <a:srgbClr val="C00000"/>
                </a:solidFill>
              </a:rPr>
              <a:t>la </a:t>
            </a:r>
            <a:r>
              <a:rPr lang="fr-BE" sz="1600" b="1" u="sng" dirty="0">
                <a:solidFill>
                  <a:srgbClr val="C00000"/>
                </a:solidFill>
              </a:rPr>
              <a:t>zone</a:t>
            </a:r>
            <a:r>
              <a:rPr lang="fr-BE" sz="1600" b="1" dirty="0">
                <a:solidFill>
                  <a:srgbClr val="C00000"/>
                </a:solidFill>
              </a:rPr>
              <a:t> 852</a:t>
            </a:r>
            <a:r>
              <a:rPr lang="fr-BE" sz="1600" b="1">
                <a:solidFill>
                  <a:srgbClr val="C00000"/>
                </a:solidFill>
              </a:rPr>
              <a:t> </a:t>
            </a:r>
            <a:r>
              <a:rPr lang="fr-BE" sz="1600" b="1" smtClean="0">
                <a:solidFill>
                  <a:srgbClr val="C00000"/>
                </a:solidFill>
              </a:rPr>
              <a:t>sont signalées</a:t>
            </a:r>
            <a:r>
              <a:rPr lang="fr-BE" sz="1600" smtClean="0"/>
              <a:t>.</a:t>
            </a:r>
            <a:endParaRPr lang="fr-BE" sz="1600" dirty="0" smtClean="0"/>
          </a:p>
          <a:p>
            <a:r>
              <a:rPr lang="fr-BE" sz="1600" dirty="0" smtClean="0"/>
              <a:t>On visualise : le </a:t>
            </a:r>
            <a:r>
              <a:rPr lang="fr-BE" sz="1600" b="1" dirty="0" smtClean="0"/>
              <a:t>champ</a:t>
            </a:r>
            <a:r>
              <a:rPr lang="fr-BE" sz="1600" dirty="0" smtClean="0"/>
              <a:t> concerné, son </a:t>
            </a:r>
            <a:r>
              <a:rPr lang="fr-BE" sz="1600" b="1" dirty="0" smtClean="0"/>
              <a:t>ancienne valeur </a:t>
            </a:r>
            <a:r>
              <a:rPr lang="fr-BE" sz="1600" dirty="0" smtClean="0"/>
              <a:t>et sa </a:t>
            </a:r>
            <a:r>
              <a:rPr lang="fr-BE" sz="1600" b="1" dirty="0" smtClean="0"/>
              <a:t>nouvelle valeur</a:t>
            </a:r>
            <a:r>
              <a:rPr lang="fr-BE" sz="1600" dirty="0" smtClean="0"/>
              <a:t>.</a:t>
            </a:r>
            <a:endParaRPr lang="fr-BE" sz="1600" dirty="0"/>
          </a:p>
          <a:p>
            <a:endParaRPr lang="fr-BE" dirty="0"/>
          </a:p>
        </p:txBody>
      </p:sp>
      <p:sp>
        <p:nvSpPr>
          <p:cNvPr id="15" name="Titre 1"/>
          <p:cNvSpPr txBox="1">
            <a:spLocks/>
          </p:cNvSpPr>
          <p:nvPr/>
        </p:nvSpPr>
        <p:spPr>
          <a:xfrm>
            <a:off x="215516" y="28765"/>
            <a:ext cx="7992888" cy="792088"/>
          </a:xfrm>
          <a:prstGeom prst="rect">
            <a:avLst/>
          </a:prstGeom>
        </p:spPr>
        <p:txBody>
          <a:bodyPr/>
          <a:lstStyle/>
          <a:p>
            <a:pPr marL="457200" lvl="0" indent="-457200">
              <a:spcBef>
                <a:spcPct val="0"/>
              </a:spcBef>
              <a:buFont typeface="Wingdings" panose="05000000000000000000" pitchFamily="2" charset="2"/>
              <a:buChar char="v"/>
              <a:defRPr/>
            </a:pPr>
            <a:r>
              <a:rPr kumimoji="0" lang="fr-BE" sz="3200" b="0" i="0" u="none" strike="noStrike" kern="1200" cap="none" spc="-100" normalizeH="0" baseline="0" noProof="0" smtClean="0">
                <a:ln>
                  <a:noFill/>
                </a:ln>
                <a:solidFill>
                  <a:schemeClr val="tx2"/>
                </a:solidFill>
                <a:effectLst/>
                <a:uLnTx/>
                <a:uFillTx/>
                <a:latin typeface="Arial Rounded MT Bold" pitchFamily="34" charset="0"/>
                <a:ea typeface="+mj-ea"/>
                <a:cs typeface="+mj-cs"/>
              </a:rPr>
              <a:t> </a:t>
            </a:r>
            <a:r>
              <a:rPr lang="fr-BE" sz="2400" spc="-100">
                <a:solidFill>
                  <a:schemeClr val="tx2"/>
                </a:solidFill>
                <a:latin typeface="Arial Rounded MT Bold" pitchFamily="34" charset="0"/>
              </a:rPr>
              <a:t>L’onglet </a:t>
            </a:r>
            <a:r>
              <a:rPr lang="fr-BE" sz="2400" spc="-100" smtClean="0">
                <a:solidFill>
                  <a:schemeClr val="tx2"/>
                </a:solidFill>
                <a:latin typeface="Arial Rounded MT Bold" pitchFamily="34" charset="0"/>
              </a:rPr>
              <a:t>« Historique »</a:t>
            </a:r>
            <a:r>
              <a:rPr kumimoji="0" lang="fr-BE" sz="2400" b="0" i="0" u="none" strike="noStrike" kern="1200" cap="none" spc="-100" normalizeH="0" noProof="0" smtClean="0">
                <a:ln>
                  <a:noFill/>
                </a:ln>
                <a:solidFill>
                  <a:schemeClr val="tx2"/>
                </a:solidFill>
                <a:effectLst/>
                <a:uLnTx/>
                <a:uFillTx/>
                <a:latin typeface="Arial Rounded MT Bold" pitchFamily="34" charset="0"/>
                <a:ea typeface="+mj-ea"/>
                <a:cs typeface="+mj-cs"/>
              </a:rPr>
              <a:t>  </a:t>
            </a:r>
            <a:r>
              <a:rPr kumimoji="0" lang="fr-BE" sz="2400" b="0" i="1" u="none" strike="noStrike" kern="1200" cap="none" spc="-100" normalizeH="0" noProof="0" smtClean="0">
                <a:ln>
                  <a:noFill/>
                </a:ln>
                <a:solidFill>
                  <a:schemeClr val="tx2"/>
                </a:solidFill>
                <a:effectLst/>
                <a:uLnTx/>
                <a:uFillTx/>
                <a:latin typeface="Arial Rounded MT Bold" pitchFamily="34" charset="0"/>
                <a:ea typeface="+mj-ea"/>
                <a:cs typeface="+mj-cs"/>
              </a:rPr>
              <a:t>(« History »)</a:t>
            </a:r>
            <a:r>
              <a:rPr kumimoji="0" lang="fr-BE" sz="2400" b="0" u="none" strike="noStrike" kern="1200" cap="none" spc="-100" normalizeH="0" noProof="0" smtClean="0">
                <a:ln>
                  <a:noFill/>
                </a:ln>
                <a:solidFill>
                  <a:schemeClr val="tx2"/>
                </a:solidFill>
                <a:effectLst/>
                <a:uLnTx/>
                <a:uFillTx/>
                <a:latin typeface="Arial Rounded MT Bold" pitchFamily="34" charset="0"/>
                <a:ea typeface="+mj-ea"/>
                <a:cs typeface="+mj-cs"/>
              </a:rPr>
              <a:t>.</a:t>
            </a:r>
            <a:r>
              <a:rPr kumimoji="0" lang="fr-BE" sz="2400" b="0" i="1" u="none" strike="noStrike" kern="1200" cap="none" spc="-100" normalizeH="0" noProof="0" smtClean="0">
                <a:ln>
                  <a:noFill/>
                </a:ln>
                <a:solidFill>
                  <a:schemeClr val="tx2"/>
                </a:solidFill>
                <a:effectLst/>
                <a:uLnTx/>
                <a:uFillTx/>
                <a:latin typeface="Arial Rounded MT Bold" pitchFamily="34" charset="0"/>
                <a:ea typeface="+mj-ea"/>
                <a:cs typeface="+mj-cs"/>
              </a:rPr>
              <a:t> 2</a:t>
            </a:r>
            <a:endParaRPr kumimoji="0" lang="fr-BE" sz="24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Tree>
    <p:extLst>
      <p:ext uri="{BB962C8B-B14F-4D97-AF65-F5344CB8AC3E}">
        <p14:creationId xmlns:p14="http://schemas.microsoft.com/office/powerpoint/2010/main" val="51751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18</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pic>
        <p:nvPicPr>
          <p:cNvPr id="4" name="Image 3"/>
          <p:cNvPicPr/>
          <p:nvPr/>
        </p:nvPicPr>
        <p:blipFill>
          <a:blip r:embed="rId2"/>
          <a:stretch>
            <a:fillRect/>
          </a:stretch>
        </p:blipFill>
        <p:spPr>
          <a:xfrm>
            <a:off x="562284" y="1412776"/>
            <a:ext cx="6840000" cy="2880000"/>
          </a:xfrm>
          <a:prstGeom prst="rect">
            <a:avLst/>
          </a:prstGeom>
        </p:spPr>
      </p:pic>
      <p:sp>
        <p:nvSpPr>
          <p:cNvPr id="5" name="ZoneTexte 4"/>
          <p:cNvSpPr txBox="1"/>
          <p:nvPr/>
        </p:nvSpPr>
        <p:spPr>
          <a:xfrm>
            <a:off x="562284" y="878677"/>
            <a:ext cx="6746020" cy="338554"/>
          </a:xfrm>
          <a:prstGeom prst="rect">
            <a:avLst/>
          </a:prstGeom>
          <a:noFill/>
        </p:spPr>
        <p:txBody>
          <a:bodyPr wrap="square" rtlCol="0">
            <a:spAutoFit/>
          </a:bodyPr>
          <a:lstStyle/>
          <a:p>
            <a:pPr marL="93663" lvl="2"/>
            <a:r>
              <a:rPr lang="fr-BE" sz="1600">
                <a:solidFill>
                  <a:srgbClr val="0070C0"/>
                </a:solidFill>
              </a:rPr>
              <a:t>Activités de services aux utilisateurs (</a:t>
            </a:r>
            <a:r>
              <a:rPr lang="fr-BE" sz="1600" i="1">
                <a:solidFill>
                  <a:srgbClr val="0070C0"/>
                </a:solidFill>
              </a:rPr>
              <a:t>Fulfillment activities)</a:t>
            </a:r>
            <a:endParaRPr lang="fr-BE" sz="1600" dirty="0">
              <a:solidFill>
                <a:srgbClr val="0070C0"/>
              </a:solidFill>
            </a:endParaRPr>
          </a:p>
        </p:txBody>
      </p:sp>
      <p:cxnSp>
        <p:nvCxnSpPr>
          <p:cNvPr id="7" name="Connecteur droit avec flèche 6"/>
          <p:cNvCxnSpPr/>
          <p:nvPr/>
        </p:nvCxnSpPr>
        <p:spPr>
          <a:xfrm flipH="1">
            <a:off x="3699606" y="2564904"/>
            <a:ext cx="720080" cy="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7544" y="2657230"/>
            <a:ext cx="936104" cy="39109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b="1" dirty="0" smtClean="0">
                <a:solidFill>
                  <a:schemeClr val="tx1"/>
                </a:solidFill>
              </a:rPr>
              <a:t>Type d’action</a:t>
            </a:r>
            <a:endParaRPr lang="fr-BE" sz="1000" b="1" dirty="0">
              <a:solidFill>
                <a:schemeClr val="tx1"/>
              </a:solidFill>
            </a:endParaRPr>
          </a:p>
        </p:txBody>
      </p:sp>
      <p:sp>
        <p:nvSpPr>
          <p:cNvPr id="10" name="Rectangle 9"/>
          <p:cNvSpPr/>
          <p:nvPr/>
        </p:nvSpPr>
        <p:spPr>
          <a:xfrm>
            <a:off x="4860032" y="4097230"/>
            <a:ext cx="1368152" cy="39109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b="1" dirty="0" smtClean="0">
                <a:solidFill>
                  <a:schemeClr val="tx1"/>
                </a:solidFill>
              </a:rPr>
              <a:t>Identifiant</a:t>
            </a:r>
          </a:p>
          <a:p>
            <a:pPr algn="ctr"/>
            <a:r>
              <a:rPr lang="fr-BE" sz="1000" b="1" dirty="0" smtClean="0">
                <a:solidFill>
                  <a:schemeClr val="tx1"/>
                </a:solidFill>
              </a:rPr>
              <a:t>de l’emprunteur</a:t>
            </a:r>
            <a:endParaRPr lang="fr-BE" sz="1000" b="1" dirty="0">
              <a:solidFill>
                <a:schemeClr val="tx1"/>
              </a:solidFill>
            </a:endParaRPr>
          </a:p>
        </p:txBody>
      </p:sp>
      <p:sp>
        <p:nvSpPr>
          <p:cNvPr id="11" name="Rectangle 10"/>
          <p:cNvSpPr/>
          <p:nvPr/>
        </p:nvSpPr>
        <p:spPr>
          <a:xfrm>
            <a:off x="4059646" y="2674040"/>
            <a:ext cx="936104" cy="39109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b="1" dirty="0" smtClean="0">
                <a:solidFill>
                  <a:schemeClr val="tx1"/>
                </a:solidFill>
              </a:rPr>
              <a:t>Nom de l’emprunteur</a:t>
            </a:r>
            <a:endParaRPr lang="fr-BE" sz="1000" b="1" dirty="0">
              <a:solidFill>
                <a:schemeClr val="tx1"/>
              </a:solidFill>
            </a:endParaRPr>
          </a:p>
        </p:txBody>
      </p:sp>
      <p:sp>
        <p:nvSpPr>
          <p:cNvPr id="12" name="Titre 1"/>
          <p:cNvSpPr txBox="1">
            <a:spLocks/>
          </p:cNvSpPr>
          <p:nvPr/>
        </p:nvSpPr>
        <p:spPr>
          <a:xfrm>
            <a:off x="251520" y="32022"/>
            <a:ext cx="7992888" cy="792088"/>
          </a:xfrm>
          <a:prstGeom prst="rect">
            <a:avLst/>
          </a:prstGeom>
        </p:spPr>
        <p:txBody>
          <a:bodyPr/>
          <a:lstStyle/>
          <a:p>
            <a:pPr marL="457200" lvl="0" indent="-457200">
              <a:spcBef>
                <a:spcPct val="0"/>
              </a:spcBef>
              <a:buFont typeface="Wingdings" panose="05000000000000000000" pitchFamily="2" charset="2"/>
              <a:buChar char="v"/>
              <a:defRPr/>
            </a:pPr>
            <a:r>
              <a:rPr kumimoji="0" lang="fr-BE" sz="3200" b="0" i="0" u="none" strike="noStrike" kern="1200" cap="none" spc="-100" normalizeH="0" baseline="0" noProof="0" smtClean="0">
                <a:ln>
                  <a:noFill/>
                </a:ln>
                <a:solidFill>
                  <a:schemeClr val="tx2"/>
                </a:solidFill>
                <a:effectLst/>
                <a:uLnTx/>
                <a:uFillTx/>
                <a:latin typeface="Arial Rounded MT Bold" pitchFamily="34" charset="0"/>
                <a:ea typeface="+mj-ea"/>
                <a:cs typeface="+mj-cs"/>
              </a:rPr>
              <a:t> </a:t>
            </a:r>
            <a:r>
              <a:rPr lang="fr-BE" sz="2400" spc="-100">
                <a:solidFill>
                  <a:schemeClr val="tx2"/>
                </a:solidFill>
                <a:latin typeface="Arial Rounded MT Bold" pitchFamily="34" charset="0"/>
              </a:rPr>
              <a:t>L’onglet </a:t>
            </a:r>
            <a:r>
              <a:rPr lang="fr-BE" sz="2400" spc="-100" smtClean="0">
                <a:solidFill>
                  <a:schemeClr val="tx2"/>
                </a:solidFill>
                <a:latin typeface="Arial Rounded MT Bold" pitchFamily="34" charset="0"/>
              </a:rPr>
              <a:t>« Historique »</a:t>
            </a:r>
            <a:r>
              <a:rPr kumimoji="0" lang="fr-BE" sz="2400" b="0" i="0" u="none" strike="noStrike" kern="1200" cap="none" spc="-100" normalizeH="0" noProof="0" smtClean="0">
                <a:ln>
                  <a:noFill/>
                </a:ln>
                <a:solidFill>
                  <a:schemeClr val="tx2"/>
                </a:solidFill>
                <a:effectLst/>
                <a:uLnTx/>
                <a:uFillTx/>
                <a:latin typeface="Arial Rounded MT Bold" pitchFamily="34" charset="0"/>
                <a:ea typeface="+mj-ea"/>
                <a:cs typeface="+mj-cs"/>
              </a:rPr>
              <a:t>  </a:t>
            </a:r>
            <a:r>
              <a:rPr kumimoji="0" lang="fr-BE" sz="2400" b="0" i="1" u="none" strike="noStrike" kern="1200" cap="none" spc="-100" normalizeH="0" noProof="0" smtClean="0">
                <a:ln>
                  <a:noFill/>
                </a:ln>
                <a:solidFill>
                  <a:schemeClr val="tx2"/>
                </a:solidFill>
                <a:effectLst/>
                <a:uLnTx/>
                <a:uFillTx/>
                <a:latin typeface="Arial Rounded MT Bold" pitchFamily="34" charset="0"/>
                <a:ea typeface="+mj-ea"/>
                <a:cs typeface="+mj-cs"/>
              </a:rPr>
              <a:t>(« History »)</a:t>
            </a:r>
            <a:r>
              <a:rPr kumimoji="0" lang="fr-BE" sz="2400" b="0" u="none" strike="noStrike" kern="1200" cap="none" spc="-100" normalizeH="0" noProof="0" smtClean="0">
                <a:ln>
                  <a:noFill/>
                </a:ln>
                <a:solidFill>
                  <a:schemeClr val="tx2"/>
                </a:solidFill>
                <a:effectLst/>
                <a:uLnTx/>
                <a:uFillTx/>
                <a:latin typeface="Arial Rounded MT Bold" pitchFamily="34" charset="0"/>
                <a:ea typeface="+mj-ea"/>
                <a:cs typeface="+mj-cs"/>
              </a:rPr>
              <a:t>.</a:t>
            </a:r>
            <a:r>
              <a:rPr kumimoji="0" lang="fr-BE" sz="2400" b="0" i="1" u="none" strike="noStrike" kern="1200" cap="none" spc="-100" normalizeH="0" noProof="0" smtClean="0">
                <a:ln>
                  <a:noFill/>
                </a:ln>
                <a:solidFill>
                  <a:schemeClr val="tx2"/>
                </a:solidFill>
                <a:effectLst/>
                <a:uLnTx/>
                <a:uFillTx/>
                <a:latin typeface="Arial Rounded MT Bold" pitchFamily="34" charset="0"/>
                <a:ea typeface="+mj-ea"/>
                <a:cs typeface="+mj-cs"/>
              </a:rPr>
              <a:t> 3</a:t>
            </a:r>
            <a:endParaRPr kumimoji="0" lang="fr-BE" sz="24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Tree>
    <p:extLst>
      <p:ext uri="{BB962C8B-B14F-4D97-AF65-F5344CB8AC3E}">
        <p14:creationId xmlns:p14="http://schemas.microsoft.com/office/powerpoint/2010/main" val="4281856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19</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4" name="ZoneTexte 3"/>
          <p:cNvSpPr txBox="1"/>
          <p:nvPr/>
        </p:nvSpPr>
        <p:spPr>
          <a:xfrm>
            <a:off x="467543" y="1340768"/>
            <a:ext cx="7950227" cy="4801314"/>
          </a:xfrm>
          <a:prstGeom prst="rect">
            <a:avLst/>
          </a:prstGeom>
          <a:noFill/>
        </p:spPr>
        <p:txBody>
          <a:bodyPr wrap="square" rtlCol="0">
            <a:spAutoFit/>
          </a:bodyPr>
          <a:lstStyle/>
          <a:p>
            <a:r>
              <a:rPr lang="fr-BE" b="1" smtClean="0"/>
              <a:t>L’onglet « Résumé » </a:t>
            </a:r>
            <a:r>
              <a:rPr lang="fr-BE" b="1" i="1" smtClean="0"/>
              <a:t>(«</a:t>
            </a:r>
            <a:r>
              <a:rPr lang="fr-BE" b="1" i="1" dirty="0" smtClean="0"/>
              <a:t> </a:t>
            </a:r>
            <a:r>
              <a:rPr lang="fr-BE" b="1" i="1" dirty="0" err="1" smtClean="0"/>
              <a:t>Summary</a:t>
            </a:r>
            <a:r>
              <a:rPr lang="fr-BE" b="1" i="1" smtClean="0"/>
              <a:t> »)</a:t>
            </a:r>
            <a:endParaRPr lang="fr-BE" b="1" i="1" dirty="0" smtClean="0"/>
          </a:p>
          <a:p>
            <a:pPr marL="355600" lvl="2"/>
            <a:r>
              <a:rPr lang="fr-BE" smtClean="0"/>
              <a:t>contient les informations principales pour l’identification de l’exemplaire.</a:t>
            </a:r>
            <a:endParaRPr lang="fr-BE"/>
          </a:p>
          <a:p>
            <a:pPr lvl="2">
              <a:buFont typeface="Arial" pitchFamily="34" charset="0"/>
              <a:buChar char="•"/>
            </a:pPr>
            <a:endParaRPr lang="fr-BE" smtClean="0"/>
          </a:p>
          <a:p>
            <a:pPr lvl="2">
              <a:buFont typeface="Arial" pitchFamily="34" charset="0"/>
              <a:buChar char="•"/>
            </a:pPr>
            <a:endParaRPr lang="fr-BE"/>
          </a:p>
          <a:p>
            <a:pPr lvl="2">
              <a:buFont typeface="Arial" pitchFamily="34" charset="0"/>
              <a:buChar char="•"/>
            </a:pPr>
            <a:endParaRPr lang="fr-BE" smtClean="0"/>
          </a:p>
          <a:p>
            <a:pPr lvl="2">
              <a:buFont typeface="Arial" pitchFamily="34" charset="0"/>
              <a:buChar char="•"/>
            </a:pPr>
            <a:endParaRPr lang="fr-BE"/>
          </a:p>
          <a:p>
            <a:pPr lvl="2">
              <a:buFont typeface="Arial" pitchFamily="34" charset="0"/>
              <a:buChar char="•"/>
            </a:pPr>
            <a:endParaRPr lang="fr-BE" smtClean="0"/>
          </a:p>
          <a:p>
            <a:pPr lvl="2">
              <a:buFont typeface="Arial" pitchFamily="34" charset="0"/>
              <a:buChar char="•"/>
            </a:pPr>
            <a:endParaRPr lang="fr-BE"/>
          </a:p>
          <a:p>
            <a:pPr lvl="2">
              <a:buFont typeface="Arial" pitchFamily="34" charset="0"/>
              <a:buChar char="•"/>
            </a:pPr>
            <a:endParaRPr lang="fr-BE" dirty="0" smtClean="0"/>
          </a:p>
          <a:p>
            <a:endParaRPr lang="fr-BE" smtClean="0"/>
          </a:p>
          <a:p>
            <a:endParaRPr lang="fr-BE"/>
          </a:p>
          <a:p>
            <a:endParaRPr lang="fr-BE" smtClean="0"/>
          </a:p>
          <a:p>
            <a:endParaRPr lang="fr-BE" dirty="0" smtClean="0"/>
          </a:p>
          <a:p>
            <a:r>
              <a:rPr lang="fr-BE" b="1"/>
              <a:t>L’onglet « </a:t>
            </a:r>
            <a:r>
              <a:rPr lang="fr-BE" b="1" smtClean="0"/>
              <a:t>Information ENUM/CHRON » </a:t>
            </a:r>
          </a:p>
          <a:p>
            <a:pPr marL="355600"/>
            <a:r>
              <a:rPr lang="fr-BE" smtClean="0"/>
              <a:t>contient </a:t>
            </a:r>
            <a:r>
              <a:rPr lang="fr-BE" dirty="0" smtClean="0"/>
              <a:t>les informations relatives aux niveaux d’énumération </a:t>
            </a:r>
            <a:r>
              <a:rPr lang="fr-BE" smtClean="0"/>
              <a:t>et de chronologie pour les périodiques.</a:t>
            </a:r>
            <a:endParaRPr lang="fr-BE" dirty="0" smtClean="0"/>
          </a:p>
          <a:p>
            <a:pPr>
              <a:buFont typeface="Arial" pitchFamily="34" charset="0"/>
              <a:buChar char="•"/>
            </a:pPr>
            <a:endParaRPr lang="fr-BE" dirty="0" smtClean="0"/>
          </a:p>
        </p:txBody>
      </p:sp>
      <p:sp>
        <p:nvSpPr>
          <p:cNvPr id="8" name="Titre 1"/>
          <p:cNvSpPr txBox="1">
            <a:spLocks/>
          </p:cNvSpPr>
          <p:nvPr/>
        </p:nvSpPr>
        <p:spPr>
          <a:xfrm>
            <a:off x="251520" y="188640"/>
            <a:ext cx="7992888" cy="792088"/>
          </a:xfrm>
          <a:prstGeom prst="rect">
            <a:avLst/>
          </a:prstGeom>
        </p:spPr>
        <p:txBody>
          <a:bodyPr/>
          <a:lstStyle/>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fr-BE" sz="32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 </a:t>
            </a:r>
            <a:r>
              <a:rPr kumimoji="0" lang="fr-BE" sz="24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Exemplaires</a:t>
            </a:r>
            <a:r>
              <a:rPr kumimoji="0" lang="fr-BE" sz="2400" b="0" i="0" u="none" strike="noStrike" kern="1200" cap="none" spc="-100" normalizeH="0" noProof="0" dirty="0" smtClean="0">
                <a:ln>
                  <a:noFill/>
                </a:ln>
                <a:solidFill>
                  <a:schemeClr val="tx2"/>
                </a:solidFill>
                <a:effectLst/>
                <a:uLnTx/>
                <a:uFillTx/>
                <a:latin typeface="Arial Rounded MT Bold" pitchFamily="34" charset="0"/>
                <a:ea typeface="+mj-ea"/>
                <a:cs typeface="+mj-cs"/>
              </a:rPr>
              <a:t> : </a:t>
            </a:r>
            <a:r>
              <a:rPr kumimoji="0" lang="fr-BE" sz="2400" b="0" i="0" u="none" strike="noStrike" kern="1200" cap="none" spc="-100" normalizeH="0" noProof="0" smtClean="0">
                <a:ln>
                  <a:noFill/>
                </a:ln>
                <a:solidFill>
                  <a:schemeClr val="tx2"/>
                </a:solidFill>
                <a:effectLst/>
                <a:uLnTx/>
                <a:uFillTx/>
                <a:latin typeface="Arial Rounded MT Bold" pitchFamily="34" charset="0"/>
                <a:ea typeface="+mj-ea"/>
                <a:cs typeface="+mj-cs"/>
              </a:rPr>
              <a:t>autres onglets</a:t>
            </a:r>
            <a:endParaRPr kumimoji="0" lang="fr-BE" sz="24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pic>
        <p:nvPicPr>
          <p:cNvPr id="6" name="Image 5"/>
          <p:cNvPicPr>
            <a:picLocks noChangeAspect="1"/>
          </p:cNvPicPr>
          <p:nvPr/>
        </p:nvPicPr>
        <p:blipFill>
          <a:blip r:embed="rId3"/>
          <a:stretch>
            <a:fillRect/>
          </a:stretch>
        </p:blipFill>
        <p:spPr>
          <a:xfrm>
            <a:off x="255464" y="2276872"/>
            <a:ext cx="8162307" cy="2448272"/>
          </a:xfrm>
          <a:prstGeom prst="rect">
            <a:avLst/>
          </a:prstGeom>
        </p:spPr>
      </p:pic>
    </p:spTree>
    <p:extLst>
      <p:ext uri="{BB962C8B-B14F-4D97-AF65-F5344CB8AC3E}">
        <p14:creationId xmlns:p14="http://schemas.microsoft.com/office/powerpoint/2010/main" val="3781842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888" y="0"/>
            <a:ext cx="7992888" cy="1143000"/>
          </a:xfrm>
        </p:spPr>
        <p:txBody>
          <a:bodyPr/>
          <a:lstStyle/>
          <a:p>
            <a:r>
              <a:rPr lang="fr-BE" sz="3000" smtClean="0"/>
              <a:t>Menu</a:t>
            </a:r>
            <a:endParaRPr lang="fr-BE" sz="3000"/>
          </a:p>
        </p:txBody>
      </p:sp>
      <p:sp>
        <p:nvSpPr>
          <p:cNvPr id="3" name="Espace réservé du contenu 2"/>
          <p:cNvSpPr>
            <a:spLocks noGrp="1"/>
          </p:cNvSpPr>
          <p:nvPr>
            <p:ph idx="1"/>
          </p:nvPr>
        </p:nvSpPr>
        <p:spPr>
          <a:xfrm>
            <a:off x="248722" y="1143000"/>
            <a:ext cx="7992888" cy="5545832"/>
          </a:xfrm>
        </p:spPr>
        <p:txBody>
          <a:bodyPr>
            <a:normAutofit/>
          </a:bodyPr>
          <a:lstStyle/>
          <a:p>
            <a:pPr>
              <a:buClr>
                <a:schemeClr val="tx2"/>
              </a:buClr>
              <a:buSzPct val="100000"/>
              <a:buFont typeface="Wingdings" panose="05000000000000000000" pitchFamily="2" charset="2"/>
              <a:buChar char="v"/>
            </a:pPr>
            <a:r>
              <a:rPr lang="fr-BE" dirty="0" smtClean="0">
                <a:solidFill>
                  <a:schemeClr val="tx2"/>
                </a:solidFill>
              </a:rPr>
              <a:t> Rôles </a:t>
            </a:r>
            <a:r>
              <a:rPr lang="fr-BE" dirty="0" smtClean="0">
                <a:solidFill>
                  <a:schemeClr val="tx2"/>
                </a:solidFill>
              </a:rPr>
              <a:t>et périmètres</a:t>
            </a:r>
          </a:p>
          <a:p>
            <a:pPr>
              <a:buClr>
                <a:schemeClr val="tx2"/>
              </a:buClr>
              <a:buSzPct val="100000"/>
              <a:buFont typeface="Wingdings" panose="05000000000000000000" pitchFamily="2" charset="2"/>
              <a:buChar char="v"/>
            </a:pPr>
            <a:r>
              <a:rPr lang="fr-BE" dirty="0" smtClean="0">
                <a:solidFill>
                  <a:schemeClr val="tx2"/>
                </a:solidFill>
              </a:rPr>
              <a:t> Accéder </a:t>
            </a:r>
            <a:r>
              <a:rPr lang="fr-BE" dirty="0" smtClean="0">
                <a:solidFill>
                  <a:schemeClr val="tx2"/>
                </a:solidFill>
              </a:rPr>
              <a:t>aux exemplaires et les trier</a:t>
            </a:r>
          </a:p>
          <a:p>
            <a:pPr>
              <a:buClr>
                <a:schemeClr val="tx2"/>
              </a:buClr>
              <a:buSzPct val="100000"/>
              <a:buFont typeface="Wingdings" panose="05000000000000000000" pitchFamily="2" charset="2"/>
              <a:buChar char="v"/>
            </a:pPr>
            <a:r>
              <a:rPr lang="fr-BE" dirty="0" smtClean="0">
                <a:solidFill>
                  <a:schemeClr val="tx2"/>
                </a:solidFill>
              </a:rPr>
              <a:t> Comment </a:t>
            </a:r>
            <a:r>
              <a:rPr lang="fr-BE" dirty="0" smtClean="0">
                <a:solidFill>
                  <a:schemeClr val="tx2"/>
                </a:solidFill>
              </a:rPr>
              <a:t>se présentent les exemplaires?</a:t>
            </a:r>
          </a:p>
          <a:p>
            <a:pPr>
              <a:buClr>
                <a:schemeClr val="tx2"/>
              </a:buClr>
              <a:buSzPct val="100000"/>
              <a:buFont typeface="Wingdings" panose="05000000000000000000" pitchFamily="2" charset="2"/>
              <a:buChar char="v"/>
            </a:pPr>
            <a:r>
              <a:rPr lang="fr-BE" dirty="0" smtClean="0">
                <a:solidFill>
                  <a:schemeClr val="tx2"/>
                </a:solidFill>
              </a:rPr>
              <a:t> L’onglet </a:t>
            </a:r>
            <a:r>
              <a:rPr lang="fr-BE" dirty="0" smtClean="0">
                <a:solidFill>
                  <a:schemeClr val="tx2"/>
                </a:solidFill>
              </a:rPr>
              <a:t>« Information générale » </a:t>
            </a:r>
            <a:r>
              <a:rPr lang="fr-BE" i="1" dirty="0" smtClean="0">
                <a:solidFill>
                  <a:schemeClr val="tx2"/>
                </a:solidFill>
              </a:rPr>
              <a:t>(« General information »)</a:t>
            </a:r>
          </a:p>
          <a:p>
            <a:pPr>
              <a:buClr>
                <a:schemeClr val="tx2"/>
              </a:buClr>
              <a:buSzPct val="100000"/>
              <a:buFont typeface="Wingdings" panose="05000000000000000000" pitchFamily="2" charset="2"/>
              <a:buChar char="v"/>
            </a:pPr>
            <a:r>
              <a:rPr lang="fr-BE" dirty="0" smtClean="0">
                <a:solidFill>
                  <a:schemeClr val="tx2"/>
                </a:solidFill>
              </a:rPr>
              <a:t> L’onglet </a:t>
            </a:r>
            <a:r>
              <a:rPr lang="fr-BE" dirty="0" smtClean="0">
                <a:solidFill>
                  <a:schemeClr val="tx2"/>
                </a:solidFill>
              </a:rPr>
              <a:t>« Notes »</a:t>
            </a:r>
          </a:p>
          <a:p>
            <a:pPr>
              <a:buClr>
                <a:schemeClr val="tx2"/>
              </a:buClr>
              <a:buSzPct val="100000"/>
              <a:buFont typeface="Wingdings" panose="05000000000000000000" pitchFamily="2" charset="2"/>
              <a:buChar char="v"/>
            </a:pPr>
            <a:r>
              <a:rPr lang="fr-BE" dirty="0" smtClean="0">
                <a:solidFill>
                  <a:schemeClr val="tx2"/>
                </a:solidFill>
              </a:rPr>
              <a:t> L’onglet </a:t>
            </a:r>
            <a:r>
              <a:rPr lang="fr-BE" dirty="0" smtClean="0">
                <a:solidFill>
                  <a:schemeClr val="tx2"/>
                </a:solidFill>
              </a:rPr>
              <a:t>« Historique » </a:t>
            </a:r>
            <a:r>
              <a:rPr lang="fr-BE" i="1" dirty="0" smtClean="0">
                <a:solidFill>
                  <a:schemeClr val="tx2"/>
                </a:solidFill>
              </a:rPr>
              <a:t>(« </a:t>
            </a:r>
            <a:r>
              <a:rPr lang="fr-BE" i="1" dirty="0" err="1" smtClean="0">
                <a:solidFill>
                  <a:schemeClr val="tx2"/>
                </a:solidFill>
              </a:rPr>
              <a:t>History</a:t>
            </a:r>
            <a:r>
              <a:rPr lang="fr-BE" i="1" dirty="0" smtClean="0">
                <a:solidFill>
                  <a:schemeClr val="tx2"/>
                </a:solidFill>
              </a:rPr>
              <a:t> »)</a:t>
            </a:r>
          </a:p>
          <a:p>
            <a:pPr>
              <a:buClr>
                <a:schemeClr val="tx2"/>
              </a:buClr>
              <a:buSzPct val="100000"/>
              <a:buFont typeface="Wingdings" panose="05000000000000000000" pitchFamily="2" charset="2"/>
              <a:buChar char="v"/>
            </a:pPr>
            <a:r>
              <a:rPr lang="fr-BE" dirty="0" smtClean="0">
                <a:solidFill>
                  <a:schemeClr val="tx2"/>
                </a:solidFill>
              </a:rPr>
              <a:t> Autres </a:t>
            </a:r>
            <a:r>
              <a:rPr lang="fr-BE" dirty="0" smtClean="0">
                <a:solidFill>
                  <a:schemeClr val="tx2"/>
                </a:solidFill>
              </a:rPr>
              <a:t>onglets (« Résumé » </a:t>
            </a:r>
            <a:r>
              <a:rPr lang="fr-BE" i="1" dirty="0" smtClean="0">
                <a:solidFill>
                  <a:schemeClr val="tx2"/>
                </a:solidFill>
              </a:rPr>
              <a:t>(« </a:t>
            </a:r>
            <a:r>
              <a:rPr lang="fr-BE" i="1" dirty="0" err="1" smtClean="0">
                <a:solidFill>
                  <a:schemeClr val="tx2"/>
                </a:solidFill>
              </a:rPr>
              <a:t>Summary</a:t>
            </a:r>
            <a:r>
              <a:rPr lang="fr-BE" i="1" dirty="0" smtClean="0">
                <a:solidFill>
                  <a:schemeClr val="tx2"/>
                </a:solidFill>
              </a:rPr>
              <a:t> ») </a:t>
            </a:r>
            <a:r>
              <a:rPr lang="fr-BE" dirty="0" smtClean="0">
                <a:solidFill>
                  <a:schemeClr val="tx2"/>
                </a:solidFill>
              </a:rPr>
              <a:t>et « Information </a:t>
            </a:r>
            <a:r>
              <a:rPr lang="fr-BE" dirty="0" smtClean="0">
                <a:solidFill>
                  <a:schemeClr val="tx2"/>
                </a:solidFill>
              </a:rPr>
              <a:t> ENUM/CHRON</a:t>
            </a:r>
            <a:r>
              <a:rPr lang="fr-BE" dirty="0" smtClean="0">
                <a:solidFill>
                  <a:schemeClr val="tx2"/>
                </a:solidFill>
              </a:rPr>
              <a:t> »)</a:t>
            </a:r>
          </a:p>
          <a:p>
            <a:pPr>
              <a:buClr>
                <a:schemeClr val="tx2"/>
              </a:buClr>
              <a:buSzPct val="100000"/>
              <a:buFont typeface="Wingdings" panose="05000000000000000000" pitchFamily="2" charset="2"/>
              <a:buChar char="v"/>
            </a:pPr>
            <a:r>
              <a:rPr lang="fr-BE" dirty="0" smtClean="0">
                <a:solidFill>
                  <a:schemeClr val="tx2"/>
                </a:solidFill>
              </a:rPr>
              <a:t> Actions </a:t>
            </a:r>
            <a:r>
              <a:rPr lang="fr-BE" dirty="0" smtClean="0">
                <a:solidFill>
                  <a:schemeClr val="tx2"/>
                </a:solidFill>
              </a:rPr>
              <a:t>proposées dans la liste des exemplaires</a:t>
            </a:r>
          </a:p>
          <a:p>
            <a:pPr>
              <a:buClr>
                <a:schemeClr val="tx2"/>
              </a:buClr>
              <a:buSzPct val="100000"/>
              <a:buFont typeface="Wingdings" panose="05000000000000000000" pitchFamily="2" charset="2"/>
              <a:buChar char="v"/>
            </a:pPr>
            <a:r>
              <a:rPr lang="fr-BE" dirty="0" smtClean="0">
                <a:solidFill>
                  <a:schemeClr val="tx2"/>
                </a:solidFill>
              </a:rPr>
              <a:t> L’arborescence </a:t>
            </a:r>
            <a:r>
              <a:rPr lang="fr-BE" dirty="0" smtClean="0">
                <a:solidFill>
                  <a:schemeClr val="tx2"/>
                </a:solidFill>
              </a:rPr>
              <a:t>BIB-HOL-Exemplaires</a:t>
            </a:r>
          </a:p>
          <a:p>
            <a:pPr>
              <a:buClr>
                <a:schemeClr val="tx2"/>
              </a:buClr>
              <a:buSzPct val="100000"/>
              <a:buFont typeface="Wingdings" panose="05000000000000000000" pitchFamily="2" charset="2"/>
              <a:buChar char="v"/>
            </a:pPr>
            <a:r>
              <a:rPr lang="fr-BE" dirty="0" smtClean="0">
                <a:solidFill>
                  <a:schemeClr val="tx2"/>
                </a:solidFill>
              </a:rPr>
              <a:t> Supprimer </a:t>
            </a:r>
            <a:r>
              <a:rPr lang="fr-BE" dirty="0" smtClean="0">
                <a:solidFill>
                  <a:schemeClr val="tx2"/>
                </a:solidFill>
              </a:rPr>
              <a:t>un exemplaire dépendant d’un HOL qui en chapeaute plusieurs</a:t>
            </a:r>
          </a:p>
          <a:p>
            <a:pPr>
              <a:buClr>
                <a:schemeClr val="tx2"/>
              </a:buClr>
              <a:buSzPct val="100000"/>
              <a:buFont typeface="Wingdings" panose="05000000000000000000" pitchFamily="2" charset="2"/>
              <a:buChar char="v"/>
            </a:pPr>
            <a:r>
              <a:rPr lang="fr-BE" dirty="0" smtClean="0">
                <a:solidFill>
                  <a:schemeClr val="tx2"/>
                </a:solidFill>
              </a:rPr>
              <a:t> Supprimer </a:t>
            </a:r>
            <a:r>
              <a:rPr lang="fr-BE" dirty="0" smtClean="0">
                <a:solidFill>
                  <a:schemeClr val="tx2"/>
                </a:solidFill>
              </a:rPr>
              <a:t>un exemplaire unique et son holding</a:t>
            </a:r>
          </a:p>
          <a:p>
            <a:pPr>
              <a:buClr>
                <a:schemeClr val="tx2"/>
              </a:buClr>
              <a:buSzPct val="100000"/>
              <a:buFont typeface="Wingdings" panose="05000000000000000000" pitchFamily="2" charset="2"/>
              <a:buChar char="v"/>
            </a:pPr>
            <a:r>
              <a:rPr lang="fr-BE" dirty="0" smtClean="0">
                <a:solidFill>
                  <a:schemeClr val="tx2"/>
                </a:solidFill>
              </a:rPr>
              <a:t> Ajouter </a:t>
            </a:r>
            <a:r>
              <a:rPr lang="fr-BE" dirty="0" smtClean="0">
                <a:solidFill>
                  <a:schemeClr val="tx2"/>
                </a:solidFill>
              </a:rPr>
              <a:t>un exemplaire à une notice HOL existante</a:t>
            </a:r>
          </a:p>
          <a:p>
            <a:pPr>
              <a:buClr>
                <a:schemeClr val="tx2"/>
              </a:buClr>
              <a:buSzPct val="100000"/>
              <a:buFont typeface="Wingdings" panose="05000000000000000000" pitchFamily="2" charset="2"/>
              <a:buChar char="v"/>
            </a:pPr>
            <a:r>
              <a:rPr lang="fr-BE" dirty="0" smtClean="0">
                <a:solidFill>
                  <a:schemeClr val="tx2"/>
                </a:solidFill>
              </a:rPr>
              <a:t> Modifications </a:t>
            </a:r>
            <a:r>
              <a:rPr lang="fr-BE" dirty="0" smtClean="0">
                <a:solidFill>
                  <a:schemeClr val="tx2"/>
                </a:solidFill>
              </a:rPr>
              <a:t>de bibliothèque, de localisation et de cote : synthèse</a:t>
            </a:r>
            <a:endParaRPr lang="fr-BE" dirty="0">
              <a:solidFill>
                <a:schemeClr val="tx2"/>
              </a:solidFill>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Tree>
    <p:extLst>
      <p:ext uri="{BB962C8B-B14F-4D97-AF65-F5344CB8AC3E}">
        <p14:creationId xmlns:p14="http://schemas.microsoft.com/office/powerpoint/2010/main" val="85849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96752"/>
            <a:ext cx="7992888" cy="5204048"/>
          </a:xfrm>
        </p:spPr>
        <p:txBody>
          <a:bodyPr>
            <a:normAutofit/>
          </a:bodyPr>
          <a:lstStyle/>
          <a:p>
            <a:r>
              <a:rPr lang="fr-BE" dirty="0" smtClean="0"/>
              <a:t>Cliquer </a:t>
            </a:r>
            <a:r>
              <a:rPr lang="fr-BE" b="1" dirty="0">
                <a:solidFill>
                  <a:srgbClr val="002060"/>
                </a:solidFill>
              </a:rPr>
              <a:t>« Actions » </a:t>
            </a:r>
            <a:r>
              <a:rPr lang="fr-BE" dirty="0"/>
              <a:t>(à droite) pour voir le détail des actions possibles </a:t>
            </a:r>
            <a:endParaRPr lang="fr-BE" dirty="0" smtClean="0"/>
          </a:p>
          <a:p>
            <a:endParaRPr lang="fr-BE" dirty="0" smtClean="0"/>
          </a:p>
          <a:p>
            <a:pPr marL="114300" indent="0">
              <a:buNone/>
            </a:pPr>
            <a:endParaRPr lang="fr-BE" dirty="0" smtClean="0"/>
          </a:p>
          <a:p>
            <a:endParaRPr lang="fr-BE" dirty="0" smtClean="0"/>
          </a:p>
          <a:p>
            <a:endParaRPr lang="fr-BE" dirty="0"/>
          </a:p>
          <a:p>
            <a:endParaRPr lang="fr-BE" dirty="0" smtClean="0"/>
          </a:p>
          <a:p>
            <a:endParaRPr lang="fr-BE" dirty="0"/>
          </a:p>
          <a:p>
            <a:endParaRPr lang="fr-BE" dirty="0" smtClean="0"/>
          </a:p>
          <a:p>
            <a:pPr marL="114300" indent="0">
              <a:buNone/>
            </a:pPr>
            <a:endParaRPr lang="fr-BE" dirty="0"/>
          </a:p>
          <a:p>
            <a:pPr marL="114300" indent="0">
              <a:buNone/>
            </a:pPr>
            <a:endParaRPr lang="fr-BE" dirty="0" smtClean="0"/>
          </a:p>
          <a:p>
            <a:endParaRPr lang="fr-BE" dirty="0"/>
          </a:p>
          <a:p>
            <a:endParaRPr lang="fr-BE" dirty="0" smtClean="0"/>
          </a:p>
          <a:p>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20</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46" y="1772816"/>
            <a:ext cx="748800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flipH="1">
            <a:off x="7802043" y="3933056"/>
            <a:ext cx="802406"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re 1"/>
          <p:cNvSpPr txBox="1">
            <a:spLocks/>
          </p:cNvSpPr>
          <p:nvPr/>
        </p:nvSpPr>
        <p:spPr>
          <a:xfrm>
            <a:off x="0" y="79013"/>
            <a:ext cx="8423776" cy="733178"/>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smtClean="0"/>
              <a:t> </a:t>
            </a:r>
            <a:r>
              <a:rPr lang="fr-BE" sz="2400" smtClean="0"/>
              <a:t>Actions proposées dans la liste des exemplaires. 1</a:t>
            </a:r>
            <a:endParaRPr lang="fr-BE" sz="2400" dirty="0"/>
          </a:p>
        </p:txBody>
      </p:sp>
      <p:pic>
        <p:nvPicPr>
          <p:cNvPr id="7" name="Image 6"/>
          <p:cNvPicPr>
            <a:picLocks noChangeAspect="1"/>
          </p:cNvPicPr>
          <p:nvPr/>
        </p:nvPicPr>
        <p:blipFill>
          <a:blip r:embed="rId4"/>
          <a:stretch>
            <a:fillRect/>
          </a:stretch>
        </p:blipFill>
        <p:spPr>
          <a:xfrm>
            <a:off x="6188918" y="4043296"/>
            <a:ext cx="1695450" cy="1495425"/>
          </a:xfrm>
          <a:prstGeom prst="rect">
            <a:avLst/>
          </a:prstGeom>
          <a:ln w="12700">
            <a:solidFill>
              <a:srgbClr val="00B050"/>
            </a:solidFill>
          </a:ln>
        </p:spPr>
      </p:pic>
      <p:pic>
        <p:nvPicPr>
          <p:cNvPr id="9" name="Image 8"/>
          <p:cNvPicPr>
            <a:picLocks noChangeAspect="1"/>
          </p:cNvPicPr>
          <p:nvPr/>
        </p:nvPicPr>
        <p:blipFill>
          <a:blip r:embed="rId5"/>
          <a:stretch>
            <a:fillRect/>
          </a:stretch>
        </p:blipFill>
        <p:spPr>
          <a:xfrm>
            <a:off x="3279840" y="3942349"/>
            <a:ext cx="2909078" cy="1780791"/>
          </a:xfrm>
          <a:prstGeom prst="rect">
            <a:avLst/>
          </a:prstGeom>
          <a:ln w="22225">
            <a:solidFill>
              <a:srgbClr val="FF0000"/>
            </a:solidFill>
          </a:ln>
        </p:spPr>
      </p:pic>
    </p:spTree>
    <p:extLst>
      <p:ext uri="{BB962C8B-B14F-4D97-AF65-F5344CB8AC3E}">
        <p14:creationId xmlns:p14="http://schemas.microsoft.com/office/powerpoint/2010/main" val="547997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21</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6" name="ZoneTexte 5"/>
          <p:cNvSpPr txBox="1"/>
          <p:nvPr/>
        </p:nvSpPr>
        <p:spPr>
          <a:xfrm>
            <a:off x="286872" y="812191"/>
            <a:ext cx="8136904" cy="1569660"/>
          </a:xfrm>
          <a:prstGeom prst="rect">
            <a:avLst/>
          </a:prstGeom>
          <a:noFill/>
        </p:spPr>
        <p:txBody>
          <a:bodyPr wrap="square" rtlCol="0">
            <a:spAutoFit/>
          </a:bodyPr>
          <a:lstStyle/>
          <a:p>
            <a:endParaRPr lang="fr-BE" b="1" smtClean="0">
              <a:solidFill>
                <a:srgbClr val="C00000"/>
              </a:solidFill>
            </a:endParaRPr>
          </a:p>
          <a:p>
            <a:pPr marL="285750" indent="-285750">
              <a:buFont typeface="Wingdings" panose="05000000000000000000" pitchFamily="2" charset="2"/>
              <a:buChar char="§"/>
            </a:pPr>
            <a:r>
              <a:rPr lang="fr-BE" sz="2000" b="1" cap="all" smtClean="0">
                <a:solidFill>
                  <a:srgbClr val="002060"/>
                </a:solidFill>
              </a:rPr>
              <a:t>Consulter caché </a:t>
            </a:r>
            <a:r>
              <a:rPr lang="fr-BE" sz="2000" b="1" i="1" cap="all" smtClean="0">
                <a:solidFill>
                  <a:srgbClr val="002060"/>
                </a:solidFill>
              </a:rPr>
              <a:t>(view hidden) </a:t>
            </a:r>
            <a:r>
              <a:rPr lang="fr-BE" sz="2000"/>
              <a:t>: </a:t>
            </a:r>
            <a:r>
              <a:rPr lang="fr-BE" sz="2000" smtClean="0"/>
              <a:t>permet de faire afficher le contenu des colonnes qui ont été masquées de la liste par défaut</a:t>
            </a:r>
          </a:p>
          <a:p>
            <a:pPr marL="285750" indent="-285750">
              <a:buFont typeface="Wingdings" panose="05000000000000000000" pitchFamily="2" charset="2"/>
              <a:buChar char="§"/>
            </a:pPr>
            <a:endParaRPr lang="fr-BE" sz="2000" b="1" cap="all" smtClean="0">
              <a:solidFill>
                <a:srgbClr val="002060"/>
              </a:solidFill>
            </a:endParaRPr>
          </a:p>
          <a:p>
            <a:pPr marL="285750" indent="-285750"/>
            <a:endParaRPr lang="fr-BE" dirty="0" smtClean="0"/>
          </a:p>
        </p:txBody>
      </p:sp>
      <p:sp>
        <p:nvSpPr>
          <p:cNvPr id="9" name="Titre 1"/>
          <p:cNvSpPr txBox="1">
            <a:spLocks/>
          </p:cNvSpPr>
          <p:nvPr/>
        </p:nvSpPr>
        <p:spPr>
          <a:xfrm>
            <a:off x="0" y="79013"/>
            <a:ext cx="8423776" cy="733178"/>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smtClean="0"/>
              <a:t> </a:t>
            </a:r>
            <a:r>
              <a:rPr lang="fr-BE" sz="2400" smtClean="0"/>
              <a:t>Actions proposées dans la liste des exemplaires. 2</a:t>
            </a:r>
            <a:endParaRPr lang="fr-BE" sz="2400" dirty="0"/>
          </a:p>
        </p:txBody>
      </p:sp>
      <p:pic>
        <p:nvPicPr>
          <p:cNvPr id="2" name="Image 1"/>
          <p:cNvPicPr>
            <a:picLocks noChangeAspect="1"/>
          </p:cNvPicPr>
          <p:nvPr/>
        </p:nvPicPr>
        <p:blipFill>
          <a:blip r:embed="rId3"/>
          <a:stretch>
            <a:fillRect/>
          </a:stretch>
        </p:blipFill>
        <p:spPr>
          <a:xfrm>
            <a:off x="395536" y="1844824"/>
            <a:ext cx="2142610" cy="2678263"/>
          </a:xfrm>
          <a:prstGeom prst="rect">
            <a:avLst/>
          </a:prstGeom>
        </p:spPr>
      </p:pic>
      <p:pic>
        <p:nvPicPr>
          <p:cNvPr id="10" name="Image 9"/>
          <p:cNvPicPr>
            <a:picLocks noChangeAspect="1"/>
          </p:cNvPicPr>
          <p:nvPr/>
        </p:nvPicPr>
        <p:blipFill>
          <a:blip r:embed="rId4"/>
          <a:stretch>
            <a:fillRect/>
          </a:stretch>
        </p:blipFill>
        <p:spPr>
          <a:xfrm>
            <a:off x="3809516" y="2538603"/>
            <a:ext cx="2909078" cy="1780791"/>
          </a:xfrm>
          <a:prstGeom prst="rect">
            <a:avLst/>
          </a:prstGeom>
          <a:ln w="22225">
            <a:solidFill>
              <a:srgbClr val="FF0000"/>
            </a:solidFill>
          </a:ln>
        </p:spPr>
      </p:pic>
      <p:pic>
        <p:nvPicPr>
          <p:cNvPr id="11" name="Image 10"/>
          <p:cNvPicPr>
            <a:picLocks noChangeAspect="1"/>
          </p:cNvPicPr>
          <p:nvPr/>
        </p:nvPicPr>
        <p:blipFill>
          <a:blip r:embed="rId5"/>
          <a:stretch>
            <a:fillRect/>
          </a:stretch>
        </p:blipFill>
        <p:spPr>
          <a:xfrm>
            <a:off x="2915816" y="2753360"/>
            <a:ext cx="4876800" cy="2895600"/>
          </a:xfrm>
          <a:prstGeom prst="rect">
            <a:avLst/>
          </a:prstGeom>
        </p:spPr>
      </p:pic>
      <p:pic>
        <p:nvPicPr>
          <p:cNvPr id="8" name="Image 7"/>
          <p:cNvPicPr>
            <a:picLocks noChangeAspect="1"/>
          </p:cNvPicPr>
          <p:nvPr/>
        </p:nvPicPr>
        <p:blipFill>
          <a:blip r:embed="rId6"/>
          <a:stretch>
            <a:fillRect/>
          </a:stretch>
        </p:blipFill>
        <p:spPr>
          <a:xfrm>
            <a:off x="4898315" y="2204864"/>
            <a:ext cx="1820279" cy="276999"/>
          </a:xfrm>
          <a:prstGeom prst="rect">
            <a:avLst/>
          </a:prstGeom>
        </p:spPr>
      </p:pic>
    </p:spTree>
    <p:extLst>
      <p:ext uri="{BB962C8B-B14F-4D97-AF65-F5344CB8AC3E}">
        <p14:creationId xmlns:p14="http://schemas.microsoft.com/office/powerpoint/2010/main" val="506636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22</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6" name="ZoneTexte 5"/>
          <p:cNvSpPr txBox="1"/>
          <p:nvPr/>
        </p:nvSpPr>
        <p:spPr>
          <a:xfrm>
            <a:off x="286872" y="812191"/>
            <a:ext cx="8136904" cy="5416868"/>
          </a:xfrm>
          <a:prstGeom prst="rect">
            <a:avLst/>
          </a:prstGeom>
          <a:noFill/>
        </p:spPr>
        <p:txBody>
          <a:bodyPr wrap="square" rtlCol="0">
            <a:spAutoFit/>
          </a:bodyPr>
          <a:lstStyle/>
          <a:p>
            <a:endParaRPr lang="fr-BE" b="1" smtClean="0">
              <a:solidFill>
                <a:srgbClr val="C00000"/>
              </a:solidFill>
            </a:endParaRPr>
          </a:p>
          <a:p>
            <a:pPr marL="285750" indent="-285750">
              <a:buFont typeface="Wingdings" panose="05000000000000000000" pitchFamily="2" charset="2"/>
              <a:buChar char="§"/>
            </a:pPr>
            <a:r>
              <a:rPr lang="fr-BE" sz="2000" b="1" cap="all" smtClean="0">
                <a:solidFill>
                  <a:srgbClr val="002060"/>
                </a:solidFill>
              </a:rPr>
              <a:t>Voir </a:t>
            </a:r>
            <a:r>
              <a:rPr lang="fr-BE" sz="2000" b="1" i="1" cap="all" smtClean="0">
                <a:solidFill>
                  <a:srgbClr val="002060"/>
                </a:solidFill>
              </a:rPr>
              <a:t>(View)</a:t>
            </a:r>
            <a:r>
              <a:rPr lang="fr-BE" sz="2000" i="1" smtClean="0">
                <a:solidFill>
                  <a:srgbClr val="002060"/>
                </a:solidFill>
              </a:rPr>
              <a:t> </a:t>
            </a:r>
            <a:r>
              <a:rPr lang="fr-BE" sz="2000" dirty="0"/>
              <a:t>: </a:t>
            </a:r>
            <a:r>
              <a:rPr lang="fr-BE" sz="2000" dirty="0" smtClean="0"/>
              <a:t>pour </a:t>
            </a:r>
            <a:r>
              <a:rPr lang="fr-BE" sz="2000" b="1" dirty="0" smtClean="0"/>
              <a:t>visualiser</a:t>
            </a:r>
            <a:r>
              <a:rPr lang="fr-BE" sz="2000" dirty="0" smtClean="0"/>
              <a:t> les informations relatives à l’exemplaire </a:t>
            </a:r>
            <a:r>
              <a:rPr lang="fr-BE" sz="2000" b="1" dirty="0" smtClean="0"/>
              <a:t>sans</a:t>
            </a:r>
            <a:r>
              <a:rPr lang="fr-BE" sz="2000" dirty="0" smtClean="0"/>
              <a:t> les </a:t>
            </a:r>
            <a:r>
              <a:rPr lang="fr-BE" sz="2000" b="1" dirty="0" smtClean="0"/>
              <a:t>modifier.</a:t>
            </a:r>
          </a:p>
          <a:p>
            <a:pPr marL="285750" indent="-285750"/>
            <a:endParaRPr lang="fr-BE" sz="2000" b="1" dirty="0" smtClean="0"/>
          </a:p>
          <a:p>
            <a:pPr marL="285750" indent="-285750">
              <a:buFont typeface="Wingdings" panose="05000000000000000000" pitchFamily="2" charset="2"/>
              <a:buChar char="§"/>
            </a:pPr>
            <a:r>
              <a:rPr lang="fr-BE" sz="2000" b="1" cap="all" smtClean="0">
                <a:solidFill>
                  <a:srgbClr val="002060"/>
                </a:solidFill>
              </a:rPr>
              <a:t>Editer </a:t>
            </a:r>
            <a:r>
              <a:rPr lang="fr-BE" sz="2000" b="1" i="1" cap="all" smtClean="0">
                <a:solidFill>
                  <a:srgbClr val="002060"/>
                </a:solidFill>
              </a:rPr>
              <a:t>(Edit)</a:t>
            </a:r>
            <a:r>
              <a:rPr lang="fr-BE" sz="2000" i="1" smtClean="0"/>
              <a:t> </a:t>
            </a:r>
            <a:r>
              <a:rPr lang="fr-BE" sz="2000" dirty="0"/>
              <a:t>: </a:t>
            </a:r>
            <a:r>
              <a:rPr lang="fr-BE" sz="2000" b="1" dirty="0"/>
              <a:t>ouvre le formulaire </a:t>
            </a:r>
            <a:r>
              <a:rPr lang="fr-BE" sz="2000" dirty="0"/>
              <a:t>de l’exemplaire </a:t>
            </a:r>
            <a:r>
              <a:rPr lang="fr-BE" sz="2000" dirty="0" smtClean="0"/>
              <a:t>(</a:t>
            </a:r>
            <a:r>
              <a:rPr lang="fr-BE" sz="2000" dirty="0" err="1" smtClean="0"/>
              <a:t>physical</a:t>
            </a:r>
            <a:r>
              <a:rPr lang="fr-BE" sz="2000" dirty="0" smtClean="0"/>
              <a:t> item </a:t>
            </a:r>
            <a:r>
              <a:rPr lang="fr-BE" sz="2000" dirty="0"/>
              <a:t>editor) et </a:t>
            </a:r>
            <a:r>
              <a:rPr lang="fr-BE" sz="2000" b="1" dirty="0"/>
              <a:t>permet de modifier </a:t>
            </a:r>
            <a:r>
              <a:rPr lang="fr-BE" sz="2000" dirty="0" smtClean="0"/>
              <a:t>les données. </a:t>
            </a:r>
            <a:r>
              <a:rPr lang="fr-BE" sz="2000" dirty="0"/>
              <a:t>Il s’agit des mêmes </a:t>
            </a:r>
            <a:r>
              <a:rPr lang="fr-BE" sz="2000" dirty="0" smtClean="0"/>
              <a:t>informations </a:t>
            </a:r>
            <a:r>
              <a:rPr lang="fr-BE" sz="2000" dirty="0"/>
              <a:t>et onglets que </a:t>
            </a:r>
            <a:r>
              <a:rPr lang="fr-BE" sz="2000" dirty="0" smtClean="0"/>
              <a:t>celles qui sont visualisées par le biais de l’action </a:t>
            </a:r>
            <a:r>
              <a:rPr lang="fr-BE" sz="2000" dirty="0"/>
              <a:t>«</a:t>
            </a:r>
            <a:r>
              <a:rPr lang="fr-BE" sz="2000"/>
              <a:t> </a:t>
            </a:r>
            <a:r>
              <a:rPr lang="fr-BE" sz="2000" b="1" smtClean="0">
                <a:solidFill>
                  <a:srgbClr val="002060"/>
                </a:solidFill>
              </a:rPr>
              <a:t>Voir</a:t>
            </a:r>
            <a:r>
              <a:rPr lang="fr-BE" sz="2000" dirty="0"/>
              <a:t> </a:t>
            </a:r>
            <a:r>
              <a:rPr lang="fr-BE" sz="2000" dirty="0" smtClean="0"/>
              <a:t>».</a:t>
            </a:r>
          </a:p>
          <a:p>
            <a:pPr marL="742950" lvl="1" indent="-285750">
              <a:buFont typeface="Wingdings" panose="05000000000000000000" pitchFamily="2" charset="2"/>
              <a:buChar char="§"/>
            </a:pPr>
            <a:endParaRPr lang="fr-BE" sz="1600" b="1" i="1" dirty="0" smtClean="0">
              <a:solidFill>
                <a:srgbClr val="FF0000"/>
              </a:solidFill>
            </a:endParaRPr>
          </a:p>
          <a:p>
            <a:pPr lvl="1"/>
            <a:r>
              <a:rPr lang="fr-BE" sz="1600" b="1" i="1" dirty="0" smtClean="0">
                <a:solidFill>
                  <a:srgbClr val="FF0000"/>
                </a:solidFill>
              </a:rPr>
              <a:t>Ne </a:t>
            </a:r>
            <a:r>
              <a:rPr lang="fr-BE" sz="1600" b="1" i="1" dirty="0">
                <a:solidFill>
                  <a:srgbClr val="FF0000"/>
                </a:solidFill>
              </a:rPr>
              <a:t>pas oublier de valider les modifications apportées à l’exemplaire en cliquant </a:t>
            </a:r>
            <a:r>
              <a:rPr lang="fr-BE" sz="1600" b="1" i="1">
                <a:solidFill>
                  <a:srgbClr val="FF0000"/>
                </a:solidFill>
              </a:rPr>
              <a:t>sur </a:t>
            </a:r>
            <a:r>
              <a:rPr lang="fr-BE" sz="1600" b="1" i="1" smtClean="0">
                <a:solidFill>
                  <a:srgbClr val="FF0000"/>
                </a:solidFill>
              </a:rPr>
              <a:t>« Enregistrer » </a:t>
            </a:r>
            <a:r>
              <a:rPr lang="fr-BE" sz="1600" b="1" smtClean="0">
                <a:solidFill>
                  <a:srgbClr val="FF0000"/>
                </a:solidFill>
              </a:rPr>
              <a:t>(«</a:t>
            </a:r>
            <a:r>
              <a:rPr lang="fr-BE" sz="1600" b="1" dirty="0">
                <a:solidFill>
                  <a:srgbClr val="FF0000"/>
                </a:solidFill>
              </a:rPr>
              <a:t> Save</a:t>
            </a:r>
            <a:r>
              <a:rPr lang="fr-BE" sz="1600" b="1">
                <a:solidFill>
                  <a:srgbClr val="FF0000"/>
                </a:solidFill>
              </a:rPr>
              <a:t> </a:t>
            </a:r>
            <a:r>
              <a:rPr lang="fr-BE" sz="1600" b="1" smtClean="0">
                <a:solidFill>
                  <a:srgbClr val="FF0000"/>
                </a:solidFill>
              </a:rPr>
              <a:t>»)</a:t>
            </a:r>
            <a:endParaRPr lang="fr-BE" sz="1600" b="1" dirty="0">
              <a:solidFill>
                <a:srgbClr val="FF0000"/>
              </a:solidFill>
            </a:endParaRPr>
          </a:p>
          <a:p>
            <a:pPr marL="285750" indent="-285750"/>
            <a:endParaRPr lang="fr-BE" sz="2000" dirty="0" smtClean="0"/>
          </a:p>
          <a:p>
            <a:pPr marL="285750" indent="-285750">
              <a:buFont typeface="Wingdings" panose="05000000000000000000" pitchFamily="2" charset="2"/>
              <a:buChar char="§"/>
            </a:pPr>
            <a:r>
              <a:rPr lang="fr-BE" sz="2000" b="1" cap="all" smtClean="0">
                <a:solidFill>
                  <a:srgbClr val="002060"/>
                </a:solidFill>
              </a:rPr>
              <a:t>Dupliquer (Duplicate)</a:t>
            </a:r>
            <a:r>
              <a:rPr lang="fr-BE" sz="2000" smtClean="0"/>
              <a:t> </a:t>
            </a:r>
            <a:r>
              <a:rPr lang="fr-BE" sz="2000" dirty="0" smtClean="0"/>
              <a:t>: duplique l’exemplaire en ouvrant un nouveau formulaire et attribue automatiquement un code à barres système du type « ALMA10736 ».</a:t>
            </a:r>
          </a:p>
          <a:p>
            <a:pPr lvl="1"/>
            <a:endParaRPr lang="fr-BE" sz="1400" dirty="0" smtClean="0"/>
          </a:p>
          <a:p>
            <a:pPr lvl="1"/>
            <a:r>
              <a:rPr lang="fr-BE" sz="1600" b="1" i="1" dirty="0" smtClean="0">
                <a:solidFill>
                  <a:srgbClr val="FF0000"/>
                </a:solidFill>
              </a:rPr>
              <a:t>TOUTES les informations de l’exemplaire dupliqué sont reprises pour la création du nouvel exemplaire, y compris les notes (note publique, </a:t>
            </a:r>
            <a:r>
              <a:rPr lang="fr-BE" sz="1600" b="1" i="1" smtClean="0">
                <a:solidFill>
                  <a:srgbClr val="FF0000"/>
                </a:solidFill>
              </a:rPr>
              <a:t>note de services aux lecteurs, </a:t>
            </a:r>
            <a:r>
              <a:rPr lang="fr-BE" sz="1600" b="1" i="1" dirty="0" smtClean="0">
                <a:solidFill>
                  <a:srgbClr val="FF0000"/>
                </a:solidFill>
              </a:rPr>
              <a:t>notes internes) : n’oubliez pas de </a:t>
            </a:r>
            <a:r>
              <a:rPr lang="fr-BE" sz="1600" b="1" i="1" smtClean="0">
                <a:solidFill>
                  <a:srgbClr val="FF0000"/>
                </a:solidFill>
              </a:rPr>
              <a:t>contrôler les données dans le nouvel </a:t>
            </a:r>
            <a:r>
              <a:rPr lang="fr-BE" sz="1600" b="1" i="1" dirty="0" smtClean="0">
                <a:solidFill>
                  <a:srgbClr val="FF0000"/>
                </a:solidFill>
              </a:rPr>
              <a:t>exemplaire !</a:t>
            </a:r>
          </a:p>
          <a:p>
            <a:pPr marL="285750" indent="-285750"/>
            <a:endParaRPr lang="fr-BE" dirty="0" smtClean="0"/>
          </a:p>
        </p:txBody>
      </p:sp>
      <p:pic>
        <p:nvPicPr>
          <p:cNvPr id="59394" name="Picture 2"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286168" y="3124402"/>
            <a:ext cx="411014" cy="411015"/>
          </a:xfrm>
          <a:prstGeom prst="rect">
            <a:avLst/>
          </a:prstGeom>
          <a:noFill/>
        </p:spPr>
      </p:pic>
      <p:pic>
        <p:nvPicPr>
          <p:cNvPr id="7" name="Picture 2"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286168" y="5065759"/>
            <a:ext cx="411014" cy="411015"/>
          </a:xfrm>
          <a:prstGeom prst="rect">
            <a:avLst/>
          </a:prstGeom>
          <a:noFill/>
        </p:spPr>
      </p:pic>
      <p:sp>
        <p:nvSpPr>
          <p:cNvPr id="9" name="Titre 1"/>
          <p:cNvSpPr txBox="1">
            <a:spLocks/>
          </p:cNvSpPr>
          <p:nvPr/>
        </p:nvSpPr>
        <p:spPr>
          <a:xfrm>
            <a:off x="0" y="79013"/>
            <a:ext cx="8423776" cy="733178"/>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smtClean="0"/>
              <a:t> </a:t>
            </a:r>
            <a:r>
              <a:rPr lang="fr-BE" sz="2400" smtClean="0"/>
              <a:t>Actions proposées dans la liste des exemplaires. 2</a:t>
            </a:r>
            <a:endParaRPr lang="fr-BE" sz="2400" dirty="0"/>
          </a:p>
        </p:txBody>
      </p:sp>
    </p:spTree>
    <p:extLst>
      <p:ext uri="{BB962C8B-B14F-4D97-AF65-F5344CB8AC3E}">
        <p14:creationId xmlns:p14="http://schemas.microsoft.com/office/powerpoint/2010/main" val="2101816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23</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6" name="Espace réservé du contenu 5"/>
          <p:cNvSpPr>
            <a:spLocks noGrp="1"/>
          </p:cNvSpPr>
          <p:nvPr>
            <p:ph idx="4294967295"/>
          </p:nvPr>
        </p:nvSpPr>
        <p:spPr>
          <a:xfrm>
            <a:off x="179513" y="620688"/>
            <a:ext cx="8279614" cy="6048672"/>
          </a:xfrm>
        </p:spPr>
        <p:txBody>
          <a:bodyPr>
            <a:normAutofit/>
          </a:bodyPr>
          <a:lstStyle/>
          <a:p>
            <a:pPr marL="0" indent="0">
              <a:buNone/>
            </a:pPr>
            <a:endParaRPr lang="fr-BE" sz="2100" b="1" dirty="0" smtClean="0">
              <a:solidFill>
                <a:srgbClr val="002060"/>
              </a:solidFill>
            </a:endParaRPr>
          </a:p>
          <a:p>
            <a:pPr marL="285750" indent="-285750">
              <a:buClr>
                <a:srgbClr val="002060"/>
              </a:buClr>
              <a:buFont typeface="Wingdings" panose="05000000000000000000" pitchFamily="2" charset="2"/>
              <a:buChar char="§"/>
            </a:pPr>
            <a:r>
              <a:rPr lang="fr-BE" sz="2100" b="1" cap="all" smtClean="0">
                <a:solidFill>
                  <a:srgbClr val="002060"/>
                </a:solidFill>
              </a:rPr>
              <a:t>Déplacer l’Exemplaire (demande) </a:t>
            </a:r>
            <a:r>
              <a:rPr lang="fr-BE" sz="2100" b="1" i="1" cap="all" smtClean="0">
                <a:solidFill>
                  <a:srgbClr val="002060"/>
                </a:solidFill>
              </a:rPr>
              <a:t>(Move </a:t>
            </a:r>
            <a:r>
              <a:rPr lang="fr-BE" sz="2100" b="1" i="1" cap="all" dirty="0">
                <a:solidFill>
                  <a:srgbClr val="002060"/>
                </a:solidFill>
              </a:rPr>
              <a:t>I</a:t>
            </a:r>
            <a:r>
              <a:rPr lang="fr-BE" sz="2100" b="1" i="1" cap="all" dirty="0" smtClean="0">
                <a:solidFill>
                  <a:srgbClr val="002060"/>
                </a:solidFill>
              </a:rPr>
              <a:t>tem (</a:t>
            </a:r>
            <a:r>
              <a:rPr lang="fr-BE" sz="2100" b="1" i="1" cap="all" err="1" smtClean="0">
                <a:solidFill>
                  <a:srgbClr val="002060"/>
                </a:solidFill>
              </a:rPr>
              <a:t>Request</a:t>
            </a:r>
            <a:r>
              <a:rPr lang="fr-BE" sz="2100" b="1" i="1" cap="all" smtClean="0">
                <a:solidFill>
                  <a:srgbClr val="002060"/>
                </a:solidFill>
              </a:rPr>
              <a:t>)) </a:t>
            </a:r>
            <a:r>
              <a:rPr lang="fr-BE" sz="2100" cap="all" smtClean="0"/>
              <a:t>: </a:t>
            </a:r>
            <a:r>
              <a:rPr lang="fr-BE" sz="1900" smtClean="0"/>
              <a:t>ouvre </a:t>
            </a:r>
            <a:r>
              <a:rPr lang="fr-BE" sz="1900" dirty="0" smtClean="0"/>
              <a:t>le </a:t>
            </a:r>
            <a:r>
              <a:rPr lang="fr-BE" sz="1900" smtClean="0"/>
              <a:t>formulaire qui </a:t>
            </a:r>
            <a:r>
              <a:rPr lang="fr-BE" sz="1900" dirty="0" smtClean="0"/>
              <a:t>permet d’introduire une </a:t>
            </a:r>
            <a:r>
              <a:rPr lang="fr-BE" sz="1900" b="1" smtClean="0"/>
              <a:t>demande </a:t>
            </a:r>
            <a:r>
              <a:rPr lang="fr-BE" sz="1900" b="1"/>
              <a:t>(</a:t>
            </a:r>
            <a:r>
              <a:rPr lang="fr-BE" sz="1900" b="1" i="1"/>
              <a:t>request</a:t>
            </a:r>
            <a:r>
              <a:rPr lang="fr-BE" sz="1900" b="1"/>
              <a:t>) </a:t>
            </a:r>
            <a:r>
              <a:rPr lang="fr-BE" sz="1900" b="1" smtClean="0"/>
              <a:t>de </a:t>
            </a:r>
            <a:r>
              <a:rPr lang="fr-BE" sz="1900" b="1" dirty="0" smtClean="0"/>
              <a:t>déplacement </a:t>
            </a:r>
            <a:r>
              <a:rPr lang="fr-BE" sz="1900" dirty="0" smtClean="0"/>
              <a:t>(temporaire ou permanent) de l’exemplaire vers une autre bibliothèque.</a:t>
            </a:r>
          </a:p>
          <a:p>
            <a:pPr lvl="1" indent="-342900">
              <a:buFont typeface="Symbol" panose="05050102010706020507" pitchFamily="18" charset="2"/>
              <a:buChar char="Þ"/>
            </a:pPr>
            <a:r>
              <a:rPr lang="fr-BE" sz="1900" smtClean="0"/>
              <a:t>La </a:t>
            </a:r>
            <a:r>
              <a:rPr lang="fr-BE" sz="1900" dirty="0" smtClean="0"/>
              <a:t>bibliothèque </a:t>
            </a:r>
            <a:r>
              <a:rPr lang="fr-BE" sz="1900" smtClean="0"/>
              <a:t>propriétaire reçoit la demande et décide </a:t>
            </a:r>
            <a:r>
              <a:rPr lang="fr-BE" sz="1900" dirty="0" smtClean="0"/>
              <a:t>de la suite </a:t>
            </a:r>
            <a:r>
              <a:rPr lang="fr-BE" sz="1900" smtClean="0"/>
              <a:t>à donner.</a:t>
            </a:r>
          </a:p>
          <a:p>
            <a:pPr marL="630238" lvl="1" indent="0">
              <a:buNone/>
            </a:pPr>
            <a:r>
              <a:rPr lang="fr-BE" sz="1900" smtClean="0">
                <a:solidFill>
                  <a:srgbClr val="FF0000"/>
                </a:solidFill>
              </a:rPr>
              <a:t>La </a:t>
            </a:r>
            <a:r>
              <a:rPr lang="fr-BE" sz="1900" dirty="0" smtClean="0">
                <a:solidFill>
                  <a:srgbClr val="FF0000"/>
                </a:solidFill>
              </a:rPr>
              <a:t>fonctionnalité n’offre pas d’intérêt pour les déplacements de documents au sein de sa propre bibliothèque ou pour les transferts d’ouvrages entre bibliothèques que vous effectuez livre en main. Dans ces cas, il est bien plus efficace de modifier les données </a:t>
            </a:r>
            <a:r>
              <a:rPr lang="fr-BE" sz="1900" smtClean="0">
                <a:solidFill>
                  <a:srgbClr val="FF0000"/>
                </a:solidFill>
              </a:rPr>
              <a:t>directement dans la notice de fonds (Holding) via </a:t>
            </a:r>
            <a:r>
              <a:rPr lang="fr-BE" sz="1900" dirty="0" smtClean="0">
                <a:solidFill>
                  <a:srgbClr val="FF0000"/>
                </a:solidFill>
              </a:rPr>
              <a:t>le </a:t>
            </a:r>
            <a:r>
              <a:rPr lang="fr-BE" sz="1900" dirty="0" err="1" smtClean="0">
                <a:solidFill>
                  <a:srgbClr val="FF0000"/>
                </a:solidFill>
              </a:rPr>
              <a:t>metadata</a:t>
            </a:r>
            <a:r>
              <a:rPr lang="fr-BE" sz="1900" dirty="0" smtClean="0">
                <a:solidFill>
                  <a:srgbClr val="FF0000"/>
                </a:solidFill>
              </a:rPr>
              <a:t> editor.</a:t>
            </a:r>
          </a:p>
          <a:p>
            <a:pPr marL="0" indent="0">
              <a:buNone/>
            </a:pPr>
            <a:endParaRPr lang="fr-BE" dirty="0" smtClean="0"/>
          </a:p>
          <a:p>
            <a:pPr marL="0" indent="0" algn="r">
              <a:buNone/>
            </a:pPr>
            <a:r>
              <a:rPr lang="fr-BE" sz="1500" dirty="0" smtClean="0"/>
              <a:t>Ce type de demande de transfert est </a:t>
            </a:r>
          </a:p>
          <a:p>
            <a:pPr marL="0" indent="0" algn="r">
              <a:buNone/>
            </a:pPr>
            <a:r>
              <a:rPr lang="fr-BE" sz="1500" dirty="0"/>
              <a:t>v</a:t>
            </a:r>
            <a:r>
              <a:rPr lang="fr-BE" sz="1500" dirty="0" smtClean="0"/>
              <a:t>u en détail dans le support de formation</a:t>
            </a:r>
          </a:p>
          <a:p>
            <a:pPr marL="0" indent="0" algn="r">
              <a:buNone/>
            </a:pPr>
            <a:r>
              <a:rPr lang="fr-BE" sz="1500" b="1" i="1" dirty="0" err="1" smtClean="0"/>
              <a:t>Fulfillment</a:t>
            </a:r>
            <a:r>
              <a:rPr lang="fr-BE" sz="1500" b="1" i="1" dirty="0" smtClean="0"/>
              <a:t> 2 (FF2)</a:t>
            </a:r>
            <a:r>
              <a:rPr lang="fr-BE" sz="1500" i="1" dirty="0" smtClean="0"/>
              <a:t> : </a:t>
            </a:r>
            <a:r>
              <a:rPr lang="fr-BE" sz="1500" i="1" dirty="0" smtClean="0">
                <a:hlinkClick r:id="rId3"/>
              </a:rPr>
              <a:t>Formation (2e tableau)</a:t>
            </a:r>
            <a:endParaRPr lang="fr-BE" sz="1500" i="1" dirty="0" smtClean="0"/>
          </a:p>
          <a:p>
            <a:pPr marL="0" indent="0" algn="r">
              <a:buNone/>
            </a:pPr>
            <a:endParaRPr lang="fr-BE" dirty="0"/>
          </a:p>
          <a:p>
            <a:pPr marL="285750" indent="-285750">
              <a:buFont typeface="Wingdings" panose="05000000000000000000" pitchFamily="2" charset="2"/>
              <a:buChar char="§"/>
            </a:pPr>
            <a:endParaRPr lang="fr-BE" dirty="0" smtClean="0"/>
          </a:p>
          <a:p>
            <a:pPr marL="285750" indent="-285750">
              <a:buFont typeface="Wingdings" panose="05000000000000000000" pitchFamily="2" charset="2"/>
              <a:buChar char="§"/>
            </a:pPr>
            <a:endParaRPr lang="fr-BE" dirty="0" smtClean="0"/>
          </a:p>
          <a:p>
            <a:pPr marL="114300" indent="0">
              <a:buNone/>
            </a:pPr>
            <a:endParaRPr lang="fr-BE"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239090"/>
            <a:ext cx="3888432" cy="243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
          <p:cNvSpPr txBox="1">
            <a:spLocks/>
          </p:cNvSpPr>
          <p:nvPr/>
        </p:nvSpPr>
        <p:spPr>
          <a:xfrm>
            <a:off x="0" y="79013"/>
            <a:ext cx="8423776" cy="733178"/>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smtClean="0"/>
              <a:t> </a:t>
            </a:r>
            <a:r>
              <a:rPr lang="fr-BE" sz="2400" smtClean="0"/>
              <a:t>Actions proposées dans la liste des exemplaires. 4</a:t>
            </a:r>
            <a:endParaRPr lang="fr-BE" sz="2400" dirty="0"/>
          </a:p>
        </p:txBody>
      </p:sp>
    </p:spTree>
    <p:extLst>
      <p:ext uri="{BB962C8B-B14F-4D97-AF65-F5344CB8AC3E}">
        <p14:creationId xmlns:p14="http://schemas.microsoft.com/office/powerpoint/2010/main" val="127926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24</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6" name="ZoneTexte 5"/>
          <p:cNvSpPr txBox="1"/>
          <p:nvPr/>
        </p:nvSpPr>
        <p:spPr>
          <a:xfrm>
            <a:off x="192005" y="908720"/>
            <a:ext cx="8136904" cy="5416868"/>
          </a:xfrm>
          <a:prstGeom prst="rect">
            <a:avLst/>
          </a:prstGeom>
          <a:noFill/>
        </p:spPr>
        <p:txBody>
          <a:bodyPr wrap="square" rtlCol="0">
            <a:spAutoFit/>
          </a:bodyPr>
          <a:lstStyle/>
          <a:p>
            <a:endParaRPr lang="fr-BE" b="1" dirty="0">
              <a:solidFill>
                <a:srgbClr val="C00000"/>
              </a:solidFill>
            </a:endParaRPr>
          </a:p>
          <a:p>
            <a:pPr marL="285750" indent="-285750"/>
            <a:endParaRPr lang="fr-BE" dirty="0" smtClean="0"/>
          </a:p>
          <a:p>
            <a:pPr marL="285750" indent="-285750">
              <a:buFont typeface="Wingdings" panose="05000000000000000000" pitchFamily="2" charset="2"/>
              <a:buChar char="§"/>
            </a:pPr>
            <a:r>
              <a:rPr lang="fr-BE" sz="2000" b="1" cap="all" smtClean="0">
                <a:solidFill>
                  <a:srgbClr val="002060"/>
                </a:solidFill>
              </a:rPr>
              <a:t>Retirer </a:t>
            </a:r>
            <a:r>
              <a:rPr lang="fr-BE" sz="2000" b="1" i="1" cap="all" smtClean="0">
                <a:solidFill>
                  <a:srgbClr val="002060"/>
                </a:solidFill>
              </a:rPr>
              <a:t>(Withdraw)</a:t>
            </a:r>
            <a:r>
              <a:rPr lang="fr-BE" sz="2000" b="1" i="1" smtClean="0">
                <a:solidFill>
                  <a:srgbClr val="002060"/>
                </a:solidFill>
              </a:rPr>
              <a:t> </a:t>
            </a:r>
            <a:r>
              <a:rPr lang="fr-BE" sz="2000" smtClean="0"/>
              <a:t>: </a:t>
            </a:r>
            <a:r>
              <a:rPr lang="fr-BE" sz="2000"/>
              <a:t>supprime l’exemplaire sélectionné  </a:t>
            </a:r>
            <a:r>
              <a:rPr lang="fr-BE" sz="2000" smtClean="0"/>
              <a:t>(*). Cette fonctionnalité est accessible avec le rôle d’</a:t>
            </a:r>
            <a:r>
              <a:rPr lang="fr-BE" sz="2000" b="1" smtClean="0"/>
              <a:t>opérateur d’inventaire physique – étendu</a:t>
            </a:r>
            <a:r>
              <a:rPr lang="fr-BE" sz="2000" smtClean="0"/>
              <a:t>, et uniquement dans les limites du </a:t>
            </a:r>
            <a:r>
              <a:rPr lang="fr-BE" sz="2000" b="1" smtClean="0"/>
              <a:t>périmètre (bibliothèque) associé au rôle</a:t>
            </a:r>
            <a:r>
              <a:rPr lang="fr-BE" sz="2000" smtClean="0"/>
              <a:t>.</a:t>
            </a:r>
            <a:endParaRPr lang="fr-BE" sz="2000"/>
          </a:p>
          <a:p>
            <a:pPr marL="285750" indent="-285750"/>
            <a:endParaRPr lang="fr-BE" sz="2000" dirty="0" smtClean="0"/>
          </a:p>
          <a:p>
            <a:pPr marL="285750" indent="-285750">
              <a:buFont typeface="Wingdings" panose="05000000000000000000" pitchFamily="2" charset="2"/>
              <a:buChar char="§"/>
            </a:pPr>
            <a:r>
              <a:rPr lang="fr-BE" sz="2000" b="1" cap="all" smtClean="0">
                <a:solidFill>
                  <a:srgbClr val="002060"/>
                </a:solidFill>
              </a:rPr>
              <a:t>Basculer le statut manquant (Toogle </a:t>
            </a:r>
            <a:r>
              <a:rPr lang="fr-BE" sz="2000" b="1" cap="all" err="1" smtClean="0">
                <a:solidFill>
                  <a:srgbClr val="002060"/>
                </a:solidFill>
              </a:rPr>
              <a:t>missing</a:t>
            </a:r>
            <a:r>
              <a:rPr lang="fr-BE" sz="2000" b="1" cap="all" smtClean="0">
                <a:solidFill>
                  <a:srgbClr val="002060"/>
                </a:solidFill>
              </a:rPr>
              <a:t> status) :  </a:t>
            </a:r>
            <a:r>
              <a:rPr lang="fr-BE" sz="2000"/>
              <a:t>permet </a:t>
            </a:r>
            <a:r>
              <a:rPr lang="fr-BE" sz="2000" smtClean="0"/>
              <a:t>de déclarer </a:t>
            </a:r>
            <a:r>
              <a:rPr lang="fr-BE" sz="2000" dirty="0" smtClean="0"/>
              <a:t>l’exemplaire « manquant</a:t>
            </a:r>
            <a:r>
              <a:rPr lang="fr-BE" sz="2000" smtClean="0"/>
              <a:t> », </a:t>
            </a:r>
            <a:r>
              <a:rPr lang="fr-BE" sz="2000" dirty="0" smtClean="0"/>
              <a:t>ce qui revient à lui </a:t>
            </a:r>
            <a:r>
              <a:rPr lang="fr-BE" sz="2000" b="1" dirty="0" smtClean="0"/>
              <a:t>attribuer </a:t>
            </a:r>
            <a:r>
              <a:rPr lang="fr-BE" sz="2000" b="1" smtClean="0"/>
              <a:t>un « type de processus » (</a:t>
            </a:r>
            <a:r>
              <a:rPr lang="fr-BE" sz="2000" b="1" i="1" smtClean="0"/>
              <a:t>«</a:t>
            </a:r>
            <a:r>
              <a:rPr lang="fr-BE" sz="2000" b="1" i="1" dirty="0" smtClean="0"/>
              <a:t> </a:t>
            </a:r>
            <a:r>
              <a:rPr lang="fr-BE" sz="2000" b="1" i="1" dirty="0" err="1" smtClean="0"/>
              <a:t>process</a:t>
            </a:r>
            <a:r>
              <a:rPr lang="fr-BE" sz="2000" b="1" i="1" dirty="0" smtClean="0"/>
              <a:t> type</a:t>
            </a:r>
            <a:r>
              <a:rPr lang="fr-BE" sz="2000" b="1" i="1" smtClean="0"/>
              <a:t> ») « manquant » (</a:t>
            </a:r>
            <a:r>
              <a:rPr lang="fr-BE" sz="2000" b="1" smtClean="0"/>
              <a:t>«</a:t>
            </a:r>
            <a:r>
              <a:rPr lang="fr-BE" sz="2000" b="1" dirty="0" smtClean="0"/>
              <a:t> </a:t>
            </a:r>
            <a:r>
              <a:rPr lang="fr-BE" sz="2000" b="1" dirty="0" err="1" smtClean="0"/>
              <a:t>missing</a:t>
            </a:r>
            <a:r>
              <a:rPr lang="fr-BE" sz="2000" b="1" smtClean="0"/>
              <a:t> »). </a:t>
            </a:r>
          </a:p>
          <a:p>
            <a:pPr marL="1074738" indent="-269875"/>
            <a:r>
              <a:rPr lang="fr-BE" sz="1600" smtClean="0">
                <a:solidFill>
                  <a:srgbClr val="002060"/>
                </a:solidFill>
                <a:sym typeface="Wingdings"/>
              </a:rPr>
              <a:t> l’exemplaire concerné est donc renseigné </a:t>
            </a:r>
            <a:r>
              <a:rPr lang="fr-BE" sz="1600" b="1" smtClean="0">
                <a:solidFill>
                  <a:srgbClr val="002060"/>
                </a:solidFill>
                <a:sym typeface="Wingdings"/>
              </a:rPr>
              <a:t>« pas en rayon » </a:t>
            </a:r>
            <a:r>
              <a:rPr lang="fr-BE" sz="1600" smtClean="0">
                <a:solidFill>
                  <a:srgbClr val="002060"/>
                </a:solidFill>
                <a:sym typeface="Wingdings"/>
              </a:rPr>
              <a:t>(</a:t>
            </a:r>
            <a:r>
              <a:rPr lang="fr-BE" sz="1600" b="1" smtClean="0">
                <a:solidFill>
                  <a:srgbClr val="002060"/>
                </a:solidFill>
                <a:sym typeface="Wingdings"/>
              </a:rPr>
              <a:t>«</a:t>
            </a:r>
            <a:r>
              <a:rPr lang="fr-BE" sz="1600" b="1" dirty="0" smtClean="0">
                <a:solidFill>
                  <a:srgbClr val="002060"/>
                </a:solidFill>
                <a:sym typeface="Wingdings"/>
              </a:rPr>
              <a:t> Item not in place</a:t>
            </a:r>
            <a:r>
              <a:rPr lang="fr-BE" sz="1600" b="1" smtClean="0">
                <a:solidFill>
                  <a:srgbClr val="002060"/>
                </a:solidFill>
                <a:sym typeface="Wingdings"/>
              </a:rPr>
              <a:t> »).</a:t>
            </a:r>
            <a:endParaRPr lang="fr-BE" sz="1600" b="1" dirty="0" smtClean="0">
              <a:solidFill>
                <a:srgbClr val="002060"/>
              </a:solidFill>
              <a:sym typeface="Wingdings"/>
            </a:endParaRPr>
          </a:p>
          <a:p>
            <a:pPr marL="285750" indent="-285750">
              <a:buFont typeface="Wingdings" panose="05000000000000000000" pitchFamily="2" charset="2"/>
              <a:buChar char="§"/>
            </a:pPr>
            <a:endParaRPr lang="fr-BE" b="1" dirty="0" smtClean="0">
              <a:sym typeface="Wingdings"/>
            </a:endParaRPr>
          </a:p>
          <a:p>
            <a:pPr lvl="1"/>
            <a:r>
              <a:rPr lang="fr-BE" sz="1600" b="1" i="1" dirty="0" smtClean="0">
                <a:solidFill>
                  <a:srgbClr val="FF0000"/>
                </a:solidFill>
                <a:sym typeface="Wingdings"/>
              </a:rPr>
              <a:t>Pour rendre à nouveau disponible un exemplaire déclaré manquant, il suffit de </a:t>
            </a:r>
            <a:r>
              <a:rPr lang="fr-BE" sz="1600" b="1" i="1" smtClean="0">
                <a:solidFill>
                  <a:srgbClr val="FF0000"/>
                </a:solidFill>
                <a:sym typeface="Wingdings"/>
              </a:rPr>
              <a:t>cliquer à </a:t>
            </a:r>
            <a:r>
              <a:rPr lang="fr-BE" sz="1600" b="1" i="1" dirty="0" smtClean="0">
                <a:solidFill>
                  <a:srgbClr val="FF0000"/>
                </a:solidFill>
                <a:sym typeface="Wingdings"/>
              </a:rPr>
              <a:t>nouveau sur « </a:t>
            </a:r>
            <a:r>
              <a:rPr lang="fr-BE" sz="1600" b="1" i="1" dirty="0" err="1" smtClean="0">
                <a:solidFill>
                  <a:srgbClr val="FF0000"/>
                </a:solidFill>
                <a:sym typeface="Wingdings"/>
              </a:rPr>
              <a:t>Toogle</a:t>
            </a:r>
            <a:r>
              <a:rPr lang="fr-BE" sz="1600" b="1" i="1" dirty="0" smtClean="0">
                <a:solidFill>
                  <a:srgbClr val="FF0000"/>
                </a:solidFill>
                <a:sym typeface="Wingdings"/>
              </a:rPr>
              <a:t> </a:t>
            </a:r>
            <a:r>
              <a:rPr lang="fr-BE" sz="1600" b="1" i="1" dirty="0" err="1" smtClean="0">
                <a:solidFill>
                  <a:srgbClr val="FF0000"/>
                </a:solidFill>
                <a:sym typeface="Wingdings"/>
              </a:rPr>
              <a:t>missing</a:t>
            </a:r>
            <a:r>
              <a:rPr lang="fr-BE" sz="1600" b="1" i="1" dirty="0" smtClean="0">
                <a:solidFill>
                  <a:srgbClr val="FF0000"/>
                </a:solidFill>
                <a:sym typeface="Wingdings"/>
              </a:rPr>
              <a:t> </a:t>
            </a:r>
            <a:r>
              <a:rPr lang="fr-BE" sz="1600" b="1" i="1" dirty="0" err="1" smtClean="0">
                <a:solidFill>
                  <a:srgbClr val="FF0000"/>
                </a:solidFill>
                <a:sym typeface="Wingdings"/>
              </a:rPr>
              <a:t>status</a:t>
            </a:r>
            <a:r>
              <a:rPr lang="fr-BE" sz="1600" b="1" i="1" smtClean="0">
                <a:solidFill>
                  <a:srgbClr val="FF0000"/>
                </a:solidFill>
                <a:sym typeface="Wingdings"/>
              </a:rPr>
              <a:t> »</a:t>
            </a:r>
          </a:p>
          <a:p>
            <a:pPr lvl="1"/>
            <a:endParaRPr lang="fr-BE" sz="1600" b="1" i="1">
              <a:solidFill>
                <a:srgbClr val="FF0000"/>
              </a:solidFill>
              <a:sym typeface="Wingdings"/>
            </a:endParaRPr>
          </a:p>
          <a:p>
            <a:pPr marL="285750" indent="-285750">
              <a:buFont typeface="Wingdings" panose="05000000000000000000" pitchFamily="2" charset="2"/>
              <a:buChar char="§"/>
            </a:pPr>
            <a:r>
              <a:rPr lang="fr-BE" sz="2000" b="1" cap="all" smtClean="0">
                <a:solidFill>
                  <a:srgbClr val="002060"/>
                </a:solidFill>
              </a:rPr>
              <a:t>Traitement interne </a:t>
            </a:r>
            <a:r>
              <a:rPr lang="fr-BE" sz="2000" b="1" i="1" cap="all" smtClean="0">
                <a:solidFill>
                  <a:srgbClr val="002060"/>
                </a:solidFill>
              </a:rPr>
              <a:t>(Work order) </a:t>
            </a:r>
            <a:r>
              <a:rPr lang="fr-BE" sz="2000" cap="all"/>
              <a:t>: </a:t>
            </a:r>
            <a:r>
              <a:rPr lang="fr-BE" sz="1600" smtClean="0"/>
              <a:t>permet </a:t>
            </a:r>
            <a:r>
              <a:rPr lang="fr-BE" sz="1600"/>
              <a:t>d’intégrer l’exemplaire à un processus de traitement interne. </a:t>
            </a:r>
            <a:br>
              <a:rPr lang="fr-BE" sz="1600"/>
            </a:br>
            <a:r>
              <a:rPr lang="fr-BE" sz="1600"/>
              <a:t>Les </a:t>
            </a:r>
            <a:r>
              <a:rPr lang="fr-BE" sz="1600">
                <a:hlinkClick r:id="rId3"/>
              </a:rPr>
              <a:t>WO</a:t>
            </a:r>
            <a:r>
              <a:rPr lang="fr-BE" sz="1600"/>
              <a:t> font l’objet d’un support de formation spécifique.</a:t>
            </a:r>
          </a:p>
          <a:p>
            <a:pPr lvl="1"/>
            <a:endParaRPr lang="fr-BE" sz="1600" i="1" dirty="0">
              <a:solidFill>
                <a:srgbClr val="FF0000"/>
              </a:solidFill>
            </a:endParaRPr>
          </a:p>
        </p:txBody>
      </p:sp>
      <p:pic>
        <p:nvPicPr>
          <p:cNvPr id="7" name="Picture 2" descr="https://encrypted-tbn0.gstatic.com/images?q=tbn:ANd9GcSPRIQxspOJLcXXC7hbsK2thtV9aVarkFoWKwQZULmTx3v3iUHWug"/>
          <p:cNvPicPr>
            <a:picLocks noChangeAspect="1" noChangeArrowheads="1"/>
          </p:cNvPicPr>
          <p:nvPr/>
        </p:nvPicPr>
        <p:blipFill>
          <a:blip r:embed="rId4" cstate="print"/>
          <a:srcRect/>
          <a:stretch>
            <a:fillRect/>
          </a:stretch>
        </p:blipFill>
        <p:spPr bwMode="auto">
          <a:xfrm>
            <a:off x="179512" y="4293096"/>
            <a:ext cx="411014" cy="411015"/>
          </a:xfrm>
          <a:prstGeom prst="rect">
            <a:avLst/>
          </a:prstGeom>
          <a:noFill/>
        </p:spPr>
      </p:pic>
      <p:sp>
        <p:nvSpPr>
          <p:cNvPr id="9" name="Titre 1"/>
          <p:cNvSpPr txBox="1">
            <a:spLocks/>
          </p:cNvSpPr>
          <p:nvPr/>
        </p:nvSpPr>
        <p:spPr>
          <a:xfrm>
            <a:off x="0" y="79013"/>
            <a:ext cx="8423776" cy="733178"/>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smtClean="0"/>
              <a:t> </a:t>
            </a:r>
            <a:r>
              <a:rPr lang="fr-BE" sz="2400" smtClean="0"/>
              <a:t>Actions proposées dans la liste des exemplaires. 3</a:t>
            </a:r>
            <a:endParaRPr lang="fr-BE" sz="2400" dirty="0"/>
          </a:p>
        </p:txBody>
      </p:sp>
    </p:spTree>
    <p:extLst>
      <p:ext uri="{BB962C8B-B14F-4D97-AF65-F5344CB8AC3E}">
        <p14:creationId xmlns:p14="http://schemas.microsoft.com/office/powerpoint/2010/main" val="3788221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51520" y="1124744"/>
            <a:ext cx="7992888" cy="5544616"/>
          </a:xfrm>
        </p:spPr>
        <p:txBody>
          <a:bodyPr>
            <a:normAutofit fontScale="77500" lnSpcReduction="20000"/>
          </a:bodyPr>
          <a:lstStyle/>
          <a:p>
            <a:pPr>
              <a:buFont typeface="Wingdings" panose="05000000000000000000" pitchFamily="2" charset="2"/>
              <a:buChar char="ü"/>
            </a:pPr>
            <a:r>
              <a:rPr lang="fr-BE" dirty="0" smtClean="0"/>
              <a:t> A partir de la liste des exemplaires </a:t>
            </a:r>
            <a:r>
              <a:rPr lang="fr-BE" u="sng" dirty="0" smtClean="0"/>
              <a:t>attachés à un même HOL</a:t>
            </a:r>
            <a:r>
              <a:rPr lang="fr-BE" dirty="0" smtClean="0"/>
              <a:t>, plusieurs actions vous sont proposées :  </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lvl="2">
              <a:buNone/>
            </a:pPr>
            <a:endParaRPr lang="fr-BE" dirty="0" smtClean="0"/>
          </a:p>
          <a:p>
            <a:pPr lvl="2">
              <a:buNone/>
            </a:pPr>
            <a:endParaRPr lang="fr-BE" dirty="0" smtClean="0"/>
          </a:p>
          <a:p>
            <a:pPr lvl="2">
              <a:buNone/>
            </a:pPr>
            <a:r>
              <a:rPr lang="fr-BE" sz="1900" dirty="0" smtClean="0"/>
              <a:t> Pour afficher la liste des exemplaires attachés à un même HOL, 2 possibilités :</a:t>
            </a:r>
          </a:p>
          <a:p>
            <a:pPr lvl="3">
              <a:buFont typeface="Wingdings" panose="05000000000000000000" pitchFamily="2" charset="2"/>
              <a:buChar char="ü"/>
            </a:pPr>
            <a:r>
              <a:rPr lang="fr-BE" sz="1900" dirty="0" smtClean="0"/>
              <a:t>partir de la recherche « Physical items » (voir dia 3) </a:t>
            </a:r>
          </a:p>
          <a:p>
            <a:pPr lvl="3">
              <a:buFont typeface="Wingdings" panose="05000000000000000000" pitchFamily="2" charset="2"/>
              <a:buChar char="ü"/>
            </a:pPr>
            <a:r>
              <a:rPr lang="fr-BE" sz="1900" dirty="0" smtClean="0"/>
              <a:t>Partir de la recherche « All </a:t>
            </a:r>
            <a:r>
              <a:rPr lang="fr-BE" sz="1900" dirty="0" err="1" smtClean="0"/>
              <a:t>titles</a:t>
            </a:r>
            <a:r>
              <a:rPr lang="fr-BE" sz="1900" dirty="0" smtClean="0"/>
              <a:t> » =&gt; Lien Holdings =&gt; Actions –&gt; </a:t>
            </a:r>
            <a:r>
              <a:rPr lang="fr-BE" sz="1900" dirty="0" err="1" smtClean="0"/>
              <a:t>View</a:t>
            </a:r>
            <a:r>
              <a:rPr lang="fr-BE" sz="1900" dirty="0" smtClean="0"/>
              <a:t> items</a:t>
            </a:r>
          </a:p>
          <a:p>
            <a:pPr lvl="3">
              <a:buFont typeface="Wingdings" panose="05000000000000000000" pitchFamily="2" charset="2"/>
              <a:buChar char="ü"/>
            </a:pPr>
            <a:r>
              <a:rPr lang="fr-BE" sz="1900" dirty="0" smtClean="0"/>
              <a:t>La recherche « Physical </a:t>
            </a:r>
            <a:r>
              <a:rPr lang="fr-BE" sz="1900" dirty="0" err="1" smtClean="0"/>
              <a:t>titles</a:t>
            </a:r>
            <a:r>
              <a:rPr lang="fr-BE" sz="1900" dirty="0" smtClean="0"/>
              <a:t> » offre la même possibilité que « All </a:t>
            </a:r>
            <a:r>
              <a:rPr lang="fr-BE" sz="1900" dirty="0" err="1" smtClean="0"/>
              <a:t>titles</a:t>
            </a:r>
            <a:r>
              <a:rPr lang="fr-BE" sz="1900" dirty="0" smtClean="0"/>
              <a:t> » sauf si </a:t>
            </a:r>
            <a:br>
              <a:rPr lang="fr-BE" sz="1900" dirty="0" smtClean="0"/>
            </a:br>
            <a:r>
              <a:rPr lang="fr-BE" sz="1900" dirty="0" smtClean="0"/>
              <a:t>un seul HOL est attaché à la notice. Dans ce cas, le HOL est directement édité et </a:t>
            </a:r>
            <a:br>
              <a:rPr lang="fr-BE" sz="1900" dirty="0" smtClean="0"/>
            </a:br>
            <a:r>
              <a:rPr lang="fr-BE" sz="1900" dirty="0" smtClean="0"/>
              <a:t>le bouton « Actions » n’est pas disponible.</a:t>
            </a:r>
          </a:p>
          <a:p>
            <a:pPr marL="720725" indent="0">
              <a:buNone/>
            </a:pPr>
            <a:r>
              <a:rPr lang="fr-BE" dirty="0" smtClean="0">
                <a:solidFill>
                  <a:srgbClr val="FF0000"/>
                </a:solidFill>
              </a:rPr>
              <a:t>A partir de la liste globale des exemplaires (tous HOL confondus, à partir de la recherche All </a:t>
            </a:r>
            <a:r>
              <a:rPr lang="fr-BE" dirty="0" err="1" smtClean="0">
                <a:solidFill>
                  <a:srgbClr val="FF0000"/>
                </a:solidFill>
              </a:rPr>
              <a:t>titles</a:t>
            </a:r>
            <a:r>
              <a:rPr lang="fr-BE" dirty="0" smtClean="0">
                <a:solidFill>
                  <a:srgbClr val="FF0000"/>
                </a:solidFill>
              </a:rPr>
              <a:t> ou Physical </a:t>
            </a:r>
            <a:r>
              <a:rPr lang="fr-BE" dirty="0" err="1" smtClean="0">
                <a:solidFill>
                  <a:srgbClr val="FF0000"/>
                </a:solidFill>
              </a:rPr>
              <a:t>titles</a:t>
            </a:r>
            <a:r>
              <a:rPr lang="fr-BE" dirty="0" smtClean="0">
                <a:solidFill>
                  <a:srgbClr val="FF0000"/>
                </a:solidFill>
              </a:rPr>
              <a:t>), </a:t>
            </a:r>
            <a:r>
              <a:rPr lang="fr-BE" dirty="0" smtClean="0">
                <a:solidFill>
                  <a:srgbClr val="FF0000"/>
                </a:solidFill>
              </a:rPr>
              <a:t>seules les actions </a:t>
            </a:r>
            <a:r>
              <a:rPr lang="fr-BE" dirty="0" smtClean="0">
                <a:solidFill>
                  <a:srgbClr val="FF0000"/>
                </a:solidFill>
              </a:rPr>
              <a:t>« </a:t>
            </a:r>
            <a:r>
              <a:rPr lang="fr-BE" dirty="0" smtClean="0">
                <a:solidFill>
                  <a:srgbClr val="FF0000"/>
                </a:solidFill>
              </a:rPr>
              <a:t>Change Holdings</a:t>
            </a:r>
            <a:r>
              <a:rPr lang="fr-BE" dirty="0" smtClean="0">
                <a:solidFill>
                  <a:srgbClr val="FF0000"/>
                </a:solidFill>
              </a:rPr>
              <a:t> » </a:t>
            </a:r>
            <a:r>
              <a:rPr lang="fr-BE" dirty="0" smtClean="0">
                <a:solidFill>
                  <a:srgbClr val="FF0000"/>
                </a:solidFill>
              </a:rPr>
              <a:t>et « </a:t>
            </a:r>
            <a:r>
              <a:rPr lang="fr-BE" dirty="0" err="1" smtClean="0">
                <a:solidFill>
                  <a:srgbClr val="FF0000"/>
                </a:solidFill>
              </a:rPr>
              <a:t>Relink</a:t>
            </a:r>
            <a:r>
              <a:rPr lang="fr-BE" dirty="0" smtClean="0">
                <a:solidFill>
                  <a:srgbClr val="FF0000"/>
                </a:solidFill>
              </a:rPr>
              <a:t> to </a:t>
            </a:r>
            <a:r>
              <a:rPr lang="fr-BE" dirty="0" err="1" smtClean="0">
                <a:solidFill>
                  <a:srgbClr val="FF0000"/>
                </a:solidFill>
              </a:rPr>
              <a:t>another</a:t>
            </a:r>
            <a:r>
              <a:rPr lang="fr-BE" dirty="0" smtClean="0">
                <a:solidFill>
                  <a:srgbClr val="FF0000"/>
                </a:solidFill>
              </a:rPr>
              <a:t> Bib » sont proposées.</a:t>
            </a:r>
            <a:endParaRPr lang="fr-BE" dirty="0" smtClean="0">
              <a:solidFill>
                <a:srgbClr val="FF0000"/>
              </a:solidFill>
            </a:endParaRPr>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25</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7" name="ZoneTexte 6"/>
          <p:cNvSpPr txBox="1"/>
          <p:nvPr/>
        </p:nvSpPr>
        <p:spPr>
          <a:xfrm>
            <a:off x="1115616" y="2420888"/>
            <a:ext cx="3672408" cy="369332"/>
          </a:xfrm>
          <a:prstGeom prst="rect">
            <a:avLst/>
          </a:prstGeom>
          <a:noFill/>
        </p:spPr>
        <p:txBody>
          <a:bodyPr wrap="square" rtlCol="0">
            <a:spAutoFit/>
          </a:bodyPr>
          <a:lstStyle/>
          <a:p>
            <a:endParaRPr lang="fr-BE" dirty="0"/>
          </a:p>
        </p:txBody>
      </p:sp>
      <p:pic>
        <p:nvPicPr>
          <p:cNvPr id="10" name="Picture 4"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388832" y="5757027"/>
            <a:ext cx="576344" cy="576345"/>
          </a:xfrm>
          <a:prstGeom prst="rect">
            <a:avLst/>
          </a:prstGeom>
          <a:noFill/>
        </p:spPr>
      </p:pic>
      <p:sp>
        <p:nvSpPr>
          <p:cNvPr id="11" name="Titre 1"/>
          <p:cNvSpPr txBox="1">
            <a:spLocks/>
          </p:cNvSpPr>
          <p:nvPr/>
        </p:nvSpPr>
        <p:spPr>
          <a:xfrm>
            <a:off x="0" y="79013"/>
            <a:ext cx="8423776" cy="733178"/>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smtClean="0"/>
              <a:t> </a:t>
            </a:r>
            <a:r>
              <a:rPr lang="fr-BE" sz="2400" smtClean="0"/>
              <a:t>Actions proposées dans la liste des exemplaires. 5</a:t>
            </a:r>
            <a:endParaRPr lang="fr-BE" sz="2400"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26" y="1700808"/>
            <a:ext cx="7678925" cy="2979053"/>
          </a:xfrm>
          <a:prstGeom prst="rect">
            <a:avLst/>
          </a:prstGeom>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55575" y="908720"/>
            <a:ext cx="8268201" cy="5832648"/>
          </a:xfrm>
        </p:spPr>
        <p:txBody>
          <a:bodyPr>
            <a:normAutofit fontScale="92500" lnSpcReduction="10000"/>
          </a:bodyPr>
          <a:lstStyle/>
          <a:p>
            <a:pPr>
              <a:buClr>
                <a:srgbClr val="002060"/>
              </a:buClr>
              <a:buFont typeface="Wingdings" panose="05000000000000000000" pitchFamily="2" charset="2"/>
              <a:buChar char="§"/>
            </a:pPr>
            <a:r>
              <a:rPr lang="fr-BE" b="1" cap="all" dirty="0" smtClean="0">
                <a:solidFill>
                  <a:srgbClr val="002060"/>
                </a:solidFill>
              </a:rPr>
              <a:t> ajouter un exemplaire </a:t>
            </a:r>
            <a:r>
              <a:rPr lang="fr-BE" b="1" i="1" cap="all" dirty="0" smtClean="0">
                <a:solidFill>
                  <a:srgbClr val="002060"/>
                </a:solidFill>
              </a:rPr>
              <a:t>(</a:t>
            </a:r>
            <a:r>
              <a:rPr lang="fr-BE" b="1" i="1" cap="all" dirty="0" err="1" smtClean="0">
                <a:solidFill>
                  <a:srgbClr val="002060"/>
                </a:solidFill>
              </a:rPr>
              <a:t>Add</a:t>
            </a:r>
            <a:r>
              <a:rPr lang="fr-BE" b="1" i="1" cap="all" dirty="0" smtClean="0">
                <a:solidFill>
                  <a:srgbClr val="002060"/>
                </a:solidFill>
              </a:rPr>
              <a:t> item) </a:t>
            </a:r>
            <a:r>
              <a:rPr lang="fr-BE" dirty="0" smtClean="0"/>
              <a:t>vous permet d’ajouter un exemplaire supplémentaire sous le même HOL</a:t>
            </a:r>
          </a:p>
          <a:p>
            <a:pPr>
              <a:buClr>
                <a:srgbClr val="002060"/>
              </a:buClr>
              <a:buFont typeface="Wingdings" panose="05000000000000000000" pitchFamily="2" charset="2"/>
              <a:buChar char="§"/>
            </a:pPr>
            <a:r>
              <a:rPr lang="fr-BE" b="1" cap="all" dirty="0" smtClean="0">
                <a:solidFill>
                  <a:srgbClr val="002060"/>
                </a:solidFill>
              </a:rPr>
              <a:t>Reliure </a:t>
            </a:r>
            <a:r>
              <a:rPr lang="fr-BE" b="1" i="1" cap="all" dirty="0" smtClean="0">
                <a:solidFill>
                  <a:srgbClr val="002060"/>
                </a:solidFill>
              </a:rPr>
              <a:t>(</a:t>
            </a:r>
            <a:r>
              <a:rPr lang="fr-BE" b="1" i="1" cap="all" dirty="0" err="1" smtClean="0">
                <a:solidFill>
                  <a:srgbClr val="002060"/>
                </a:solidFill>
              </a:rPr>
              <a:t>Bind</a:t>
            </a:r>
            <a:r>
              <a:rPr lang="fr-BE" b="1" i="1" cap="all" dirty="0" smtClean="0">
                <a:solidFill>
                  <a:srgbClr val="002060"/>
                </a:solidFill>
              </a:rPr>
              <a:t> items) </a:t>
            </a:r>
            <a:r>
              <a:rPr lang="fr-BE" dirty="0" smtClean="0"/>
              <a:t>permet de fusionner des exemplaires dans le cadre de la reliure. </a:t>
            </a:r>
            <a:endParaRPr lang="fr-BE" dirty="0" smtClean="0"/>
          </a:p>
          <a:p>
            <a:pPr>
              <a:buClr>
                <a:srgbClr val="002060"/>
              </a:buClr>
              <a:buFont typeface="Wingdings" panose="05000000000000000000" pitchFamily="2" charset="2"/>
              <a:buChar char="§"/>
            </a:pPr>
            <a:r>
              <a:rPr lang="fr-BE" b="1" cap="all" dirty="0" smtClean="0">
                <a:solidFill>
                  <a:srgbClr val="002060"/>
                </a:solidFill>
              </a:rPr>
              <a:t>Ouvrir </a:t>
            </a:r>
            <a:r>
              <a:rPr lang="fr-BE" b="1" cap="all" dirty="0" smtClean="0">
                <a:solidFill>
                  <a:srgbClr val="002060"/>
                </a:solidFill>
              </a:rPr>
              <a:t>les exemplaires prévus </a:t>
            </a:r>
            <a:r>
              <a:rPr lang="fr-BE" b="1" i="1" cap="all" dirty="0" smtClean="0">
                <a:solidFill>
                  <a:srgbClr val="002060"/>
                </a:solidFill>
              </a:rPr>
              <a:t>(Open </a:t>
            </a:r>
            <a:r>
              <a:rPr lang="fr-BE" b="1" i="1" cap="all" dirty="0" err="1" smtClean="0">
                <a:solidFill>
                  <a:srgbClr val="002060"/>
                </a:solidFill>
              </a:rPr>
              <a:t>predicted</a:t>
            </a:r>
            <a:r>
              <a:rPr lang="fr-BE" b="1" i="1" cap="all" dirty="0" smtClean="0">
                <a:solidFill>
                  <a:srgbClr val="002060"/>
                </a:solidFill>
              </a:rPr>
              <a:t> items) </a:t>
            </a:r>
            <a:r>
              <a:rPr lang="fr-BE" dirty="0" smtClean="0"/>
              <a:t>permet d’ouvrir les exemplaires de périodiques basés sur les modèles prévisionnels. </a:t>
            </a:r>
            <a:endParaRPr lang="fr-BE" dirty="0"/>
          </a:p>
          <a:p>
            <a:pPr marL="411480" lvl="1" indent="0">
              <a:buClr>
                <a:srgbClr val="002060"/>
              </a:buClr>
              <a:buNone/>
            </a:pPr>
            <a:r>
              <a:rPr lang="fr-BE" sz="1300" dirty="0"/>
              <a:t>Ces </a:t>
            </a:r>
            <a:r>
              <a:rPr lang="fr-BE" sz="1300" dirty="0" smtClean="0"/>
              <a:t>2 fonctionnalités </a:t>
            </a:r>
            <a:r>
              <a:rPr lang="fr-BE" sz="1300" b="1" dirty="0" smtClean="0">
                <a:solidFill>
                  <a:srgbClr val="002060"/>
                </a:solidFill>
              </a:rPr>
              <a:t>Reliure</a:t>
            </a:r>
            <a:r>
              <a:rPr lang="fr-BE" sz="1300" dirty="0" smtClean="0">
                <a:solidFill>
                  <a:srgbClr val="002060"/>
                </a:solidFill>
              </a:rPr>
              <a:t> </a:t>
            </a:r>
            <a:r>
              <a:rPr lang="fr-BE" sz="1300" dirty="0" smtClean="0"/>
              <a:t>et </a:t>
            </a:r>
            <a:r>
              <a:rPr lang="fr-BE" sz="1300" b="1" dirty="0" smtClean="0">
                <a:solidFill>
                  <a:srgbClr val="002060"/>
                </a:solidFill>
              </a:rPr>
              <a:t>Ouverture des exemplaires prévus </a:t>
            </a:r>
            <a:r>
              <a:rPr lang="fr-BE" sz="1300" dirty="0" smtClean="0"/>
              <a:t>sont abordées </a:t>
            </a:r>
            <a:r>
              <a:rPr lang="fr-BE" sz="1300" dirty="0"/>
              <a:t>dans le support de formation</a:t>
            </a:r>
            <a:r>
              <a:rPr lang="fr-BE" sz="1300" i="1" dirty="0"/>
              <a:t> </a:t>
            </a:r>
            <a:r>
              <a:rPr lang="fr-BE" sz="1300" b="1" i="1" dirty="0" err="1">
                <a:solidFill>
                  <a:srgbClr val="002060"/>
                </a:solidFill>
              </a:rPr>
              <a:t>Print</a:t>
            </a:r>
            <a:r>
              <a:rPr lang="fr-BE" sz="1300" b="1" i="1" dirty="0">
                <a:solidFill>
                  <a:srgbClr val="002060"/>
                </a:solidFill>
              </a:rPr>
              <a:t> serials : </a:t>
            </a:r>
            <a:r>
              <a:rPr lang="fr-BE" sz="1300" b="1" i="1" dirty="0" err="1">
                <a:solidFill>
                  <a:srgbClr val="002060"/>
                </a:solidFill>
              </a:rPr>
              <a:t>bulletinage</a:t>
            </a:r>
            <a:r>
              <a:rPr lang="fr-BE" sz="1300" b="1" i="1" dirty="0">
                <a:solidFill>
                  <a:srgbClr val="002060"/>
                </a:solidFill>
              </a:rPr>
              <a:t> &amp; modèles </a:t>
            </a:r>
            <a:r>
              <a:rPr lang="fr-BE" sz="1300" b="1" i="1" dirty="0" smtClean="0">
                <a:solidFill>
                  <a:srgbClr val="002060"/>
                </a:solidFill>
              </a:rPr>
              <a:t>prévisionnels.</a:t>
            </a:r>
            <a:endParaRPr lang="fr-BE" sz="1300" b="1" i="1" dirty="0">
              <a:solidFill>
                <a:srgbClr val="002060"/>
              </a:solidFill>
            </a:endParaRPr>
          </a:p>
          <a:p>
            <a:pPr>
              <a:buClr>
                <a:srgbClr val="002060"/>
              </a:buClr>
              <a:buFont typeface="Wingdings" panose="05000000000000000000" pitchFamily="2" charset="2"/>
              <a:buChar char="§"/>
            </a:pPr>
            <a:r>
              <a:rPr lang="fr-BE" b="1" cap="all" dirty="0" smtClean="0">
                <a:solidFill>
                  <a:srgbClr val="002060"/>
                </a:solidFill>
              </a:rPr>
              <a:t>Modifier la collection </a:t>
            </a:r>
            <a:r>
              <a:rPr lang="fr-BE" b="1" i="1" cap="all" dirty="0" smtClean="0">
                <a:solidFill>
                  <a:srgbClr val="002060"/>
                </a:solidFill>
              </a:rPr>
              <a:t>(Change Holdings) </a:t>
            </a:r>
            <a:r>
              <a:rPr lang="fr-BE" dirty="0" smtClean="0"/>
              <a:t>permet de détacher un (ou des) exemplaire(s) du HOL auquel il(s) est (sont) attaché(s) et de le(s) rattacher à un autre HOL </a:t>
            </a:r>
            <a:r>
              <a:rPr lang="fr-BE" u="sng" dirty="0" smtClean="0"/>
              <a:t>dépendant de la même notice bibliographique.</a:t>
            </a:r>
            <a:r>
              <a:rPr lang="fr-BE" dirty="0" smtClean="0"/>
              <a:t> Il suffit de cocher les exemplaires concernés, de cliquer sur « </a:t>
            </a:r>
            <a:r>
              <a:rPr lang="fr-BE" dirty="0" smtClean="0"/>
              <a:t>Modifier la collection » </a:t>
            </a:r>
            <a:r>
              <a:rPr lang="fr-BE" dirty="0" smtClean="0"/>
              <a:t>et de sélectionner dans la liste proposée le HOL auquel vous souhaitez rattacher vos exemplaires.</a:t>
            </a:r>
            <a:endParaRPr lang="fr-BE" u="sng" dirty="0" smtClean="0"/>
          </a:p>
          <a:p>
            <a:pPr>
              <a:buNone/>
            </a:pPr>
            <a:endParaRPr lang="fr-BE" i="1" u="sng" dirty="0" smtClean="0"/>
          </a:p>
          <a:p>
            <a:pPr lvl="5">
              <a:buNone/>
            </a:pPr>
            <a:r>
              <a:rPr lang="fr-BE" sz="1800" i="1" dirty="0" smtClean="0">
                <a:solidFill>
                  <a:srgbClr val="FF0000"/>
                </a:solidFill>
              </a:rPr>
              <a:t>	</a:t>
            </a:r>
            <a:r>
              <a:rPr lang="fr-BE" sz="1800" i="1" dirty="0" smtClean="0">
                <a:solidFill>
                  <a:srgbClr val="FF0000"/>
                </a:solidFill>
              </a:rPr>
              <a:t>Nouveau (déc. 2016) : Si </a:t>
            </a:r>
            <a:r>
              <a:rPr lang="fr-BE" sz="1800" i="1" dirty="0" smtClean="0">
                <a:solidFill>
                  <a:srgbClr val="FF0000"/>
                </a:solidFill>
              </a:rPr>
              <a:t>vous souhaitez déplacer un exemplaire d’une notice bibliographique vers une autre, </a:t>
            </a:r>
            <a:r>
              <a:rPr lang="fr-BE" sz="1800" i="1" dirty="0" smtClean="0">
                <a:solidFill>
                  <a:srgbClr val="FF0000"/>
                </a:solidFill>
              </a:rPr>
              <a:t>c’est maintenant possible (nouvelle fonctionnalité « </a:t>
            </a:r>
            <a:r>
              <a:rPr lang="fr-BE" sz="1800" i="1" dirty="0" err="1" smtClean="0">
                <a:solidFill>
                  <a:srgbClr val="FF0000"/>
                </a:solidFill>
              </a:rPr>
              <a:t>Relink</a:t>
            </a:r>
            <a:r>
              <a:rPr lang="fr-BE" sz="1800" i="1" dirty="0" smtClean="0">
                <a:solidFill>
                  <a:srgbClr val="FF0000"/>
                </a:solidFill>
              </a:rPr>
              <a:t> to </a:t>
            </a:r>
            <a:r>
              <a:rPr lang="fr-BE" sz="1800" i="1" dirty="0" err="1" smtClean="0">
                <a:solidFill>
                  <a:srgbClr val="FF0000"/>
                </a:solidFill>
              </a:rPr>
              <a:t>another</a:t>
            </a:r>
            <a:r>
              <a:rPr lang="fr-BE" sz="1800" i="1" dirty="0" smtClean="0">
                <a:solidFill>
                  <a:srgbClr val="FF0000"/>
                </a:solidFill>
              </a:rPr>
              <a:t> bib ». Alma </a:t>
            </a:r>
            <a:r>
              <a:rPr lang="fr-BE" sz="1800" i="1" dirty="0" smtClean="0">
                <a:solidFill>
                  <a:srgbClr val="FF0000"/>
                </a:solidFill>
              </a:rPr>
              <a:t>ne </a:t>
            </a:r>
            <a:r>
              <a:rPr lang="fr-BE" sz="1800" i="1" dirty="0" smtClean="0">
                <a:solidFill>
                  <a:srgbClr val="FF0000"/>
                </a:solidFill>
              </a:rPr>
              <a:t>déplace plus obligatoirement </a:t>
            </a:r>
            <a:r>
              <a:rPr lang="fr-BE" sz="1800" i="1" dirty="0" smtClean="0">
                <a:solidFill>
                  <a:srgbClr val="FF0000"/>
                </a:solidFill>
              </a:rPr>
              <a:t>d’une notice bibliographique à une autre le couple </a:t>
            </a:r>
            <a:r>
              <a:rPr lang="fr-BE" sz="1800" i="1" dirty="0" smtClean="0">
                <a:solidFill>
                  <a:srgbClr val="FF0000"/>
                </a:solidFill>
              </a:rPr>
              <a:t>HOL-Exemplaire(s</a:t>
            </a:r>
            <a:r>
              <a:rPr lang="fr-BE" sz="1800" i="1" dirty="0" smtClean="0">
                <a:solidFill>
                  <a:srgbClr val="FF0000"/>
                </a:solidFill>
              </a:rPr>
              <a:t>). Voir </a:t>
            </a:r>
            <a:r>
              <a:rPr lang="fr-BE" sz="1800" i="1" dirty="0" smtClean="0">
                <a:solidFill>
                  <a:srgbClr val="FF0000"/>
                </a:solidFill>
              </a:rPr>
              <a:t>aussi la </a:t>
            </a:r>
            <a:r>
              <a:rPr lang="fr-BE" sz="1800" i="1" dirty="0" smtClean="0">
                <a:solidFill>
                  <a:srgbClr val="FF0000"/>
                </a:solidFill>
              </a:rPr>
              <a:t>partie de la formation relative aux HOL la fonction </a:t>
            </a:r>
            <a:r>
              <a:rPr lang="fr-BE" sz="1800" dirty="0" err="1" smtClean="0">
                <a:solidFill>
                  <a:srgbClr val="FF0000"/>
                </a:solidFill>
              </a:rPr>
              <a:t>Relink</a:t>
            </a:r>
            <a:endParaRPr lang="fr-BE" sz="1800" dirty="0" smtClean="0">
              <a:solidFill>
                <a:srgbClr val="FF0000"/>
              </a:solidFill>
            </a:endParaRPr>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26</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5124" name="Picture 4"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1115616" y="5252823"/>
            <a:ext cx="753207" cy="753208"/>
          </a:xfrm>
          <a:prstGeom prst="rect">
            <a:avLst/>
          </a:prstGeom>
          <a:noFill/>
        </p:spPr>
      </p:pic>
      <p:sp>
        <p:nvSpPr>
          <p:cNvPr id="10" name="Titre 1"/>
          <p:cNvSpPr txBox="1">
            <a:spLocks/>
          </p:cNvSpPr>
          <p:nvPr/>
        </p:nvSpPr>
        <p:spPr>
          <a:xfrm>
            <a:off x="0" y="79013"/>
            <a:ext cx="8423776" cy="733178"/>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smtClean="0"/>
              <a:t> </a:t>
            </a:r>
            <a:r>
              <a:rPr lang="fr-BE" sz="2400" smtClean="0"/>
              <a:t>Actions proposées dans la liste des exemplaires. 6</a:t>
            </a:r>
            <a:endParaRPr lang="fr-BE" sz="2400" dirty="0"/>
          </a:p>
        </p:txBody>
      </p:sp>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55575" y="908720"/>
            <a:ext cx="8232849" cy="5832648"/>
          </a:xfrm>
        </p:spPr>
        <p:txBody>
          <a:bodyPr>
            <a:normAutofit/>
          </a:bodyPr>
          <a:lstStyle/>
          <a:p>
            <a:pPr marL="114300" indent="0">
              <a:buClr>
                <a:srgbClr val="002060"/>
              </a:buClr>
              <a:buNone/>
            </a:pPr>
            <a:r>
              <a:rPr lang="fr-BE" cap="all">
                <a:solidFill>
                  <a:srgbClr val="C00000"/>
                </a:solidFill>
              </a:rPr>
              <a:t>S</a:t>
            </a:r>
            <a:r>
              <a:rPr lang="fr-BE" smtClean="0">
                <a:solidFill>
                  <a:srgbClr val="C00000"/>
                </a:solidFill>
              </a:rPr>
              <a:t>i vous avez un rôle d’</a:t>
            </a:r>
            <a:r>
              <a:rPr lang="fr-BE" b="1" smtClean="0">
                <a:solidFill>
                  <a:srgbClr val="C00000"/>
                </a:solidFill>
              </a:rPr>
              <a:t>opérateur d’inventaire physique – étendu</a:t>
            </a:r>
            <a:r>
              <a:rPr lang="fr-BE" smtClean="0">
                <a:solidFill>
                  <a:srgbClr val="C00000"/>
                </a:solidFill>
              </a:rPr>
              <a:t>, vous avez la possibilité de supprimer des exemplaires, dans la limite du </a:t>
            </a:r>
            <a:r>
              <a:rPr lang="fr-BE" b="1" smtClean="0">
                <a:solidFill>
                  <a:srgbClr val="C00000"/>
                </a:solidFill>
              </a:rPr>
              <a:t>périmètre (bibliothèque) associé au rôle</a:t>
            </a:r>
            <a:r>
              <a:rPr lang="fr-BE" smtClean="0">
                <a:solidFill>
                  <a:srgbClr val="C00000"/>
                </a:solidFill>
              </a:rPr>
              <a:t>.</a:t>
            </a:r>
            <a:endParaRPr lang="fr-BE" cap="all" smtClean="0">
              <a:solidFill>
                <a:srgbClr val="C00000"/>
              </a:solidFill>
            </a:endParaRPr>
          </a:p>
          <a:p>
            <a:pPr marL="114300" indent="0">
              <a:buClr>
                <a:srgbClr val="002060"/>
              </a:buClr>
              <a:buNone/>
            </a:pPr>
            <a:r>
              <a:rPr lang="fr-BE" b="1" cap="all" smtClean="0">
                <a:solidFill>
                  <a:srgbClr val="002060"/>
                </a:solidFill>
              </a:rPr>
              <a:t>Retirer des exemplaires </a:t>
            </a:r>
            <a:r>
              <a:rPr lang="fr-BE" b="1" i="1" cap="all" smtClean="0">
                <a:solidFill>
                  <a:srgbClr val="002060"/>
                </a:solidFill>
              </a:rPr>
              <a:t>(Withdraw items) </a:t>
            </a:r>
            <a:r>
              <a:rPr lang="fr-BE"/>
              <a:t>permet de </a:t>
            </a:r>
            <a:r>
              <a:rPr lang="fr-BE" smtClean="0"/>
              <a:t>supprimer 1 ou plusieurs exemplaires  ou tous les exemplaires à la fois.</a:t>
            </a:r>
            <a:endParaRPr lang="fr-BE" b="1" cap="all" smtClean="0">
              <a:solidFill>
                <a:srgbClr val="002060"/>
              </a:solidFill>
            </a:endParaRPr>
          </a:p>
          <a:p>
            <a:pPr marL="114300" indent="0">
              <a:buClr>
                <a:srgbClr val="002060"/>
              </a:buClr>
              <a:buNone/>
            </a:pPr>
            <a:endParaRPr lang="fr-BE" u="sng"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27</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4" name="Image 3"/>
          <p:cNvPicPr>
            <a:picLocks noChangeAspect="1"/>
          </p:cNvPicPr>
          <p:nvPr/>
        </p:nvPicPr>
        <p:blipFill>
          <a:blip r:embed="rId3"/>
          <a:stretch>
            <a:fillRect/>
          </a:stretch>
        </p:blipFill>
        <p:spPr>
          <a:xfrm>
            <a:off x="1313566" y="3212976"/>
            <a:ext cx="5904656" cy="3198703"/>
          </a:xfrm>
          <a:prstGeom prst="rect">
            <a:avLst/>
          </a:prstGeom>
        </p:spPr>
      </p:pic>
      <p:sp>
        <p:nvSpPr>
          <p:cNvPr id="10" name="Titre 1"/>
          <p:cNvSpPr txBox="1">
            <a:spLocks/>
          </p:cNvSpPr>
          <p:nvPr/>
        </p:nvSpPr>
        <p:spPr>
          <a:xfrm>
            <a:off x="0" y="79013"/>
            <a:ext cx="8423776" cy="733178"/>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smtClean="0"/>
              <a:t> </a:t>
            </a:r>
            <a:r>
              <a:rPr lang="fr-BE" sz="2400" smtClean="0"/>
              <a:t>Actions proposées dans la liste des exemplaires. 7</a:t>
            </a:r>
            <a:endParaRPr lang="fr-BE" sz="2400" dirty="0"/>
          </a:p>
        </p:txBody>
      </p:sp>
    </p:spTree>
    <p:extLst>
      <p:ext uri="{BB962C8B-B14F-4D97-AF65-F5344CB8AC3E}">
        <p14:creationId xmlns:p14="http://schemas.microsoft.com/office/powerpoint/2010/main" val="4250114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55575" y="908720"/>
            <a:ext cx="8232849" cy="5832648"/>
          </a:xfrm>
        </p:spPr>
        <p:txBody>
          <a:bodyPr>
            <a:normAutofit/>
          </a:bodyPr>
          <a:lstStyle/>
          <a:p>
            <a:pPr marL="114300" indent="0">
              <a:buClr>
                <a:srgbClr val="002060"/>
              </a:buClr>
              <a:buNone/>
            </a:pPr>
            <a:r>
              <a:rPr lang="fr-BE" cap="all" dirty="0">
                <a:solidFill>
                  <a:srgbClr val="C00000"/>
                </a:solidFill>
              </a:rPr>
              <a:t>S</a:t>
            </a:r>
            <a:r>
              <a:rPr lang="fr-BE" dirty="0" smtClean="0">
                <a:solidFill>
                  <a:srgbClr val="C00000"/>
                </a:solidFill>
              </a:rPr>
              <a:t>i vous avez un rôle d’</a:t>
            </a:r>
            <a:r>
              <a:rPr lang="fr-BE" b="1" dirty="0" smtClean="0">
                <a:solidFill>
                  <a:srgbClr val="C00000"/>
                </a:solidFill>
              </a:rPr>
              <a:t>opérateur d’inventaire physique – étendu</a:t>
            </a:r>
            <a:r>
              <a:rPr lang="fr-BE" dirty="0" smtClean="0">
                <a:solidFill>
                  <a:srgbClr val="C00000"/>
                </a:solidFill>
              </a:rPr>
              <a:t>, vous avez la possibilité de supprimer des exemplaires, dans la limite du </a:t>
            </a:r>
            <a:r>
              <a:rPr lang="fr-BE" b="1" dirty="0" smtClean="0">
                <a:solidFill>
                  <a:srgbClr val="C00000"/>
                </a:solidFill>
              </a:rPr>
              <a:t>périmètre (bibliothèque) associé au rôle</a:t>
            </a:r>
            <a:r>
              <a:rPr lang="fr-BE" dirty="0" smtClean="0">
                <a:solidFill>
                  <a:srgbClr val="C00000"/>
                </a:solidFill>
              </a:rPr>
              <a:t>.</a:t>
            </a:r>
            <a:endParaRPr lang="fr-BE" cap="all" dirty="0" smtClean="0">
              <a:solidFill>
                <a:srgbClr val="C00000"/>
              </a:solidFill>
            </a:endParaRPr>
          </a:p>
          <a:p>
            <a:pPr marL="114300" indent="0">
              <a:buClr>
                <a:srgbClr val="002060"/>
              </a:buClr>
              <a:buNone/>
            </a:pPr>
            <a:r>
              <a:rPr lang="fr-BE" b="1" i="1" cap="all" dirty="0" smtClean="0">
                <a:solidFill>
                  <a:srgbClr val="002060"/>
                </a:solidFill>
              </a:rPr>
              <a:t>Lier à une autre notice bib (</a:t>
            </a:r>
            <a:r>
              <a:rPr lang="fr-BE" b="1" i="1" cap="all" dirty="0" err="1" smtClean="0">
                <a:solidFill>
                  <a:srgbClr val="002060"/>
                </a:solidFill>
              </a:rPr>
              <a:t>Relink</a:t>
            </a:r>
            <a:r>
              <a:rPr lang="fr-BE" b="1" i="1" cap="all" dirty="0" smtClean="0">
                <a:solidFill>
                  <a:srgbClr val="002060"/>
                </a:solidFill>
              </a:rPr>
              <a:t> to </a:t>
            </a:r>
            <a:r>
              <a:rPr lang="fr-BE" b="1" i="1" cap="all" dirty="0" err="1" smtClean="0">
                <a:solidFill>
                  <a:srgbClr val="002060"/>
                </a:solidFill>
              </a:rPr>
              <a:t>another</a:t>
            </a:r>
            <a:r>
              <a:rPr lang="fr-BE" b="1" i="1" cap="all" dirty="0" smtClean="0">
                <a:solidFill>
                  <a:srgbClr val="002060"/>
                </a:solidFill>
              </a:rPr>
              <a:t> bib) </a:t>
            </a:r>
            <a:r>
              <a:rPr lang="fr-BE" dirty="0"/>
              <a:t>permet de </a:t>
            </a:r>
            <a:r>
              <a:rPr lang="fr-BE" dirty="0" smtClean="0"/>
              <a:t>déplacer 1 exemplaire (seul) vers une autre notice bibliographique</a:t>
            </a:r>
            <a:r>
              <a:rPr lang="fr-BE" dirty="0" smtClean="0"/>
              <a:t>.</a:t>
            </a:r>
          </a:p>
          <a:p>
            <a:pPr marL="114300" indent="0">
              <a:buClr>
                <a:srgbClr val="002060"/>
              </a:buClr>
              <a:buNone/>
            </a:pPr>
            <a:endParaRPr lang="fr-BE" b="1" cap="all" dirty="0">
              <a:solidFill>
                <a:srgbClr val="002060"/>
              </a:solidFill>
            </a:endParaRPr>
          </a:p>
          <a:p>
            <a:pPr marL="114300" indent="0">
              <a:buClr>
                <a:srgbClr val="002060"/>
              </a:buClr>
              <a:buNone/>
            </a:pPr>
            <a:endParaRPr lang="fr-BE" b="1" cap="all" dirty="0" smtClean="0">
              <a:solidFill>
                <a:srgbClr val="002060"/>
              </a:solidFill>
            </a:endParaRPr>
          </a:p>
          <a:p>
            <a:pPr marL="114300" indent="0">
              <a:buClr>
                <a:srgbClr val="002060"/>
              </a:buClr>
              <a:buNone/>
            </a:pPr>
            <a:endParaRPr lang="fr-BE" b="1" cap="all" dirty="0">
              <a:solidFill>
                <a:srgbClr val="002060"/>
              </a:solidFill>
            </a:endParaRPr>
          </a:p>
          <a:p>
            <a:pPr marL="114300" indent="0">
              <a:buClr>
                <a:srgbClr val="002060"/>
              </a:buClr>
              <a:buNone/>
            </a:pPr>
            <a:endParaRPr lang="fr-BE" b="1" cap="all" dirty="0" smtClean="0">
              <a:solidFill>
                <a:srgbClr val="002060"/>
              </a:solidFill>
            </a:endParaRPr>
          </a:p>
          <a:p>
            <a:pPr marL="114300" indent="0">
              <a:buClr>
                <a:srgbClr val="002060"/>
              </a:buClr>
              <a:buNone/>
            </a:pPr>
            <a:endParaRPr lang="fr-BE" b="1" cap="all" dirty="0">
              <a:solidFill>
                <a:srgbClr val="002060"/>
              </a:solidFill>
            </a:endParaRPr>
          </a:p>
          <a:p>
            <a:pPr marL="114300" indent="0">
              <a:buClr>
                <a:srgbClr val="002060"/>
              </a:buClr>
              <a:buNone/>
            </a:pPr>
            <a:endParaRPr lang="fr-BE" b="1" cap="all" dirty="0" smtClean="0">
              <a:solidFill>
                <a:srgbClr val="002060"/>
              </a:solidFill>
            </a:endParaRPr>
          </a:p>
          <a:p>
            <a:pPr marL="114300" indent="0">
              <a:buClr>
                <a:srgbClr val="002060"/>
              </a:buClr>
              <a:buNone/>
            </a:pPr>
            <a:endParaRPr lang="fr-BE" b="1" cap="all" dirty="0">
              <a:solidFill>
                <a:srgbClr val="002060"/>
              </a:solidFill>
            </a:endParaRPr>
          </a:p>
          <a:p>
            <a:pPr marL="114300" indent="0">
              <a:buClr>
                <a:srgbClr val="002060"/>
              </a:buClr>
              <a:buNone/>
            </a:pPr>
            <a:endParaRPr lang="fr-BE" b="1" cap="all" dirty="0" smtClean="0">
              <a:solidFill>
                <a:srgbClr val="002060"/>
              </a:solidFill>
            </a:endParaRPr>
          </a:p>
          <a:p>
            <a:pPr marL="114300" indent="0">
              <a:buClr>
                <a:srgbClr val="002060"/>
              </a:buClr>
              <a:buNone/>
            </a:pPr>
            <a:endParaRPr lang="fr-BE" b="1" cap="all" dirty="0">
              <a:solidFill>
                <a:srgbClr val="002060"/>
              </a:solidFill>
            </a:endParaRPr>
          </a:p>
          <a:p>
            <a:pPr marL="114300" indent="0">
              <a:buClr>
                <a:srgbClr val="002060"/>
              </a:buClr>
              <a:buNone/>
            </a:pPr>
            <a:r>
              <a:rPr lang="fr-BE" b="1" cap="all" dirty="0" smtClean="0">
                <a:solidFill>
                  <a:srgbClr val="002060"/>
                </a:solidFill>
              </a:rPr>
              <a:t>	</a:t>
            </a:r>
            <a:r>
              <a:rPr lang="fr-BE" dirty="0" smtClean="0"/>
              <a:t>Permet de rechercher la notice dans le répertoire et de la 		sélectionner.</a:t>
            </a:r>
            <a:endParaRPr lang="fr-BE" dirty="0"/>
          </a:p>
          <a:p>
            <a:pPr marL="114300" indent="0">
              <a:buClr>
                <a:srgbClr val="002060"/>
              </a:buClr>
              <a:buNone/>
            </a:pPr>
            <a:endParaRPr lang="fr-BE" u="sng"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28</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10" name="Titre 1"/>
          <p:cNvSpPr txBox="1">
            <a:spLocks/>
          </p:cNvSpPr>
          <p:nvPr/>
        </p:nvSpPr>
        <p:spPr>
          <a:xfrm>
            <a:off x="0" y="79013"/>
            <a:ext cx="8423776" cy="733178"/>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dirty="0" smtClean="0"/>
              <a:t> </a:t>
            </a:r>
            <a:r>
              <a:rPr lang="fr-BE" sz="2400" dirty="0" smtClean="0"/>
              <a:t>Actions proposées dans la liste des exemplaires. </a:t>
            </a:r>
            <a:r>
              <a:rPr lang="fr-BE" sz="2400" dirty="0"/>
              <a:t>8</a:t>
            </a:r>
            <a:endParaRPr lang="fr-BE" sz="24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28" y="2636912"/>
            <a:ext cx="7162319" cy="277863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5257262"/>
            <a:ext cx="4963218" cy="543001"/>
          </a:xfrm>
          <a:prstGeom prst="rect">
            <a:avLst/>
          </a:prstGeom>
        </p:spPr>
      </p:pic>
      <p:cxnSp>
        <p:nvCxnSpPr>
          <p:cNvPr id="9" name="Connecteur droit avec flèche 8"/>
          <p:cNvCxnSpPr/>
          <p:nvPr/>
        </p:nvCxnSpPr>
        <p:spPr>
          <a:xfrm>
            <a:off x="971600" y="5528762"/>
            <a:ext cx="122413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9538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0"/>
            <a:ext cx="7992888" cy="936104"/>
          </a:xfrm>
        </p:spPr>
        <p:txBody>
          <a:bodyPr/>
          <a:lstStyle/>
          <a:p>
            <a:pPr marL="457200" indent="-457200">
              <a:buFont typeface="Wingdings" panose="05000000000000000000" pitchFamily="2" charset="2"/>
              <a:buChar char="v"/>
            </a:pPr>
            <a:r>
              <a:rPr lang="fr-BE" sz="2800" dirty="0" smtClean="0"/>
              <a:t>L’arborescence BIB – HOL – Exemplaires (1)</a:t>
            </a:r>
            <a:endParaRPr lang="fr-BE" sz="2800" dirty="0"/>
          </a:p>
        </p:txBody>
      </p:sp>
      <p:sp>
        <p:nvSpPr>
          <p:cNvPr id="6" name="Espace réservé du contenu 5"/>
          <p:cNvSpPr>
            <a:spLocks noGrp="1"/>
          </p:cNvSpPr>
          <p:nvPr>
            <p:ph idx="1"/>
          </p:nvPr>
        </p:nvSpPr>
        <p:spPr>
          <a:xfrm>
            <a:off x="107504" y="908720"/>
            <a:ext cx="8424284" cy="3456384"/>
          </a:xfrm>
        </p:spPr>
        <p:txBody>
          <a:bodyPr>
            <a:normAutofit/>
          </a:bodyPr>
          <a:lstStyle/>
          <a:p>
            <a:pPr marL="114300" indent="0">
              <a:buNone/>
            </a:pPr>
            <a:r>
              <a:rPr lang="fr-BE" sz="1800" smtClean="0"/>
              <a:t>Selon </a:t>
            </a:r>
            <a:r>
              <a:rPr lang="fr-BE" sz="1800" dirty="0" smtClean="0"/>
              <a:t>le principe du Marc, la notice bibliographique d’un document physique chapeaute une ou plusieurs notice(s) de fonds (</a:t>
            </a:r>
            <a:r>
              <a:rPr lang="fr-BE" sz="1800" i="1" dirty="0" smtClean="0"/>
              <a:t>holding</a:t>
            </a:r>
            <a:r>
              <a:rPr lang="fr-BE" sz="1800" dirty="0" smtClean="0"/>
              <a:t>). A chaque notice HOL est (sont) attaché(s) un ou plusieurs exemplaire(s).</a:t>
            </a:r>
          </a:p>
          <a:p>
            <a:pPr lvl="2">
              <a:buNone/>
            </a:pPr>
            <a:r>
              <a:rPr lang="fr-BE" dirty="0" smtClean="0"/>
              <a:t>	</a:t>
            </a:r>
            <a:r>
              <a:rPr lang="fr-BE" sz="1800" dirty="0" smtClean="0">
                <a:solidFill>
                  <a:srgbClr val="FF0000"/>
                </a:solidFill>
              </a:rPr>
              <a:t>Nécessité d’avoir une vision claire de l’arborescence BIB – HOL – Exemplaires avant toute modification ou suppression </a:t>
            </a:r>
            <a:r>
              <a:rPr lang="fr-BE" sz="1800" smtClean="0">
                <a:solidFill>
                  <a:srgbClr val="FF0000"/>
                </a:solidFill>
              </a:rPr>
              <a:t>d’exemplaire !</a:t>
            </a:r>
          </a:p>
          <a:p>
            <a:pPr lvl="2">
              <a:buNone/>
            </a:pPr>
            <a:endParaRPr lang="fr-BE" sz="900" dirty="0" smtClean="0">
              <a:solidFill>
                <a:srgbClr val="FF0000"/>
              </a:solidFill>
            </a:endParaRPr>
          </a:p>
          <a:p>
            <a:pPr>
              <a:buFont typeface="Wingdings" panose="05000000000000000000" pitchFamily="2" charset="2"/>
              <a:buChar char="ü"/>
            </a:pPr>
            <a:r>
              <a:rPr lang="fr-BE" sz="1800" dirty="0" smtClean="0"/>
              <a:t>Pour visualiser aisément l’arborescence :</a:t>
            </a:r>
          </a:p>
          <a:p>
            <a:pPr lvl="1">
              <a:buFont typeface="Wingdings" panose="05000000000000000000" pitchFamily="2" charset="2"/>
              <a:buChar char="ü"/>
            </a:pPr>
            <a:r>
              <a:rPr lang="fr-BE" sz="1600" dirty="0" smtClean="0"/>
              <a:t>Effectuez la recherche en « All </a:t>
            </a:r>
            <a:r>
              <a:rPr lang="fr-BE" sz="1600" dirty="0" err="1" smtClean="0"/>
              <a:t>titles</a:t>
            </a:r>
            <a:r>
              <a:rPr lang="fr-BE" sz="1600" dirty="0" smtClean="0"/>
              <a:t> » </a:t>
            </a:r>
            <a:r>
              <a:rPr lang="fr-BE" sz="1600" smtClean="0"/>
              <a:t>(et </a:t>
            </a:r>
            <a:r>
              <a:rPr lang="fr-BE" sz="1600" dirty="0" smtClean="0"/>
              <a:t>non en « </a:t>
            </a:r>
            <a:r>
              <a:rPr lang="fr-BE" sz="1600" dirty="0" err="1" smtClean="0"/>
              <a:t>Physical</a:t>
            </a:r>
            <a:r>
              <a:rPr lang="fr-BE" sz="1600" dirty="0" smtClean="0"/>
              <a:t> items » ni en « </a:t>
            </a:r>
            <a:r>
              <a:rPr lang="fr-BE" sz="1600" dirty="0" err="1" smtClean="0"/>
              <a:t>Physical</a:t>
            </a:r>
            <a:r>
              <a:rPr lang="fr-BE" sz="1600" dirty="0" smtClean="0"/>
              <a:t> </a:t>
            </a:r>
            <a:r>
              <a:rPr lang="fr-BE" sz="1600" dirty="0" err="1" smtClean="0"/>
              <a:t>titles</a:t>
            </a:r>
            <a:r>
              <a:rPr lang="fr-BE" sz="1600" dirty="0" smtClean="0"/>
              <a:t> »)</a:t>
            </a:r>
          </a:p>
          <a:p>
            <a:pPr lvl="1">
              <a:buFont typeface="Wingdings" panose="05000000000000000000" pitchFamily="2" charset="2"/>
              <a:buChar char="ü"/>
            </a:pPr>
            <a:r>
              <a:rPr lang="fr-BE" sz="1600" dirty="0" smtClean="0"/>
              <a:t>Dans la liste des résultats de recherche, cliquez sur le bouton « Holdings » de la notice qui vous intéresse.</a:t>
            </a:r>
          </a:p>
          <a:p>
            <a:pPr>
              <a:buFont typeface="Wingdings" panose="05000000000000000000" pitchFamily="2" charset="2"/>
              <a:buChar char="ü"/>
            </a:pPr>
            <a:endParaRPr lang="fr-BE" u="sng" dirty="0" smtClean="0"/>
          </a:p>
          <a:p>
            <a:pPr>
              <a:buNone/>
            </a:pPr>
            <a:endParaRPr lang="fr-BE" i="1" u="sng"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29</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8" name="Flèche droite rayée 7"/>
          <p:cNvSpPr/>
          <p:nvPr/>
        </p:nvSpPr>
        <p:spPr>
          <a:xfrm>
            <a:off x="464999" y="1942270"/>
            <a:ext cx="504056" cy="288032"/>
          </a:xfrm>
          <a:prstGeom prst="striped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7827" name="Picture 3"/>
          <p:cNvPicPr>
            <a:picLocks noChangeAspect="1" noChangeArrowheads="1"/>
          </p:cNvPicPr>
          <p:nvPr/>
        </p:nvPicPr>
        <p:blipFill>
          <a:blip r:embed="rId3" cstate="print"/>
          <a:srcRect/>
          <a:stretch>
            <a:fillRect/>
          </a:stretch>
        </p:blipFill>
        <p:spPr bwMode="auto">
          <a:xfrm>
            <a:off x="1547663" y="3933056"/>
            <a:ext cx="5795497" cy="2732412"/>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251520" y="0"/>
            <a:ext cx="7992888" cy="1143000"/>
          </a:xfrm>
        </p:spPr>
        <p:txBody>
          <a:bodyPr/>
          <a:lstStyle/>
          <a:p>
            <a:pPr marL="457200" indent="-457200">
              <a:buFont typeface="Wingdings" panose="05000000000000000000" pitchFamily="2" charset="2"/>
              <a:buChar char="v"/>
            </a:pPr>
            <a:r>
              <a:rPr lang="fr-BE" sz="2800" smtClean="0"/>
              <a:t>Rôles des utilisateurs</a:t>
            </a:r>
            <a:endParaRPr lang="fr-BE" sz="2800" dirty="0"/>
          </a:p>
        </p:txBody>
      </p:sp>
      <p:sp>
        <p:nvSpPr>
          <p:cNvPr id="10" name="Espace réservé du contenu 9"/>
          <p:cNvSpPr>
            <a:spLocks noGrp="1"/>
          </p:cNvSpPr>
          <p:nvPr>
            <p:ph idx="1"/>
          </p:nvPr>
        </p:nvSpPr>
        <p:spPr>
          <a:xfrm>
            <a:off x="251520" y="1412776"/>
            <a:ext cx="7992888" cy="4988024"/>
          </a:xfrm>
        </p:spPr>
        <p:txBody>
          <a:bodyPr>
            <a:normAutofit/>
          </a:bodyPr>
          <a:lstStyle/>
          <a:p>
            <a:pPr>
              <a:buClr>
                <a:schemeClr val="tx2">
                  <a:lumMod val="50000"/>
                </a:schemeClr>
              </a:buClr>
              <a:buFont typeface="Wingdings" panose="05000000000000000000" pitchFamily="2" charset="2"/>
              <a:buChar char="Ø"/>
            </a:pPr>
            <a:r>
              <a:rPr lang="fr-BE" sz="2200" b="1" cap="small" smtClean="0">
                <a:solidFill>
                  <a:srgbClr val="0070C0"/>
                </a:solidFill>
              </a:rPr>
              <a:t>Opérateur </a:t>
            </a:r>
            <a:r>
              <a:rPr lang="fr-BE" sz="2200" b="1" cap="small">
                <a:solidFill>
                  <a:srgbClr val="0070C0"/>
                </a:solidFill>
              </a:rPr>
              <a:t>d’inventaire physique </a:t>
            </a:r>
            <a:r>
              <a:rPr lang="fr-BE" sz="2200" b="1" i="1" cap="small" smtClean="0">
                <a:solidFill>
                  <a:srgbClr val="0070C0"/>
                </a:solidFill>
              </a:rPr>
              <a:t>(physical </a:t>
            </a:r>
            <a:r>
              <a:rPr lang="fr-BE" sz="2200" b="1" i="1" cap="small">
                <a:solidFill>
                  <a:srgbClr val="0070C0"/>
                </a:solidFill>
              </a:rPr>
              <a:t>inventory operator ) </a:t>
            </a:r>
            <a:r>
              <a:rPr lang="fr-BE" sz="2200" dirty="0"/>
              <a:t>: pour créer et modifier </a:t>
            </a:r>
            <a:r>
              <a:rPr lang="fr-BE" sz="2200"/>
              <a:t>des </a:t>
            </a:r>
            <a:r>
              <a:rPr lang="fr-BE" sz="2200" smtClean="0"/>
              <a:t>exemplaires et modifier les données des notices de fonds (HOL)</a:t>
            </a:r>
            <a:endParaRPr lang="fr-BE" sz="2200" dirty="0"/>
          </a:p>
          <a:p>
            <a:pPr>
              <a:buClr>
                <a:schemeClr val="tx2">
                  <a:lumMod val="50000"/>
                </a:schemeClr>
              </a:buClr>
              <a:buFont typeface="Wingdings" panose="05000000000000000000" pitchFamily="2" charset="2"/>
              <a:buChar char="Ø"/>
            </a:pPr>
            <a:r>
              <a:rPr lang="fr-BE" sz="2200" b="1" cap="small">
                <a:solidFill>
                  <a:srgbClr val="0070C0"/>
                </a:solidFill>
              </a:rPr>
              <a:t>Opérateur d’inventaire physique – étendu </a:t>
            </a:r>
            <a:r>
              <a:rPr lang="fr-BE" sz="2200" b="1" i="1" cap="small" smtClean="0">
                <a:solidFill>
                  <a:srgbClr val="0070C0"/>
                </a:solidFill>
              </a:rPr>
              <a:t>(physical </a:t>
            </a:r>
            <a:r>
              <a:rPr lang="fr-BE" sz="2200" b="1" i="1" cap="small" dirty="0" err="1">
                <a:solidFill>
                  <a:srgbClr val="0070C0"/>
                </a:solidFill>
              </a:rPr>
              <a:t>inventory</a:t>
            </a:r>
            <a:r>
              <a:rPr lang="fr-BE" sz="2200" b="1" i="1" cap="small" dirty="0">
                <a:solidFill>
                  <a:srgbClr val="0070C0"/>
                </a:solidFill>
              </a:rPr>
              <a:t> </a:t>
            </a:r>
            <a:r>
              <a:rPr lang="fr-BE" sz="2200" b="1" i="1" cap="small" err="1">
                <a:solidFill>
                  <a:srgbClr val="0070C0"/>
                </a:solidFill>
              </a:rPr>
              <a:t>operator</a:t>
            </a:r>
            <a:r>
              <a:rPr lang="fr-BE" sz="2200" b="1" i="1" cap="small">
                <a:solidFill>
                  <a:srgbClr val="0070C0"/>
                </a:solidFill>
              </a:rPr>
              <a:t> </a:t>
            </a:r>
            <a:r>
              <a:rPr lang="fr-BE" sz="2200" b="1" i="1" cap="small" smtClean="0">
                <a:solidFill>
                  <a:srgbClr val="0070C0"/>
                </a:solidFill>
              </a:rPr>
              <a:t>extended)</a:t>
            </a:r>
            <a:r>
              <a:rPr lang="fr-BE" sz="2200" b="1" cap="small" smtClean="0">
                <a:solidFill>
                  <a:srgbClr val="0070C0"/>
                </a:solidFill>
              </a:rPr>
              <a:t> </a:t>
            </a:r>
            <a:r>
              <a:rPr lang="fr-BE" sz="2200" dirty="0"/>
              <a:t>: </a:t>
            </a:r>
            <a:r>
              <a:rPr lang="fr-BE" sz="2200"/>
              <a:t>+  </a:t>
            </a:r>
            <a:r>
              <a:rPr lang="fr-BE" sz="2200" smtClean="0"/>
              <a:t>droit de suppression</a:t>
            </a:r>
          </a:p>
          <a:p>
            <a:pPr marL="893763" indent="-779463">
              <a:buClr>
                <a:schemeClr val="tx2">
                  <a:lumMod val="50000"/>
                </a:schemeClr>
              </a:buClr>
              <a:buNone/>
            </a:pPr>
            <a:r>
              <a:rPr lang="fr-BE" sz="1800" b="1" i="1" smtClean="0"/>
              <a:t>	Pour que le rôle – étendu soit fonctionnel, il doit être associé au rôle de base d’opérateur d’inventaire physique.</a:t>
            </a:r>
          </a:p>
          <a:p>
            <a:pPr marL="114300" indent="0">
              <a:buClr>
                <a:schemeClr val="tx2">
                  <a:lumMod val="50000"/>
                </a:schemeClr>
              </a:buClr>
              <a:buNone/>
            </a:pPr>
            <a:endParaRPr lang="fr-BE" sz="2200" smtClean="0"/>
          </a:p>
          <a:p>
            <a:pPr>
              <a:buClr>
                <a:schemeClr val="tx2">
                  <a:lumMod val="50000"/>
                </a:schemeClr>
              </a:buClr>
              <a:buFont typeface="Wingdings" panose="05000000000000000000" pitchFamily="2" charset="2"/>
              <a:buChar char="Ø"/>
            </a:pPr>
            <a:r>
              <a:rPr lang="fr-BE" sz="2200" smtClean="0"/>
              <a:t>Associé au rôle </a:t>
            </a:r>
            <a:r>
              <a:rPr lang="fr-BE" sz="2400" b="1" cap="small"/>
              <a:t>opérateur de réception (limité</a:t>
            </a:r>
            <a:r>
              <a:rPr lang="fr-BE" sz="2400" b="1" cap="small" smtClean="0"/>
              <a:t>) </a:t>
            </a:r>
            <a:r>
              <a:rPr lang="fr-BE" sz="2400" b="1" i="1" cap="small" smtClean="0"/>
              <a:t>(r</a:t>
            </a:r>
            <a:r>
              <a:rPr lang="fr-BE" sz="2200" b="1" i="1" cap="small" smtClean="0"/>
              <a:t>eceiving</a:t>
            </a:r>
            <a:r>
              <a:rPr lang="fr-BE" sz="2400" b="1" i="1" cap="small" smtClean="0"/>
              <a:t> </a:t>
            </a:r>
            <a:r>
              <a:rPr lang="fr-BE" sz="2200" b="1" i="1" cap="small" smtClean="0"/>
              <a:t>operator (limited)) </a:t>
            </a:r>
            <a:r>
              <a:rPr lang="fr-BE" b="1" cap="small" smtClean="0"/>
              <a:t>: </a:t>
            </a:r>
            <a:r>
              <a:rPr lang="fr-BE" smtClean="0"/>
              <a:t>permet la procédure de réception (monographies et fascicules de périodiques) incluant les modifications de l’exemplaire.</a:t>
            </a:r>
          </a:p>
          <a:p>
            <a:pPr marL="114300" indent="0">
              <a:buClr>
                <a:schemeClr val="tx2">
                  <a:lumMod val="50000"/>
                </a:schemeClr>
              </a:buClr>
              <a:buNone/>
            </a:pPr>
            <a:r>
              <a:rPr lang="fr-BE" i="1"/>
              <a:t> </a:t>
            </a:r>
            <a:r>
              <a:rPr lang="fr-BE" i="1" smtClean="0"/>
              <a:t>   La fonctionnalité de bulletinage fait partie de la formation Print serials</a:t>
            </a:r>
            <a:endParaRPr lang="fr-BE" i="1" dirty="0" smtClean="0"/>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3</a:t>
            </a:fld>
            <a:endParaRPr lang="en-US"/>
          </a:p>
        </p:txBody>
      </p:sp>
      <p:sp>
        <p:nvSpPr>
          <p:cNvPr id="8" name="Espace réservé du pied de page 7"/>
          <p:cNvSpPr>
            <a:spLocks noGrp="1"/>
          </p:cNvSpPr>
          <p:nvPr>
            <p:ph type="ftr" sz="quarter" idx="3"/>
          </p:nvPr>
        </p:nvSpPr>
        <p:spPr/>
        <p:txBody>
          <a:bodyPr/>
          <a:lstStyle/>
          <a:p>
            <a:r>
              <a:rPr lang="en-US" smtClean="0"/>
              <a:t>Alma @ ULg – Resource Management – Physical Item Editor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0"/>
            <a:ext cx="7992888" cy="936104"/>
          </a:xfrm>
        </p:spPr>
        <p:txBody>
          <a:bodyPr/>
          <a:lstStyle/>
          <a:p>
            <a:pPr marL="457200" indent="-457200">
              <a:buFont typeface="Wingdings" panose="05000000000000000000" pitchFamily="2" charset="2"/>
              <a:buChar char="v"/>
            </a:pPr>
            <a:r>
              <a:rPr lang="fr-BE" sz="2800" dirty="0" smtClean="0"/>
              <a:t>L’arborescence BIB – HOL – Exemplaires (2)</a:t>
            </a:r>
            <a:endParaRPr lang="fr-BE" sz="2800" dirty="0"/>
          </a:p>
        </p:txBody>
      </p:sp>
      <p:sp>
        <p:nvSpPr>
          <p:cNvPr id="6" name="Espace réservé du contenu 5"/>
          <p:cNvSpPr>
            <a:spLocks noGrp="1"/>
          </p:cNvSpPr>
          <p:nvPr>
            <p:ph idx="1"/>
          </p:nvPr>
        </p:nvSpPr>
        <p:spPr>
          <a:xfrm>
            <a:off x="251520" y="908720"/>
            <a:ext cx="7992888" cy="3024336"/>
          </a:xfrm>
        </p:spPr>
        <p:txBody>
          <a:bodyPr>
            <a:normAutofit fontScale="85000" lnSpcReduction="10000"/>
          </a:bodyPr>
          <a:lstStyle/>
          <a:p>
            <a:pPr marL="114300" indent="0">
              <a:buNone/>
            </a:pPr>
            <a:r>
              <a:rPr lang="fr-BE" sz="2100" smtClean="0"/>
              <a:t>Vous </a:t>
            </a:r>
            <a:r>
              <a:rPr lang="fr-BE" sz="2100" dirty="0" smtClean="0"/>
              <a:t>visualisez à présent la liste des Holdings attachés à la notice bibliographique qui vous intéresse.</a:t>
            </a:r>
          </a:p>
          <a:p>
            <a:pPr lvl="2">
              <a:buFont typeface="Wingdings" panose="05000000000000000000" pitchFamily="2" charset="2"/>
              <a:buChar char="ü"/>
            </a:pPr>
            <a:r>
              <a:rPr lang="fr-BE" sz="1900" smtClean="0"/>
              <a:t>La </a:t>
            </a:r>
            <a:r>
              <a:rPr lang="fr-BE" sz="1900" dirty="0" smtClean="0"/>
              <a:t>colonne « </a:t>
            </a:r>
            <a:r>
              <a:rPr lang="fr-BE" sz="1900" b="1" u="sng" dirty="0" smtClean="0"/>
              <a:t>No. of items</a:t>
            </a:r>
            <a:r>
              <a:rPr lang="fr-BE" sz="1900" dirty="0" smtClean="0"/>
              <a:t> » indique le </a:t>
            </a:r>
            <a:r>
              <a:rPr lang="fr-BE" sz="1900" b="1" u="sng" dirty="0" smtClean="0"/>
              <a:t>nombre d’exemplaires </a:t>
            </a:r>
            <a:r>
              <a:rPr lang="fr-BE" sz="1900" dirty="0" smtClean="0"/>
              <a:t>qui sont  attachés </a:t>
            </a:r>
            <a:br>
              <a:rPr lang="fr-BE" sz="1900" dirty="0" smtClean="0"/>
            </a:br>
            <a:r>
              <a:rPr lang="fr-BE" sz="1900" dirty="0" smtClean="0"/>
              <a:t>au HOL,</a:t>
            </a:r>
          </a:p>
          <a:p>
            <a:pPr lvl="2">
              <a:buFont typeface="Wingdings" panose="05000000000000000000" pitchFamily="2" charset="2"/>
              <a:buChar char="ü"/>
            </a:pPr>
            <a:r>
              <a:rPr lang="fr-BE" sz="1900" dirty="0" smtClean="0"/>
              <a:t>La colonne «  </a:t>
            </a:r>
            <a:r>
              <a:rPr lang="fr-BE" sz="1900" b="1" u="sng" dirty="0" err="1" smtClean="0"/>
              <a:t>Available</a:t>
            </a:r>
            <a:r>
              <a:rPr lang="fr-BE" sz="1900" dirty="0" smtClean="0"/>
              <a:t> » indique le </a:t>
            </a:r>
            <a:r>
              <a:rPr lang="fr-BE" sz="1900" b="1" u="sng" dirty="0" smtClean="0"/>
              <a:t>nombre d’exemplaires disponibles </a:t>
            </a:r>
            <a:r>
              <a:rPr lang="fr-BE" sz="1900" dirty="0" smtClean="0"/>
              <a:t>qui sont attachés au HOL.</a:t>
            </a:r>
          </a:p>
          <a:p>
            <a:pPr>
              <a:buFont typeface="Wingdings" panose="05000000000000000000" pitchFamily="2" charset="2"/>
              <a:buChar char="ü"/>
            </a:pPr>
            <a:r>
              <a:rPr lang="fr-BE" sz="2100" dirty="0" smtClean="0"/>
              <a:t>A droite de chaque Holding se trouve un bouton « </a:t>
            </a:r>
            <a:r>
              <a:rPr lang="fr-BE" sz="2100" dirty="0" smtClean="0">
                <a:solidFill>
                  <a:srgbClr val="0070C0"/>
                </a:solidFill>
              </a:rPr>
              <a:t>Actions</a:t>
            </a:r>
            <a:r>
              <a:rPr lang="fr-BE" sz="2100" dirty="0" smtClean="0"/>
              <a:t> ». L’option « </a:t>
            </a:r>
            <a:r>
              <a:rPr lang="fr-BE" sz="2100" dirty="0" err="1" smtClean="0">
                <a:solidFill>
                  <a:srgbClr val="0070C0"/>
                </a:solidFill>
              </a:rPr>
              <a:t>View</a:t>
            </a:r>
            <a:r>
              <a:rPr lang="fr-BE" sz="2100" dirty="0" smtClean="0">
                <a:solidFill>
                  <a:srgbClr val="0070C0"/>
                </a:solidFill>
              </a:rPr>
              <a:t> items</a:t>
            </a:r>
            <a:r>
              <a:rPr lang="fr-BE" sz="2100" dirty="0" smtClean="0"/>
              <a:t> » vous permet de visualiser les exemplaires attachés au HOL que vous avez sélectionné.</a:t>
            </a:r>
          </a:p>
          <a:p>
            <a:pPr marL="720725" indent="-365125">
              <a:buClrTx/>
              <a:buFont typeface="Symbol" panose="05050102010706020507" pitchFamily="18" charset="2"/>
              <a:buChar char="Þ"/>
            </a:pPr>
            <a:r>
              <a:rPr lang="fr-BE" sz="2100" i="1" smtClean="0">
                <a:solidFill>
                  <a:srgbClr val="0070C0"/>
                </a:solidFill>
              </a:rPr>
              <a:t>De </a:t>
            </a:r>
            <a:r>
              <a:rPr lang="fr-BE" sz="2100" i="1" dirty="0" smtClean="0">
                <a:solidFill>
                  <a:srgbClr val="0070C0"/>
                </a:solidFill>
              </a:rPr>
              <a:t>cette manière, vous avez une vision claire de l’arborescence BIB – HOL – </a:t>
            </a:r>
            <a:r>
              <a:rPr lang="fr-BE" sz="2100" i="1" smtClean="0">
                <a:solidFill>
                  <a:srgbClr val="0070C0"/>
                </a:solidFill>
              </a:rPr>
              <a:t>Exemplaire.</a:t>
            </a:r>
          </a:p>
          <a:p>
            <a:pPr>
              <a:buFont typeface="Symbol" panose="05050102010706020507" pitchFamily="18" charset="2"/>
              <a:buChar char="Þ"/>
            </a:pPr>
            <a:endParaRPr lang="fr-BE" sz="2100" dirty="0" smtClean="0"/>
          </a:p>
          <a:p>
            <a:pPr>
              <a:buFont typeface="Wingdings" panose="05000000000000000000" pitchFamily="2" charset="2"/>
              <a:buChar char="ü"/>
            </a:pPr>
            <a:endParaRPr lang="fr-BE" sz="1800" dirty="0" smtClean="0"/>
          </a:p>
          <a:p>
            <a:pPr>
              <a:buFont typeface="Wingdings" panose="05000000000000000000" pitchFamily="2" charset="2"/>
              <a:buChar char="ü"/>
            </a:pPr>
            <a:endParaRPr lang="fr-BE" u="sng" dirty="0" smtClean="0"/>
          </a:p>
          <a:p>
            <a:pPr>
              <a:buNone/>
            </a:pPr>
            <a:endParaRPr lang="fr-BE" i="1" u="sng"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30</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10" name="ZoneTexte 9"/>
          <p:cNvSpPr txBox="1"/>
          <p:nvPr/>
        </p:nvSpPr>
        <p:spPr>
          <a:xfrm>
            <a:off x="1691680" y="4869160"/>
            <a:ext cx="5256584" cy="369332"/>
          </a:xfrm>
          <a:prstGeom prst="rect">
            <a:avLst/>
          </a:prstGeom>
          <a:noFill/>
        </p:spPr>
        <p:txBody>
          <a:bodyPr wrap="square" rtlCol="0">
            <a:spAutoFit/>
          </a:bodyPr>
          <a:lstStyle/>
          <a:p>
            <a:endParaRPr lang="fr-BE" dirty="0"/>
          </a:p>
        </p:txBody>
      </p:sp>
      <p:pic>
        <p:nvPicPr>
          <p:cNvPr id="78850" name="Picture 2"/>
          <p:cNvPicPr>
            <a:picLocks noChangeAspect="1" noChangeArrowheads="1"/>
          </p:cNvPicPr>
          <p:nvPr/>
        </p:nvPicPr>
        <p:blipFill>
          <a:blip r:embed="rId3" cstate="print"/>
          <a:srcRect/>
          <a:stretch>
            <a:fillRect/>
          </a:stretch>
        </p:blipFill>
        <p:spPr bwMode="auto">
          <a:xfrm>
            <a:off x="179512" y="4005064"/>
            <a:ext cx="8233638" cy="2304256"/>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5775"/>
            <a:ext cx="8460432" cy="1028872"/>
          </a:xfrm>
        </p:spPr>
        <p:txBody>
          <a:bodyPr/>
          <a:lstStyle/>
          <a:p>
            <a:pPr marL="457200" indent="-457200">
              <a:buFont typeface="Wingdings" panose="05000000000000000000" pitchFamily="2" charset="2"/>
              <a:buChar char="v"/>
            </a:pPr>
            <a:r>
              <a:rPr lang="fr-BE" sz="2400" dirty="0" smtClean="0"/>
              <a:t>Supprimer </a:t>
            </a:r>
            <a:r>
              <a:rPr lang="fr-BE" sz="2400" smtClean="0"/>
              <a:t>un </a:t>
            </a:r>
            <a:r>
              <a:rPr lang="fr-BE" sz="2400"/>
              <a:t>exemplaire unique </a:t>
            </a:r>
            <a:r>
              <a:rPr lang="fr-BE" sz="2400" smtClean="0"/>
              <a:t>et son holding </a:t>
            </a:r>
            <a:endParaRPr lang="fr-BE" sz="2400" dirty="0"/>
          </a:p>
        </p:txBody>
      </p:sp>
      <p:sp>
        <p:nvSpPr>
          <p:cNvPr id="3" name="Espace réservé du contenu 2"/>
          <p:cNvSpPr>
            <a:spLocks noGrp="1"/>
          </p:cNvSpPr>
          <p:nvPr>
            <p:ph idx="1"/>
          </p:nvPr>
        </p:nvSpPr>
        <p:spPr>
          <a:xfrm>
            <a:off x="228337" y="915014"/>
            <a:ext cx="7992888" cy="4988024"/>
          </a:xfrm>
        </p:spPr>
        <p:txBody>
          <a:bodyPr/>
          <a:lstStyle/>
          <a:p>
            <a:pPr marL="114300" indent="0">
              <a:buNone/>
            </a:pPr>
            <a:r>
              <a:rPr lang="fr-BE" b="1" smtClean="0"/>
              <a:t>Recherche par </a:t>
            </a:r>
            <a:r>
              <a:rPr lang="fr-BE" b="1" dirty="0" smtClean="0"/>
              <a:t>« </a:t>
            </a:r>
            <a:r>
              <a:rPr lang="fr-BE" b="1" dirty="0" err="1" smtClean="0"/>
              <a:t>physical</a:t>
            </a:r>
            <a:r>
              <a:rPr lang="fr-BE" b="1" dirty="0" smtClean="0"/>
              <a:t> item </a:t>
            </a:r>
            <a:r>
              <a:rPr lang="fr-BE" b="1" smtClean="0"/>
              <a:t>» </a:t>
            </a:r>
          </a:p>
          <a:p>
            <a:pPr marL="114300" indent="0">
              <a:buNone/>
            </a:pPr>
            <a:endParaRPr lang="fr-BE" sz="1000" dirty="0" smtClean="0"/>
          </a:p>
          <a:p>
            <a:pPr marL="114300" indent="0">
              <a:buNone/>
            </a:pPr>
            <a:r>
              <a:rPr lang="fr-BE" dirty="0" smtClean="0"/>
              <a:t>On peut supprimer directement l’exemplaire en choisissant </a:t>
            </a:r>
            <a:r>
              <a:rPr lang="fr-BE" smtClean="0"/>
              <a:t>l’option </a:t>
            </a:r>
            <a:r>
              <a:rPr lang="fr-BE" b="1" smtClean="0">
                <a:solidFill>
                  <a:srgbClr val="002060"/>
                </a:solidFill>
              </a:rPr>
              <a:t>« Retirer » (</a:t>
            </a:r>
            <a:r>
              <a:rPr lang="fr-BE" b="1" i="1" smtClean="0">
                <a:solidFill>
                  <a:srgbClr val="002060"/>
                </a:solidFill>
              </a:rPr>
              <a:t>« Withdraw ») </a:t>
            </a:r>
            <a:r>
              <a:rPr lang="fr-BE" dirty="0" smtClean="0"/>
              <a:t>en dessous de la notice :</a:t>
            </a:r>
          </a:p>
          <a:p>
            <a:pPr marL="114300" indent="0">
              <a:buNone/>
            </a:pPr>
            <a:endParaRPr lang="fr-BE" u="sng" dirty="0"/>
          </a:p>
          <a:p>
            <a:pPr marL="114300" indent="0">
              <a:buNone/>
            </a:pPr>
            <a:endParaRPr lang="fr-BE" u="sng"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31</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pic>
        <p:nvPicPr>
          <p:cNvPr id="11" name="Image 10"/>
          <p:cNvPicPr/>
          <p:nvPr/>
        </p:nvPicPr>
        <p:blipFill>
          <a:blip r:embed="rId3"/>
          <a:stretch>
            <a:fillRect/>
          </a:stretch>
        </p:blipFill>
        <p:spPr>
          <a:xfrm>
            <a:off x="928011" y="2157868"/>
            <a:ext cx="6840760" cy="1440000"/>
          </a:xfrm>
          <a:prstGeom prst="rect">
            <a:avLst/>
          </a:prstGeom>
        </p:spPr>
      </p:pic>
      <p:sp>
        <p:nvSpPr>
          <p:cNvPr id="12" name="Ellipse 11"/>
          <p:cNvSpPr/>
          <p:nvPr/>
        </p:nvSpPr>
        <p:spPr>
          <a:xfrm flipV="1">
            <a:off x="5004048" y="3312605"/>
            <a:ext cx="885825" cy="318802"/>
          </a:xfrm>
          <a:prstGeom prst="ellipse">
            <a:avLst/>
          </a:prstGeom>
          <a:noFill/>
          <a:ln w="3492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3" name="Rectangle 12"/>
          <p:cNvSpPr/>
          <p:nvPr/>
        </p:nvSpPr>
        <p:spPr>
          <a:xfrm>
            <a:off x="323527" y="3789040"/>
            <a:ext cx="7897697" cy="2031325"/>
          </a:xfrm>
          <a:prstGeom prst="rect">
            <a:avLst/>
          </a:prstGeom>
        </p:spPr>
        <p:txBody>
          <a:bodyPr wrap="square">
            <a:spAutoFit/>
          </a:bodyPr>
          <a:lstStyle/>
          <a:p>
            <a:pPr marL="114300" indent="0">
              <a:buNone/>
            </a:pPr>
            <a:endParaRPr lang="fr-BE" b="1" smtClean="0"/>
          </a:p>
          <a:p>
            <a:pPr marL="114300" indent="0">
              <a:buNone/>
            </a:pPr>
            <a:r>
              <a:rPr lang="fr-BE" b="1" smtClean="0"/>
              <a:t>Recherche par </a:t>
            </a:r>
            <a:r>
              <a:rPr lang="fr-BE" b="1"/>
              <a:t>« All titles » </a:t>
            </a:r>
            <a:r>
              <a:rPr lang="fr-BE" smtClean="0"/>
              <a:t>ou </a:t>
            </a:r>
            <a:r>
              <a:rPr lang="fr-BE" b="1" smtClean="0"/>
              <a:t>« Physical titles »</a:t>
            </a:r>
          </a:p>
          <a:p>
            <a:pPr marL="114300" indent="0">
              <a:buNone/>
            </a:pPr>
            <a:endParaRPr lang="fr-BE"/>
          </a:p>
          <a:p>
            <a:pPr marL="114300" indent="0">
              <a:buNone/>
            </a:pPr>
            <a:r>
              <a:rPr lang="fr-BE"/>
              <a:t>Ici, le bouton </a:t>
            </a:r>
            <a:r>
              <a:rPr lang="fr-BE" b="1">
                <a:solidFill>
                  <a:srgbClr val="002060"/>
                </a:solidFill>
              </a:rPr>
              <a:t>« Retirer » (</a:t>
            </a:r>
            <a:r>
              <a:rPr lang="fr-BE" b="1" i="1">
                <a:solidFill>
                  <a:srgbClr val="002060"/>
                </a:solidFill>
              </a:rPr>
              <a:t>« Withdraw ») </a:t>
            </a:r>
            <a:r>
              <a:rPr lang="fr-BE" smtClean="0"/>
              <a:t>n’apparaît </a:t>
            </a:r>
            <a:r>
              <a:rPr lang="fr-BE"/>
              <a:t>pas </a:t>
            </a:r>
            <a:r>
              <a:rPr lang="fr-BE" smtClean="0"/>
              <a:t>dans la liste de résultats. </a:t>
            </a:r>
            <a:endParaRPr lang="fr-BE" sz="1600">
              <a:solidFill>
                <a:srgbClr val="585B6E"/>
              </a:solidFill>
            </a:endParaRPr>
          </a:p>
          <a:p>
            <a:pPr lvl="1">
              <a:buFont typeface="Wingdings"/>
              <a:buChar char="ð"/>
            </a:pPr>
            <a:r>
              <a:rPr lang="fr-BE"/>
              <a:t>Visualiser la liste des exemplaires en cliquant sur « Items </a:t>
            </a:r>
            <a:r>
              <a:rPr lang="fr-BE" smtClean="0"/>
              <a:t>»</a:t>
            </a:r>
          </a:p>
          <a:p>
            <a:pPr lvl="2">
              <a:buFont typeface="Wingdings"/>
              <a:buChar char="ð"/>
            </a:pPr>
            <a:r>
              <a:rPr lang="fr-BE" smtClean="0">
                <a:solidFill>
                  <a:srgbClr val="002060"/>
                </a:solidFill>
              </a:rPr>
              <a:t>Au </a:t>
            </a:r>
            <a:r>
              <a:rPr lang="fr-BE">
                <a:solidFill>
                  <a:srgbClr val="002060"/>
                </a:solidFill>
              </a:rPr>
              <a:t>sein </a:t>
            </a:r>
            <a:r>
              <a:rPr lang="fr-BE" smtClean="0">
                <a:solidFill>
                  <a:srgbClr val="002060"/>
                </a:solidFill>
              </a:rPr>
              <a:t>des Actions proposées, </a:t>
            </a:r>
            <a:r>
              <a:rPr lang="fr-BE">
                <a:solidFill>
                  <a:srgbClr val="002060"/>
                </a:solidFill>
              </a:rPr>
              <a:t>sélectionner </a:t>
            </a:r>
            <a:r>
              <a:rPr lang="fr-BE" b="1">
                <a:solidFill>
                  <a:srgbClr val="002060"/>
                </a:solidFill>
              </a:rPr>
              <a:t>« Retirer </a:t>
            </a:r>
            <a:r>
              <a:rPr lang="fr-BE" b="1" smtClean="0">
                <a:solidFill>
                  <a:srgbClr val="002060"/>
                </a:solidFill>
              </a:rPr>
              <a:t>», </a:t>
            </a:r>
            <a:r>
              <a:rPr lang="fr-BE" smtClean="0">
                <a:solidFill>
                  <a:srgbClr val="002060"/>
                </a:solidFill>
              </a:rPr>
              <a:t>ou cliquer directement sur le bouton</a:t>
            </a:r>
            <a:r>
              <a:rPr lang="fr-BE" b="1" smtClean="0">
                <a:solidFill>
                  <a:srgbClr val="002060"/>
                </a:solidFill>
              </a:rPr>
              <a:t> « Retirer des exemplaires »</a:t>
            </a:r>
            <a:endParaRPr lang="fr-BE">
              <a:solidFill>
                <a:srgbClr val="002060"/>
              </a:solidFill>
            </a:endParaRPr>
          </a:p>
        </p:txBody>
      </p:sp>
    </p:spTree>
    <p:extLst>
      <p:ext uri="{BB962C8B-B14F-4D97-AF65-F5344CB8AC3E}">
        <p14:creationId xmlns:p14="http://schemas.microsoft.com/office/powerpoint/2010/main" val="3476631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5775"/>
            <a:ext cx="8460432" cy="1028872"/>
          </a:xfrm>
        </p:spPr>
        <p:txBody>
          <a:bodyPr/>
          <a:lstStyle/>
          <a:p>
            <a:pPr marL="457200" indent="-457200">
              <a:buFont typeface="Wingdings" panose="05000000000000000000" pitchFamily="2" charset="2"/>
              <a:buChar char="v"/>
            </a:pPr>
            <a:r>
              <a:rPr lang="fr-BE" sz="2400" dirty="0" smtClean="0"/>
              <a:t>Supprimer un </a:t>
            </a:r>
            <a:r>
              <a:rPr lang="fr-BE" sz="2400" smtClean="0"/>
              <a:t>exemplaire </a:t>
            </a:r>
            <a:r>
              <a:rPr lang="fr-BE" sz="2400"/>
              <a:t>unique </a:t>
            </a:r>
            <a:r>
              <a:rPr lang="fr-BE" sz="2400" smtClean="0"/>
              <a:t>et son holding </a:t>
            </a:r>
            <a:endParaRPr lang="fr-BE" sz="2400" dirty="0"/>
          </a:p>
        </p:txBody>
      </p:sp>
      <p:sp>
        <p:nvSpPr>
          <p:cNvPr id="3" name="Espace réservé du contenu 2"/>
          <p:cNvSpPr>
            <a:spLocks noGrp="1"/>
          </p:cNvSpPr>
          <p:nvPr>
            <p:ph idx="1"/>
          </p:nvPr>
        </p:nvSpPr>
        <p:spPr>
          <a:xfrm>
            <a:off x="228337" y="915014"/>
            <a:ext cx="7992888" cy="4988024"/>
          </a:xfrm>
        </p:spPr>
        <p:txBody>
          <a:bodyPr/>
          <a:lstStyle/>
          <a:p>
            <a:pPr marL="114300" indent="0">
              <a:buNone/>
            </a:pPr>
            <a:endParaRPr lang="fr-BE" u="sng" dirty="0"/>
          </a:p>
          <a:p>
            <a:pPr marL="114300" indent="0">
              <a:buNone/>
            </a:pPr>
            <a:endParaRPr lang="fr-BE" u="sng"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32</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8" name="ZoneTexte 7"/>
          <p:cNvSpPr txBox="1"/>
          <p:nvPr/>
        </p:nvSpPr>
        <p:spPr>
          <a:xfrm>
            <a:off x="206582" y="1196388"/>
            <a:ext cx="8352928" cy="1107996"/>
          </a:xfrm>
          <a:prstGeom prst="rect">
            <a:avLst/>
          </a:prstGeom>
          <a:noFill/>
        </p:spPr>
        <p:txBody>
          <a:bodyPr wrap="square" rtlCol="0">
            <a:spAutoFit/>
          </a:bodyPr>
          <a:lstStyle/>
          <a:p>
            <a:pPr algn="ctr"/>
            <a:r>
              <a:rPr lang="fr-BE" sz="1600" smtClean="0">
                <a:solidFill>
                  <a:srgbClr val="FF0000"/>
                </a:solidFill>
              </a:rPr>
              <a:t>Une </a:t>
            </a:r>
            <a:r>
              <a:rPr lang="fr-BE" sz="1600">
                <a:solidFill>
                  <a:srgbClr val="FF0000"/>
                </a:solidFill>
              </a:rPr>
              <a:t>confirmation vous est alors demandée</a:t>
            </a:r>
            <a:r>
              <a:rPr lang="fr-BE" sz="1600" smtClean="0">
                <a:solidFill>
                  <a:srgbClr val="FF0000"/>
                </a:solidFill>
              </a:rPr>
              <a:t>.</a:t>
            </a:r>
          </a:p>
          <a:p>
            <a:pPr algn="ctr"/>
            <a:endParaRPr lang="fr-BE" sz="1600">
              <a:solidFill>
                <a:srgbClr val="FF0000"/>
              </a:solidFill>
            </a:endParaRPr>
          </a:p>
          <a:p>
            <a:pPr algn="ctr"/>
            <a:r>
              <a:rPr lang="fr-BE" sz="1700" i="1" smtClean="0">
                <a:solidFill>
                  <a:srgbClr val="FF0000"/>
                </a:solidFill>
              </a:rPr>
              <a:t>Si </a:t>
            </a:r>
            <a:r>
              <a:rPr lang="fr-BE" sz="1700" i="1" dirty="0" smtClean="0">
                <a:solidFill>
                  <a:srgbClr val="FF0000"/>
                </a:solidFill>
              </a:rPr>
              <a:t>l’exemplaire est en cours de traitement interne (</a:t>
            </a:r>
            <a:r>
              <a:rPr lang="fr-BE" sz="1700" i="1" dirty="0" err="1" smtClean="0">
                <a:solidFill>
                  <a:srgbClr val="FF0000"/>
                </a:solidFill>
              </a:rPr>
              <a:t>work</a:t>
            </a:r>
            <a:r>
              <a:rPr lang="fr-BE" sz="1700" i="1" dirty="0" smtClean="0">
                <a:solidFill>
                  <a:srgbClr val="FF0000"/>
                </a:solidFill>
              </a:rPr>
              <a:t> </a:t>
            </a:r>
            <a:r>
              <a:rPr lang="fr-BE" sz="1700" i="1" dirty="0" err="1" smtClean="0">
                <a:solidFill>
                  <a:srgbClr val="FF0000"/>
                </a:solidFill>
              </a:rPr>
              <a:t>order</a:t>
            </a:r>
            <a:r>
              <a:rPr lang="fr-BE" sz="1700" i="1" smtClean="0">
                <a:solidFill>
                  <a:srgbClr val="FF0000"/>
                </a:solidFill>
              </a:rPr>
              <a:t>), </a:t>
            </a:r>
          </a:p>
          <a:p>
            <a:pPr algn="ctr"/>
            <a:r>
              <a:rPr lang="fr-BE" sz="1700" i="1" smtClean="0">
                <a:solidFill>
                  <a:srgbClr val="FF0000"/>
                </a:solidFill>
              </a:rPr>
              <a:t>la </a:t>
            </a:r>
            <a:r>
              <a:rPr lang="fr-BE" sz="1700" i="1" dirty="0" smtClean="0">
                <a:solidFill>
                  <a:srgbClr val="FF0000"/>
                </a:solidFill>
              </a:rPr>
              <a:t>demande de confirmation est différente :</a:t>
            </a:r>
            <a:endParaRPr lang="fr-BE" sz="1700" i="1" dirty="0"/>
          </a:p>
        </p:txBody>
      </p:sp>
      <p:pic>
        <p:nvPicPr>
          <p:cNvPr id="9" name="Image 8"/>
          <p:cNvPicPr>
            <a:picLocks noChangeAspect="1"/>
          </p:cNvPicPr>
          <p:nvPr/>
        </p:nvPicPr>
        <p:blipFill>
          <a:blip r:embed="rId3"/>
          <a:stretch>
            <a:fillRect/>
          </a:stretch>
        </p:blipFill>
        <p:spPr>
          <a:xfrm>
            <a:off x="1691680" y="4184915"/>
            <a:ext cx="4824536" cy="1446525"/>
          </a:xfrm>
          <a:prstGeom prst="rect">
            <a:avLst/>
          </a:prstGeom>
        </p:spPr>
      </p:pic>
      <p:pic>
        <p:nvPicPr>
          <p:cNvPr id="10" name="Image 9"/>
          <p:cNvPicPr>
            <a:picLocks noChangeAspect="1"/>
          </p:cNvPicPr>
          <p:nvPr/>
        </p:nvPicPr>
        <p:blipFill>
          <a:blip r:embed="rId4"/>
          <a:stretch>
            <a:fillRect/>
          </a:stretch>
        </p:blipFill>
        <p:spPr>
          <a:xfrm>
            <a:off x="6228184" y="5378572"/>
            <a:ext cx="1169480" cy="254235"/>
          </a:xfrm>
          <a:prstGeom prst="rect">
            <a:avLst/>
          </a:prstGeom>
        </p:spPr>
      </p:pic>
      <p:sp>
        <p:nvSpPr>
          <p:cNvPr id="6" name="ZoneTexte 5"/>
          <p:cNvSpPr txBox="1"/>
          <p:nvPr/>
        </p:nvSpPr>
        <p:spPr>
          <a:xfrm>
            <a:off x="1013185" y="5970149"/>
            <a:ext cx="7205307" cy="523220"/>
          </a:xfrm>
          <a:prstGeom prst="rect">
            <a:avLst/>
          </a:prstGeom>
          <a:noFill/>
        </p:spPr>
        <p:txBody>
          <a:bodyPr wrap="square" rtlCol="0">
            <a:spAutoFit/>
          </a:bodyPr>
          <a:lstStyle/>
          <a:p>
            <a:r>
              <a:rPr lang="fr-BE" sz="1400" i="1" u="sng" smtClean="0">
                <a:solidFill>
                  <a:srgbClr val="FF0000"/>
                </a:solidFill>
              </a:rPr>
              <a:t>Remarque</a:t>
            </a:r>
            <a:r>
              <a:rPr lang="fr-BE" sz="1400" i="1" smtClean="0">
                <a:solidFill>
                  <a:srgbClr val="FF0000"/>
                </a:solidFill>
              </a:rPr>
              <a:t> : il n’y a pas d’alerte lorsque l’exemplaire est en transit. La demande de transit est également supprimée lorsque l’exemplaire est supprimé.</a:t>
            </a:r>
            <a:endParaRPr lang="fr-BE" sz="1400" i="1">
              <a:solidFill>
                <a:srgbClr val="FF0000"/>
              </a:solidFill>
            </a:endParaRPr>
          </a:p>
        </p:txBody>
      </p:sp>
      <p:pic>
        <p:nvPicPr>
          <p:cNvPr id="13" name="Image 12"/>
          <p:cNvPicPr>
            <a:picLocks noChangeAspect="1"/>
          </p:cNvPicPr>
          <p:nvPr/>
        </p:nvPicPr>
        <p:blipFill>
          <a:blip r:embed="rId5"/>
          <a:stretch>
            <a:fillRect/>
          </a:stretch>
        </p:blipFill>
        <p:spPr>
          <a:xfrm>
            <a:off x="2274516" y="2371495"/>
            <a:ext cx="4171950" cy="1343025"/>
          </a:xfrm>
          <a:prstGeom prst="rect">
            <a:avLst/>
          </a:prstGeom>
        </p:spPr>
      </p:pic>
      <p:pic>
        <p:nvPicPr>
          <p:cNvPr id="14" name="Image 13"/>
          <p:cNvPicPr>
            <a:picLocks noChangeAspect="1"/>
          </p:cNvPicPr>
          <p:nvPr/>
        </p:nvPicPr>
        <p:blipFill>
          <a:blip r:embed="rId4"/>
          <a:stretch>
            <a:fillRect/>
          </a:stretch>
        </p:blipFill>
        <p:spPr>
          <a:xfrm>
            <a:off x="6213075" y="3862821"/>
            <a:ext cx="1169480" cy="254235"/>
          </a:xfrm>
          <a:prstGeom prst="rect">
            <a:avLst/>
          </a:prstGeom>
        </p:spPr>
      </p:pic>
    </p:spTree>
    <p:extLst>
      <p:ext uri="{BB962C8B-B14F-4D97-AF65-F5344CB8AC3E}">
        <p14:creationId xmlns:p14="http://schemas.microsoft.com/office/powerpoint/2010/main" val="1999242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3772" y="764704"/>
            <a:ext cx="7992888" cy="5196619"/>
          </a:xfrm>
        </p:spPr>
        <p:txBody>
          <a:bodyPr>
            <a:normAutofit/>
          </a:bodyPr>
          <a:lstStyle/>
          <a:p>
            <a:pPr marL="114300" indent="0">
              <a:buNone/>
            </a:pPr>
            <a:r>
              <a:rPr lang="fr-BE" smtClean="0"/>
              <a:t>Un </a:t>
            </a:r>
            <a:r>
              <a:rPr lang="fr-BE" b="1" u="sng" dirty="0"/>
              <a:t>second message </a:t>
            </a:r>
            <a:r>
              <a:rPr lang="fr-BE" dirty="0"/>
              <a:t>signale qu’aucun exemplaire n’est plus attaché </a:t>
            </a:r>
            <a:br>
              <a:rPr lang="fr-BE" dirty="0"/>
            </a:br>
            <a:r>
              <a:rPr lang="fr-BE" dirty="0"/>
              <a:t>au HOL et </a:t>
            </a:r>
            <a:r>
              <a:rPr lang="fr-BE" b="1" u="sng" dirty="0"/>
              <a:t>propose</a:t>
            </a:r>
            <a:r>
              <a:rPr lang="fr-BE" dirty="0"/>
              <a:t> </a:t>
            </a:r>
            <a:r>
              <a:rPr lang="fr-BE" dirty="0" smtClean="0"/>
              <a:t>:</a:t>
            </a:r>
            <a:endParaRPr lang="fr-BE" dirty="0"/>
          </a:p>
          <a:p>
            <a:pPr marL="411480" lvl="1" indent="0"/>
            <a:r>
              <a:rPr lang="fr-BE" dirty="0"/>
              <a:t> de maintenir le HOL inchangé (</a:t>
            </a:r>
            <a:r>
              <a:rPr lang="fr-BE" i="1" dirty="0" err="1"/>
              <a:t>Don’t</a:t>
            </a:r>
            <a:r>
              <a:rPr lang="fr-BE" i="1" dirty="0"/>
              <a:t> change the holding record)</a:t>
            </a:r>
            <a:endParaRPr lang="fr-BE" dirty="0"/>
          </a:p>
          <a:p>
            <a:pPr marL="411480" lvl="1" indent="0"/>
            <a:r>
              <a:rPr lang="fr-BE" dirty="0"/>
              <a:t> de supprimer le HOL (</a:t>
            </a:r>
            <a:r>
              <a:rPr lang="fr-BE" i="1" dirty="0" err="1"/>
              <a:t>Delete</a:t>
            </a:r>
            <a:r>
              <a:rPr lang="fr-BE" i="1" dirty="0"/>
              <a:t> the holdings record</a:t>
            </a:r>
            <a:r>
              <a:rPr lang="fr-BE" dirty="0" smtClean="0"/>
              <a:t>)</a:t>
            </a:r>
            <a:endParaRPr lang="fr-BE" i="1" dirty="0"/>
          </a:p>
          <a:p>
            <a:pPr marL="411480" lvl="1" indent="0"/>
            <a:r>
              <a:rPr lang="fr-BE" i="1" dirty="0"/>
              <a:t> </a:t>
            </a:r>
            <a:r>
              <a:rPr lang="fr-BE" dirty="0"/>
              <a:t>de maintenir le HOL sans le publier dans Primo (</a:t>
            </a:r>
            <a:r>
              <a:rPr lang="fr-BE" i="1" dirty="0" err="1"/>
              <a:t>Suppress</a:t>
            </a:r>
            <a:r>
              <a:rPr lang="fr-BE" i="1" dirty="0"/>
              <a:t> </a:t>
            </a:r>
            <a:r>
              <a:rPr lang="fr-BE" i="1" dirty="0" err="1"/>
              <a:t>from</a:t>
            </a:r>
            <a:r>
              <a:rPr lang="fr-BE" i="1" dirty="0"/>
              <a:t> </a:t>
            </a:r>
            <a:r>
              <a:rPr lang="fr-BE" i="1" dirty="0" smtClean="0"/>
              <a:t>   </a:t>
            </a:r>
            <a:r>
              <a:rPr lang="fr-BE" i="1" dirty="0" err="1" smtClean="0"/>
              <a:t>externalization</a:t>
            </a:r>
            <a:r>
              <a:rPr lang="fr-BE" dirty="0"/>
              <a:t>).</a:t>
            </a:r>
          </a:p>
          <a:p>
            <a:pPr marL="411480" lvl="1" indent="0"/>
            <a:r>
              <a:rPr lang="fr-BE" dirty="0"/>
              <a:t> de supprimer la notice bibliographique qui n’a pas d’autre notice de fonds / HOL (</a:t>
            </a:r>
            <a:r>
              <a:rPr lang="fr-BE" i="1" dirty="0" err="1"/>
              <a:t>Delete</a:t>
            </a:r>
            <a:r>
              <a:rPr lang="fr-BE" i="1" dirty="0"/>
              <a:t> </a:t>
            </a:r>
            <a:r>
              <a:rPr lang="fr-BE" i="1" dirty="0" err="1"/>
              <a:t>bibliographic</a:t>
            </a:r>
            <a:r>
              <a:rPr lang="fr-BE" i="1" dirty="0"/>
              <a:t> record </a:t>
            </a:r>
            <a:r>
              <a:rPr lang="fr-BE" i="1" dirty="0" err="1"/>
              <a:t>that</a:t>
            </a:r>
            <a:r>
              <a:rPr lang="fr-BE" i="1" dirty="0"/>
              <a:t> have no </a:t>
            </a:r>
            <a:r>
              <a:rPr lang="fr-BE" i="1" dirty="0" err="1"/>
              <a:t>other</a:t>
            </a:r>
            <a:r>
              <a:rPr lang="fr-BE" i="1" dirty="0"/>
              <a:t> holdings)</a:t>
            </a:r>
            <a:endParaRPr lang="fr-BE" dirty="0"/>
          </a:p>
          <a:p>
            <a:pPr marL="114300" indent="0">
              <a:buNone/>
            </a:pPr>
            <a:endParaRPr lang="fr-BE" u="sng"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33</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7" name="Titre 1"/>
          <p:cNvSpPr txBox="1">
            <a:spLocks/>
          </p:cNvSpPr>
          <p:nvPr/>
        </p:nvSpPr>
        <p:spPr>
          <a:xfrm>
            <a:off x="0" y="14302"/>
            <a:ext cx="8460432" cy="936871"/>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457200" indent="-457200">
              <a:buFont typeface="Wingdings" panose="05000000000000000000" pitchFamily="2" charset="2"/>
              <a:buChar char="v"/>
            </a:pPr>
            <a:r>
              <a:rPr lang="fr-BE" sz="2400" smtClean="0"/>
              <a:t>Supprimer un exemplaire </a:t>
            </a:r>
            <a:r>
              <a:rPr lang="fr-BE" sz="2400"/>
              <a:t>unique et  </a:t>
            </a:r>
            <a:r>
              <a:rPr lang="fr-BE" sz="2400" smtClean="0"/>
              <a:t>son holding </a:t>
            </a:r>
            <a:endParaRPr lang="fr-BE" sz="2400" dirty="0"/>
          </a:p>
        </p:txBody>
      </p:sp>
      <p:pic>
        <p:nvPicPr>
          <p:cNvPr id="6" name="Image 5"/>
          <p:cNvPicPr>
            <a:picLocks noChangeAspect="1"/>
          </p:cNvPicPr>
          <p:nvPr/>
        </p:nvPicPr>
        <p:blipFill>
          <a:blip r:embed="rId3"/>
          <a:stretch>
            <a:fillRect/>
          </a:stretch>
        </p:blipFill>
        <p:spPr>
          <a:xfrm>
            <a:off x="233772" y="3293494"/>
            <a:ext cx="8079631" cy="2356895"/>
          </a:xfrm>
          <a:prstGeom prst="rect">
            <a:avLst/>
          </a:prstGeom>
        </p:spPr>
      </p:pic>
      <p:sp>
        <p:nvSpPr>
          <p:cNvPr id="2" name="Rectangle 1"/>
          <p:cNvSpPr/>
          <p:nvPr/>
        </p:nvSpPr>
        <p:spPr>
          <a:xfrm>
            <a:off x="-37836" y="5792046"/>
            <a:ext cx="8460432" cy="338554"/>
          </a:xfrm>
          <a:prstGeom prst="rect">
            <a:avLst/>
          </a:prstGeom>
        </p:spPr>
        <p:txBody>
          <a:bodyPr wrap="square">
            <a:spAutoFit/>
          </a:bodyPr>
          <a:lstStyle/>
          <a:p>
            <a:pPr algn="ctr"/>
            <a:r>
              <a:rPr lang="fr-BE" sz="1600" b="1" u="sng">
                <a:solidFill>
                  <a:schemeClr val="tx2"/>
                </a:solidFill>
              </a:rPr>
              <a:t>N.B.</a:t>
            </a:r>
            <a:r>
              <a:rPr lang="fr-BE" sz="1600" b="1">
                <a:solidFill>
                  <a:schemeClr val="tx2"/>
                </a:solidFill>
              </a:rPr>
              <a:t> : par défaut, c’est la 1</a:t>
            </a:r>
            <a:r>
              <a:rPr lang="fr-BE" sz="1600" b="1" baseline="30000">
                <a:solidFill>
                  <a:schemeClr val="tx2"/>
                </a:solidFill>
              </a:rPr>
              <a:t>ère</a:t>
            </a:r>
            <a:r>
              <a:rPr lang="fr-BE" sz="1600" b="1">
                <a:solidFill>
                  <a:schemeClr val="tx2"/>
                </a:solidFill>
              </a:rPr>
              <a:t> option « Don’t change the holdings record » qui est cochée</a:t>
            </a:r>
          </a:p>
        </p:txBody>
      </p:sp>
      <p:sp>
        <p:nvSpPr>
          <p:cNvPr id="8" name="Explosion 2 7"/>
          <p:cNvSpPr/>
          <p:nvPr/>
        </p:nvSpPr>
        <p:spPr>
          <a:xfrm>
            <a:off x="6012160" y="2974368"/>
            <a:ext cx="2519627" cy="1534752"/>
          </a:xfrm>
          <a:prstGeom prst="irregularSeal2">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smtClean="0">
                <a:solidFill>
                  <a:schemeClr val="accent2">
                    <a:lumMod val="50000"/>
                  </a:schemeClr>
                </a:solidFill>
              </a:rPr>
              <a:t>New </a:t>
            </a:r>
          </a:p>
          <a:p>
            <a:pPr algn="ctr"/>
            <a:r>
              <a:rPr lang="fr-BE" sz="1600" b="1" smtClean="0">
                <a:solidFill>
                  <a:schemeClr val="accent2">
                    <a:lumMod val="50000"/>
                  </a:schemeClr>
                </a:solidFill>
              </a:rPr>
              <a:t>Sept. 2016</a:t>
            </a:r>
            <a:endParaRPr lang="fr-BE" sz="1600" b="1">
              <a:solidFill>
                <a:schemeClr val="accent2">
                  <a:lumMod val="50000"/>
                </a:schemeClr>
              </a:solidFill>
            </a:endParaRPr>
          </a:p>
        </p:txBody>
      </p:sp>
    </p:spTree>
    <p:extLst>
      <p:ext uri="{BB962C8B-B14F-4D97-AF65-F5344CB8AC3E}">
        <p14:creationId xmlns:p14="http://schemas.microsoft.com/office/powerpoint/2010/main" val="3476631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72" y="630127"/>
            <a:ext cx="7992888" cy="1143000"/>
          </a:xfrm>
        </p:spPr>
        <p:txBody>
          <a:bodyPr/>
          <a:lstStyle/>
          <a:p>
            <a:pPr marL="342900" indent="-342900">
              <a:buFont typeface="Wingdings" panose="05000000000000000000" pitchFamily="2" charset="2"/>
              <a:buChar char="Ø"/>
            </a:pPr>
            <a:r>
              <a:rPr lang="fr-BE" sz="2000" b="1" dirty="0" smtClean="0">
                <a:solidFill>
                  <a:srgbClr val="002060"/>
                </a:solidFill>
                <a:latin typeface="+mn-lt"/>
              </a:rPr>
              <a:t>Option </a:t>
            </a:r>
            <a:r>
              <a:rPr lang="fr-BE" sz="2000" b="1" i="1" dirty="0" err="1" smtClean="0">
                <a:solidFill>
                  <a:srgbClr val="002060"/>
                </a:solidFill>
                <a:latin typeface="+mn-lt"/>
              </a:rPr>
              <a:t>Don’t</a:t>
            </a:r>
            <a:r>
              <a:rPr lang="fr-BE" sz="2000" b="1" i="1" dirty="0" smtClean="0">
                <a:solidFill>
                  <a:srgbClr val="002060"/>
                </a:solidFill>
                <a:latin typeface="+mn-lt"/>
              </a:rPr>
              <a:t>  change the holdings record</a:t>
            </a:r>
            <a:endParaRPr lang="fr-BE" sz="2000" b="1" dirty="0">
              <a:solidFill>
                <a:srgbClr val="002060"/>
              </a:solidFill>
              <a:latin typeface="+mn-lt"/>
            </a:endParaRPr>
          </a:p>
        </p:txBody>
      </p:sp>
      <p:sp>
        <p:nvSpPr>
          <p:cNvPr id="3" name="Espace réservé du contenu 2"/>
          <p:cNvSpPr>
            <a:spLocks noGrp="1"/>
          </p:cNvSpPr>
          <p:nvPr>
            <p:ph idx="1"/>
          </p:nvPr>
        </p:nvSpPr>
        <p:spPr>
          <a:xfrm>
            <a:off x="233772" y="1544805"/>
            <a:ext cx="7992888" cy="5348064"/>
          </a:xfrm>
        </p:spPr>
        <p:txBody>
          <a:bodyPr/>
          <a:lstStyle/>
          <a:p>
            <a:pPr marL="114300" indent="0">
              <a:buNone/>
            </a:pPr>
            <a:r>
              <a:rPr lang="fr-BE" dirty="0" smtClean="0"/>
              <a:t>Choisir cette option si le holding doit être conservé.</a:t>
            </a:r>
          </a:p>
          <a:p>
            <a:pPr marL="114300" indent="0">
              <a:buNone/>
            </a:pPr>
            <a:r>
              <a:rPr lang="fr-BE" dirty="0" smtClean="0"/>
              <a:t>Un </a:t>
            </a:r>
            <a:r>
              <a:rPr lang="fr-BE" dirty="0"/>
              <a:t>message signale que l’exemplaire a bien </a:t>
            </a:r>
            <a:r>
              <a:rPr lang="fr-BE"/>
              <a:t>été </a:t>
            </a:r>
            <a:r>
              <a:rPr lang="fr-BE" smtClean="0"/>
              <a:t>supprimé.</a:t>
            </a:r>
          </a:p>
          <a:p>
            <a:pPr marL="114300" indent="0">
              <a:buNone/>
            </a:pPr>
            <a:endParaRPr lang="fr-BE" sz="1000" dirty="0" smtClean="0"/>
          </a:p>
          <a:p>
            <a:pPr marL="114300" indent="0">
              <a:buNone/>
            </a:pPr>
            <a:r>
              <a:rPr lang="fr-BE"/>
              <a:t> </a:t>
            </a:r>
            <a:r>
              <a:rPr lang="fr-BE" smtClean="0"/>
              <a:t> * Si la suppression a été faite à partir de l’éditeur d’exemplaire physique (physical item editor), </a:t>
            </a:r>
            <a:r>
              <a:rPr lang="fr-BE" dirty="0"/>
              <a:t>il est possible </a:t>
            </a:r>
            <a:r>
              <a:rPr lang="fr-BE" dirty="0" smtClean="0"/>
              <a:t> </a:t>
            </a:r>
            <a:r>
              <a:rPr lang="fr-BE" smtClean="0"/>
              <a:t>de </a:t>
            </a:r>
            <a:r>
              <a:rPr lang="fr-BE" b="1" smtClean="0"/>
              <a:t>visualiser </a:t>
            </a:r>
            <a:r>
              <a:rPr lang="fr-BE" smtClean="0"/>
              <a:t>puis d’</a:t>
            </a:r>
            <a:r>
              <a:rPr lang="fr-BE" b="1" smtClean="0"/>
              <a:t>éditer </a:t>
            </a:r>
            <a:r>
              <a:rPr lang="fr-BE" smtClean="0"/>
              <a:t>la notice de fonds (holding) </a:t>
            </a:r>
            <a:r>
              <a:rPr lang="fr-BE" dirty="0"/>
              <a:t>ou la </a:t>
            </a:r>
            <a:r>
              <a:rPr lang="fr-BE"/>
              <a:t>notice </a:t>
            </a:r>
            <a:r>
              <a:rPr lang="fr-BE" smtClean="0"/>
              <a:t>bibliographique. </a:t>
            </a:r>
            <a:endParaRPr lang="fr-BE" dirty="0"/>
          </a:p>
          <a:p>
            <a:pPr marL="114300" indent="0">
              <a:buNone/>
            </a:pPr>
            <a:endParaRPr lang="fr-BE" b="1" i="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34</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10" name="Titre 1"/>
          <p:cNvSpPr txBox="1">
            <a:spLocks/>
          </p:cNvSpPr>
          <p:nvPr/>
        </p:nvSpPr>
        <p:spPr>
          <a:xfrm>
            <a:off x="0" y="14302"/>
            <a:ext cx="8460432" cy="936871"/>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457200" indent="-457200">
              <a:buFont typeface="Wingdings" panose="05000000000000000000" pitchFamily="2" charset="2"/>
              <a:buChar char="v"/>
            </a:pPr>
            <a:r>
              <a:rPr lang="fr-BE" sz="2400" smtClean="0"/>
              <a:t>Supprimer un exemplaire </a:t>
            </a:r>
            <a:r>
              <a:rPr lang="fr-BE" sz="2400"/>
              <a:t>unique et  </a:t>
            </a:r>
            <a:r>
              <a:rPr lang="fr-BE" sz="2400" smtClean="0"/>
              <a:t>son holding </a:t>
            </a:r>
            <a:endParaRPr lang="fr-BE" sz="2400" dirty="0"/>
          </a:p>
        </p:txBody>
      </p:sp>
      <p:pic>
        <p:nvPicPr>
          <p:cNvPr id="8" name="Image 7"/>
          <p:cNvPicPr>
            <a:picLocks noChangeAspect="1"/>
          </p:cNvPicPr>
          <p:nvPr/>
        </p:nvPicPr>
        <p:blipFill>
          <a:blip r:embed="rId2"/>
          <a:stretch>
            <a:fillRect/>
          </a:stretch>
        </p:blipFill>
        <p:spPr>
          <a:xfrm>
            <a:off x="1115616" y="3748415"/>
            <a:ext cx="6791325" cy="2524125"/>
          </a:xfrm>
          <a:prstGeom prst="rect">
            <a:avLst/>
          </a:prstGeom>
        </p:spPr>
      </p:pic>
      <p:cxnSp>
        <p:nvCxnSpPr>
          <p:cNvPr id="12" name="Connecteur droit avec flèche 11"/>
          <p:cNvCxnSpPr/>
          <p:nvPr/>
        </p:nvCxnSpPr>
        <p:spPr>
          <a:xfrm flipH="1">
            <a:off x="4230216" y="3183110"/>
            <a:ext cx="1277889" cy="1398018"/>
          </a:xfrm>
          <a:prstGeom prst="straightConnector1">
            <a:avLst/>
          </a:prstGeom>
          <a:ln w="2222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66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Récupération des données</a:t>
            </a:r>
            <a:endParaRPr lang="en-US"/>
          </a:p>
        </p:txBody>
      </p:sp>
      <p:sp>
        <p:nvSpPr>
          <p:cNvPr id="6" name="ZoneTexte 5"/>
          <p:cNvSpPr txBox="1"/>
          <p:nvPr/>
        </p:nvSpPr>
        <p:spPr>
          <a:xfrm>
            <a:off x="89756" y="465685"/>
            <a:ext cx="8280920" cy="5940088"/>
          </a:xfrm>
          <a:prstGeom prst="rect">
            <a:avLst/>
          </a:prstGeom>
          <a:noFill/>
        </p:spPr>
        <p:txBody>
          <a:bodyPr wrap="square" rtlCol="0">
            <a:spAutoFit/>
          </a:bodyPr>
          <a:lstStyle/>
          <a:p>
            <a:pPr algn="ctr"/>
            <a:r>
              <a:rPr lang="fr-BE" sz="1400" b="1" smtClean="0">
                <a:solidFill>
                  <a:srgbClr val="7B7859"/>
                </a:solidFill>
              </a:rPr>
              <a:t> </a:t>
            </a:r>
            <a:endParaRPr lang="fr-BE" sz="1400" b="1" dirty="0" smtClean="0">
              <a:solidFill>
                <a:srgbClr val="7B7859"/>
              </a:solidFill>
            </a:endParaRPr>
          </a:p>
          <a:p>
            <a:endParaRPr lang="fr-BE" sz="1400" b="1" dirty="0">
              <a:solidFill>
                <a:srgbClr val="FF9900"/>
              </a:solidFill>
            </a:endParaRPr>
          </a:p>
          <a:p>
            <a:pPr marL="342900" indent="-342900">
              <a:buFont typeface="Wingdings" panose="05000000000000000000" pitchFamily="2" charset="2"/>
              <a:buChar char="Ø"/>
            </a:pPr>
            <a:r>
              <a:rPr lang="fr-BE" sz="2000" b="1" dirty="0">
                <a:solidFill>
                  <a:srgbClr val="002060"/>
                </a:solidFill>
              </a:rPr>
              <a:t>Option</a:t>
            </a:r>
            <a:r>
              <a:rPr lang="fr-BE" sz="2000" dirty="0">
                <a:solidFill>
                  <a:srgbClr val="002060"/>
                </a:solidFill>
              </a:rPr>
              <a:t> </a:t>
            </a:r>
            <a:r>
              <a:rPr lang="fr-BE" sz="2000" b="1" i="1" dirty="0" err="1" smtClean="0">
                <a:solidFill>
                  <a:srgbClr val="002060"/>
                </a:solidFill>
              </a:rPr>
              <a:t>Suppress</a:t>
            </a:r>
            <a:r>
              <a:rPr lang="fr-BE" sz="2000" b="1" i="1" dirty="0" smtClean="0">
                <a:solidFill>
                  <a:srgbClr val="002060"/>
                </a:solidFill>
              </a:rPr>
              <a:t> </a:t>
            </a:r>
            <a:r>
              <a:rPr lang="fr-BE" sz="2000" b="1" i="1" dirty="0">
                <a:solidFill>
                  <a:srgbClr val="002060"/>
                </a:solidFill>
              </a:rPr>
              <a:t>the holdings </a:t>
            </a:r>
            <a:r>
              <a:rPr lang="fr-BE" sz="2000" b="1" i="1">
                <a:solidFill>
                  <a:srgbClr val="002060"/>
                </a:solidFill>
              </a:rPr>
              <a:t>record </a:t>
            </a:r>
            <a:r>
              <a:rPr lang="fr-BE" sz="2000" b="1" i="1" smtClean="0">
                <a:solidFill>
                  <a:srgbClr val="002060"/>
                </a:solidFill>
              </a:rPr>
              <a:t>from </a:t>
            </a:r>
            <a:r>
              <a:rPr lang="fr-BE" sz="2000" b="1" i="1" dirty="0" err="1" smtClean="0">
                <a:solidFill>
                  <a:srgbClr val="002060"/>
                </a:solidFill>
              </a:rPr>
              <a:t>externalization</a:t>
            </a:r>
            <a:endParaRPr lang="fr-BE" sz="2000" b="1" i="1" dirty="0" smtClean="0">
              <a:solidFill>
                <a:srgbClr val="002060"/>
              </a:solidFill>
            </a:endParaRPr>
          </a:p>
          <a:p>
            <a:pPr marL="342900" indent="-342900">
              <a:buFont typeface="Wingdings" panose="05000000000000000000" pitchFamily="2" charset="2"/>
              <a:buChar char="Ø"/>
            </a:pPr>
            <a:endParaRPr lang="fr-BE" b="1" i="1" dirty="0">
              <a:solidFill>
                <a:srgbClr val="7B7859"/>
              </a:solidFill>
            </a:endParaRPr>
          </a:p>
          <a:p>
            <a:pPr marL="114300" indent="0" algn="just">
              <a:buNone/>
            </a:pPr>
            <a:r>
              <a:rPr lang="fr-BE" sz="2000" dirty="0"/>
              <a:t>Permet de </a:t>
            </a:r>
            <a:r>
              <a:rPr lang="fr-BE" sz="2000" b="1" dirty="0">
                <a:solidFill>
                  <a:srgbClr val="002060"/>
                </a:solidFill>
              </a:rPr>
              <a:t>conserver la </a:t>
            </a:r>
            <a:r>
              <a:rPr lang="fr-BE" sz="2000" b="1">
                <a:solidFill>
                  <a:srgbClr val="002060"/>
                </a:solidFill>
              </a:rPr>
              <a:t>notice </a:t>
            </a:r>
            <a:r>
              <a:rPr lang="fr-BE" sz="2000" b="1" smtClean="0">
                <a:solidFill>
                  <a:srgbClr val="002060"/>
                </a:solidFill>
              </a:rPr>
              <a:t>de fonds </a:t>
            </a:r>
            <a:r>
              <a:rPr lang="fr-BE" sz="2000" i="1" smtClean="0">
                <a:solidFill>
                  <a:srgbClr val="002060"/>
                </a:solidFill>
              </a:rPr>
              <a:t>(holding)</a:t>
            </a:r>
            <a:r>
              <a:rPr lang="fr-BE" sz="2000" smtClean="0"/>
              <a:t>, </a:t>
            </a:r>
            <a:r>
              <a:rPr lang="fr-BE" sz="2000" dirty="0"/>
              <a:t>dépourvue de tout exemplaire, dans Alma, mais </a:t>
            </a:r>
            <a:r>
              <a:rPr lang="fr-BE" sz="2000" b="1" dirty="0">
                <a:solidFill>
                  <a:srgbClr val="002060"/>
                </a:solidFill>
              </a:rPr>
              <a:t>sans la publier dans Primo</a:t>
            </a:r>
            <a:r>
              <a:rPr lang="fr-BE" sz="2000" dirty="0"/>
              <a:t>.</a:t>
            </a:r>
          </a:p>
          <a:p>
            <a:pPr marL="114300" indent="0" algn="just">
              <a:buNone/>
            </a:pPr>
            <a:endParaRPr lang="fr-BE" sz="2000" smtClean="0"/>
          </a:p>
          <a:p>
            <a:pPr marL="342900" indent="-342900">
              <a:buFont typeface="Wingdings" panose="05000000000000000000" pitchFamily="2" charset="2"/>
              <a:buChar char="Ø"/>
            </a:pPr>
            <a:r>
              <a:rPr lang="fr-BE" sz="2000" b="1">
                <a:solidFill>
                  <a:srgbClr val="002060"/>
                </a:solidFill>
              </a:rPr>
              <a:t>Option </a:t>
            </a:r>
            <a:r>
              <a:rPr lang="fr-BE" sz="2000" b="1" i="1">
                <a:solidFill>
                  <a:srgbClr val="002060"/>
                </a:solidFill>
              </a:rPr>
              <a:t>Delete </a:t>
            </a:r>
            <a:r>
              <a:rPr lang="fr-BE" sz="2000" b="1" i="1" smtClean="0">
                <a:solidFill>
                  <a:srgbClr val="002060"/>
                </a:solidFill>
              </a:rPr>
              <a:t>the </a:t>
            </a:r>
            <a:r>
              <a:rPr lang="fr-BE" sz="2000" b="1" i="1">
                <a:solidFill>
                  <a:srgbClr val="002060"/>
                </a:solidFill>
              </a:rPr>
              <a:t>holdings record</a:t>
            </a:r>
            <a:endParaRPr lang="fr-BE" sz="2000" b="1">
              <a:solidFill>
                <a:srgbClr val="002060"/>
              </a:solidFill>
            </a:endParaRPr>
          </a:p>
          <a:p>
            <a:pPr marL="114300" indent="0">
              <a:buNone/>
            </a:pPr>
            <a:endParaRPr lang="fr-BE"/>
          </a:p>
          <a:p>
            <a:pPr marL="114300" indent="0">
              <a:buNone/>
            </a:pPr>
            <a:r>
              <a:rPr lang="fr-BE"/>
              <a:t>Permet de </a:t>
            </a:r>
            <a:r>
              <a:rPr lang="fr-BE" b="1">
                <a:solidFill>
                  <a:srgbClr val="002060"/>
                </a:solidFill>
              </a:rPr>
              <a:t>supprimer la notice Holding tout en conservant la notice bibliographique</a:t>
            </a:r>
            <a:r>
              <a:rPr lang="fr-BE"/>
              <a:t>.  </a:t>
            </a:r>
          </a:p>
          <a:p>
            <a:pPr marL="114300" indent="0" algn="just">
              <a:buNone/>
            </a:pPr>
            <a:r>
              <a:rPr lang="fr-BE"/>
              <a:t>Si on se rend compte, par la suite, que cette notice bibliographique </a:t>
            </a:r>
            <a:r>
              <a:rPr lang="fr-BE" smtClean="0"/>
              <a:t>n’a </a:t>
            </a:r>
            <a:r>
              <a:rPr lang="fr-BE"/>
              <a:t>pas d’autre HOL, qu’elle n’est reliée à aucune autre notice bibliographique et qu’elle ne doit pas être conservée, </a:t>
            </a:r>
            <a:r>
              <a:rPr lang="fr-BE" smtClean="0"/>
              <a:t>le rôle «</a:t>
            </a:r>
            <a:r>
              <a:rPr lang="fr-BE"/>
              <a:t> </a:t>
            </a:r>
            <a:r>
              <a:rPr lang="fr-BE" i="1">
                <a:solidFill>
                  <a:srgbClr val="7030A0"/>
                </a:solidFill>
              </a:rPr>
              <a:t>Cataloger extended</a:t>
            </a:r>
            <a:r>
              <a:rPr lang="fr-BE"/>
              <a:t> »</a:t>
            </a:r>
            <a:r>
              <a:rPr lang="fr-BE" i="1"/>
              <a:t> </a:t>
            </a:r>
            <a:r>
              <a:rPr lang="fr-BE" smtClean="0"/>
              <a:t>peut </a:t>
            </a:r>
            <a:r>
              <a:rPr lang="fr-BE"/>
              <a:t>la supprimer dans le metadata editor. </a:t>
            </a:r>
            <a:endParaRPr lang="fr-BE" smtClean="0"/>
          </a:p>
          <a:p>
            <a:pPr marL="114300" indent="0" algn="just">
              <a:buNone/>
            </a:pPr>
            <a:endParaRPr lang="fr-BE">
              <a:sym typeface="Wingdings"/>
            </a:endParaRPr>
          </a:p>
          <a:p>
            <a:pPr marL="114300" algn="just"/>
            <a:r>
              <a:rPr lang="fr-BE" b="1" smtClean="0">
                <a:solidFill>
                  <a:srgbClr val="0070C0"/>
                </a:solidFill>
                <a:sym typeface="Wingdings"/>
              </a:rPr>
              <a:t>DANS LES 3 CAS </a:t>
            </a:r>
            <a:r>
              <a:rPr lang="fr-BE" smtClean="0">
                <a:sym typeface="Wingdings"/>
              </a:rPr>
              <a:t>: </a:t>
            </a:r>
            <a:r>
              <a:rPr lang="fr-BE" smtClean="0">
                <a:solidFill>
                  <a:srgbClr val="00B0F0"/>
                </a:solidFill>
                <a:sym typeface="Wingdings"/>
              </a:rPr>
              <a:t>éviter </a:t>
            </a:r>
            <a:r>
              <a:rPr lang="fr-BE">
                <a:solidFill>
                  <a:srgbClr val="00B0F0"/>
                </a:solidFill>
                <a:sym typeface="Wingdings"/>
              </a:rPr>
              <a:t>de </a:t>
            </a:r>
            <a:r>
              <a:rPr lang="fr-BE" smtClean="0">
                <a:solidFill>
                  <a:srgbClr val="00B0F0"/>
                </a:solidFill>
                <a:sym typeface="Wingdings"/>
              </a:rPr>
              <a:t>laisser dans le répertoire </a:t>
            </a:r>
            <a:r>
              <a:rPr lang="fr-BE">
                <a:solidFill>
                  <a:srgbClr val="00B0F0"/>
                </a:solidFill>
                <a:sym typeface="Wingdings"/>
              </a:rPr>
              <a:t>une notice bibliographique isolée </a:t>
            </a:r>
            <a:r>
              <a:rPr lang="fr-BE">
                <a:sym typeface="Wingdings"/>
              </a:rPr>
              <a:t>(dépourvue de tout inventaire</a:t>
            </a:r>
            <a:r>
              <a:rPr lang="fr-BE" smtClean="0">
                <a:sym typeface="Wingdings"/>
              </a:rPr>
              <a:t>) </a:t>
            </a:r>
            <a:r>
              <a:rPr lang="fr-BE" smtClean="0">
                <a:solidFill>
                  <a:srgbClr val="00B0F0"/>
                </a:solidFill>
                <a:sym typeface="Wingdings"/>
              </a:rPr>
              <a:t>ou une notice bibliographique associée à une notice de fonds sans exemplaire</a:t>
            </a:r>
            <a:r>
              <a:rPr lang="fr-BE" smtClean="0">
                <a:sym typeface="Wingdings"/>
              </a:rPr>
              <a:t> si ce n’est pas requis par un traitement bibliographique spécifique (notices liées) </a:t>
            </a:r>
          </a:p>
          <a:p>
            <a:pPr marL="114300" algn="just"/>
            <a:r>
              <a:rPr lang="fr-BE" smtClean="0">
                <a:sym typeface="Wingdings"/>
              </a:rPr>
              <a:t>=&gt; Toujours vérifier </a:t>
            </a:r>
            <a:r>
              <a:rPr lang="fr-BE">
                <a:sym typeface="Wingdings"/>
              </a:rPr>
              <a:t>l’arborescence </a:t>
            </a:r>
            <a:r>
              <a:rPr lang="fr-BE" i="1" u="sng">
                <a:sym typeface="Wingdings"/>
              </a:rPr>
              <a:t>avant</a:t>
            </a:r>
            <a:r>
              <a:rPr lang="fr-BE" i="1">
                <a:sym typeface="Wingdings"/>
              </a:rPr>
              <a:t> </a:t>
            </a:r>
            <a:r>
              <a:rPr lang="fr-BE">
                <a:sym typeface="Wingdings"/>
              </a:rPr>
              <a:t>de supprimer l’exemplaire et choisir la dernière option </a:t>
            </a:r>
            <a:r>
              <a:rPr lang="fr-BE" u="sng">
                <a:sym typeface="Wingdings"/>
              </a:rPr>
              <a:t>si</a:t>
            </a:r>
            <a:r>
              <a:rPr lang="fr-BE">
                <a:sym typeface="Wingdings"/>
              </a:rPr>
              <a:t> la notice bibliographique peut </a:t>
            </a:r>
            <a:r>
              <a:rPr lang="fr-BE" smtClean="0">
                <a:sym typeface="Wingdings"/>
              </a:rPr>
              <a:t>être supprimée également.</a:t>
            </a:r>
            <a:endParaRPr lang="fr-BE" sz="2200" dirty="0"/>
          </a:p>
        </p:txBody>
      </p:sp>
      <p:sp>
        <p:nvSpPr>
          <p:cNvPr id="8" name="Titre 1"/>
          <p:cNvSpPr txBox="1">
            <a:spLocks/>
          </p:cNvSpPr>
          <p:nvPr/>
        </p:nvSpPr>
        <p:spPr>
          <a:xfrm>
            <a:off x="0" y="14302"/>
            <a:ext cx="8460432" cy="936871"/>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457200" indent="-457200">
              <a:buFont typeface="Wingdings" panose="05000000000000000000" pitchFamily="2" charset="2"/>
              <a:buChar char="v"/>
            </a:pPr>
            <a:r>
              <a:rPr lang="fr-BE" sz="2400" smtClean="0"/>
              <a:t>Supprimer un exemplaire </a:t>
            </a:r>
            <a:r>
              <a:rPr lang="fr-BE" sz="2400"/>
              <a:t>unique et  </a:t>
            </a:r>
            <a:r>
              <a:rPr lang="fr-BE" sz="2400" smtClean="0"/>
              <a:t>son holding </a:t>
            </a:r>
            <a:endParaRPr lang="fr-BE" sz="2400" dirty="0"/>
          </a:p>
        </p:txBody>
      </p:sp>
    </p:spTree>
    <p:extLst>
      <p:ext uri="{BB962C8B-B14F-4D97-AF65-F5344CB8AC3E}">
        <p14:creationId xmlns:p14="http://schemas.microsoft.com/office/powerpoint/2010/main" val="2245664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23025" y="506895"/>
            <a:ext cx="7992888" cy="853300"/>
          </a:xfrm>
        </p:spPr>
        <p:txBody>
          <a:bodyPr/>
          <a:lstStyle/>
          <a:p>
            <a:pPr marL="457200" indent="-457200">
              <a:buFont typeface="Wingdings" panose="05000000000000000000" pitchFamily="2" charset="2"/>
              <a:buChar char="Ø"/>
            </a:pPr>
            <a:r>
              <a:rPr lang="fr-BE" sz="2000" b="1" dirty="0" smtClean="0">
                <a:solidFill>
                  <a:srgbClr val="002060"/>
                </a:solidFill>
                <a:latin typeface="+mn-lt"/>
              </a:rPr>
              <a:t>Option </a:t>
            </a:r>
            <a:r>
              <a:rPr lang="fr-BE" sz="2000" b="1" i="1" dirty="0" err="1" smtClean="0">
                <a:solidFill>
                  <a:srgbClr val="002060"/>
                </a:solidFill>
                <a:latin typeface="+mn-lt"/>
              </a:rPr>
              <a:t>Delete</a:t>
            </a:r>
            <a:r>
              <a:rPr lang="fr-BE" sz="2000" b="1" i="1" dirty="0" smtClean="0">
                <a:solidFill>
                  <a:srgbClr val="002060"/>
                </a:solidFill>
                <a:latin typeface="+mn-lt"/>
              </a:rPr>
              <a:t> </a:t>
            </a:r>
            <a:r>
              <a:rPr lang="fr-BE" sz="2000" b="1" i="1" dirty="0" err="1" smtClean="0">
                <a:solidFill>
                  <a:srgbClr val="002060"/>
                </a:solidFill>
                <a:latin typeface="+mn-lt"/>
              </a:rPr>
              <a:t>bibliographic</a:t>
            </a:r>
            <a:r>
              <a:rPr lang="fr-BE" sz="2000" b="1" i="1" dirty="0" smtClean="0">
                <a:solidFill>
                  <a:srgbClr val="002060"/>
                </a:solidFill>
                <a:latin typeface="+mn-lt"/>
              </a:rPr>
              <a:t> record </a:t>
            </a:r>
            <a:r>
              <a:rPr lang="fr-BE" sz="2000" b="1" i="1" dirty="0" err="1" smtClean="0">
                <a:solidFill>
                  <a:srgbClr val="002060"/>
                </a:solidFill>
                <a:latin typeface="+mn-lt"/>
              </a:rPr>
              <a:t>that</a:t>
            </a:r>
            <a:r>
              <a:rPr lang="fr-BE" sz="2000" b="1" i="1" dirty="0" smtClean="0">
                <a:solidFill>
                  <a:srgbClr val="002060"/>
                </a:solidFill>
                <a:latin typeface="+mn-lt"/>
              </a:rPr>
              <a:t> have no </a:t>
            </a:r>
            <a:r>
              <a:rPr lang="fr-BE" sz="2000" b="1" i="1" err="1" smtClean="0">
                <a:solidFill>
                  <a:srgbClr val="002060"/>
                </a:solidFill>
                <a:latin typeface="+mn-lt"/>
              </a:rPr>
              <a:t>other</a:t>
            </a:r>
            <a:r>
              <a:rPr lang="fr-BE" sz="2000" b="1" i="1" smtClean="0">
                <a:solidFill>
                  <a:srgbClr val="002060"/>
                </a:solidFill>
                <a:latin typeface="+mn-lt"/>
              </a:rPr>
              <a:t> holding</a:t>
            </a:r>
            <a:endParaRPr lang="fr-BE" sz="2000" b="1" dirty="0">
              <a:solidFill>
                <a:srgbClr val="002060"/>
              </a:solidFill>
              <a:latin typeface="+mn-lt"/>
            </a:endParaRPr>
          </a:p>
        </p:txBody>
      </p:sp>
      <p:sp>
        <p:nvSpPr>
          <p:cNvPr id="7" name="Espace réservé du contenu 6"/>
          <p:cNvSpPr>
            <a:spLocks noGrp="1"/>
          </p:cNvSpPr>
          <p:nvPr>
            <p:ph idx="1"/>
          </p:nvPr>
        </p:nvSpPr>
        <p:spPr>
          <a:xfrm>
            <a:off x="211362" y="1252244"/>
            <a:ext cx="8126158" cy="5060032"/>
          </a:xfrm>
        </p:spPr>
        <p:txBody>
          <a:bodyPr/>
          <a:lstStyle/>
          <a:p>
            <a:pPr marL="114300" indent="0">
              <a:buNone/>
            </a:pPr>
            <a:r>
              <a:rPr lang="fr-BE" dirty="0" smtClean="0"/>
              <a:t>Permet </a:t>
            </a:r>
            <a:r>
              <a:rPr lang="fr-BE" dirty="0"/>
              <a:t>de </a:t>
            </a:r>
            <a:r>
              <a:rPr lang="fr-BE" b="1" dirty="0">
                <a:solidFill>
                  <a:srgbClr val="002060"/>
                </a:solidFill>
              </a:rPr>
              <a:t>supprimer, </a:t>
            </a:r>
            <a:r>
              <a:rPr lang="fr-BE" b="1" i="1" u="sng" dirty="0">
                <a:solidFill>
                  <a:srgbClr val="002060"/>
                </a:solidFill>
              </a:rPr>
              <a:t>à la fois</a:t>
            </a:r>
            <a:r>
              <a:rPr lang="fr-BE" b="1" dirty="0">
                <a:solidFill>
                  <a:srgbClr val="002060"/>
                </a:solidFill>
              </a:rPr>
              <a:t>, le holding </a:t>
            </a:r>
            <a:r>
              <a:rPr lang="fr-BE" b="1" i="1" u="sng" dirty="0">
                <a:solidFill>
                  <a:srgbClr val="002060"/>
                </a:solidFill>
              </a:rPr>
              <a:t>et</a:t>
            </a:r>
            <a:r>
              <a:rPr lang="fr-BE" b="1" dirty="0">
                <a:solidFill>
                  <a:srgbClr val="002060"/>
                </a:solidFill>
              </a:rPr>
              <a:t> </a:t>
            </a:r>
            <a:r>
              <a:rPr lang="fr-BE" b="1" dirty="0" smtClean="0">
                <a:solidFill>
                  <a:srgbClr val="002060"/>
                </a:solidFill>
              </a:rPr>
              <a:t>la </a:t>
            </a:r>
            <a:r>
              <a:rPr lang="fr-BE" b="1">
                <a:solidFill>
                  <a:srgbClr val="002060"/>
                </a:solidFill>
              </a:rPr>
              <a:t>notice </a:t>
            </a:r>
            <a:r>
              <a:rPr lang="fr-BE" b="1" smtClean="0">
                <a:solidFill>
                  <a:srgbClr val="002060"/>
                </a:solidFill>
              </a:rPr>
              <a:t>bibliographique. </a:t>
            </a:r>
          </a:p>
          <a:p>
            <a:pPr marL="114300" indent="0">
              <a:buNone/>
            </a:pPr>
            <a:r>
              <a:rPr lang="fr-BE" sz="1800" b="1" smtClean="0"/>
              <a:t>! Si la </a:t>
            </a:r>
            <a:r>
              <a:rPr lang="fr-BE" sz="1800" b="1"/>
              <a:t>notice </a:t>
            </a:r>
            <a:r>
              <a:rPr lang="fr-BE" sz="1800" b="1" smtClean="0"/>
              <a:t>est </a:t>
            </a:r>
            <a:r>
              <a:rPr lang="fr-BE" sz="1800" b="1"/>
              <a:t>reliée </a:t>
            </a:r>
            <a:r>
              <a:rPr lang="fr-BE" sz="1800" b="1" smtClean="0"/>
              <a:t>à </a:t>
            </a:r>
            <a:r>
              <a:rPr lang="fr-BE" sz="1800" b="1" dirty="0"/>
              <a:t>d’autres </a:t>
            </a:r>
            <a:r>
              <a:rPr lang="fr-BE" sz="1800" b="1" smtClean="0"/>
              <a:t>notices </a:t>
            </a:r>
            <a:r>
              <a:rPr lang="fr-BE" sz="1800" b="1"/>
              <a:t>bibliographiques, </a:t>
            </a:r>
            <a:r>
              <a:rPr lang="fr-BE" sz="1800" b="1" smtClean="0"/>
              <a:t>il </a:t>
            </a:r>
            <a:r>
              <a:rPr lang="fr-BE" sz="1800" b="1"/>
              <a:t>n’y a pas </a:t>
            </a:r>
            <a:r>
              <a:rPr lang="fr-BE" sz="1800" b="1" smtClean="0"/>
              <a:t>d’alerte</a:t>
            </a:r>
          </a:p>
          <a:p>
            <a:pPr>
              <a:buFont typeface="Symbol" panose="05050102010706020507" pitchFamily="18" charset="2"/>
              <a:buChar char="Þ"/>
            </a:pPr>
            <a:r>
              <a:rPr lang="fr-BE" sz="1800" smtClean="0"/>
              <a:t>La zone de lien, si elle présente dans l’autre notice, n’est forcément pas supprimée de cette autre notice</a:t>
            </a:r>
          </a:p>
          <a:p>
            <a:pPr>
              <a:buFont typeface="Symbol" panose="05050102010706020507" pitchFamily="18" charset="2"/>
              <a:buChar char="Þ"/>
            </a:pPr>
            <a:r>
              <a:rPr lang="fr-BE" sz="1800" smtClean="0"/>
              <a:t>Dans tous les cas, la notice restante, même si elle ne contient pas la zone de lien,  n’est pas republiée sur Primo : le lien reste donc utilisable dans Primo mais ne débouche sur aucun résultat !</a:t>
            </a:r>
            <a:endParaRPr lang="fr-BE" sz="1800" i="1" dirty="0"/>
          </a:p>
          <a:p>
            <a:pPr marL="114300" indent="0">
              <a:buNone/>
            </a:pPr>
            <a:r>
              <a:rPr lang="fr-BE" sz="1600" smtClean="0">
                <a:sym typeface="Wingdings" panose="05000000000000000000" pitchFamily="2" charset="2"/>
              </a:rPr>
              <a:t></a:t>
            </a:r>
            <a:r>
              <a:rPr lang="fr-BE" sz="1600" smtClean="0"/>
              <a:t> </a:t>
            </a:r>
            <a:r>
              <a:rPr lang="fr-BE" sz="1600" b="1" i="1" u="sng" smtClean="0"/>
              <a:t>Avant</a:t>
            </a:r>
            <a:r>
              <a:rPr lang="fr-BE" sz="1600" b="1" smtClean="0"/>
              <a:t> </a:t>
            </a:r>
            <a:r>
              <a:rPr lang="fr-BE" sz="1600" b="1" dirty="0"/>
              <a:t>de commencer </a:t>
            </a:r>
            <a:r>
              <a:rPr lang="fr-BE" sz="1600" b="1"/>
              <a:t>la </a:t>
            </a:r>
            <a:r>
              <a:rPr lang="fr-BE" sz="1600" b="1" smtClean="0"/>
              <a:t>procédure</a:t>
            </a:r>
            <a:r>
              <a:rPr lang="fr-BE" sz="1600" smtClean="0"/>
              <a:t>, toujour </a:t>
            </a:r>
            <a:r>
              <a:rPr lang="fr-BE" sz="1600" b="1" smtClean="0"/>
              <a:t>vérifier la </a:t>
            </a:r>
            <a:r>
              <a:rPr lang="fr-BE" sz="1600" b="1" dirty="0"/>
              <a:t>présence de notices </a:t>
            </a:r>
            <a:r>
              <a:rPr lang="fr-BE" sz="1600" b="1"/>
              <a:t>liées</a:t>
            </a:r>
            <a:r>
              <a:rPr lang="fr-BE" sz="1600"/>
              <a:t> </a:t>
            </a:r>
            <a:r>
              <a:rPr lang="fr-BE" sz="1600" smtClean="0"/>
              <a:t>(par ex. via </a:t>
            </a:r>
            <a:r>
              <a:rPr lang="fr-BE" sz="1600"/>
              <a:t>le </a:t>
            </a:r>
            <a:r>
              <a:rPr lang="fr-BE" sz="1600" smtClean="0"/>
              <a:t>bouton « Plus d’info  » ( </a:t>
            </a:r>
            <a:r>
              <a:rPr lang="fr-BE" sz="1600" dirty="0"/>
              <a:t>«</a:t>
            </a:r>
            <a:r>
              <a:rPr lang="fr-BE" sz="1600"/>
              <a:t> </a:t>
            </a:r>
            <a:r>
              <a:rPr lang="fr-BE" sz="1600" i="1" smtClean="0"/>
              <a:t>More info</a:t>
            </a:r>
            <a:r>
              <a:rPr lang="fr-BE" sz="1600" smtClean="0"/>
              <a:t>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36</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pic>
        <p:nvPicPr>
          <p:cNvPr id="13" name="Image 12" descr="http://icongal.com/gallery/image/316266/attention.png"/>
          <p:cNvPicPr/>
          <p:nvPr/>
        </p:nvPicPr>
        <p:blipFill>
          <a:blip r:embed="rId3">
            <a:extLst>
              <a:ext uri="{28A0092B-C50C-407E-A947-70E740481C1C}">
                <a14:useLocalDpi xmlns:a14="http://schemas.microsoft.com/office/drawing/2010/main" val="0"/>
              </a:ext>
            </a:extLst>
          </a:blip>
          <a:srcRect/>
          <a:stretch>
            <a:fillRect/>
          </a:stretch>
        </p:blipFill>
        <p:spPr bwMode="auto">
          <a:xfrm>
            <a:off x="7661360" y="1948960"/>
            <a:ext cx="539750" cy="539750"/>
          </a:xfrm>
          <a:prstGeom prst="rect">
            <a:avLst/>
          </a:prstGeom>
          <a:noFill/>
          <a:ln>
            <a:noFill/>
          </a:ln>
        </p:spPr>
      </p:pic>
      <p:pic>
        <p:nvPicPr>
          <p:cNvPr id="24" name="Image 23"/>
          <p:cNvPicPr/>
          <p:nvPr/>
        </p:nvPicPr>
        <p:blipFill>
          <a:blip r:embed="rId4"/>
          <a:stretch>
            <a:fillRect/>
          </a:stretch>
        </p:blipFill>
        <p:spPr>
          <a:xfrm>
            <a:off x="1466996" y="3943184"/>
            <a:ext cx="5504945" cy="2914816"/>
          </a:xfrm>
          <a:prstGeom prst="rect">
            <a:avLst/>
          </a:prstGeom>
        </p:spPr>
      </p:pic>
      <p:cxnSp>
        <p:nvCxnSpPr>
          <p:cNvPr id="25" name="Connecteur droit avec flèche 24"/>
          <p:cNvCxnSpPr/>
          <p:nvPr/>
        </p:nvCxnSpPr>
        <p:spPr>
          <a:xfrm flipH="1">
            <a:off x="4427984" y="3782260"/>
            <a:ext cx="1296144" cy="87087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avec flèche vers la gauche 28"/>
          <p:cNvSpPr/>
          <p:nvPr/>
        </p:nvSpPr>
        <p:spPr>
          <a:xfrm>
            <a:off x="3472045" y="5778124"/>
            <a:ext cx="2592288" cy="53415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bg1"/>
                </a:solidFill>
              </a:rPr>
              <a:t>No </a:t>
            </a:r>
            <a:r>
              <a:rPr lang="fr-BE" dirty="0" err="1" smtClean="0">
                <a:solidFill>
                  <a:schemeClr val="bg1"/>
                </a:solidFill>
              </a:rPr>
              <a:t>related</a:t>
            </a:r>
            <a:r>
              <a:rPr lang="fr-BE" dirty="0" smtClean="0">
                <a:solidFill>
                  <a:schemeClr val="bg1"/>
                </a:solidFill>
              </a:rPr>
              <a:t> records</a:t>
            </a:r>
            <a:endParaRPr lang="fr-BE" dirty="0">
              <a:solidFill>
                <a:schemeClr val="bg1"/>
              </a:solidFill>
            </a:endParaRPr>
          </a:p>
        </p:txBody>
      </p:sp>
      <p:sp>
        <p:nvSpPr>
          <p:cNvPr id="10" name="Titre 1"/>
          <p:cNvSpPr txBox="1">
            <a:spLocks/>
          </p:cNvSpPr>
          <p:nvPr/>
        </p:nvSpPr>
        <p:spPr>
          <a:xfrm>
            <a:off x="0" y="14302"/>
            <a:ext cx="8460432" cy="936871"/>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457200" indent="-457200">
              <a:buFont typeface="Wingdings" panose="05000000000000000000" pitchFamily="2" charset="2"/>
              <a:buChar char="v"/>
            </a:pPr>
            <a:r>
              <a:rPr lang="fr-BE" sz="2400" smtClean="0"/>
              <a:t>Supprimer un </a:t>
            </a:r>
            <a:r>
              <a:rPr lang="fr-BE" sz="2400"/>
              <a:t>exemplaire unique et  </a:t>
            </a:r>
            <a:r>
              <a:rPr lang="fr-BE" sz="2400" smtClean="0"/>
              <a:t>son holding </a:t>
            </a:r>
            <a:endParaRPr lang="fr-BE" sz="2400" dirty="0"/>
          </a:p>
        </p:txBody>
      </p:sp>
    </p:spTree>
    <p:extLst>
      <p:ext uri="{BB962C8B-B14F-4D97-AF65-F5344CB8AC3E}">
        <p14:creationId xmlns:p14="http://schemas.microsoft.com/office/powerpoint/2010/main" val="1028572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37</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872"/>
            <a:ext cx="691200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avec flèche vers le bas 4"/>
          <p:cNvSpPr/>
          <p:nvPr/>
        </p:nvSpPr>
        <p:spPr>
          <a:xfrm>
            <a:off x="1043608" y="1915091"/>
            <a:ext cx="1368152" cy="10098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t>Message de confirmation</a:t>
            </a:r>
            <a:endParaRPr lang="fr-BE" sz="1400" dirty="0"/>
          </a:p>
        </p:txBody>
      </p:sp>
      <p:sp>
        <p:nvSpPr>
          <p:cNvPr id="6" name="Rectangle avec flèche vers le haut 5"/>
          <p:cNvSpPr/>
          <p:nvPr/>
        </p:nvSpPr>
        <p:spPr>
          <a:xfrm>
            <a:off x="2123728" y="3777426"/>
            <a:ext cx="1656184" cy="87571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t>Holding supprimé</a:t>
            </a:r>
            <a:endParaRPr lang="fr-BE" sz="1400" dirty="0"/>
          </a:p>
        </p:txBody>
      </p:sp>
      <p:cxnSp>
        <p:nvCxnSpPr>
          <p:cNvPr id="8" name="Connecteur droit avec flèche 7"/>
          <p:cNvCxnSpPr/>
          <p:nvPr/>
        </p:nvCxnSpPr>
        <p:spPr>
          <a:xfrm>
            <a:off x="5004048" y="3717032"/>
            <a:ext cx="792088" cy="288032"/>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48064" y="4005064"/>
            <a:ext cx="3528392" cy="984885"/>
          </a:xfrm>
          <a:prstGeom prst="rect">
            <a:avLst/>
          </a:prstGeom>
          <a:noFill/>
        </p:spPr>
        <p:txBody>
          <a:bodyPr wrap="square" rtlCol="0">
            <a:spAutoFit/>
          </a:bodyPr>
          <a:lstStyle/>
          <a:p>
            <a:r>
              <a:rPr lang="fr-BE" sz="1400" b="1" dirty="0" smtClean="0">
                <a:solidFill>
                  <a:srgbClr val="C00000"/>
                </a:solidFill>
              </a:rPr>
              <a:t>Si on clique «</a:t>
            </a:r>
            <a:r>
              <a:rPr lang="fr-BE" sz="1400" b="1" dirty="0" smtClean="0">
                <a:solidFill>
                  <a:srgbClr val="7B7859"/>
                </a:solidFill>
              </a:rPr>
              <a:t> </a:t>
            </a:r>
            <a:r>
              <a:rPr lang="fr-BE" sz="1600" b="1" i="1" dirty="0" err="1" smtClean="0">
                <a:solidFill>
                  <a:srgbClr val="00B050"/>
                </a:solidFill>
              </a:rPr>
              <a:t>View</a:t>
            </a:r>
            <a:r>
              <a:rPr lang="fr-BE" sz="1600" b="1" i="1" dirty="0" smtClean="0">
                <a:solidFill>
                  <a:srgbClr val="00B050"/>
                </a:solidFill>
              </a:rPr>
              <a:t> all holding</a:t>
            </a:r>
            <a:r>
              <a:rPr lang="fr-BE" sz="1400" b="1" dirty="0" smtClean="0">
                <a:solidFill>
                  <a:srgbClr val="7B7859"/>
                </a:solidFill>
              </a:rPr>
              <a:t> </a:t>
            </a:r>
            <a:r>
              <a:rPr lang="fr-BE" sz="1400" b="1" dirty="0" smtClean="0">
                <a:solidFill>
                  <a:srgbClr val="C00000"/>
                </a:solidFill>
              </a:rPr>
              <a:t>»,</a:t>
            </a:r>
            <a:r>
              <a:rPr lang="fr-BE" sz="1400" b="1" dirty="0" smtClean="0">
                <a:solidFill>
                  <a:srgbClr val="7B7859"/>
                </a:solidFill>
              </a:rPr>
              <a:t> </a:t>
            </a:r>
            <a:br>
              <a:rPr lang="fr-BE" sz="1400" b="1" dirty="0" smtClean="0">
                <a:solidFill>
                  <a:srgbClr val="7B7859"/>
                </a:solidFill>
              </a:rPr>
            </a:br>
            <a:endParaRPr lang="fr-BE" sz="1400" b="1" dirty="0" smtClean="0">
              <a:solidFill>
                <a:srgbClr val="7B7859"/>
              </a:solidFill>
            </a:endParaRPr>
          </a:p>
          <a:p>
            <a:r>
              <a:rPr lang="fr-BE" sz="1400" b="1" dirty="0" smtClean="0">
                <a:solidFill>
                  <a:srgbClr val="C00000"/>
                </a:solidFill>
              </a:rPr>
              <a:t>un message signale qu’il n’y a plus aucun holding attaché à la notice bibliographique</a:t>
            </a:r>
            <a:r>
              <a:rPr lang="fr-BE" sz="1200" b="1" dirty="0" smtClean="0">
                <a:solidFill>
                  <a:srgbClr val="7B7859"/>
                </a:solidFill>
              </a:rPr>
              <a:t>.</a:t>
            </a:r>
            <a:endParaRPr lang="fr-BE" sz="1200" b="1" dirty="0">
              <a:solidFill>
                <a:srgbClr val="7B7859"/>
              </a:solidFill>
            </a:endParaRPr>
          </a:p>
        </p:txBody>
      </p:sp>
      <p:sp>
        <p:nvSpPr>
          <p:cNvPr id="10" name="Rectangle avec flèche vers le bas 9"/>
          <p:cNvSpPr/>
          <p:nvPr/>
        </p:nvSpPr>
        <p:spPr>
          <a:xfrm>
            <a:off x="3419872" y="2564904"/>
            <a:ext cx="1584176" cy="7200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t>Notice supprimée</a:t>
            </a:r>
            <a:endParaRPr lang="fr-BE" sz="1400" dirty="0"/>
          </a:p>
        </p:txBody>
      </p:sp>
      <p:sp>
        <p:nvSpPr>
          <p:cNvPr id="11" name="ZoneTexte 10"/>
          <p:cNvSpPr txBox="1"/>
          <p:nvPr/>
        </p:nvSpPr>
        <p:spPr>
          <a:xfrm>
            <a:off x="426795" y="1107321"/>
            <a:ext cx="8177654" cy="369332"/>
          </a:xfrm>
          <a:prstGeom prst="rect">
            <a:avLst/>
          </a:prstGeom>
          <a:noFill/>
        </p:spPr>
        <p:txBody>
          <a:bodyPr wrap="square" rtlCol="0">
            <a:spAutoFit/>
          </a:bodyPr>
          <a:lstStyle/>
          <a:p>
            <a:r>
              <a:rPr lang="fr-BE" dirty="0" smtClean="0"/>
              <a:t>Si on choisit cette option, cet </a:t>
            </a:r>
            <a:r>
              <a:rPr lang="fr-BE" dirty="0"/>
              <a:t>écran s’affiche, indiquant ces infos pour rappel</a:t>
            </a:r>
          </a:p>
        </p:txBody>
      </p:sp>
      <p:sp>
        <p:nvSpPr>
          <p:cNvPr id="12" name="Titre 1"/>
          <p:cNvSpPr txBox="1">
            <a:spLocks/>
          </p:cNvSpPr>
          <p:nvPr/>
        </p:nvSpPr>
        <p:spPr>
          <a:xfrm>
            <a:off x="0" y="14302"/>
            <a:ext cx="8460432" cy="936871"/>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457200" indent="-457200">
              <a:buFont typeface="Wingdings" panose="05000000000000000000" pitchFamily="2" charset="2"/>
              <a:buChar char="v"/>
            </a:pPr>
            <a:r>
              <a:rPr lang="fr-BE" sz="2400" smtClean="0"/>
              <a:t>Supprimer un exemplaire unique et  son holding </a:t>
            </a:r>
            <a:endParaRPr lang="fr-BE" sz="2400" dirty="0"/>
          </a:p>
        </p:txBody>
      </p:sp>
    </p:spTree>
    <p:extLst>
      <p:ext uri="{BB962C8B-B14F-4D97-AF65-F5344CB8AC3E}">
        <p14:creationId xmlns:p14="http://schemas.microsoft.com/office/powerpoint/2010/main" val="738604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38</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pic>
        <p:nvPicPr>
          <p:cNvPr id="4" name="Image 3"/>
          <p:cNvPicPr/>
          <p:nvPr/>
        </p:nvPicPr>
        <p:blipFill>
          <a:blip r:embed="rId2"/>
          <a:stretch>
            <a:fillRect/>
          </a:stretch>
        </p:blipFill>
        <p:spPr>
          <a:xfrm>
            <a:off x="866345" y="1052450"/>
            <a:ext cx="5972810" cy="984885"/>
          </a:xfrm>
          <a:prstGeom prst="rect">
            <a:avLst/>
          </a:prstGeom>
        </p:spPr>
      </p:pic>
      <p:sp>
        <p:nvSpPr>
          <p:cNvPr id="6" name="ZoneTexte 5"/>
          <p:cNvSpPr txBox="1"/>
          <p:nvPr/>
        </p:nvSpPr>
        <p:spPr>
          <a:xfrm>
            <a:off x="934499" y="683118"/>
            <a:ext cx="5904656" cy="369332"/>
          </a:xfrm>
          <a:prstGeom prst="rect">
            <a:avLst/>
          </a:prstGeom>
          <a:noFill/>
        </p:spPr>
        <p:txBody>
          <a:bodyPr wrap="square" rtlCol="0">
            <a:spAutoFit/>
          </a:bodyPr>
          <a:lstStyle/>
          <a:p>
            <a:r>
              <a:rPr lang="fr-BE" b="1" dirty="0" smtClean="0">
                <a:solidFill>
                  <a:srgbClr val="7B7859"/>
                </a:solidFill>
              </a:rPr>
              <a:t>Retour à la notice bibliographique et son inventaire :</a:t>
            </a:r>
            <a:endParaRPr lang="fr-BE" b="1" dirty="0">
              <a:solidFill>
                <a:srgbClr val="7B7859"/>
              </a:solidFill>
            </a:endParaRPr>
          </a:p>
        </p:txBody>
      </p:sp>
      <p:sp>
        <p:nvSpPr>
          <p:cNvPr id="7" name="ZoneTexte 6"/>
          <p:cNvSpPr txBox="1"/>
          <p:nvPr/>
        </p:nvSpPr>
        <p:spPr>
          <a:xfrm>
            <a:off x="539552" y="2131946"/>
            <a:ext cx="7632848" cy="3139321"/>
          </a:xfrm>
          <a:prstGeom prst="rect">
            <a:avLst/>
          </a:prstGeom>
          <a:noFill/>
        </p:spPr>
        <p:txBody>
          <a:bodyPr wrap="square" rtlCol="0">
            <a:spAutoFit/>
          </a:bodyPr>
          <a:lstStyle/>
          <a:p>
            <a:pPr marL="285750" indent="-285750">
              <a:buFont typeface="Arial" panose="020B0604020202020204" pitchFamily="34" charset="0"/>
              <a:buChar char="•"/>
            </a:pPr>
            <a:r>
              <a:rPr lang="fr-BE" b="1" smtClean="0">
                <a:solidFill>
                  <a:srgbClr val="00B050"/>
                </a:solidFill>
              </a:rPr>
              <a:t>la </a:t>
            </a:r>
            <a:r>
              <a:rPr lang="fr-BE" b="1" dirty="0" smtClean="0">
                <a:solidFill>
                  <a:srgbClr val="00B050"/>
                </a:solidFill>
              </a:rPr>
              <a:t>notice bibliographique n’a pas été supprimée</a:t>
            </a:r>
          </a:p>
          <a:p>
            <a:pPr marL="285750" indent="-285750">
              <a:buFont typeface="Arial" panose="020B0604020202020204" pitchFamily="34" charset="0"/>
              <a:buChar char="•"/>
            </a:pPr>
            <a:r>
              <a:rPr lang="fr-BE" b="1" dirty="0" smtClean="0">
                <a:solidFill>
                  <a:srgbClr val="00B050"/>
                </a:solidFill>
              </a:rPr>
              <a:t>les autres holdings ont bien été conservés</a:t>
            </a:r>
            <a:endParaRPr lang="fr-BE" b="1" dirty="0" smtClean="0"/>
          </a:p>
          <a:p>
            <a:pPr marL="285750" indent="-285750">
              <a:buFont typeface="Wingdings"/>
              <a:buChar char="è"/>
            </a:pPr>
            <a:r>
              <a:rPr lang="fr-BE" b="1" u="sng" dirty="0" smtClean="0">
                <a:solidFill>
                  <a:srgbClr val="C00000"/>
                </a:solidFill>
                <a:sym typeface="Wingdings" panose="05000000000000000000" pitchFamily="2" charset="2"/>
              </a:rPr>
              <a:t>Si</a:t>
            </a:r>
            <a:r>
              <a:rPr lang="fr-BE" dirty="0" smtClean="0">
                <a:sym typeface="Wingdings" panose="05000000000000000000" pitchFamily="2" charset="2"/>
              </a:rPr>
              <a:t> on est sûr que la </a:t>
            </a:r>
            <a:r>
              <a:rPr lang="fr-BE" b="1" dirty="0" smtClean="0">
                <a:solidFill>
                  <a:srgbClr val="C00000"/>
                </a:solidFill>
                <a:sym typeface="Wingdings" panose="05000000000000000000" pitchFamily="2" charset="2"/>
              </a:rPr>
              <a:t>notice bibliographique </a:t>
            </a:r>
            <a:r>
              <a:rPr lang="fr-BE" dirty="0" smtClean="0">
                <a:sym typeface="Wingdings" panose="05000000000000000000" pitchFamily="2" charset="2"/>
              </a:rPr>
              <a:t>n’est </a:t>
            </a:r>
            <a:r>
              <a:rPr lang="fr-BE" b="1" dirty="0" smtClean="0">
                <a:solidFill>
                  <a:srgbClr val="C00000"/>
                </a:solidFill>
                <a:sym typeface="Wingdings" panose="05000000000000000000" pitchFamily="2" charset="2"/>
              </a:rPr>
              <a:t>liée à </a:t>
            </a:r>
            <a:r>
              <a:rPr lang="fr-BE" b="1" smtClean="0">
                <a:solidFill>
                  <a:srgbClr val="C00000"/>
                </a:solidFill>
                <a:sym typeface="Wingdings" panose="05000000000000000000" pitchFamily="2" charset="2"/>
              </a:rPr>
              <a:t>aucune autre</a:t>
            </a:r>
            <a:r>
              <a:rPr lang="fr-BE" smtClean="0">
                <a:sym typeface="Wingdings" panose="05000000000000000000" pitchFamily="2" charset="2"/>
              </a:rPr>
              <a:t>, </a:t>
            </a:r>
            <a:r>
              <a:rPr lang="fr-BE" b="1" smtClean="0">
                <a:solidFill>
                  <a:srgbClr val="C00000"/>
                </a:solidFill>
                <a:sym typeface="Wingdings" panose="05000000000000000000" pitchFamily="2" charset="2"/>
              </a:rPr>
              <a:t>on </a:t>
            </a:r>
            <a:r>
              <a:rPr lang="fr-BE" b="1" dirty="0" smtClean="0">
                <a:solidFill>
                  <a:srgbClr val="C00000"/>
                </a:solidFill>
                <a:sym typeface="Wingdings" panose="05000000000000000000" pitchFamily="2" charset="2"/>
              </a:rPr>
              <a:t>peut choisir cette option </a:t>
            </a:r>
            <a:r>
              <a:rPr lang="fr-BE" dirty="0" smtClean="0">
                <a:sym typeface="Wingdings" panose="05000000000000000000" pitchFamily="2" charset="2"/>
              </a:rPr>
              <a:t>sans crainte de </a:t>
            </a:r>
            <a:r>
              <a:rPr lang="fr-BE" smtClean="0">
                <a:sym typeface="Wingdings" panose="05000000000000000000" pitchFamily="2" charset="2"/>
              </a:rPr>
              <a:t>voir disparaître les </a:t>
            </a:r>
            <a:r>
              <a:rPr lang="fr-BE" dirty="0" smtClean="0">
                <a:sym typeface="Wingdings" panose="05000000000000000000" pitchFamily="2" charset="2"/>
              </a:rPr>
              <a:t>autres holdings et la notice bibliographique elle-même. </a:t>
            </a:r>
          </a:p>
          <a:p>
            <a:pPr algn="just"/>
            <a:endParaRPr lang="fr-BE" b="1" u="sng" dirty="0" smtClean="0">
              <a:solidFill>
                <a:srgbClr val="00B050"/>
              </a:solidFill>
              <a:sym typeface="Wingdings" panose="05000000000000000000" pitchFamily="2" charset="2"/>
            </a:endParaRPr>
          </a:p>
          <a:p>
            <a:pPr algn="just"/>
            <a:r>
              <a:rPr lang="fr-BE" b="1" u="sng" dirty="0" smtClean="0">
                <a:solidFill>
                  <a:srgbClr val="00B050"/>
                </a:solidFill>
                <a:sym typeface="Wingdings" panose="05000000000000000000" pitchFamily="2" charset="2"/>
              </a:rPr>
              <a:t>Avantage</a:t>
            </a:r>
            <a:r>
              <a:rPr lang="fr-BE" dirty="0" smtClean="0">
                <a:sym typeface="Wingdings" panose="05000000000000000000" pitchFamily="2" charset="2"/>
              </a:rPr>
              <a:t> : c’est une </a:t>
            </a:r>
            <a:r>
              <a:rPr lang="fr-BE" b="1" dirty="0" smtClean="0">
                <a:sym typeface="Wingdings" panose="05000000000000000000" pitchFamily="2" charset="2"/>
              </a:rPr>
              <a:t>manière de s’assurer que la notice bibliographique ne demeurera pas isolée </a:t>
            </a:r>
            <a:r>
              <a:rPr lang="fr-BE" dirty="0" smtClean="0">
                <a:sym typeface="Wingdings" panose="05000000000000000000" pitchFamily="2" charset="2"/>
              </a:rPr>
              <a:t>dans le cas où s’il s’agit bien d’un exemplaire unique rattaché à un holding unique, même si on n’a plus en tête le détail </a:t>
            </a:r>
            <a:br>
              <a:rPr lang="fr-BE" dirty="0" smtClean="0">
                <a:sym typeface="Wingdings" panose="05000000000000000000" pitchFamily="2" charset="2"/>
              </a:rPr>
            </a:br>
            <a:r>
              <a:rPr lang="fr-BE" dirty="0" smtClean="0">
                <a:sym typeface="Wingdings" panose="05000000000000000000" pitchFamily="2" charset="2"/>
              </a:rPr>
              <a:t>de l’inventaire. </a:t>
            </a:r>
            <a:endParaRPr lang="fr-BE" dirty="0"/>
          </a:p>
          <a:p>
            <a:endParaRPr lang="fr-BE" dirty="0"/>
          </a:p>
        </p:txBody>
      </p:sp>
      <p:pic>
        <p:nvPicPr>
          <p:cNvPr id="8" name="Image 7" descr="http://previews.123rf.com/images/tigatelu/tigatelu1211/tigatelu121100021/16515884-Emoticon-smiley-with-thumb-up-Banque-d'imag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383" y="1952241"/>
            <a:ext cx="521970" cy="359410"/>
          </a:xfrm>
          <a:prstGeom prst="rect">
            <a:avLst/>
          </a:prstGeom>
          <a:noFill/>
          <a:ln>
            <a:noFill/>
          </a:ln>
        </p:spPr>
      </p:pic>
      <p:sp>
        <p:nvSpPr>
          <p:cNvPr id="9" name="Titre 1"/>
          <p:cNvSpPr txBox="1">
            <a:spLocks/>
          </p:cNvSpPr>
          <p:nvPr/>
        </p:nvSpPr>
        <p:spPr>
          <a:xfrm>
            <a:off x="0" y="14302"/>
            <a:ext cx="8460432" cy="936871"/>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457200" indent="-457200">
              <a:buFont typeface="Wingdings" panose="05000000000000000000" pitchFamily="2" charset="2"/>
              <a:buChar char="v"/>
            </a:pPr>
            <a:r>
              <a:rPr lang="fr-BE" sz="2400" smtClean="0"/>
              <a:t>Supprimer un exemplaire unique et  son holding</a:t>
            </a:r>
            <a:endParaRPr lang="fr-BE" sz="2400" dirty="0"/>
          </a:p>
        </p:txBody>
      </p:sp>
    </p:spTree>
    <p:extLst>
      <p:ext uri="{BB962C8B-B14F-4D97-AF65-F5344CB8AC3E}">
        <p14:creationId xmlns:p14="http://schemas.microsoft.com/office/powerpoint/2010/main" val="138539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251520" y="649560"/>
            <a:ext cx="7992888" cy="1143000"/>
          </a:xfrm>
        </p:spPr>
        <p:txBody>
          <a:bodyPr/>
          <a:lstStyle/>
          <a:p>
            <a:r>
              <a:rPr lang="fr-BE" sz="1800" smtClean="0">
                <a:solidFill>
                  <a:schemeClr val="tx1"/>
                </a:solidFill>
                <a:latin typeface="+mn-lt"/>
              </a:rPr>
              <a:t> Si </a:t>
            </a:r>
            <a:r>
              <a:rPr lang="fr-BE" sz="1800" dirty="0">
                <a:solidFill>
                  <a:schemeClr val="tx1"/>
                </a:solidFill>
                <a:latin typeface="+mn-lt"/>
              </a:rPr>
              <a:t>l’exemplaire n’est </a:t>
            </a:r>
            <a:r>
              <a:rPr lang="fr-BE" sz="1800">
                <a:solidFill>
                  <a:schemeClr val="tx1"/>
                </a:solidFill>
                <a:latin typeface="+mn-lt"/>
              </a:rPr>
              <a:t>pas </a:t>
            </a:r>
            <a:r>
              <a:rPr lang="fr-BE" sz="1800" smtClean="0">
                <a:solidFill>
                  <a:schemeClr val="tx1"/>
                </a:solidFill>
                <a:latin typeface="+mn-lt"/>
              </a:rPr>
              <a:t>isolé (autres exemplaires associés à d’autres notices de fonds),</a:t>
            </a:r>
            <a:r>
              <a:rPr lang="fr-BE" sz="1800">
                <a:solidFill>
                  <a:schemeClr val="tx1"/>
                </a:solidFill>
                <a:latin typeface="+mn-lt"/>
              </a:rPr>
              <a:t> </a:t>
            </a:r>
            <a:r>
              <a:rPr lang="fr-BE" sz="1800" smtClean="0">
                <a:solidFill>
                  <a:schemeClr val="tx1"/>
                </a:solidFill>
                <a:latin typeface="+mn-lt"/>
              </a:rPr>
              <a:t> seul </a:t>
            </a:r>
            <a:r>
              <a:rPr lang="fr-BE" sz="1800">
                <a:solidFill>
                  <a:schemeClr val="tx1"/>
                </a:solidFill>
                <a:latin typeface="+mn-lt"/>
              </a:rPr>
              <a:t>le holding (ne comportant plus aucun exemplaire) </a:t>
            </a:r>
            <a:r>
              <a:rPr lang="fr-BE" sz="1800" smtClean="0">
                <a:solidFill>
                  <a:schemeClr val="tx1"/>
                </a:solidFill>
                <a:latin typeface="+mn-lt"/>
              </a:rPr>
              <a:t>sera supprimé</a:t>
            </a:r>
            <a:r>
              <a:rPr lang="fr-BE" sz="1800">
                <a:solidFill>
                  <a:schemeClr val="tx1"/>
                </a:solidFill>
                <a:latin typeface="+mn-lt"/>
              </a:rPr>
              <a:t/>
            </a:r>
            <a:br>
              <a:rPr lang="fr-BE" sz="1800">
                <a:solidFill>
                  <a:schemeClr val="tx1"/>
                </a:solidFill>
                <a:latin typeface="+mn-lt"/>
              </a:rPr>
            </a:br>
            <a:endParaRPr lang="fr-BE" sz="1800" dirty="0">
              <a:solidFill>
                <a:schemeClr val="tx1"/>
              </a:solidFill>
              <a:latin typeface="+mn-l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39</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9" name="ZoneTexte 8"/>
          <p:cNvSpPr txBox="1"/>
          <p:nvPr/>
        </p:nvSpPr>
        <p:spPr>
          <a:xfrm>
            <a:off x="395536" y="2857519"/>
            <a:ext cx="7853787" cy="830997"/>
          </a:xfrm>
          <a:prstGeom prst="rect">
            <a:avLst/>
          </a:prstGeom>
          <a:noFill/>
        </p:spPr>
        <p:txBody>
          <a:bodyPr wrap="square" rtlCol="0">
            <a:spAutoFit/>
          </a:bodyPr>
          <a:lstStyle/>
          <a:p>
            <a:r>
              <a:rPr lang="fr-BE" sz="1600" smtClean="0"/>
              <a:t>Afficher la liste des exemplaires et sélectionner l’exemplaire à supprimer. À partir d’une recherche « All titles », le lien vers les exemplaires ne propose pas le bouton Retirer </a:t>
            </a:r>
            <a:r>
              <a:rPr lang="fr-BE" sz="1600" i="1" smtClean="0"/>
              <a:t>(Withdraw</a:t>
            </a:r>
            <a:r>
              <a:rPr lang="fr-BE" sz="1600" i="1"/>
              <a:t>)</a:t>
            </a:r>
            <a:r>
              <a:rPr lang="fr-BE" sz="1600" smtClean="0"/>
              <a:t> : il faut passer par le bouton Actions pour trouver la fonction de suppression.</a:t>
            </a:r>
            <a:endParaRPr lang="fr-BE" sz="1600" dirty="0"/>
          </a:p>
        </p:txBody>
      </p:sp>
      <p:sp>
        <p:nvSpPr>
          <p:cNvPr id="12" name="Titre 1"/>
          <p:cNvSpPr txBox="1">
            <a:spLocks/>
          </p:cNvSpPr>
          <p:nvPr/>
        </p:nvSpPr>
        <p:spPr>
          <a:xfrm>
            <a:off x="0" y="14302"/>
            <a:ext cx="8460432" cy="936871"/>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457200" indent="-457200">
              <a:buFont typeface="Wingdings" panose="05000000000000000000" pitchFamily="2" charset="2"/>
              <a:buChar char="v"/>
            </a:pPr>
            <a:r>
              <a:rPr lang="fr-BE" sz="2400"/>
              <a:t>Supprimer un exemplaire dépendant d’un HOL </a:t>
            </a:r>
            <a:br>
              <a:rPr lang="fr-BE" sz="2400"/>
            </a:br>
            <a:r>
              <a:rPr lang="fr-BE" sz="2400"/>
              <a:t>qui en chapeaute plusieurs.</a:t>
            </a:r>
            <a:endParaRPr lang="fr-BE" sz="2400" dirty="0"/>
          </a:p>
        </p:txBody>
      </p:sp>
      <p:pic>
        <p:nvPicPr>
          <p:cNvPr id="2" name="Image 1"/>
          <p:cNvPicPr>
            <a:picLocks noChangeAspect="1"/>
          </p:cNvPicPr>
          <p:nvPr/>
        </p:nvPicPr>
        <p:blipFill>
          <a:blip r:embed="rId3"/>
          <a:stretch>
            <a:fillRect/>
          </a:stretch>
        </p:blipFill>
        <p:spPr>
          <a:xfrm>
            <a:off x="112205" y="1457150"/>
            <a:ext cx="8312224" cy="1247775"/>
          </a:xfrm>
          <a:prstGeom prst="rect">
            <a:avLst/>
          </a:prstGeom>
        </p:spPr>
      </p:pic>
      <p:sp>
        <p:nvSpPr>
          <p:cNvPr id="11" name="Rectangle 10"/>
          <p:cNvSpPr/>
          <p:nvPr/>
        </p:nvSpPr>
        <p:spPr>
          <a:xfrm>
            <a:off x="2699792" y="2204864"/>
            <a:ext cx="5184576" cy="2229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p:cNvPicPr>
            <a:picLocks noChangeAspect="1"/>
          </p:cNvPicPr>
          <p:nvPr/>
        </p:nvPicPr>
        <p:blipFill>
          <a:blip r:embed="rId4"/>
          <a:stretch>
            <a:fillRect/>
          </a:stretch>
        </p:blipFill>
        <p:spPr>
          <a:xfrm>
            <a:off x="112205" y="4047164"/>
            <a:ext cx="6947025" cy="1407243"/>
          </a:xfrm>
          <a:prstGeom prst="rect">
            <a:avLst/>
          </a:prstGeom>
        </p:spPr>
      </p:pic>
      <p:pic>
        <p:nvPicPr>
          <p:cNvPr id="6" name="Image 5"/>
          <p:cNvPicPr>
            <a:picLocks noChangeAspect="1"/>
          </p:cNvPicPr>
          <p:nvPr/>
        </p:nvPicPr>
        <p:blipFill>
          <a:blip r:embed="rId5"/>
          <a:stretch>
            <a:fillRect/>
          </a:stretch>
        </p:blipFill>
        <p:spPr>
          <a:xfrm>
            <a:off x="7032594" y="4210442"/>
            <a:ext cx="1352550" cy="2209800"/>
          </a:xfrm>
          <a:prstGeom prst="rect">
            <a:avLst/>
          </a:prstGeom>
        </p:spPr>
      </p:pic>
    </p:spTree>
    <p:extLst>
      <p:ext uri="{BB962C8B-B14F-4D97-AF65-F5344CB8AC3E}">
        <p14:creationId xmlns:p14="http://schemas.microsoft.com/office/powerpoint/2010/main" val="355462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251520" y="7886"/>
            <a:ext cx="7992888" cy="900834"/>
          </a:xfrm>
        </p:spPr>
        <p:txBody>
          <a:bodyPr/>
          <a:lstStyle/>
          <a:p>
            <a:pPr marL="457200" indent="-457200">
              <a:buFont typeface="Wingdings" panose="05000000000000000000" pitchFamily="2" charset="2"/>
              <a:buChar char="v"/>
            </a:pPr>
            <a:r>
              <a:rPr lang="fr-BE" sz="2800" smtClean="0"/>
              <a:t>Périmètre </a:t>
            </a:r>
            <a:r>
              <a:rPr lang="fr-BE" sz="2800" i="1" smtClean="0"/>
              <a:t>(scope) </a:t>
            </a:r>
            <a:r>
              <a:rPr lang="fr-BE" sz="2800" smtClean="0"/>
              <a:t>associé aux rôles</a:t>
            </a:r>
            <a:endParaRPr lang="fr-BE" sz="2800" dirty="0"/>
          </a:p>
        </p:txBody>
      </p:sp>
      <p:sp>
        <p:nvSpPr>
          <p:cNvPr id="10" name="Espace réservé du contenu 9"/>
          <p:cNvSpPr>
            <a:spLocks noGrp="1"/>
          </p:cNvSpPr>
          <p:nvPr>
            <p:ph idx="1"/>
          </p:nvPr>
        </p:nvSpPr>
        <p:spPr>
          <a:xfrm>
            <a:off x="89501" y="908720"/>
            <a:ext cx="8370931" cy="5832648"/>
          </a:xfrm>
        </p:spPr>
        <p:txBody>
          <a:bodyPr>
            <a:normAutofit/>
          </a:bodyPr>
          <a:lstStyle/>
          <a:p>
            <a:pPr marL="85725" indent="0">
              <a:buClr>
                <a:schemeClr val="tx2">
                  <a:lumMod val="50000"/>
                </a:schemeClr>
              </a:buClr>
              <a:buNone/>
            </a:pPr>
            <a:r>
              <a:rPr lang="fr-BE" sz="2200" b="1" cap="small" smtClean="0"/>
              <a:t>L</a:t>
            </a:r>
            <a:r>
              <a:rPr lang="fr-BE" sz="2200" b="1" smtClean="0"/>
              <a:t>e périmètre est une bibliothèque</a:t>
            </a:r>
            <a:r>
              <a:rPr lang="fr-BE" sz="2200" smtClean="0"/>
              <a:t>. </a:t>
            </a:r>
          </a:p>
          <a:p>
            <a:pPr marL="85725" indent="0">
              <a:buClr>
                <a:schemeClr val="tx2">
                  <a:lumMod val="50000"/>
                </a:schemeClr>
              </a:buClr>
              <a:buNone/>
            </a:pPr>
            <a:r>
              <a:rPr lang="fr-BE" i="1" smtClean="0"/>
              <a:t>Si l’opérateur est amené à travailler sur differents sites, le rôle est attribué plusieurs fois avec un périmètre différent.</a:t>
            </a:r>
          </a:p>
          <a:p>
            <a:pPr marL="85725" indent="0">
              <a:buClr>
                <a:schemeClr val="tx2">
                  <a:lumMod val="50000"/>
                </a:schemeClr>
              </a:buClr>
              <a:buNone/>
            </a:pPr>
            <a:endParaRPr lang="fr-BE" sz="800" i="1" smtClean="0"/>
          </a:p>
          <a:p>
            <a:pPr>
              <a:buClr>
                <a:schemeClr val="tx2">
                  <a:lumMod val="50000"/>
                </a:schemeClr>
              </a:buClr>
              <a:buFont typeface="Wingdings" panose="05000000000000000000" pitchFamily="2" charset="2"/>
              <a:buChar char="Ø"/>
            </a:pPr>
            <a:r>
              <a:rPr lang="fr-BE" sz="2200" b="1" cap="small" smtClean="0"/>
              <a:t>Opérateur </a:t>
            </a:r>
            <a:r>
              <a:rPr lang="fr-BE" sz="2200" b="1" cap="small"/>
              <a:t>d’inventaire physique </a:t>
            </a:r>
            <a:endParaRPr lang="fr-BE" sz="2200" b="1" cap="small" smtClean="0"/>
          </a:p>
          <a:p>
            <a:pPr lvl="1">
              <a:buClr>
                <a:schemeClr val="tx2">
                  <a:lumMod val="50000"/>
                </a:schemeClr>
              </a:buClr>
              <a:buFont typeface="Wingdings" panose="05000000000000000000" pitchFamily="2" charset="2"/>
              <a:buChar char="Ø"/>
            </a:pPr>
            <a:r>
              <a:rPr lang="fr-BE" smtClean="0">
                <a:solidFill>
                  <a:srgbClr val="0070C0"/>
                </a:solidFill>
              </a:rPr>
              <a:t>Seuls les exemplaires de la bibliothèque qui constitue le périmètre du rôle peuvent être édités pour modification. Les données d’exemplaires appartenant à une autre bibliothèque peuvent être visualisées </a:t>
            </a:r>
            <a:r>
              <a:rPr lang="fr-BE">
                <a:solidFill>
                  <a:srgbClr val="0070C0"/>
                </a:solidFill>
              </a:rPr>
              <a:t>uniquement</a:t>
            </a:r>
            <a:r>
              <a:rPr lang="fr-BE" smtClean="0">
                <a:solidFill>
                  <a:srgbClr val="0070C0"/>
                </a:solidFill>
              </a:rPr>
              <a:t>.</a:t>
            </a:r>
          </a:p>
          <a:p>
            <a:pPr marL="411480" lvl="1" indent="0">
              <a:buClr>
                <a:schemeClr val="tx2">
                  <a:lumMod val="50000"/>
                </a:schemeClr>
              </a:buClr>
              <a:buNone/>
            </a:pPr>
            <a:endParaRPr lang="fr-BE" smtClean="0">
              <a:solidFill>
                <a:srgbClr val="0070C0"/>
              </a:solidFill>
            </a:endParaRPr>
          </a:p>
          <a:p>
            <a:pPr lvl="1">
              <a:buClr>
                <a:schemeClr val="tx2">
                  <a:lumMod val="50000"/>
                </a:schemeClr>
              </a:buClr>
              <a:buFont typeface="Wingdings" panose="05000000000000000000" pitchFamily="2" charset="2"/>
              <a:buChar char="Ø"/>
            </a:pPr>
            <a:r>
              <a:rPr lang="fr-BE" smtClean="0">
                <a:solidFill>
                  <a:srgbClr val="0070C0"/>
                </a:solidFill>
              </a:rPr>
              <a:t>Seules </a:t>
            </a:r>
            <a:r>
              <a:rPr lang="fr-BE">
                <a:solidFill>
                  <a:srgbClr val="0070C0"/>
                </a:solidFill>
              </a:rPr>
              <a:t>les </a:t>
            </a:r>
            <a:r>
              <a:rPr lang="fr-BE" smtClean="0">
                <a:solidFill>
                  <a:srgbClr val="0070C0"/>
                </a:solidFill>
              </a:rPr>
              <a:t>notices de fonds (HOL) de </a:t>
            </a:r>
            <a:r>
              <a:rPr lang="fr-BE">
                <a:solidFill>
                  <a:srgbClr val="0070C0"/>
                </a:solidFill>
              </a:rPr>
              <a:t>la bibliothèque qui constitue </a:t>
            </a:r>
            <a:r>
              <a:rPr lang="fr-BE" smtClean="0">
                <a:solidFill>
                  <a:srgbClr val="0070C0"/>
                </a:solidFill>
              </a:rPr>
              <a:t>le</a:t>
            </a:r>
          </a:p>
          <a:p>
            <a:pPr marL="627063" lvl="1" indent="0">
              <a:buClr>
                <a:schemeClr val="tx2">
                  <a:lumMod val="50000"/>
                </a:schemeClr>
              </a:buClr>
              <a:buNone/>
            </a:pPr>
            <a:r>
              <a:rPr lang="fr-BE" smtClean="0">
                <a:solidFill>
                  <a:srgbClr val="0070C0"/>
                </a:solidFill>
              </a:rPr>
              <a:t>périmètre </a:t>
            </a:r>
            <a:r>
              <a:rPr lang="fr-BE">
                <a:solidFill>
                  <a:srgbClr val="0070C0"/>
                </a:solidFill>
              </a:rPr>
              <a:t>du rôle peuvent être </a:t>
            </a:r>
            <a:r>
              <a:rPr lang="fr-BE" smtClean="0">
                <a:solidFill>
                  <a:srgbClr val="0070C0"/>
                </a:solidFill>
              </a:rPr>
              <a:t>éditées </a:t>
            </a:r>
            <a:r>
              <a:rPr lang="fr-BE">
                <a:solidFill>
                  <a:srgbClr val="0070C0"/>
                </a:solidFill>
              </a:rPr>
              <a:t>pour modification. Les </a:t>
            </a:r>
            <a:r>
              <a:rPr lang="fr-BE" smtClean="0">
                <a:solidFill>
                  <a:srgbClr val="0070C0"/>
                </a:solidFill>
              </a:rPr>
              <a:t>notices de fonds appartenant </a:t>
            </a:r>
            <a:r>
              <a:rPr lang="fr-BE">
                <a:solidFill>
                  <a:srgbClr val="0070C0"/>
                </a:solidFill>
              </a:rPr>
              <a:t>à une autre bibliothèque peuvent être </a:t>
            </a:r>
            <a:r>
              <a:rPr lang="fr-BE" smtClean="0">
                <a:solidFill>
                  <a:srgbClr val="0070C0"/>
                </a:solidFill>
              </a:rPr>
              <a:t>visualisées uniquement.</a:t>
            </a:r>
          </a:p>
          <a:p>
            <a:pPr marL="627063" lvl="1" indent="0">
              <a:buClr>
                <a:schemeClr val="tx2">
                  <a:lumMod val="50000"/>
                </a:schemeClr>
              </a:buClr>
              <a:buNone/>
            </a:pPr>
            <a:endParaRPr lang="fr-BE">
              <a:solidFill>
                <a:srgbClr val="0070C0"/>
              </a:solidFill>
            </a:endParaRPr>
          </a:p>
          <a:p>
            <a:pPr>
              <a:buClr>
                <a:schemeClr val="tx2">
                  <a:lumMod val="50000"/>
                </a:schemeClr>
              </a:buClr>
              <a:buFont typeface="Wingdings" panose="05000000000000000000" pitchFamily="2" charset="2"/>
              <a:buChar char="Ø"/>
            </a:pPr>
            <a:r>
              <a:rPr lang="fr-BE" sz="2200" b="1" cap="small" smtClean="0"/>
              <a:t>Opérateur </a:t>
            </a:r>
            <a:r>
              <a:rPr lang="fr-BE" sz="2200" b="1" cap="small"/>
              <a:t>d’inventaire physique – étendu </a:t>
            </a:r>
            <a:endParaRPr lang="fr-BE" sz="2200" b="1" cap="small" smtClean="0"/>
          </a:p>
          <a:p>
            <a:pPr lvl="1">
              <a:buClr>
                <a:schemeClr val="tx2">
                  <a:lumMod val="50000"/>
                </a:schemeClr>
              </a:buClr>
              <a:buFont typeface="Wingdings" panose="05000000000000000000" pitchFamily="2" charset="2"/>
              <a:buChar char="Ø"/>
            </a:pPr>
            <a:r>
              <a:rPr lang="fr-BE" smtClean="0">
                <a:solidFill>
                  <a:srgbClr val="0070C0"/>
                </a:solidFill>
              </a:rPr>
              <a:t>Seuls </a:t>
            </a:r>
            <a:r>
              <a:rPr lang="fr-BE">
                <a:solidFill>
                  <a:srgbClr val="0070C0"/>
                </a:solidFill>
              </a:rPr>
              <a:t>les exemplaires de la bibliothèque qui constitue le périmètre du rôle peuvent être </a:t>
            </a:r>
            <a:r>
              <a:rPr lang="fr-BE" smtClean="0">
                <a:solidFill>
                  <a:srgbClr val="0070C0"/>
                </a:solidFill>
              </a:rPr>
              <a:t>supprimés. Par conséquent, seules </a:t>
            </a:r>
            <a:r>
              <a:rPr lang="fr-BE">
                <a:solidFill>
                  <a:srgbClr val="0070C0"/>
                </a:solidFill>
              </a:rPr>
              <a:t>les notices de fonds (HOL) de la bibliothèque qui constitue le périmètre du rôle peuvent </a:t>
            </a:r>
            <a:r>
              <a:rPr lang="fr-BE" smtClean="0">
                <a:solidFill>
                  <a:srgbClr val="0070C0"/>
                </a:solidFill>
              </a:rPr>
              <a:t>être supprimées.</a:t>
            </a:r>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4</a:t>
            </a:fld>
            <a:endParaRPr lang="en-US"/>
          </a:p>
        </p:txBody>
      </p:sp>
      <p:sp>
        <p:nvSpPr>
          <p:cNvPr id="8" name="Espace réservé du pied de page 7"/>
          <p:cNvSpPr>
            <a:spLocks noGrp="1"/>
          </p:cNvSpPr>
          <p:nvPr>
            <p:ph type="ftr" sz="quarter" idx="3"/>
          </p:nvPr>
        </p:nvSpPr>
        <p:spPr/>
        <p:txBody>
          <a:bodyPr/>
          <a:lstStyle/>
          <a:p>
            <a:r>
              <a:rPr lang="en-US" smtClean="0"/>
              <a:t>Alma @ ULg – Resource Management – Physical Item Editor</a:t>
            </a:r>
            <a:endParaRPr lang="en-US" dirty="0"/>
          </a:p>
        </p:txBody>
      </p:sp>
      <p:sp>
        <p:nvSpPr>
          <p:cNvPr id="6" name="Explosion 2 5"/>
          <p:cNvSpPr/>
          <p:nvPr/>
        </p:nvSpPr>
        <p:spPr>
          <a:xfrm>
            <a:off x="7016537" y="2996952"/>
            <a:ext cx="2125407" cy="1152128"/>
          </a:xfrm>
          <a:prstGeom prst="irregularSeal2">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smtClean="0">
                <a:solidFill>
                  <a:schemeClr val="accent2">
                    <a:lumMod val="50000"/>
                  </a:schemeClr>
                </a:solidFill>
              </a:rPr>
              <a:t>New </a:t>
            </a:r>
          </a:p>
          <a:p>
            <a:pPr algn="ctr"/>
            <a:r>
              <a:rPr lang="fr-BE" sz="1200" b="1" smtClean="0">
                <a:solidFill>
                  <a:schemeClr val="accent2">
                    <a:lumMod val="50000"/>
                  </a:schemeClr>
                </a:solidFill>
              </a:rPr>
              <a:t>Sept. 2016</a:t>
            </a:r>
            <a:endParaRPr lang="fr-BE" sz="1200" b="1">
              <a:solidFill>
                <a:schemeClr val="accent2">
                  <a:lumMod val="50000"/>
                </a:schemeClr>
              </a:solidFill>
            </a:endParaRPr>
          </a:p>
        </p:txBody>
      </p:sp>
    </p:spTree>
    <p:extLst>
      <p:ext uri="{BB962C8B-B14F-4D97-AF65-F5344CB8AC3E}">
        <p14:creationId xmlns:p14="http://schemas.microsoft.com/office/powerpoint/2010/main" val="3732867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Supprimer un exemplaire dépendant d’un HOL </a:t>
            </a:r>
            <a:br>
              <a:rPr lang="fr-BE" sz="2400" dirty="0" smtClean="0"/>
            </a:br>
            <a:r>
              <a:rPr lang="fr-BE" sz="2400" dirty="0" smtClean="0"/>
              <a:t>qui en chapeaute plusieurs.</a:t>
            </a:r>
            <a:endParaRPr lang="fr-BE" sz="2400" dirty="0"/>
          </a:p>
        </p:txBody>
      </p:sp>
      <p:sp>
        <p:nvSpPr>
          <p:cNvPr id="6" name="Espace réservé du contenu 5"/>
          <p:cNvSpPr>
            <a:spLocks noGrp="1"/>
          </p:cNvSpPr>
          <p:nvPr>
            <p:ph idx="1"/>
          </p:nvPr>
        </p:nvSpPr>
        <p:spPr>
          <a:xfrm>
            <a:off x="179512" y="1052736"/>
            <a:ext cx="8280920" cy="5348064"/>
          </a:xfrm>
        </p:spPr>
        <p:txBody>
          <a:bodyPr/>
          <a:lstStyle/>
          <a:p>
            <a:pPr marL="114300" indent="0">
              <a:buNone/>
            </a:pPr>
            <a:r>
              <a:rPr lang="fr-BE" b="1"/>
              <a:t>Recherche Physical items</a:t>
            </a:r>
          </a:p>
          <a:p>
            <a:pPr>
              <a:buFont typeface="Wingdings" panose="05000000000000000000" pitchFamily="2" charset="2"/>
              <a:buChar char="ü"/>
            </a:pPr>
            <a:r>
              <a:rPr lang="fr-BE"/>
              <a:t>Dans les actions proposées sous la notice : cliquer sur le lien « </a:t>
            </a:r>
            <a:r>
              <a:rPr lang="fr-BE" b="1">
                <a:solidFill>
                  <a:srgbClr val="002060"/>
                </a:solidFill>
              </a:rPr>
              <a:t>withdraw</a:t>
            </a:r>
            <a:r>
              <a:rPr lang="fr-BE"/>
              <a:t> ». </a:t>
            </a:r>
          </a:p>
          <a:p>
            <a:pPr marL="114300" indent="0">
              <a:buNone/>
            </a:pPr>
            <a:r>
              <a:rPr lang="fr-BE" b="1" smtClean="0"/>
              <a:t>Recherche </a:t>
            </a:r>
            <a:r>
              <a:rPr lang="fr-BE" b="1"/>
              <a:t>All titles ou Physical titles  </a:t>
            </a:r>
            <a:endParaRPr lang="fr-BE" b="1" dirty="0" smtClean="0"/>
          </a:p>
          <a:p>
            <a:pPr>
              <a:buFont typeface="Wingdings" panose="05000000000000000000" pitchFamily="2" charset="2"/>
              <a:buChar char="ü"/>
            </a:pPr>
            <a:r>
              <a:rPr lang="fr-BE" dirty="0" smtClean="0"/>
              <a:t>Dans </a:t>
            </a:r>
            <a:r>
              <a:rPr lang="fr-BE" smtClean="0"/>
              <a:t>les actions </a:t>
            </a:r>
            <a:r>
              <a:rPr lang="fr-BE" dirty="0" smtClean="0"/>
              <a:t>proposées sous la notice : cliquer sur </a:t>
            </a:r>
            <a:r>
              <a:rPr lang="fr-BE" smtClean="0"/>
              <a:t>le lien «</a:t>
            </a:r>
            <a:r>
              <a:rPr lang="fr-BE" dirty="0" smtClean="0"/>
              <a:t> </a:t>
            </a:r>
            <a:r>
              <a:rPr lang="fr-BE" b="1" dirty="0" smtClean="0">
                <a:solidFill>
                  <a:srgbClr val="002060"/>
                </a:solidFill>
              </a:rPr>
              <a:t>Items</a:t>
            </a:r>
            <a:r>
              <a:rPr lang="fr-BE" smtClean="0"/>
              <a:t> » puis, dans </a:t>
            </a:r>
            <a:r>
              <a:rPr lang="fr-BE" dirty="0" smtClean="0"/>
              <a:t>la liste</a:t>
            </a:r>
            <a:r>
              <a:rPr lang="fr-BE" smtClean="0"/>
              <a:t>, </a:t>
            </a:r>
            <a:r>
              <a:rPr lang="fr-BE" b="1" smtClean="0">
                <a:solidFill>
                  <a:srgbClr val="002060"/>
                </a:solidFill>
              </a:rPr>
              <a:t>cliquer sur le bouton Actions</a:t>
            </a:r>
            <a:r>
              <a:rPr lang="fr-BE" smtClean="0"/>
              <a:t> associé </a:t>
            </a:r>
            <a:r>
              <a:rPr lang="fr-BE" dirty="0" smtClean="0"/>
              <a:t>à </a:t>
            </a:r>
            <a:r>
              <a:rPr lang="fr-BE" smtClean="0"/>
              <a:t>cet exemplaire et choisir «</a:t>
            </a:r>
            <a:r>
              <a:rPr lang="fr-BE" dirty="0" smtClean="0"/>
              <a:t> </a:t>
            </a:r>
            <a:r>
              <a:rPr lang="fr-BE" b="1" dirty="0" err="1" smtClean="0">
                <a:solidFill>
                  <a:srgbClr val="002060"/>
                </a:solidFill>
              </a:rPr>
              <a:t>withdraw</a:t>
            </a:r>
            <a:r>
              <a:rPr lang="fr-BE" smtClean="0"/>
              <a:t> ». </a:t>
            </a:r>
          </a:p>
          <a:p>
            <a:pPr>
              <a:buFont typeface="Wingdings" panose="05000000000000000000" pitchFamily="2" charset="2"/>
              <a:buChar char="ü"/>
            </a:pPr>
            <a:r>
              <a:rPr lang="fr-BE" smtClean="0"/>
              <a:t>Si vous affichez la liste des exemplaires à partir de la liste des notices holdings,  le bouton d’action « </a:t>
            </a:r>
            <a:r>
              <a:rPr lang="fr-BE" b="1" smtClean="0">
                <a:solidFill>
                  <a:srgbClr val="002060"/>
                </a:solidFill>
              </a:rPr>
              <a:t>Withdraw items</a:t>
            </a:r>
            <a:r>
              <a:rPr lang="fr-BE" smtClean="0"/>
              <a:t> » est accessible directement.</a:t>
            </a: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40</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pic>
        <p:nvPicPr>
          <p:cNvPr id="4" name="Image 3"/>
          <p:cNvPicPr>
            <a:picLocks noChangeAspect="1"/>
          </p:cNvPicPr>
          <p:nvPr/>
        </p:nvPicPr>
        <p:blipFill>
          <a:blip r:embed="rId3"/>
          <a:stretch>
            <a:fillRect/>
          </a:stretch>
        </p:blipFill>
        <p:spPr>
          <a:xfrm>
            <a:off x="110992" y="4250884"/>
            <a:ext cx="8290817" cy="2040765"/>
          </a:xfrm>
          <a:prstGeom prst="rect">
            <a:avLst/>
          </a:prstGeom>
        </p:spPr>
      </p:pic>
    </p:spTree>
    <p:extLst>
      <p:ext uri="{BB962C8B-B14F-4D97-AF65-F5344CB8AC3E}">
        <p14:creationId xmlns:p14="http://schemas.microsoft.com/office/powerpoint/2010/main" val="11334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0" indent="-457200">
              <a:buFont typeface="Wingdings" panose="05000000000000000000" pitchFamily="2" charset="2"/>
              <a:buChar char="v"/>
            </a:pPr>
            <a:r>
              <a:rPr lang="fr-BE" sz="2800" dirty="0"/>
              <a:t>Ajouter un exemplaire à une notice </a:t>
            </a:r>
            <a:r>
              <a:rPr lang="fr-BE" sz="2800" dirty="0" smtClean="0"/>
              <a:t>HOL existante</a:t>
            </a:r>
            <a:endParaRPr lang="fr-BE" sz="2800" dirty="0"/>
          </a:p>
        </p:txBody>
      </p:sp>
      <p:sp>
        <p:nvSpPr>
          <p:cNvPr id="3" name="Espace réservé du contenu 2"/>
          <p:cNvSpPr>
            <a:spLocks noGrp="1"/>
          </p:cNvSpPr>
          <p:nvPr>
            <p:ph idx="1"/>
          </p:nvPr>
        </p:nvSpPr>
        <p:spPr/>
        <p:txBody>
          <a:bodyPr>
            <a:normAutofit/>
          </a:bodyPr>
          <a:lstStyle/>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41</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pic>
        <p:nvPicPr>
          <p:cNvPr id="8" name="Image 7"/>
          <p:cNvPicPr/>
          <p:nvPr/>
        </p:nvPicPr>
        <p:blipFill>
          <a:blip r:embed="rId3"/>
          <a:stretch>
            <a:fillRect/>
          </a:stretch>
        </p:blipFill>
        <p:spPr>
          <a:xfrm>
            <a:off x="0" y="1700808"/>
            <a:ext cx="8460432" cy="1439545"/>
          </a:xfrm>
          <a:prstGeom prst="rect">
            <a:avLst/>
          </a:prstGeom>
        </p:spPr>
      </p:pic>
      <p:sp>
        <p:nvSpPr>
          <p:cNvPr id="6" name="ZoneTexte 5"/>
          <p:cNvSpPr txBox="1"/>
          <p:nvPr/>
        </p:nvSpPr>
        <p:spPr>
          <a:xfrm>
            <a:off x="395536" y="3501008"/>
            <a:ext cx="7848872" cy="923330"/>
          </a:xfrm>
          <a:prstGeom prst="rect">
            <a:avLst/>
          </a:prstGeom>
          <a:noFill/>
        </p:spPr>
        <p:txBody>
          <a:bodyPr wrap="square" rtlCol="0">
            <a:spAutoFit/>
          </a:bodyPr>
          <a:lstStyle/>
          <a:p>
            <a:pPr marL="285750" indent="-285750">
              <a:buFont typeface="Wingdings" panose="05000000000000000000" pitchFamily="2" charset="2"/>
              <a:buChar char="ü"/>
            </a:pPr>
            <a:r>
              <a:rPr lang="fr-BE" b="1" u="sng" dirty="0"/>
              <a:t>Visualiser</a:t>
            </a:r>
            <a:r>
              <a:rPr lang="fr-BE" b="1" dirty="0"/>
              <a:t> les holdings </a:t>
            </a:r>
            <a:r>
              <a:rPr lang="fr-BE" dirty="0"/>
              <a:t>en cliquant sur </a:t>
            </a:r>
            <a:r>
              <a:rPr lang="fr-BE" b="1" dirty="0">
                <a:solidFill>
                  <a:srgbClr val="002060"/>
                </a:solidFill>
              </a:rPr>
              <a:t>« Holdings » </a:t>
            </a:r>
            <a:r>
              <a:rPr lang="fr-BE" dirty="0"/>
              <a:t>en dessous de la notice.</a:t>
            </a:r>
          </a:p>
          <a:p>
            <a:pPr marL="400050" indent="-285750">
              <a:buFont typeface="Wingdings" panose="05000000000000000000" pitchFamily="2" charset="2"/>
              <a:buChar char="ü"/>
            </a:pPr>
            <a:endParaRPr lang="fr-BE" dirty="0"/>
          </a:p>
          <a:p>
            <a:endParaRPr lang="fr-BE" dirty="0"/>
          </a:p>
        </p:txBody>
      </p:sp>
      <p:sp>
        <p:nvSpPr>
          <p:cNvPr id="14" name="Ellipse 13"/>
          <p:cNvSpPr/>
          <p:nvPr/>
        </p:nvSpPr>
        <p:spPr>
          <a:xfrm>
            <a:off x="1835696" y="2852937"/>
            <a:ext cx="648072" cy="361850"/>
          </a:xfrm>
          <a:prstGeom prst="ellipse">
            <a:avLst/>
          </a:prstGeom>
          <a:noFill/>
          <a:ln w="3492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Tree>
    <p:extLst>
      <p:ext uri="{BB962C8B-B14F-4D97-AF65-F5344CB8AC3E}">
        <p14:creationId xmlns:p14="http://schemas.microsoft.com/office/powerpoint/2010/main" val="35792300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42</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7" name="ZoneTexte 6"/>
          <p:cNvSpPr txBox="1"/>
          <p:nvPr/>
        </p:nvSpPr>
        <p:spPr>
          <a:xfrm>
            <a:off x="469723" y="421773"/>
            <a:ext cx="7704856" cy="1200329"/>
          </a:xfrm>
          <a:prstGeom prst="rect">
            <a:avLst/>
          </a:prstGeom>
          <a:noFill/>
        </p:spPr>
        <p:txBody>
          <a:bodyPr wrap="square" rtlCol="0">
            <a:spAutoFit/>
          </a:bodyPr>
          <a:lstStyle/>
          <a:p>
            <a:pPr marL="285750" indent="-285750">
              <a:buFont typeface="Wingdings" panose="05000000000000000000" pitchFamily="2" charset="2"/>
              <a:buChar char="ü"/>
            </a:pPr>
            <a:endParaRPr lang="fr-BE" b="1" dirty="0" smtClean="0"/>
          </a:p>
          <a:p>
            <a:pPr marL="285750" indent="-285750">
              <a:buFont typeface="Wingdings" panose="05000000000000000000" pitchFamily="2" charset="2"/>
              <a:buChar char="ü"/>
            </a:pPr>
            <a:r>
              <a:rPr lang="fr-BE" b="1" u="sng" dirty="0" smtClean="0"/>
              <a:t>Sélectionner</a:t>
            </a:r>
            <a:r>
              <a:rPr lang="fr-BE" b="1" dirty="0" smtClean="0"/>
              <a:t> </a:t>
            </a:r>
            <a:r>
              <a:rPr lang="fr-BE" b="1" dirty="0"/>
              <a:t>le holding </a:t>
            </a:r>
            <a:r>
              <a:rPr lang="fr-BE" dirty="0"/>
              <a:t>auquel il faut ajouter un exemplaire </a:t>
            </a:r>
          </a:p>
          <a:p>
            <a:pPr marL="400050" indent="-285750">
              <a:buFont typeface="Wingdings" panose="05000000000000000000" pitchFamily="2" charset="2"/>
              <a:buChar char="ü"/>
            </a:pPr>
            <a:endParaRPr lang="fr-BE" dirty="0"/>
          </a:p>
          <a:p>
            <a:pPr marL="285750" indent="-285750">
              <a:buFont typeface="Wingdings" panose="05000000000000000000" pitchFamily="2" charset="2"/>
              <a:buChar char="ü"/>
            </a:pPr>
            <a:r>
              <a:rPr lang="fr-BE" dirty="0"/>
              <a:t>dans les </a:t>
            </a:r>
            <a:r>
              <a:rPr lang="fr-BE" b="1" u="sng" dirty="0">
                <a:solidFill>
                  <a:srgbClr val="C00000"/>
                </a:solidFill>
              </a:rPr>
              <a:t>actions</a:t>
            </a:r>
            <a:r>
              <a:rPr lang="fr-BE" dirty="0"/>
              <a:t> </a:t>
            </a:r>
            <a:r>
              <a:rPr lang="fr-BE" b="1" dirty="0"/>
              <a:t>cliquer</a:t>
            </a:r>
            <a:r>
              <a:rPr lang="fr-BE" dirty="0"/>
              <a:t> sur </a:t>
            </a:r>
            <a:r>
              <a:rPr lang="fr-BE" b="1" dirty="0">
                <a:solidFill>
                  <a:srgbClr val="002060"/>
                </a:solidFill>
              </a:rPr>
              <a:t>« </a:t>
            </a:r>
            <a:r>
              <a:rPr lang="fr-BE" b="1" dirty="0" err="1">
                <a:solidFill>
                  <a:srgbClr val="002060"/>
                </a:solidFill>
              </a:rPr>
              <a:t>view</a:t>
            </a:r>
            <a:r>
              <a:rPr lang="fr-BE" b="1" dirty="0">
                <a:solidFill>
                  <a:srgbClr val="002060"/>
                </a:solidFill>
              </a:rPr>
              <a:t> items </a:t>
            </a:r>
            <a:r>
              <a:rPr lang="fr-BE" b="1" dirty="0" smtClean="0">
                <a:solidFill>
                  <a:srgbClr val="002060"/>
                </a:solidFill>
              </a:rPr>
              <a:t>»</a:t>
            </a:r>
            <a:r>
              <a:rPr lang="fr-BE" dirty="0" smtClean="0"/>
              <a:t>.</a:t>
            </a:r>
            <a:endParaRPr lang="fr-BE" dirty="0"/>
          </a:p>
        </p:txBody>
      </p:sp>
      <p:pic>
        <p:nvPicPr>
          <p:cNvPr id="2" name="Image 1"/>
          <p:cNvPicPr>
            <a:picLocks noChangeAspect="1"/>
          </p:cNvPicPr>
          <p:nvPr/>
        </p:nvPicPr>
        <p:blipFill>
          <a:blip r:embed="rId3"/>
          <a:stretch>
            <a:fillRect/>
          </a:stretch>
        </p:blipFill>
        <p:spPr>
          <a:xfrm>
            <a:off x="589855" y="1844824"/>
            <a:ext cx="7141517" cy="2778371"/>
          </a:xfrm>
          <a:prstGeom prst="rect">
            <a:avLst/>
          </a:prstGeom>
        </p:spPr>
      </p:pic>
      <p:cxnSp>
        <p:nvCxnSpPr>
          <p:cNvPr id="9" name="Connecteur droit avec flèche 8"/>
          <p:cNvCxnSpPr/>
          <p:nvPr/>
        </p:nvCxnSpPr>
        <p:spPr>
          <a:xfrm>
            <a:off x="4499992" y="1622102"/>
            <a:ext cx="2736304" cy="162008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946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43</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6" name="ZoneTexte 5"/>
          <p:cNvSpPr txBox="1"/>
          <p:nvPr/>
        </p:nvSpPr>
        <p:spPr>
          <a:xfrm>
            <a:off x="467544" y="548680"/>
            <a:ext cx="7704856" cy="646331"/>
          </a:xfrm>
          <a:prstGeom prst="rect">
            <a:avLst/>
          </a:prstGeom>
          <a:noFill/>
        </p:spPr>
        <p:txBody>
          <a:bodyPr wrap="square" rtlCol="0">
            <a:spAutoFit/>
          </a:bodyPr>
          <a:lstStyle/>
          <a:p>
            <a:pPr marL="285750" indent="-285750">
              <a:buFont typeface="Wingdings" panose="05000000000000000000" pitchFamily="2" charset="2"/>
              <a:buChar char="ü"/>
            </a:pPr>
            <a:r>
              <a:rPr lang="fr-BE" dirty="0"/>
              <a:t>En haut à </a:t>
            </a:r>
            <a:r>
              <a:rPr lang="fr-BE" dirty="0" smtClean="0"/>
              <a:t>gauche, </a:t>
            </a:r>
            <a:r>
              <a:rPr lang="fr-BE" dirty="0"/>
              <a:t>cliquer sur </a:t>
            </a:r>
            <a:r>
              <a:rPr lang="fr-BE" b="1" dirty="0">
                <a:solidFill>
                  <a:srgbClr val="002060"/>
                </a:solidFill>
              </a:rPr>
              <a:t>« </a:t>
            </a:r>
            <a:r>
              <a:rPr lang="fr-BE" b="1" dirty="0" err="1">
                <a:solidFill>
                  <a:srgbClr val="002060"/>
                </a:solidFill>
              </a:rPr>
              <a:t>add</a:t>
            </a:r>
            <a:r>
              <a:rPr lang="fr-BE" b="1" dirty="0">
                <a:solidFill>
                  <a:srgbClr val="002060"/>
                </a:solidFill>
              </a:rPr>
              <a:t> item </a:t>
            </a:r>
            <a:r>
              <a:rPr lang="fr-BE" b="1" dirty="0" smtClean="0">
                <a:solidFill>
                  <a:srgbClr val="002060"/>
                </a:solidFill>
              </a:rPr>
              <a:t>»</a:t>
            </a:r>
            <a:endParaRPr lang="fr-BE" dirty="0">
              <a:sym typeface="Wingdings"/>
            </a:endParaRPr>
          </a:p>
          <a:p>
            <a:endParaRPr lang="fr-B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28919"/>
            <a:ext cx="6336000"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907704" y="6309320"/>
            <a:ext cx="295274" cy="646331"/>
          </a:xfrm>
          <a:prstGeom prst="rect">
            <a:avLst/>
          </a:prstGeom>
          <a:noFill/>
        </p:spPr>
        <p:txBody>
          <a:bodyPr wrap="none" rtlCol="0">
            <a:spAutoFit/>
          </a:bodyPr>
          <a:lstStyle/>
          <a:p>
            <a:r>
              <a:rPr lang="fr-BE" dirty="0" smtClean="0">
                <a:sym typeface="Wingdings"/>
              </a:rPr>
              <a:t>. </a:t>
            </a:r>
            <a:endParaRPr lang="fr-BE" dirty="0">
              <a:sym typeface="Wingdings"/>
            </a:endParaRPr>
          </a:p>
          <a:p>
            <a:endParaRPr lang="fr-BE" dirty="0"/>
          </a:p>
        </p:txBody>
      </p:sp>
      <p:cxnSp>
        <p:nvCxnSpPr>
          <p:cNvPr id="9" name="Connecteur droit avec flèche 8"/>
          <p:cNvCxnSpPr/>
          <p:nvPr/>
        </p:nvCxnSpPr>
        <p:spPr>
          <a:xfrm flipH="1">
            <a:off x="1115616" y="980728"/>
            <a:ext cx="2951978" cy="1368152"/>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55576" y="5379787"/>
            <a:ext cx="5209393" cy="369332"/>
          </a:xfrm>
          <a:prstGeom prst="rect">
            <a:avLst/>
          </a:prstGeom>
          <a:noFill/>
        </p:spPr>
        <p:txBody>
          <a:bodyPr wrap="square" rtlCol="0">
            <a:spAutoFit/>
          </a:bodyPr>
          <a:lstStyle/>
          <a:p>
            <a:r>
              <a:rPr lang="fr-BE" dirty="0" smtClean="0">
                <a:sym typeface="Wingdings"/>
              </a:rPr>
              <a:t> </a:t>
            </a:r>
            <a:r>
              <a:rPr lang="fr-BE" dirty="0">
                <a:sym typeface="Wingdings"/>
              </a:rPr>
              <a:t>le formulaire à compléter </a:t>
            </a:r>
            <a:r>
              <a:rPr lang="fr-BE" dirty="0" smtClean="0">
                <a:sym typeface="Wingdings"/>
              </a:rPr>
              <a:t>s’affiche</a:t>
            </a:r>
            <a:r>
              <a:rPr lang="fr-BE" dirty="0" smtClean="0"/>
              <a:t> </a:t>
            </a:r>
            <a:endParaRPr lang="fr-BE" dirty="0"/>
          </a:p>
        </p:txBody>
      </p: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44</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69028"/>
            <a:ext cx="8064000"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a:off x="1547664" y="980728"/>
            <a:ext cx="1" cy="64094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2951372" y="904507"/>
            <a:ext cx="0" cy="8769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9552" y="260648"/>
            <a:ext cx="1800200" cy="720080"/>
          </a:xfrm>
          <a:prstGeom prst="rect">
            <a:avLst/>
          </a:prstGeom>
          <a:solidFill>
            <a:srgbClr val="C7BA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solidFill>
                  <a:schemeClr val="bg1"/>
                </a:solidFill>
              </a:rPr>
              <a:t>Référence bibliographi</a:t>
            </a:r>
            <a:r>
              <a:rPr lang="fr-BE" b="1" dirty="0">
                <a:solidFill>
                  <a:schemeClr val="bg1"/>
                </a:solidFill>
                <a:effectLst>
                  <a:outerShdw blurRad="38100" dist="38100" dir="2700000" algn="tl">
                    <a:srgbClr val="000000">
                      <a:alpha val="43137"/>
                    </a:srgbClr>
                  </a:outerShdw>
                </a:effectLst>
              </a:rPr>
              <a:t>que</a:t>
            </a:r>
          </a:p>
        </p:txBody>
      </p:sp>
      <p:sp>
        <p:nvSpPr>
          <p:cNvPr id="8" name="Rectangle 7"/>
          <p:cNvSpPr/>
          <p:nvPr/>
        </p:nvSpPr>
        <p:spPr>
          <a:xfrm>
            <a:off x="2627336" y="328443"/>
            <a:ext cx="1512168" cy="576064"/>
          </a:xfrm>
          <a:prstGeom prst="rect">
            <a:avLst/>
          </a:prstGeom>
          <a:solidFill>
            <a:srgbClr val="C7BA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bg1"/>
                </a:solidFill>
              </a:rPr>
              <a:t>Holding</a:t>
            </a:r>
            <a:endParaRPr lang="fr-BE" b="1" dirty="0"/>
          </a:p>
        </p:txBody>
      </p:sp>
    </p:spTree>
    <p:extLst>
      <p:ext uri="{BB962C8B-B14F-4D97-AF65-F5344CB8AC3E}">
        <p14:creationId xmlns:p14="http://schemas.microsoft.com/office/powerpoint/2010/main" val="3893075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45</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4" name="ZoneTexte 3"/>
          <p:cNvSpPr txBox="1"/>
          <p:nvPr/>
        </p:nvSpPr>
        <p:spPr>
          <a:xfrm>
            <a:off x="467544" y="1124744"/>
            <a:ext cx="7488832" cy="923330"/>
          </a:xfrm>
          <a:prstGeom prst="rect">
            <a:avLst/>
          </a:prstGeom>
          <a:noFill/>
        </p:spPr>
        <p:txBody>
          <a:bodyPr wrap="square" rtlCol="0">
            <a:spAutoFit/>
          </a:bodyPr>
          <a:lstStyle/>
          <a:p>
            <a:pPr marL="285750" indent="-285750">
              <a:buFont typeface="Wingdings" panose="05000000000000000000" pitchFamily="2" charset="2"/>
              <a:buChar char="ü"/>
            </a:pPr>
            <a:r>
              <a:rPr lang="fr-BE" b="1" u="sng" dirty="0">
                <a:sym typeface="Wingdings"/>
              </a:rPr>
              <a:t>Sauvegarder</a:t>
            </a:r>
            <a:r>
              <a:rPr lang="fr-BE" dirty="0">
                <a:solidFill>
                  <a:schemeClr val="accent6">
                    <a:lumMod val="50000"/>
                  </a:schemeClr>
                </a:solidFill>
                <a:sym typeface="Wingdings"/>
              </a:rPr>
              <a:t> </a:t>
            </a:r>
            <a:r>
              <a:rPr lang="fr-BE" dirty="0">
                <a:sym typeface="Wingdings"/>
              </a:rPr>
              <a:t>les données une fois qu’elles ont été encodées </a:t>
            </a:r>
            <a:r>
              <a:rPr lang="fr-BE" dirty="0" smtClean="0">
                <a:sym typeface="Wingdings"/>
              </a:rPr>
              <a:t>: </a:t>
            </a:r>
            <a:br>
              <a:rPr lang="fr-BE" dirty="0" smtClean="0">
                <a:sym typeface="Wingdings"/>
              </a:rPr>
            </a:br>
            <a:r>
              <a:rPr lang="fr-BE" dirty="0" smtClean="0">
                <a:sym typeface="Wingdings"/>
              </a:rPr>
              <a:t>cliquer </a:t>
            </a:r>
            <a:r>
              <a:rPr lang="fr-BE" dirty="0">
                <a:sym typeface="Wingdings"/>
              </a:rPr>
              <a:t>« </a:t>
            </a:r>
            <a:r>
              <a:rPr lang="fr-BE" b="1" dirty="0">
                <a:solidFill>
                  <a:srgbClr val="002060"/>
                </a:solidFill>
                <a:sym typeface="Wingdings"/>
              </a:rPr>
              <a:t>Save</a:t>
            </a:r>
            <a:r>
              <a:rPr lang="fr-BE" dirty="0">
                <a:sym typeface="Wingdings"/>
              </a:rPr>
              <a:t> </a:t>
            </a:r>
            <a:r>
              <a:rPr lang="fr-BE" dirty="0" smtClean="0">
                <a:sym typeface="Wingdings"/>
              </a:rPr>
              <a:t>».</a:t>
            </a:r>
            <a:endParaRPr lang="fr-BE" dirty="0">
              <a:sym typeface="Wingdings"/>
            </a:endParaRPr>
          </a:p>
          <a:p>
            <a:r>
              <a:rPr lang="fr-BE" dirty="0" smtClean="0">
                <a:sym typeface="Wingdings"/>
              </a:rPr>
              <a:t> Retour à la </a:t>
            </a:r>
            <a:r>
              <a:rPr lang="fr-BE" b="1" dirty="0" smtClean="0">
                <a:sym typeface="Wingdings"/>
              </a:rPr>
              <a:t>liste des exemplaires </a:t>
            </a:r>
            <a:r>
              <a:rPr lang="fr-BE" dirty="0" smtClean="0">
                <a:sym typeface="Wingdings"/>
              </a:rPr>
              <a:t>: on visualise le nouvel exemplaire créé </a:t>
            </a:r>
            <a:endParaRPr lang="fr-B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77666"/>
            <a:ext cx="748800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043608" y="5733256"/>
            <a:ext cx="1058416" cy="612648"/>
          </a:xfrm>
          <a:prstGeom prst="wedgeRectCallout">
            <a:avLst>
              <a:gd name="adj1" fmla="val -44362"/>
              <a:gd name="adj2" fmla="val -121872"/>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2">
                    <a:lumMod val="50000"/>
                  </a:schemeClr>
                </a:solidFill>
                <a:effectLst>
                  <a:outerShdw blurRad="38100" dist="38100" dir="2700000" algn="tl">
                    <a:srgbClr val="000000">
                      <a:alpha val="43137"/>
                    </a:srgbClr>
                  </a:outerShdw>
                </a:effectLst>
              </a:rPr>
              <a:t>Nouvel item</a:t>
            </a:r>
            <a:endParaRPr lang="fr-BE" sz="1600" b="1" dirty="0">
              <a:solidFill>
                <a:schemeClr val="tx2">
                  <a:lumMod val="50000"/>
                </a:schemeClr>
              </a:solidFill>
              <a:effectLst>
                <a:outerShdw blurRad="38100" dist="38100" dir="2700000" algn="tl">
                  <a:srgbClr val="000000">
                    <a:alpha val="43137"/>
                  </a:srgbClr>
                </a:outerShdw>
              </a:effectLst>
            </a:endParaRPr>
          </a:p>
        </p:txBody>
      </p:sp>
      <p:sp>
        <p:nvSpPr>
          <p:cNvPr id="13" name="Rectangle 12"/>
          <p:cNvSpPr/>
          <p:nvPr/>
        </p:nvSpPr>
        <p:spPr>
          <a:xfrm>
            <a:off x="5364088" y="5959028"/>
            <a:ext cx="2376264" cy="612648"/>
          </a:xfrm>
          <a:prstGeom prst="wedgeRectCallout">
            <a:avLst>
              <a:gd name="adj1" fmla="val 39721"/>
              <a:gd name="adj2" fmla="val -105288"/>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2">
                    <a:lumMod val="50000"/>
                  </a:schemeClr>
                </a:solidFill>
                <a:effectLst>
                  <a:outerShdw blurRad="38100" dist="38100" dir="2700000" algn="tl">
                    <a:srgbClr val="000000">
                      <a:alpha val="43137"/>
                    </a:srgbClr>
                  </a:outerShdw>
                </a:effectLst>
              </a:rPr>
              <a:t>Cliquer « Back » pour clore la procédure</a:t>
            </a:r>
            <a:endParaRPr lang="fr-BE" sz="16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03478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46</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5" name="ZoneTexte 4"/>
          <p:cNvSpPr txBox="1"/>
          <p:nvPr/>
        </p:nvSpPr>
        <p:spPr>
          <a:xfrm>
            <a:off x="971600" y="632024"/>
            <a:ext cx="7411260" cy="369332"/>
          </a:xfrm>
          <a:prstGeom prst="rect">
            <a:avLst/>
          </a:prstGeom>
          <a:noFill/>
        </p:spPr>
        <p:txBody>
          <a:bodyPr wrap="none" rtlCol="0">
            <a:spAutoFit/>
          </a:bodyPr>
          <a:lstStyle/>
          <a:p>
            <a:r>
              <a:rPr lang="fr-BE" dirty="0" smtClean="0"/>
              <a:t>Autre exemple : </a:t>
            </a:r>
            <a:r>
              <a:rPr lang="fr-BE" b="1" dirty="0" smtClean="0">
                <a:solidFill>
                  <a:srgbClr val="002060"/>
                </a:solidFill>
              </a:rPr>
              <a:t>ajout d’un volume particulier </a:t>
            </a:r>
            <a:r>
              <a:rPr lang="fr-BE" dirty="0" smtClean="0"/>
              <a:t>pour une localisation donnée  :</a:t>
            </a:r>
            <a:endParaRPr lang="fr-BE" dirty="0"/>
          </a:p>
        </p:txBody>
      </p:sp>
      <p:sp>
        <p:nvSpPr>
          <p:cNvPr id="4" name="ZoneTexte 3"/>
          <p:cNvSpPr txBox="1"/>
          <p:nvPr/>
        </p:nvSpPr>
        <p:spPr>
          <a:xfrm>
            <a:off x="323528" y="2996952"/>
            <a:ext cx="7704856" cy="1615827"/>
          </a:xfrm>
          <a:prstGeom prst="rect">
            <a:avLst/>
          </a:prstGeom>
          <a:noFill/>
        </p:spPr>
        <p:txBody>
          <a:bodyPr wrap="square" rtlCol="0">
            <a:spAutoFit/>
          </a:bodyPr>
          <a:lstStyle/>
          <a:p>
            <a:pPr>
              <a:lnSpc>
                <a:spcPct val="150000"/>
              </a:lnSpc>
            </a:pPr>
            <a:r>
              <a:rPr lang="fr-BE" dirty="0"/>
              <a:t>Même </a:t>
            </a:r>
            <a:r>
              <a:rPr lang="fr-BE" b="1" dirty="0"/>
              <a:t>procédure</a:t>
            </a:r>
            <a:r>
              <a:rPr lang="fr-BE" dirty="0"/>
              <a:t> : </a:t>
            </a:r>
          </a:p>
          <a:p>
            <a:pPr marL="285750" indent="-285750">
              <a:buFont typeface="Wingdings" panose="05000000000000000000" pitchFamily="2" charset="2"/>
              <a:buChar char="§"/>
            </a:pPr>
            <a:r>
              <a:rPr lang="fr-BE" b="1" dirty="0"/>
              <a:t>visualiser</a:t>
            </a:r>
            <a:r>
              <a:rPr lang="fr-BE" dirty="0"/>
              <a:t> les holdings : plusieurs holdings concernant différentes </a:t>
            </a:r>
            <a:r>
              <a:rPr lang="fr-BE" dirty="0" smtClean="0"/>
              <a:t>bibliothèques</a:t>
            </a:r>
            <a:endParaRPr lang="fr-BE" dirty="0"/>
          </a:p>
          <a:p>
            <a:pPr marL="285750" indent="-285750">
              <a:buFont typeface="Wingdings" panose="05000000000000000000" pitchFamily="2" charset="2"/>
              <a:buChar char="§"/>
            </a:pPr>
            <a:r>
              <a:rPr lang="fr-BE" b="1" dirty="0"/>
              <a:t>choisir</a:t>
            </a:r>
            <a:r>
              <a:rPr lang="fr-BE" dirty="0"/>
              <a:t> le holding qui convient</a:t>
            </a:r>
          </a:p>
          <a:p>
            <a:endParaRPr lang="fr-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95384"/>
            <a:ext cx="838286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106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47</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96" y="909240"/>
            <a:ext cx="748800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èche courbée vers la droite 7"/>
          <p:cNvSpPr/>
          <p:nvPr/>
        </p:nvSpPr>
        <p:spPr>
          <a:xfrm>
            <a:off x="307496" y="3501008"/>
            <a:ext cx="376072" cy="20882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9" name="Rectangle 8"/>
          <p:cNvSpPr/>
          <p:nvPr/>
        </p:nvSpPr>
        <p:spPr>
          <a:xfrm>
            <a:off x="971600" y="5373216"/>
            <a:ext cx="31323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b="1" dirty="0"/>
              <a:t>Localisation choisie pour l’ajout du nouvel exemplaire</a:t>
            </a:r>
            <a:endParaRPr lang="fr-BE" dirty="0"/>
          </a:p>
        </p:txBody>
      </p:sp>
    </p:spTree>
    <p:extLst>
      <p:ext uri="{BB962C8B-B14F-4D97-AF65-F5344CB8AC3E}">
        <p14:creationId xmlns:p14="http://schemas.microsoft.com/office/powerpoint/2010/main" val="3838139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48</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84784"/>
            <a:ext cx="771925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flipH="1">
            <a:off x="755577" y="1419746"/>
            <a:ext cx="1008111" cy="1505198"/>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63888" y="1700808"/>
            <a:ext cx="1866868" cy="612648"/>
          </a:xfrm>
          <a:prstGeom prst="wedgeRectCallout">
            <a:avLst>
              <a:gd name="adj1" fmla="val -37562"/>
              <a:gd name="adj2" fmla="val 183916"/>
            </a:avLst>
          </a:prstGeom>
          <a:solidFill>
            <a:srgbClr val="C7BA97"/>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smtClean="0">
                <a:solidFill>
                  <a:schemeClr val="tx1"/>
                </a:solidFill>
              </a:rPr>
              <a:t>Indication du volume et de son titre spécifique</a:t>
            </a:r>
            <a:endParaRPr lang="fr-BE" sz="1200" b="1" dirty="0">
              <a:solidFill>
                <a:schemeClr val="tx1"/>
              </a:solidFill>
            </a:endParaRPr>
          </a:p>
        </p:txBody>
      </p:sp>
      <p:sp>
        <p:nvSpPr>
          <p:cNvPr id="7" name="ZoneTexte 6"/>
          <p:cNvSpPr txBox="1"/>
          <p:nvPr/>
        </p:nvSpPr>
        <p:spPr>
          <a:xfrm>
            <a:off x="323528" y="188640"/>
            <a:ext cx="7848872" cy="1231106"/>
          </a:xfrm>
          <a:prstGeom prst="rect">
            <a:avLst/>
          </a:prstGeom>
          <a:noFill/>
        </p:spPr>
        <p:txBody>
          <a:bodyPr wrap="square" rtlCol="0">
            <a:spAutoFit/>
          </a:bodyPr>
          <a:lstStyle/>
          <a:p>
            <a:r>
              <a:rPr lang="fr-BE" sz="2000" dirty="0" smtClean="0"/>
              <a:t>Liste des exemplaires</a:t>
            </a:r>
            <a:endParaRPr lang="fr-BE" dirty="0" smtClean="0"/>
          </a:p>
          <a:p>
            <a:pPr>
              <a:buFont typeface="Arial" pitchFamily="34" charset="0"/>
              <a:buChar char="•"/>
            </a:pPr>
            <a:r>
              <a:rPr lang="fr-BE" dirty="0" smtClean="0"/>
              <a:t> Présence de la zone « description » qui permet de distinguer les différents exemplaires.</a:t>
            </a:r>
          </a:p>
          <a:p>
            <a:pPr>
              <a:buFont typeface="Arial" pitchFamily="34" charset="0"/>
              <a:buChar char="•"/>
            </a:pPr>
            <a:r>
              <a:rPr lang="fr-BE" dirty="0" smtClean="0"/>
              <a:t> </a:t>
            </a:r>
            <a:r>
              <a:rPr lang="fr-BE" dirty="0" smtClean="0">
                <a:solidFill>
                  <a:srgbClr val="002060"/>
                </a:solidFill>
              </a:rPr>
              <a:t>Bouton « </a:t>
            </a:r>
            <a:r>
              <a:rPr lang="fr-BE" dirty="0" err="1" smtClean="0">
                <a:solidFill>
                  <a:srgbClr val="002060"/>
                </a:solidFill>
              </a:rPr>
              <a:t>Add</a:t>
            </a:r>
            <a:r>
              <a:rPr lang="fr-BE" dirty="0" smtClean="0">
                <a:solidFill>
                  <a:srgbClr val="002060"/>
                </a:solidFill>
              </a:rPr>
              <a:t> Item » </a:t>
            </a:r>
            <a:r>
              <a:rPr lang="fr-BE" dirty="0" smtClean="0"/>
              <a:t>qui permet de créer un exemplaire supplémentaire.</a:t>
            </a:r>
            <a:endParaRPr lang="fr-BE" dirty="0"/>
          </a:p>
        </p:txBody>
      </p:sp>
      <p:sp>
        <p:nvSpPr>
          <p:cNvPr id="4" name="Rectangle 3"/>
          <p:cNvSpPr/>
          <p:nvPr/>
        </p:nvSpPr>
        <p:spPr>
          <a:xfrm>
            <a:off x="3203848" y="3068960"/>
            <a:ext cx="1152128" cy="20882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406816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49</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5" name="ZoneTexte 4"/>
          <p:cNvSpPr txBox="1"/>
          <p:nvPr/>
        </p:nvSpPr>
        <p:spPr>
          <a:xfrm>
            <a:off x="1043608" y="548679"/>
            <a:ext cx="4392488" cy="646331"/>
          </a:xfrm>
          <a:prstGeom prst="rect">
            <a:avLst/>
          </a:prstGeom>
          <a:noFill/>
        </p:spPr>
        <p:txBody>
          <a:bodyPr wrap="square" rtlCol="0">
            <a:spAutoFit/>
          </a:bodyPr>
          <a:lstStyle/>
          <a:p>
            <a:pPr marL="285750" indent="-285750">
              <a:buFont typeface="Wingdings" panose="05000000000000000000" pitchFamily="2" charset="2"/>
              <a:buChar char="§"/>
            </a:pPr>
            <a:r>
              <a:rPr lang="fr-BE" b="1" dirty="0"/>
              <a:t>Ajouter un exemplaire</a:t>
            </a:r>
          </a:p>
          <a:p>
            <a:endParaRPr lang="fr-BE" dirty="0"/>
          </a:p>
        </p:txBody>
      </p:sp>
      <p:sp>
        <p:nvSpPr>
          <p:cNvPr id="6" name="ZoneTexte 5"/>
          <p:cNvSpPr txBox="1"/>
          <p:nvPr/>
        </p:nvSpPr>
        <p:spPr>
          <a:xfrm>
            <a:off x="683568" y="4463002"/>
            <a:ext cx="7344816" cy="1779974"/>
          </a:xfrm>
          <a:prstGeom prst="rect">
            <a:avLst/>
          </a:prstGeom>
          <a:noFill/>
        </p:spPr>
        <p:txBody>
          <a:bodyPr wrap="square" rtlCol="0">
            <a:spAutoFit/>
          </a:bodyPr>
          <a:lstStyle/>
          <a:p>
            <a:pPr marL="285750" indent="-285750">
              <a:spcAft>
                <a:spcPts val="200"/>
              </a:spcAft>
              <a:buFont typeface="Calibri" panose="020F0502020204030204" pitchFamily="34" charset="0"/>
              <a:buChar char="−"/>
            </a:pPr>
            <a:r>
              <a:rPr lang="fr-BE" b="1" dirty="0" smtClean="0">
                <a:solidFill>
                  <a:srgbClr val="C00000"/>
                </a:solidFill>
              </a:rPr>
              <a:t>Indiquer </a:t>
            </a:r>
            <a:r>
              <a:rPr lang="fr-BE" b="1" dirty="0">
                <a:solidFill>
                  <a:srgbClr val="C00000"/>
                </a:solidFill>
              </a:rPr>
              <a:t>le numéro de volume dans la zone « </a:t>
            </a:r>
            <a:r>
              <a:rPr lang="fr-BE" b="1" dirty="0" err="1">
                <a:solidFill>
                  <a:srgbClr val="C00000"/>
                </a:solidFill>
              </a:rPr>
              <a:t>Enumeration</a:t>
            </a:r>
            <a:r>
              <a:rPr lang="fr-BE" b="1" dirty="0">
                <a:solidFill>
                  <a:srgbClr val="C00000"/>
                </a:solidFill>
              </a:rPr>
              <a:t> A » </a:t>
            </a:r>
            <a:r>
              <a:rPr lang="fr-BE" b="1" dirty="0" smtClean="0">
                <a:solidFill>
                  <a:srgbClr val="C00000"/>
                </a:solidFill>
              </a:rPr>
              <a:t/>
            </a:r>
            <a:br>
              <a:rPr lang="fr-BE" b="1" dirty="0" smtClean="0">
                <a:solidFill>
                  <a:srgbClr val="C00000"/>
                </a:solidFill>
              </a:rPr>
            </a:br>
            <a:r>
              <a:rPr lang="fr-BE" dirty="0" smtClean="0"/>
              <a:t>(</a:t>
            </a:r>
            <a:r>
              <a:rPr lang="fr-BE" dirty="0"/>
              <a:t>sous forme normalisée </a:t>
            </a:r>
            <a:r>
              <a:rPr lang="fr-BE"/>
              <a:t>: </a:t>
            </a:r>
            <a:r>
              <a:rPr lang="fr-BE" smtClean="0"/>
              <a:t>3</a:t>
            </a:r>
            <a:r>
              <a:rPr lang="fr-BE" dirty="0"/>
              <a:t>, 15, etc</a:t>
            </a:r>
            <a:r>
              <a:rPr lang="fr-BE" dirty="0" smtClean="0"/>
              <a:t>.)</a:t>
            </a:r>
          </a:p>
          <a:p>
            <a:pPr marL="285750" indent="-285750">
              <a:buFont typeface="Calibri" panose="020F0502020204030204" pitchFamily="34" charset="0"/>
              <a:buChar char="−"/>
            </a:pPr>
            <a:r>
              <a:rPr lang="fr-BE" b="1" dirty="0">
                <a:solidFill>
                  <a:srgbClr val="C00000"/>
                </a:solidFill>
              </a:rPr>
              <a:t>Indiquer le numéro du volume dans la zone « Description » </a:t>
            </a:r>
            <a:r>
              <a:rPr lang="fr-BE" dirty="0"/>
              <a:t>(c’est une zone descriptive, vous pouvez donc indiquer « Tome 3 », « Volume IV », etc.)</a:t>
            </a:r>
          </a:p>
          <a:p>
            <a:pPr marL="285750" indent="-285750">
              <a:buFont typeface="Calibri" panose="020F0502020204030204" pitchFamily="34" charset="0"/>
              <a:buChar char="−"/>
            </a:pPr>
            <a:r>
              <a:rPr lang="fr-BE" b="1" dirty="0" smtClean="0">
                <a:solidFill>
                  <a:srgbClr val="C00000"/>
                </a:solidFill>
              </a:rPr>
              <a:t>Enregistrer </a:t>
            </a:r>
            <a:r>
              <a:rPr lang="fr-BE" b="1" dirty="0">
                <a:solidFill>
                  <a:srgbClr val="C00000"/>
                </a:solidFill>
              </a:rPr>
              <a:t>l’exemplaire </a:t>
            </a:r>
            <a:r>
              <a:rPr lang="fr-BE" dirty="0"/>
              <a:t>créé en cliquant sur </a:t>
            </a:r>
            <a:r>
              <a:rPr lang="fr-BE" b="1" dirty="0">
                <a:solidFill>
                  <a:srgbClr val="002060"/>
                </a:solidFill>
              </a:rPr>
              <a:t>« Save </a:t>
            </a:r>
            <a:r>
              <a:rPr lang="fr-BE" b="1" dirty="0" smtClean="0">
                <a:solidFill>
                  <a:srgbClr val="002060"/>
                </a:solidFill>
              </a:rPr>
              <a:t>»</a:t>
            </a:r>
            <a:endParaRPr lang="fr-BE" dirty="0"/>
          </a:p>
        </p:txBody>
      </p:sp>
      <p:pic>
        <p:nvPicPr>
          <p:cNvPr id="7" name="Image 6"/>
          <p:cNvPicPr>
            <a:picLocks noChangeAspect="1"/>
          </p:cNvPicPr>
          <p:nvPr/>
        </p:nvPicPr>
        <p:blipFill>
          <a:blip r:embed="rId2"/>
          <a:stretch>
            <a:fillRect/>
          </a:stretch>
        </p:blipFill>
        <p:spPr>
          <a:xfrm>
            <a:off x="283670" y="1187315"/>
            <a:ext cx="7960738" cy="3054769"/>
          </a:xfrm>
          <a:prstGeom prst="rect">
            <a:avLst/>
          </a:prstGeom>
        </p:spPr>
      </p:pic>
      <p:sp>
        <p:nvSpPr>
          <p:cNvPr id="12" name="ZoneTexte 11"/>
          <p:cNvSpPr txBox="1"/>
          <p:nvPr/>
        </p:nvSpPr>
        <p:spPr>
          <a:xfrm>
            <a:off x="5220072" y="1821518"/>
            <a:ext cx="1336002" cy="872034"/>
          </a:xfrm>
          <a:prstGeom prst="rect">
            <a:avLst/>
          </a:prstGeom>
          <a:solidFill>
            <a:schemeClr val="tx2">
              <a:lumMod val="60000"/>
              <a:lumOff val="40000"/>
            </a:schemeClr>
          </a:solidFill>
          <a:ln>
            <a:solidFill>
              <a:schemeClr val="tx2">
                <a:lumMod val="75000"/>
              </a:schemeClr>
            </a:solidFill>
          </a:ln>
        </p:spPr>
        <p:txBody>
          <a:bodyPr wrap="square" rtlCol="0">
            <a:spAutoFit/>
          </a:bodyPr>
          <a:lstStyle/>
          <a:p>
            <a:pPr marL="108000">
              <a:lnSpc>
                <a:spcPct val="150000"/>
              </a:lnSpc>
            </a:pPr>
            <a:r>
              <a:rPr lang="fr-BE" sz="1400" b="1" dirty="0" smtClean="0"/>
              <a:t>Enumération</a:t>
            </a:r>
          </a:p>
          <a:p>
            <a:pPr algn="ctr"/>
            <a:r>
              <a:rPr lang="fr-BE" sz="1400" dirty="0" smtClean="0"/>
              <a:t>&amp;</a:t>
            </a:r>
          </a:p>
          <a:p>
            <a:pPr algn="ctr">
              <a:spcBef>
                <a:spcPts val="200"/>
              </a:spcBef>
            </a:pPr>
            <a:r>
              <a:rPr lang="fr-BE" sz="1400" b="1" dirty="0" smtClean="0"/>
              <a:t>Description</a:t>
            </a:r>
            <a:endParaRPr lang="fr-BE" sz="1400" b="1" dirty="0"/>
          </a:p>
        </p:txBody>
      </p:sp>
      <p:cxnSp>
        <p:nvCxnSpPr>
          <p:cNvPr id="13" name="Connecteur droit avec flèche 12"/>
          <p:cNvCxnSpPr/>
          <p:nvPr/>
        </p:nvCxnSpPr>
        <p:spPr>
          <a:xfrm flipH="1">
            <a:off x="2226026" y="2060848"/>
            <a:ext cx="3102058" cy="1008112"/>
          </a:xfrm>
          <a:prstGeom prst="straightConnector1">
            <a:avLst/>
          </a:prstGeom>
          <a:ln w="28575"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411760" y="2564904"/>
            <a:ext cx="3024336" cy="792088"/>
          </a:xfrm>
          <a:prstGeom prst="straightConnector1">
            <a:avLst/>
          </a:prstGeom>
          <a:ln w="28575"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76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3689"/>
            <a:ext cx="7992888" cy="864096"/>
          </a:xfrm>
        </p:spPr>
        <p:txBody>
          <a:bodyPr/>
          <a:lstStyle/>
          <a:p>
            <a:pPr marL="457200" indent="-457200">
              <a:buFont typeface="Wingdings" panose="05000000000000000000" pitchFamily="2" charset="2"/>
              <a:buChar char="v"/>
            </a:pPr>
            <a:r>
              <a:rPr lang="fr-BE" dirty="0" smtClean="0"/>
              <a:t> </a:t>
            </a:r>
            <a:r>
              <a:rPr lang="fr-BE" sz="2800" dirty="0" smtClean="0"/>
              <a:t>Accéder aux exemplaires et les trier</a:t>
            </a:r>
            <a:endParaRPr lang="fr-BE" sz="2800" dirty="0"/>
          </a:p>
        </p:txBody>
      </p:sp>
      <p:sp>
        <p:nvSpPr>
          <p:cNvPr id="3" name="Espace réservé du contenu 2"/>
          <p:cNvSpPr>
            <a:spLocks noGrp="1"/>
          </p:cNvSpPr>
          <p:nvPr>
            <p:ph idx="1"/>
          </p:nvPr>
        </p:nvSpPr>
        <p:spPr>
          <a:xfrm>
            <a:off x="251520" y="980728"/>
            <a:ext cx="8208912" cy="936104"/>
          </a:xfrm>
        </p:spPr>
        <p:txBody>
          <a:bodyPr>
            <a:normAutofit fontScale="92500" lnSpcReduction="10000"/>
          </a:bodyPr>
          <a:lstStyle/>
          <a:p>
            <a:pPr>
              <a:buNone/>
            </a:pPr>
            <a:r>
              <a:rPr lang="fr-BE" dirty="0" smtClean="0"/>
              <a:t>Pour éditer une liste d’exemplaires </a:t>
            </a:r>
            <a:r>
              <a:rPr lang="fr-BE" smtClean="0"/>
              <a:t>: </a:t>
            </a:r>
          </a:p>
          <a:p>
            <a:pPr>
              <a:buNone/>
            </a:pPr>
            <a:r>
              <a:rPr lang="fr-BE"/>
              <a:t>	</a:t>
            </a:r>
            <a:r>
              <a:rPr lang="fr-BE" smtClean="0"/>
              <a:t>cliquer sur « </a:t>
            </a:r>
            <a:r>
              <a:rPr lang="fr-BE" b="1" smtClean="0"/>
              <a:t>Exemplaires</a:t>
            </a:r>
            <a:r>
              <a:rPr lang="fr-BE" smtClean="0"/>
              <a:t> » </a:t>
            </a:r>
            <a:r>
              <a:rPr lang="fr-BE" i="1" smtClean="0"/>
              <a:t>(«</a:t>
            </a:r>
            <a:r>
              <a:rPr lang="fr-BE" i="1" dirty="0" smtClean="0"/>
              <a:t> </a:t>
            </a:r>
            <a:r>
              <a:rPr lang="fr-BE" b="1" i="1" dirty="0" smtClean="0"/>
              <a:t>Items</a:t>
            </a:r>
            <a:r>
              <a:rPr lang="fr-BE" i="1" smtClean="0"/>
              <a:t> ») dans les liens d’action </a:t>
            </a:r>
            <a:r>
              <a:rPr lang="fr-BE" smtClean="0"/>
              <a:t>en dessous </a:t>
            </a:r>
            <a:r>
              <a:rPr lang="fr-BE" dirty="0" smtClean="0"/>
              <a:t>de la notice dans les résultats de la recherche</a:t>
            </a:r>
            <a:endParaRPr lang="fr-BE" dirty="0"/>
          </a:p>
          <a:p>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12" name="ZoneTexte 11"/>
          <p:cNvSpPr txBox="1"/>
          <p:nvPr/>
        </p:nvSpPr>
        <p:spPr>
          <a:xfrm>
            <a:off x="323528" y="3609975"/>
            <a:ext cx="7992888" cy="2585323"/>
          </a:xfrm>
          <a:prstGeom prst="rect">
            <a:avLst/>
          </a:prstGeom>
          <a:noFill/>
        </p:spPr>
        <p:txBody>
          <a:bodyPr wrap="square" rtlCol="0">
            <a:spAutoFit/>
          </a:bodyPr>
          <a:lstStyle/>
          <a:p>
            <a:pPr>
              <a:buFont typeface="Arial" pitchFamily="34" charset="0"/>
              <a:buChar char="•"/>
            </a:pPr>
            <a:r>
              <a:rPr lang="fr-BE" dirty="0" smtClean="0"/>
              <a:t> À partir d’une recherche « Tous les titres » </a:t>
            </a:r>
            <a:r>
              <a:rPr lang="fr-BE" i="1" dirty="0" smtClean="0"/>
              <a:t>(« All </a:t>
            </a:r>
            <a:r>
              <a:rPr lang="fr-BE" i="1" dirty="0" err="1" smtClean="0"/>
              <a:t>titles</a:t>
            </a:r>
            <a:r>
              <a:rPr lang="fr-BE" i="1" dirty="0" smtClean="0"/>
              <a:t> ») </a:t>
            </a:r>
            <a:r>
              <a:rPr lang="fr-BE" dirty="0" smtClean="0"/>
              <a:t>ou « Titres physiques » </a:t>
            </a:r>
            <a:r>
              <a:rPr lang="fr-BE" i="1" dirty="0" smtClean="0"/>
              <a:t>(« Physical </a:t>
            </a:r>
            <a:r>
              <a:rPr lang="fr-BE" i="1" dirty="0" err="1" smtClean="0"/>
              <a:t>titles</a:t>
            </a:r>
            <a:r>
              <a:rPr lang="fr-BE" i="1" dirty="0" smtClean="0"/>
              <a:t> »)</a:t>
            </a:r>
            <a:r>
              <a:rPr lang="fr-BE" dirty="0" smtClean="0"/>
              <a:t>,</a:t>
            </a:r>
            <a:r>
              <a:rPr lang="fr-BE" i="1" dirty="0" smtClean="0"/>
              <a:t> </a:t>
            </a:r>
            <a:r>
              <a:rPr lang="fr-BE" dirty="0" smtClean="0"/>
              <a:t>vous visualiserez toujours l’ensemble des exemplaires (</a:t>
            </a:r>
            <a:r>
              <a:rPr lang="fr-BE" i="1" dirty="0" smtClean="0"/>
              <a:t>items</a:t>
            </a:r>
            <a:r>
              <a:rPr lang="fr-BE" dirty="0" smtClean="0"/>
              <a:t>) attachés à la notice sélectionnée, présentés sous forme de liste (même s’il n’y en a qu’un).</a:t>
            </a:r>
          </a:p>
          <a:p>
            <a:pPr>
              <a:buFont typeface="Arial" pitchFamily="34" charset="0"/>
              <a:buChar char="•"/>
            </a:pPr>
            <a:r>
              <a:rPr lang="fr-BE" dirty="0" smtClean="0"/>
              <a:t> </a:t>
            </a:r>
            <a:r>
              <a:rPr lang="fr-BE" dirty="0"/>
              <a:t>À </a:t>
            </a:r>
            <a:r>
              <a:rPr lang="fr-BE" dirty="0" smtClean="0"/>
              <a:t>partir d’une recherche « </a:t>
            </a:r>
            <a:r>
              <a:rPr lang="fr-BE" dirty="0"/>
              <a:t> Titres physiques </a:t>
            </a:r>
            <a:r>
              <a:rPr lang="fr-BE" dirty="0" smtClean="0"/>
              <a:t>», vous visualiserez les exemplaires liés à la notice de fonds </a:t>
            </a:r>
            <a:r>
              <a:rPr lang="fr-BE" i="1" dirty="0" smtClean="0"/>
              <a:t>(holding) </a:t>
            </a:r>
            <a:r>
              <a:rPr lang="fr-BE" dirty="0" smtClean="0"/>
              <a:t>dont dépend l’exemplaire que vous avez sélectionné dans les résultats de recherche. Ces </a:t>
            </a:r>
            <a:r>
              <a:rPr lang="fr-BE" dirty="0"/>
              <a:t>exemplaires </a:t>
            </a:r>
            <a:r>
              <a:rPr lang="fr-BE" dirty="0" smtClean="0"/>
              <a:t>sont présentés sous forme </a:t>
            </a:r>
            <a:r>
              <a:rPr lang="fr-BE" dirty="0" smtClean="0"/>
              <a:t>de </a:t>
            </a:r>
            <a:r>
              <a:rPr lang="fr-BE" dirty="0" smtClean="0"/>
              <a:t>liste, sauf s’il n’y en a qu’un. Dans ce cas, cet exemplaire unique sera immédiatement édité dans l’éditeur d’exemplaire physique </a:t>
            </a:r>
            <a:r>
              <a:rPr lang="fr-BE" i="1" dirty="0" smtClean="0"/>
              <a:t>(Physical item editor)</a:t>
            </a:r>
            <a:r>
              <a:rPr lang="fr-BE" dirty="0" smtClean="0"/>
              <a:t>.</a:t>
            </a:r>
            <a:endParaRPr lang="fr-B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38446"/>
            <a:ext cx="8064896"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èche vers le haut 5"/>
          <p:cNvSpPr/>
          <p:nvPr/>
        </p:nvSpPr>
        <p:spPr>
          <a:xfrm flipH="1">
            <a:off x="2915816" y="3257671"/>
            <a:ext cx="170305" cy="252983"/>
          </a:xfrm>
          <a:prstGeom prst="upArrow">
            <a:avLst/>
          </a:prstGeom>
          <a:solidFill>
            <a:srgbClr val="C0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50</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8064000" cy="5040000"/>
          </a:xfrm>
          <a:prstGeom prst="rect">
            <a:avLst/>
          </a:prstGeom>
          <a:solidFill>
            <a:srgbClr val="FF3300"/>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95536" y="332656"/>
            <a:ext cx="7848872" cy="1200329"/>
          </a:xfrm>
          <a:prstGeom prst="rect">
            <a:avLst/>
          </a:prstGeom>
          <a:noFill/>
        </p:spPr>
        <p:txBody>
          <a:bodyPr wrap="square" rtlCol="0">
            <a:spAutoFit/>
          </a:bodyPr>
          <a:lstStyle/>
          <a:p>
            <a:r>
              <a:rPr lang="fr-BE" dirty="0" smtClean="0"/>
              <a:t>A l’issue de sa création, </a:t>
            </a:r>
            <a:r>
              <a:rPr lang="fr-BE" b="1" dirty="0" smtClean="0">
                <a:solidFill>
                  <a:srgbClr val="0070C0"/>
                </a:solidFill>
              </a:rPr>
              <a:t>le nouvel exemplaire apparaît dans la liste </a:t>
            </a:r>
            <a:br>
              <a:rPr lang="fr-BE" b="1" dirty="0" smtClean="0">
                <a:solidFill>
                  <a:srgbClr val="0070C0"/>
                </a:solidFill>
              </a:rPr>
            </a:br>
            <a:r>
              <a:rPr lang="fr-BE" b="1" dirty="0" smtClean="0">
                <a:solidFill>
                  <a:srgbClr val="0070C0"/>
                </a:solidFill>
              </a:rPr>
              <a:t>des exemplaires</a:t>
            </a:r>
            <a:r>
              <a:rPr lang="fr-BE" dirty="0" smtClean="0"/>
              <a:t>.</a:t>
            </a:r>
          </a:p>
          <a:p>
            <a:r>
              <a:rPr lang="fr-BE" dirty="0" smtClean="0"/>
              <a:t>Un </a:t>
            </a:r>
            <a:r>
              <a:rPr lang="fr-BE" b="1" dirty="0" smtClean="0"/>
              <a:t>message</a:t>
            </a:r>
            <a:r>
              <a:rPr lang="fr-BE" dirty="0" smtClean="0"/>
              <a:t> confirme qu’une mise à jour des données a bien été effectuée.</a:t>
            </a:r>
          </a:p>
          <a:p>
            <a:endParaRPr lang="fr-BE" dirty="0"/>
          </a:p>
        </p:txBody>
      </p:sp>
      <p:cxnSp>
        <p:nvCxnSpPr>
          <p:cNvPr id="8" name="Connecteur droit avec flèche 7"/>
          <p:cNvCxnSpPr/>
          <p:nvPr/>
        </p:nvCxnSpPr>
        <p:spPr>
          <a:xfrm flipH="1">
            <a:off x="1187624" y="1196752"/>
            <a:ext cx="72008"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Flèche droite 9"/>
          <p:cNvSpPr/>
          <p:nvPr/>
        </p:nvSpPr>
        <p:spPr>
          <a:xfrm>
            <a:off x="395536" y="4941168"/>
            <a:ext cx="504056" cy="144016"/>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75637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864" y="1196752"/>
            <a:ext cx="8136904" cy="5276056"/>
          </a:xfrm>
        </p:spPr>
        <p:txBody>
          <a:bodyPr>
            <a:normAutofit lnSpcReduction="10000"/>
          </a:bodyPr>
          <a:lstStyle/>
          <a:p>
            <a:pPr marL="114300" indent="0">
              <a:buNone/>
            </a:pPr>
            <a:r>
              <a:rPr lang="fr-BE" u="sng" smtClean="0">
                <a:solidFill>
                  <a:srgbClr val="C00000"/>
                </a:solidFill>
              </a:rPr>
              <a:t>RAPPEL</a:t>
            </a:r>
            <a:r>
              <a:rPr lang="fr-BE" smtClean="0">
                <a:solidFill>
                  <a:srgbClr val="C00000"/>
                </a:solidFill>
              </a:rPr>
              <a:t> : </a:t>
            </a:r>
            <a:r>
              <a:rPr lang="fr-BE" i="1" smtClean="0">
                <a:solidFill>
                  <a:srgbClr val="C00000"/>
                </a:solidFill>
              </a:rPr>
              <a:t>les modifications sur les exemplaires et les notices de fonds sont autorisées uniquement en fonction du périmètre associé au rôle opérateur d’inventaire physique</a:t>
            </a:r>
          </a:p>
          <a:p>
            <a:pPr marL="114300" indent="0">
              <a:buNone/>
            </a:pPr>
            <a:endParaRPr lang="fr-BE" i="1" smtClean="0">
              <a:solidFill>
                <a:srgbClr val="C00000"/>
              </a:solidFill>
            </a:endParaRPr>
          </a:p>
          <a:p>
            <a:pPr marL="114300" indent="0">
              <a:buNone/>
            </a:pPr>
            <a:r>
              <a:rPr lang="fr-BE" sz="2400" b="1" i="1" smtClean="0">
                <a:solidFill>
                  <a:srgbClr val="002060"/>
                </a:solidFill>
              </a:rPr>
              <a:t>Modifications </a:t>
            </a:r>
            <a:r>
              <a:rPr lang="fr-BE" sz="2400" b="1" i="1" dirty="0" smtClean="0">
                <a:solidFill>
                  <a:srgbClr val="002060"/>
                </a:solidFill>
              </a:rPr>
              <a:t>temporaires</a:t>
            </a:r>
          </a:p>
          <a:p>
            <a:pPr marL="114300" indent="0"/>
            <a:r>
              <a:rPr lang="fr-BE" smtClean="0"/>
              <a:t> </a:t>
            </a:r>
            <a:r>
              <a:rPr lang="fr-BE" dirty="0" smtClean="0"/>
              <a:t>Modifications temporaires de localisation et de cote au sein d’une même bibliothèque</a:t>
            </a:r>
          </a:p>
          <a:p>
            <a:pPr marL="777240" lvl="2" indent="0"/>
            <a:r>
              <a:rPr lang="fr-BE" dirty="0" smtClean="0"/>
              <a:t> </a:t>
            </a:r>
            <a:r>
              <a:rPr lang="fr-BE" smtClean="0"/>
              <a:t>via l’</a:t>
            </a:r>
            <a:r>
              <a:rPr lang="fr-BE" b="1" smtClean="0"/>
              <a:t>Éditeur d’exemplaire physique </a:t>
            </a:r>
            <a:r>
              <a:rPr lang="fr-BE" i="1" smtClean="0"/>
              <a:t>(Physical item editor)</a:t>
            </a:r>
            <a:r>
              <a:rPr lang="fr-BE" smtClean="0"/>
              <a:t>,</a:t>
            </a:r>
            <a:endParaRPr lang="fr-BE" dirty="0" smtClean="0"/>
          </a:p>
          <a:p>
            <a:pPr marL="777240" lvl="2" indent="0"/>
            <a:r>
              <a:rPr lang="fr-BE" dirty="0" smtClean="0"/>
              <a:t> via le </a:t>
            </a:r>
            <a:r>
              <a:rPr lang="fr-BE" smtClean="0"/>
              <a:t>menu </a:t>
            </a:r>
            <a:r>
              <a:rPr lang="fr-BE" b="1" smtClean="0"/>
              <a:t>Services aux usagers </a:t>
            </a:r>
            <a:r>
              <a:rPr lang="fr-BE" i="1" smtClean="0"/>
              <a:t>(Fulfillment)</a:t>
            </a:r>
            <a:r>
              <a:rPr lang="fr-BE" smtClean="0"/>
              <a:t>, &gt;&gt; </a:t>
            </a:r>
            <a:r>
              <a:rPr lang="fr-BE" b="1" smtClean="0"/>
              <a:t>Scanner les exemplaires </a:t>
            </a:r>
            <a:r>
              <a:rPr lang="fr-BE" i="1" smtClean="0"/>
              <a:t>(Scan in items) </a:t>
            </a:r>
            <a:r>
              <a:rPr lang="fr-BE" smtClean="0"/>
              <a:t>&gt;&gt; </a:t>
            </a:r>
            <a:r>
              <a:rPr lang="fr-BE" b="1" smtClean="0"/>
              <a:t>Modifier les informations de l’exemplaire </a:t>
            </a:r>
            <a:r>
              <a:rPr lang="fr-BE" i="1" smtClean="0"/>
              <a:t>(Change item information)</a:t>
            </a:r>
            <a:r>
              <a:rPr lang="fr-BE" smtClean="0"/>
              <a:t>, option </a:t>
            </a:r>
            <a:r>
              <a:rPr lang="fr-BE" b="1" smtClean="0"/>
              <a:t>Temporaire</a:t>
            </a:r>
            <a:r>
              <a:rPr lang="fr-BE" smtClean="0"/>
              <a:t> </a:t>
            </a:r>
            <a:r>
              <a:rPr lang="fr-BE" i="1" smtClean="0"/>
              <a:t>(Temporary change) </a:t>
            </a:r>
            <a:r>
              <a:rPr lang="fr-BE" smtClean="0"/>
              <a:t>pour activer le changement et </a:t>
            </a:r>
            <a:r>
              <a:rPr lang="fr-BE" b="1" smtClean="0"/>
              <a:t>Restaurer</a:t>
            </a:r>
            <a:r>
              <a:rPr lang="fr-BE" smtClean="0"/>
              <a:t> (Restore) pour désactiver et revenir aux données initiales.</a:t>
            </a:r>
            <a:endParaRPr lang="fr-BE" dirty="0" smtClean="0"/>
          </a:p>
          <a:p>
            <a:pPr marL="777240" lvl="2" indent="0"/>
            <a:endParaRPr lang="fr-BE" dirty="0" smtClean="0"/>
          </a:p>
          <a:p>
            <a:pPr marL="114300" indent="0"/>
            <a:r>
              <a:rPr lang="fr-BE" dirty="0" smtClean="0"/>
              <a:t> Modifications temporaires de bibliothèque, de localisation et de cote</a:t>
            </a:r>
          </a:p>
          <a:p>
            <a:pPr marL="777240" lvl="2" indent="0"/>
            <a:r>
              <a:rPr lang="fr-BE" dirty="0" smtClean="0"/>
              <a:t> de manière directe, </a:t>
            </a:r>
            <a:r>
              <a:rPr lang="fr-BE" smtClean="0"/>
              <a:t>via </a:t>
            </a:r>
            <a:r>
              <a:rPr lang="fr-BE"/>
              <a:t>l’</a:t>
            </a:r>
            <a:r>
              <a:rPr lang="fr-BE" b="1"/>
              <a:t>Éditeur d’exemplaire physique </a:t>
            </a:r>
            <a:r>
              <a:rPr lang="fr-BE" i="1"/>
              <a:t>(Physical item editor)</a:t>
            </a:r>
            <a:r>
              <a:rPr lang="fr-BE"/>
              <a:t>,</a:t>
            </a:r>
          </a:p>
          <a:p>
            <a:pPr marL="777240" lvl="2" indent="0"/>
            <a:r>
              <a:rPr lang="fr-BE" smtClean="0"/>
              <a:t> </a:t>
            </a:r>
            <a:r>
              <a:rPr lang="fr-BE" dirty="0" smtClean="0"/>
              <a:t>en passant par </a:t>
            </a:r>
            <a:r>
              <a:rPr lang="fr-BE" smtClean="0"/>
              <a:t>une </a:t>
            </a:r>
            <a:r>
              <a:rPr lang="fr-BE" b="1" smtClean="0"/>
              <a:t>demande</a:t>
            </a:r>
            <a:r>
              <a:rPr lang="fr-BE" smtClean="0"/>
              <a:t> </a:t>
            </a:r>
            <a:r>
              <a:rPr lang="fr-BE" i="1" smtClean="0"/>
              <a:t>(request)</a:t>
            </a:r>
            <a:r>
              <a:rPr lang="fr-BE" smtClean="0"/>
              <a:t>, </a:t>
            </a:r>
            <a:r>
              <a:rPr lang="fr-BE" dirty="0" smtClean="0"/>
              <a:t>via </a:t>
            </a:r>
            <a:r>
              <a:rPr lang="fr-BE" smtClean="0"/>
              <a:t>la liste des exemplaires, dans les </a:t>
            </a:r>
            <a:r>
              <a:rPr lang="fr-BE" b="1" smtClean="0"/>
              <a:t>Actions</a:t>
            </a:r>
            <a:r>
              <a:rPr lang="fr-BE" smtClean="0"/>
              <a:t>, sélectionner </a:t>
            </a:r>
            <a:r>
              <a:rPr lang="fr-BE" b="1" smtClean="0"/>
              <a:t>Déplacer l’Exemplaire </a:t>
            </a:r>
            <a:r>
              <a:rPr lang="fr-BE" smtClean="0"/>
              <a:t>(Demande) </a:t>
            </a:r>
            <a:r>
              <a:rPr lang="fr-BE" i="1" smtClean="0"/>
              <a:t>(Move </a:t>
            </a:r>
            <a:r>
              <a:rPr lang="fr-BE" i="1" dirty="0" smtClean="0"/>
              <a:t>item</a:t>
            </a:r>
            <a:r>
              <a:rPr lang="fr-BE" i="1" smtClean="0"/>
              <a:t> (request))</a:t>
            </a:r>
            <a:r>
              <a:rPr lang="fr-BE" smtClean="0"/>
              <a:t>, option du type de demande </a:t>
            </a:r>
            <a:r>
              <a:rPr lang="fr-BE" i="1" smtClean="0"/>
              <a:t>(</a:t>
            </a:r>
            <a:r>
              <a:rPr lang="fr-BE" b="1" i="1" smtClean="0"/>
              <a:t>Move temporarily</a:t>
            </a:r>
            <a:r>
              <a:rPr lang="fr-BE" i="1" smtClean="0"/>
              <a:t>).</a:t>
            </a:r>
            <a:endParaRPr lang="fr-BE" i="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51</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6" name="Titre 3"/>
          <p:cNvSpPr txBox="1">
            <a:spLocks noGrp="1"/>
          </p:cNvSpPr>
          <p:nvPr>
            <p:ph type="title"/>
          </p:nvPr>
        </p:nvSpPr>
        <p:spPr>
          <a:xfrm>
            <a:off x="214864" y="0"/>
            <a:ext cx="7992888" cy="980728"/>
          </a:xfrm>
          <a:prstGeom prst="rect">
            <a:avLst/>
          </a:prstGeom>
        </p:spPr>
        <p:txBody>
          <a:bodyPr/>
          <a:lstStyle/>
          <a:p>
            <a:pPr marR="0" lvl="0" algn="l" defTabSz="914400" rtl="0" eaLnBrk="1" fontAlgn="auto" latinLnBrk="0" hangingPunct="1">
              <a:lnSpc>
                <a:spcPct val="100000"/>
              </a:lnSpc>
              <a:spcBef>
                <a:spcPct val="0"/>
              </a:spcBef>
              <a:spcAft>
                <a:spcPts val="0"/>
              </a:spcAft>
              <a:buClrTx/>
              <a:buSzTx/>
              <a:tabLst/>
              <a:defRPr/>
            </a:pPr>
            <a:r>
              <a:rPr lang="fr-BE" sz="2000" cap="all" dirty="0" smtClean="0"/>
              <a:t>MODIFICATIONS  De </a:t>
            </a:r>
            <a:r>
              <a:rPr lang="fr-BE" sz="2000" cap="all" dirty="0" err="1" smtClean="0"/>
              <a:t>BIBLIOTHèque</a:t>
            </a:r>
            <a:r>
              <a:rPr lang="fr-BE" sz="2000" cap="all" dirty="0" smtClean="0"/>
              <a:t>, de localisation et </a:t>
            </a:r>
            <a:br>
              <a:rPr lang="fr-BE" sz="2000" cap="all" dirty="0" smtClean="0"/>
            </a:br>
            <a:r>
              <a:rPr lang="fr-BE" sz="2000" cap="all" dirty="0" smtClean="0"/>
              <a:t>de cote : synthèse (1)</a:t>
            </a:r>
            <a:endParaRPr kumimoji="0" lang="fr-BE" sz="2000" b="0" i="0" u="none" strike="noStrike" kern="1200" cap="all" spc="-100" normalizeH="0" baseline="0" noProof="0" dirty="0" smtClean="0">
              <a:ln>
                <a:noFill/>
              </a:ln>
              <a:solidFill>
                <a:schemeClr val="tx2"/>
              </a:solidFill>
              <a:effectLst/>
              <a:uLnTx/>
              <a:uFillTx/>
              <a:latin typeface="Arial Rounded MT Bold" pitchFamily="34" charset="0"/>
              <a:ea typeface="+mj-ea"/>
              <a:cs typeface="+mj-cs"/>
            </a:endParaRPr>
          </a:p>
        </p:txBody>
      </p:sp>
    </p:spTree>
    <p:extLst>
      <p:ext uri="{BB962C8B-B14F-4D97-AF65-F5344CB8AC3E}">
        <p14:creationId xmlns:p14="http://schemas.microsoft.com/office/powerpoint/2010/main" val="2443937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052736"/>
            <a:ext cx="8352928" cy="5472608"/>
          </a:xfrm>
        </p:spPr>
        <p:txBody>
          <a:bodyPr>
            <a:normAutofit fontScale="92500" lnSpcReduction="20000"/>
          </a:bodyPr>
          <a:lstStyle/>
          <a:p>
            <a:pPr marL="114300" indent="0">
              <a:buNone/>
            </a:pPr>
            <a:r>
              <a:rPr lang="fr-BE" sz="2400" u="sng">
                <a:solidFill>
                  <a:srgbClr val="C00000"/>
                </a:solidFill>
              </a:rPr>
              <a:t>RAPPEL</a:t>
            </a:r>
            <a:r>
              <a:rPr lang="fr-BE" sz="2400">
                <a:solidFill>
                  <a:srgbClr val="C00000"/>
                </a:solidFill>
              </a:rPr>
              <a:t> : </a:t>
            </a:r>
            <a:r>
              <a:rPr lang="fr-BE" sz="2400" i="1">
                <a:solidFill>
                  <a:srgbClr val="C00000"/>
                </a:solidFill>
              </a:rPr>
              <a:t>les modifications sur les exemplaires et les notices de fonds sont autorisées uniquement en fonction du périmètre associé au rôle opérateur d’inventaire </a:t>
            </a:r>
            <a:r>
              <a:rPr lang="fr-BE" sz="2400" i="1" smtClean="0">
                <a:solidFill>
                  <a:srgbClr val="C00000"/>
                </a:solidFill>
              </a:rPr>
              <a:t>physique</a:t>
            </a:r>
          </a:p>
          <a:p>
            <a:pPr marL="114300" indent="0">
              <a:buNone/>
            </a:pPr>
            <a:endParaRPr lang="fr-BE" sz="2400" i="1">
              <a:solidFill>
                <a:srgbClr val="C00000"/>
              </a:solidFill>
            </a:endParaRPr>
          </a:p>
          <a:p>
            <a:pPr marL="114300" indent="0">
              <a:buNone/>
            </a:pPr>
            <a:r>
              <a:rPr lang="fr-BE" sz="2400" b="1" i="1" smtClean="0">
                <a:solidFill>
                  <a:srgbClr val="002060"/>
                </a:solidFill>
              </a:rPr>
              <a:t>Modifications </a:t>
            </a:r>
            <a:r>
              <a:rPr lang="fr-BE" sz="2400" b="1" i="1" dirty="0" smtClean="0">
                <a:solidFill>
                  <a:srgbClr val="002060"/>
                </a:solidFill>
              </a:rPr>
              <a:t>permanentes</a:t>
            </a:r>
          </a:p>
          <a:p>
            <a:pPr marL="114300" indent="0"/>
            <a:r>
              <a:rPr lang="fr-BE" smtClean="0"/>
              <a:t> </a:t>
            </a:r>
            <a:r>
              <a:rPr lang="fr-BE" dirty="0" smtClean="0"/>
              <a:t>Modifications permanentes de localisation et de cote au sein d’une même bibliothèque</a:t>
            </a:r>
          </a:p>
          <a:p>
            <a:pPr marL="541338" lvl="2" indent="0"/>
            <a:r>
              <a:rPr lang="fr-BE" dirty="0" smtClean="0"/>
              <a:t> </a:t>
            </a:r>
            <a:r>
              <a:rPr lang="fr-BE" smtClean="0"/>
              <a:t>via l’</a:t>
            </a:r>
            <a:r>
              <a:rPr lang="fr-BE" b="1"/>
              <a:t>É</a:t>
            </a:r>
            <a:r>
              <a:rPr lang="fr-BE" b="1" smtClean="0"/>
              <a:t>diteur de métadonnées </a:t>
            </a:r>
            <a:r>
              <a:rPr lang="fr-BE" i="1" smtClean="0"/>
              <a:t>(Metadata editor)</a:t>
            </a:r>
            <a:r>
              <a:rPr lang="fr-BE" smtClean="0"/>
              <a:t>, </a:t>
            </a:r>
            <a:r>
              <a:rPr lang="fr-BE" b="1" smtClean="0"/>
              <a:t>éditer la notice de fonds </a:t>
            </a:r>
            <a:r>
              <a:rPr lang="fr-BE" i="1" smtClean="0"/>
              <a:t>(holding) ;</a:t>
            </a:r>
            <a:endParaRPr lang="fr-BE" i="1" dirty="0" smtClean="0"/>
          </a:p>
          <a:p>
            <a:pPr marL="627063" lvl="2" indent="-85725">
              <a:tabLst>
                <a:tab pos="541338" algn="l"/>
                <a:tab pos="627063" algn="l"/>
              </a:tabLst>
            </a:pPr>
            <a:r>
              <a:rPr lang="fr-BE" smtClean="0">
                <a:solidFill>
                  <a:srgbClr val="FF0000"/>
                </a:solidFill>
              </a:rPr>
              <a:t> </a:t>
            </a:r>
            <a:r>
              <a:rPr lang="fr-BE" smtClean="0"/>
              <a:t>utiliser la fonctionnalité </a:t>
            </a:r>
            <a:r>
              <a:rPr lang="fr-BE" b="1"/>
              <a:t>Modifier les informations de l’exemplaire </a:t>
            </a:r>
            <a:r>
              <a:rPr lang="fr-BE" i="1"/>
              <a:t>(Change item information)</a:t>
            </a:r>
            <a:r>
              <a:rPr lang="fr-BE"/>
              <a:t>, </a:t>
            </a:r>
            <a:r>
              <a:rPr lang="fr-BE" smtClean="0"/>
              <a:t>option </a:t>
            </a:r>
            <a:r>
              <a:rPr lang="fr-BE" dirty="0" smtClean="0"/>
              <a:t>« </a:t>
            </a:r>
            <a:r>
              <a:rPr lang="fr-BE" b="1" smtClean="0"/>
              <a:t>Permanent</a:t>
            </a:r>
            <a:r>
              <a:rPr lang="fr-BE" smtClean="0"/>
              <a:t> » </a:t>
            </a:r>
            <a:r>
              <a:rPr lang="fr-BE" b="1" smtClean="0">
                <a:solidFill>
                  <a:srgbClr val="FF0000"/>
                </a:solidFill>
              </a:rPr>
              <a:t>UNIQUEMENT</a:t>
            </a:r>
            <a:r>
              <a:rPr lang="fr-BE" smtClean="0">
                <a:solidFill>
                  <a:srgbClr val="FF0000"/>
                </a:solidFill>
              </a:rPr>
              <a:t> si la notice de fonds ne contient que la zone 852 car toute autre zone sera supprimée. (Le $$a BeLu du 852 également supprimé mais peut être ajouté lors d’un traitement par lot) ;</a:t>
            </a:r>
          </a:p>
          <a:p>
            <a:pPr marL="627063" lvl="2" indent="-85725">
              <a:tabLst>
                <a:tab pos="541338" algn="l"/>
                <a:tab pos="627063" algn="l"/>
              </a:tabLst>
            </a:pPr>
            <a:r>
              <a:rPr lang="fr-BE">
                <a:solidFill>
                  <a:srgbClr val="FF0000"/>
                </a:solidFill>
              </a:rPr>
              <a:t> </a:t>
            </a:r>
            <a:r>
              <a:rPr lang="fr-BE" smtClean="0">
                <a:solidFill>
                  <a:srgbClr val="FF0000"/>
                </a:solidFill>
              </a:rPr>
              <a:t>ne </a:t>
            </a:r>
            <a:r>
              <a:rPr lang="fr-BE" dirty="0" smtClean="0">
                <a:solidFill>
                  <a:srgbClr val="FF0000"/>
                </a:solidFill>
              </a:rPr>
              <a:t>pas modifier la localisation </a:t>
            </a:r>
            <a:r>
              <a:rPr lang="fr-BE" smtClean="0">
                <a:solidFill>
                  <a:srgbClr val="FF0000"/>
                </a:solidFill>
              </a:rPr>
              <a:t>à partir de l’</a:t>
            </a:r>
            <a:r>
              <a:rPr lang="fr-BE" b="1" smtClean="0">
                <a:solidFill>
                  <a:srgbClr val="FF0000"/>
                </a:solidFill>
              </a:rPr>
              <a:t>Éditeur </a:t>
            </a:r>
            <a:r>
              <a:rPr lang="fr-BE" b="1">
                <a:solidFill>
                  <a:srgbClr val="FF0000"/>
                </a:solidFill>
              </a:rPr>
              <a:t>d’exemplaire physique </a:t>
            </a:r>
            <a:r>
              <a:rPr lang="fr-BE" i="1"/>
              <a:t>(Physical item editor</a:t>
            </a:r>
            <a:r>
              <a:rPr lang="fr-BE" i="1" smtClean="0"/>
              <a:t>)</a:t>
            </a:r>
            <a:r>
              <a:rPr lang="fr-BE" smtClean="0"/>
              <a:t> : </a:t>
            </a:r>
            <a:r>
              <a:rPr lang="fr-BE" dirty="0" smtClean="0"/>
              <a:t>ne permet pas de modifier la cote et </a:t>
            </a:r>
            <a:r>
              <a:rPr lang="fr-BE" smtClean="0"/>
              <a:t>modifie la notice de fonds de </a:t>
            </a:r>
            <a:r>
              <a:rPr lang="fr-BE" dirty="0" smtClean="0"/>
              <a:t>manière erronée.</a:t>
            </a:r>
          </a:p>
          <a:p>
            <a:pPr marL="627063" lvl="2" indent="-85725"/>
            <a:endParaRPr lang="fr-BE" dirty="0" smtClean="0"/>
          </a:p>
          <a:p>
            <a:pPr marL="114300" indent="0"/>
            <a:r>
              <a:rPr lang="fr-BE" dirty="0" smtClean="0"/>
              <a:t> Modifications permanentes de bibliothèque, de localisation et de cote</a:t>
            </a:r>
          </a:p>
          <a:p>
            <a:pPr marL="541338" lvl="2" indent="0"/>
            <a:r>
              <a:rPr lang="fr-BE" smtClean="0">
                <a:solidFill>
                  <a:srgbClr val="0070C0"/>
                </a:solidFill>
              </a:rPr>
              <a:t> </a:t>
            </a:r>
            <a:r>
              <a:rPr lang="fr-BE"/>
              <a:t> via l’</a:t>
            </a:r>
            <a:r>
              <a:rPr lang="fr-BE" b="1"/>
              <a:t>Éditeur de métadonnées </a:t>
            </a:r>
            <a:r>
              <a:rPr lang="fr-BE" i="1"/>
              <a:t>(Metadata editor)</a:t>
            </a:r>
            <a:r>
              <a:rPr lang="fr-BE"/>
              <a:t>, </a:t>
            </a:r>
            <a:r>
              <a:rPr lang="fr-BE" b="1"/>
              <a:t>éditer la notice de fonds </a:t>
            </a:r>
            <a:r>
              <a:rPr lang="fr-BE" i="1"/>
              <a:t>(holding) ;</a:t>
            </a:r>
          </a:p>
          <a:p>
            <a:pPr marL="627063" lvl="2" indent="-85725">
              <a:tabLst>
                <a:tab pos="541338" algn="l"/>
                <a:tab pos="627063" algn="l"/>
              </a:tabLst>
            </a:pPr>
            <a:r>
              <a:rPr lang="fr-BE">
                <a:solidFill>
                  <a:srgbClr val="FF0000"/>
                </a:solidFill>
              </a:rPr>
              <a:t> ne pas modifier la localisation à partir de l’</a:t>
            </a:r>
            <a:r>
              <a:rPr lang="fr-BE" b="1">
                <a:solidFill>
                  <a:srgbClr val="FF0000"/>
                </a:solidFill>
              </a:rPr>
              <a:t>Éditeur d’exemplaire physique </a:t>
            </a:r>
            <a:r>
              <a:rPr lang="fr-BE" i="1"/>
              <a:t>(Physical item editor)</a:t>
            </a:r>
            <a:r>
              <a:rPr lang="fr-BE"/>
              <a:t> : ne permet pas de modifier la cote et modifie la notice de fonds de manière </a:t>
            </a:r>
            <a:r>
              <a:rPr lang="fr-BE" smtClean="0"/>
              <a:t>erronée</a:t>
            </a:r>
            <a:r>
              <a:rPr lang="fr-BE"/>
              <a:t> </a:t>
            </a:r>
            <a:r>
              <a:rPr lang="fr-BE" smtClean="0"/>
              <a:t>;</a:t>
            </a:r>
          </a:p>
          <a:p>
            <a:pPr marL="627063" lvl="2" indent="-85725">
              <a:tabLst>
                <a:tab pos="541338" algn="l"/>
                <a:tab pos="627063" algn="l"/>
              </a:tabLst>
            </a:pPr>
            <a:r>
              <a:rPr lang="fr-BE" smtClean="0">
                <a:solidFill>
                  <a:srgbClr val="00B0F0"/>
                </a:solidFill>
              </a:rPr>
              <a:t> Créer une demande (request), via les «</a:t>
            </a:r>
            <a:r>
              <a:rPr lang="fr-BE" dirty="0" smtClean="0">
                <a:solidFill>
                  <a:srgbClr val="00B0F0"/>
                </a:solidFill>
              </a:rPr>
              <a:t> Actions</a:t>
            </a:r>
            <a:r>
              <a:rPr lang="fr-BE" smtClean="0">
                <a:solidFill>
                  <a:srgbClr val="00B0F0"/>
                </a:solidFill>
              </a:rPr>
              <a:t> » proposées dans la liste des exemplaires =&gt; </a:t>
            </a:r>
            <a:r>
              <a:rPr lang="fr-BE" b="1">
                <a:solidFill>
                  <a:srgbClr val="00B0F0"/>
                </a:solidFill>
              </a:rPr>
              <a:t>Déplacer l’Exemplaire </a:t>
            </a:r>
            <a:r>
              <a:rPr lang="fr-BE">
                <a:solidFill>
                  <a:srgbClr val="00B0F0"/>
                </a:solidFill>
              </a:rPr>
              <a:t>(Demande) </a:t>
            </a:r>
            <a:r>
              <a:rPr lang="fr-BE" i="1">
                <a:solidFill>
                  <a:srgbClr val="00B0F0"/>
                </a:solidFill>
              </a:rPr>
              <a:t>(Move item (request))</a:t>
            </a:r>
            <a:r>
              <a:rPr lang="fr-BE">
                <a:solidFill>
                  <a:srgbClr val="00B0F0"/>
                </a:solidFill>
              </a:rPr>
              <a:t>, option du type de demande </a:t>
            </a:r>
            <a:r>
              <a:rPr lang="fr-BE" i="1">
                <a:solidFill>
                  <a:srgbClr val="00B0F0"/>
                </a:solidFill>
              </a:rPr>
              <a:t>(</a:t>
            </a:r>
            <a:r>
              <a:rPr lang="fr-BE" b="1" i="1">
                <a:solidFill>
                  <a:srgbClr val="00B0F0"/>
                </a:solidFill>
              </a:rPr>
              <a:t>Move </a:t>
            </a:r>
            <a:r>
              <a:rPr lang="fr-BE" b="1" i="1" smtClean="0">
                <a:solidFill>
                  <a:srgbClr val="00B0F0"/>
                </a:solidFill>
              </a:rPr>
              <a:t>permanently)</a:t>
            </a:r>
            <a:r>
              <a:rPr lang="fr-BE" smtClean="0">
                <a:solidFill>
                  <a:srgbClr val="00B0F0"/>
                </a:solidFill>
              </a:rPr>
              <a:t> </a:t>
            </a:r>
            <a:r>
              <a:rPr lang="fr-BE" dirty="0" smtClean="0">
                <a:solidFill>
                  <a:srgbClr val="00B0F0"/>
                </a:solidFill>
              </a:rPr>
              <a:t>: procédure lourde, mais correcte. Ne permet pas de modifier la cote.</a:t>
            </a:r>
            <a:endParaRPr lang="fr-BE" dirty="0">
              <a:solidFill>
                <a:srgbClr val="00B0F0"/>
              </a:solidFill>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52</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sp>
        <p:nvSpPr>
          <p:cNvPr id="6" name="Titre 3"/>
          <p:cNvSpPr txBox="1">
            <a:spLocks noGrp="1"/>
          </p:cNvSpPr>
          <p:nvPr>
            <p:ph type="title"/>
          </p:nvPr>
        </p:nvSpPr>
        <p:spPr>
          <a:xfrm>
            <a:off x="287524" y="2372"/>
            <a:ext cx="8172908" cy="936104"/>
          </a:xfrm>
          <a:prstGeom prst="rect">
            <a:avLst/>
          </a:prstGeom>
        </p:spPr>
        <p:txBody>
          <a:bodyPr/>
          <a:lstStyle/>
          <a:p>
            <a:pPr marR="0" lvl="0" algn="l" defTabSz="914400" rtl="0" eaLnBrk="1" fontAlgn="auto" latinLnBrk="0" hangingPunct="1">
              <a:lnSpc>
                <a:spcPct val="100000"/>
              </a:lnSpc>
              <a:spcBef>
                <a:spcPct val="0"/>
              </a:spcBef>
              <a:spcAft>
                <a:spcPts val="0"/>
              </a:spcAft>
              <a:buClrTx/>
              <a:buSzTx/>
              <a:tabLst/>
              <a:defRPr/>
            </a:pPr>
            <a:r>
              <a:rPr lang="fr-BE" sz="2000" cap="all" dirty="0" smtClean="0"/>
              <a:t>MODIFICATIONS  De </a:t>
            </a:r>
            <a:r>
              <a:rPr lang="fr-BE" sz="2000" cap="all" dirty="0" err="1" smtClean="0"/>
              <a:t>BIBLIOTHèque</a:t>
            </a:r>
            <a:r>
              <a:rPr lang="fr-BE" sz="2000" cap="all" dirty="0" smtClean="0"/>
              <a:t>, de localisation et </a:t>
            </a:r>
            <a:br>
              <a:rPr lang="fr-BE" sz="2000" cap="all" dirty="0" smtClean="0"/>
            </a:br>
            <a:r>
              <a:rPr lang="fr-BE" sz="2000" cap="all" dirty="0" smtClean="0"/>
              <a:t>de cote : synthèse (2)</a:t>
            </a:r>
            <a:endParaRPr kumimoji="0" lang="fr-BE" sz="2000" b="0" i="0" u="none" strike="noStrike" kern="1200" cap="all" spc="-100" normalizeH="0" baseline="0" noProof="0" dirty="0" smtClean="0">
              <a:ln>
                <a:noFill/>
              </a:ln>
              <a:solidFill>
                <a:schemeClr val="tx2"/>
              </a:solidFill>
              <a:effectLst/>
              <a:uLnTx/>
              <a:uFillTx/>
              <a:latin typeface="Arial Rounded MT Bold" pitchFamily="34" charset="0"/>
              <a:ea typeface="+mj-ea"/>
              <a:cs typeface="+mj-cs"/>
            </a:endParaRPr>
          </a:p>
        </p:txBody>
      </p:sp>
    </p:spTree>
    <p:extLst>
      <p:ext uri="{BB962C8B-B14F-4D97-AF65-F5344CB8AC3E}">
        <p14:creationId xmlns:p14="http://schemas.microsoft.com/office/powerpoint/2010/main" val="244393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a:p>
        </p:txBody>
      </p:sp>
      <p:sp>
        <p:nvSpPr>
          <p:cNvPr id="5" name="Espace réservé du pied de page 4"/>
          <p:cNvSpPr>
            <a:spLocks noGrp="1"/>
          </p:cNvSpPr>
          <p:nvPr>
            <p:ph type="ftr" sz="quarter" idx="3"/>
          </p:nvPr>
        </p:nvSpPr>
        <p:spPr/>
        <p:txBody>
          <a:bodyPr/>
          <a:lstStyle/>
          <a:p>
            <a:r>
              <a:rPr lang="en-US" smtClean="0"/>
              <a:t>Alma @ ULg – Resource Management – Physical Item Editor</a:t>
            </a: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0648"/>
            <a:ext cx="748800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a:off x="1475656" y="3284984"/>
            <a:ext cx="0" cy="2088232"/>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1520" y="5373215"/>
            <a:ext cx="2232248" cy="876605"/>
          </a:xfrm>
          <a:prstGeom prst="wedgeRectCallout">
            <a:avLst>
              <a:gd name="adj1" fmla="val -22001"/>
              <a:gd name="adj2" fmla="val -14717"/>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2">
                    <a:lumMod val="50000"/>
                  </a:schemeClr>
                </a:solidFill>
                <a:effectLst>
                  <a:outerShdw blurRad="38100" dist="38100" dir="2700000" algn="tl">
                    <a:srgbClr val="000000">
                      <a:alpha val="43137"/>
                    </a:srgbClr>
                  </a:outerShdw>
                </a:effectLst>
              </a:rPr>
              <a:t>Choix pour limiter </a:t>
            </a:r>
            <a:br>
              <a:rPr lang="fr-BE" sz="1600" b="1" dirty="0" smtClean="0">
                <a:solidFill>
                  <a:schemeClr val="tx2">
                    <a:lumMod val="50000"/>
                  </a:schemeClr>
                </a:solidFill>
                <a:effectLst>
                  <a:outerShdw blurRad="38100" dist="38100" dir="2700000" algn="tl">
                    <a:srgbClr val="000000">
                      <a:alpha val="43137"/>
                    </a:srgbClr>
                  </a:outerShdw>
                </a:effectLst>
              </a:rPr>
            </a:br>
            <a:r>
              <a:rPr lang="fr-BE" sz="1600" b="1" dirty="0" smtClean="0">
                <a:solidFill>
                  <a:schemeClr val="tx2">
                    <a:lumMod val="50000"/>
                  </a:schemeClr>
                </a:solidFill>
                <a:effectLst>
                  <a:outerShdw blurRad="38100" dist="38100" dir="2700000" algn="tl">
                    <a:srgbClr val="000000">
                      <a:alpha val="43137"/>
                    </a:srgbClr>
                  </a:outerShdw>
                </a:effectLst>
              </a:rPr>
              <a:t>la liste </a:t>
            </a:r>
            <a:r>
              <a:rPr lang="fr-BE" sz="1600" b="1" smtClean="0">
                <a:solidFill>
                  <a:schemeClr val="tx2">
                    <a:lumMod val="50000"/>
                  </a:schemeClr>
                </a:solidFill>
                <a:effectLst>
                  <a:outerShdw blurRad="38100" dist="38100" dir="2700000" algn="tl">
                    <a:srgbClr val="000000">
                      <a:alpha val="43137"/>
                    </a:srgbClr>
                  </a:outerShdw>
                </a:effectLst>
              </a:rPr>
              <a:t>aux exemplaires disponibles </a:t>
            </a:r>
            <a:r>
              <a:rPr lang="fr-BE" sz="1600" b="1" dirty="0" smtClean="0">
                <a:solidFill>
                  <a:schemeClr val="tx2">
                    <a:lumMod val="50000"/>
                  </a:schemeClr>
                </a:solidFill>
                <a:effectLst>
                  <a:outerShdw blurRad="38100" dist="38100" dir="2700000" algn="tl">
                    <a:srgbClr val="000000">
                      <a:alpha val="43137"/>
                    </a:srgbClr>
                  </a:outerShdw>
                </a:effectLst>
              </a:rPr>
              <a:t>ou non</a:t>
            </a:r>
            <a:endParaRPr lang="fr-BE" sz="1600" b="1" dirty="0">
              <a:solidFill>
                <a:schemeClr val="tx2">
                  <a:lumMod val="50000"/>
                </a:schemeClr>
              </a:solidFill>
              <a:effectLst>
                <a:outerShdw blurRad="38100" dist="38100" dir="2700000" algn="tl">
                  <a:srgbClr val="000000">
                    <a:alpha val="43137"/>
                  </a:srgbClr>
                </a:outerShdw>
              </a:effectLst>
            </a:endParaRPr>
          </a:p>
        </p:txBody>
      </p:sp>
      <p:sp>
        <p:nvSpPr>
          <p:cNvPr id="11" name="Rectangle 10"/>
          <p:cNvSpPr/>
          <p:nvPr/>
        </p:nvSpPr>
        <p:spPr>
          <a:xfrm>
            <a:off x="3203848" y="5817773"/>
            <a:ext cx="1391159" cy="432048"/>
          </a:xfrm>
          <a:prstGeom prst="wedgeRectCallout">
            <a:avLst>
              <a:gd name="adj1" fmla="val -22001"/>
              <a:gd name="adj2" fmla="val -14717"/>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2">
                    <a:lumMod val="50000"/>
                  </a:schemeClr>
                </a:solidFill>
                <a:effectLst>
                  <a:outerShdw blurRad="38100" dist="38100" dir="2700000" algn="tl">
                    <a:srgbClr val="000000">
                      <a:alpha val="43137"/>
                    </a:srgbClr>
                  </a:outerShdw>
                </a:effectLst>
              </a:rPr>
              <a:t>Choix de tris</a:t>
            </a:r>
            <a:endParaRPr lang="fr-BE" sz="1600" b="1" dirty="0">
              <a:solidFill>
                <a:schemeClr val="tx2">
                  <a:lumMod val="50000"/>
                </a:schemeClr>
              </a:solidFill>
              <a:effectLst>
                <a:outerShdw blurRad="38100" dist="38100" dir="2700000" algn="tl">
                  <a:srgbClr val="000000">
                    <a:alpha val="43137"/>
                  </a:srgbClr>
                </a:outerShdw>
              </a:effectLst>
            </a:endParaRPr>
          </a:p>
        </p:txBody>
      </p:sp>
      <p:pic>
        <p:nvPicPr>
          <p:cNvPr id="2" name="Image 1"/>
          <p:cNvPicPr>
            <a:picLocks noChangeAspect="1"/>
          </p:cNvPicPr>
          <p:nvPr/>
        </p:nvPicPr>
        <p:blipFill>
          <a:blip r:embed="rId4"/>
          <a:stretch>
            <a:fillRect/>
          </a:stretch>
        </p:blipFill>
        <p:spPr>
          <a:xfrm>
            <a:off x="1854064" y="2276872"/>
            <a:ext cx="1997856" cy="2438741"/>
          </a:xfrm>
          <a:prstGeom prst="rect">
            <a:avLst/>
          </a:prstGeom>
        </p:spPr>
      </p:pic>
      <p:cxnSp>
        <p:nvCxnSpPr>
          <p:cNvPr id="12" name="Connecteur droit avec flèche 11"/>
          <p:cNvCxnSpPr/>
          <p:nvPr/>
        </p:nvCxnSpPr>
        <p:spPr>
          <a:xfrm>
            <a:off x="3707904" y="2492896"/>
            <a:ext cx="0" cy="3096344"/>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315087" y="5271267"/>
            <a:ext cx="3073336" cy="1323439"/>
          </a:xfrm>
          <a:prstGeom prst="rect">
            <a:avLst/>
          </a:prstGeom>
          <a:solidFill>
            <a:schemeClr val="accent2">
              <a:lumMod val="40000"/>
              <a:lumOff val="60000"/>
            </a:schemeClr>
          </a:solidFill>
        </p:spPr>
        <p:txBody>
          <a:bodyPr wrap="square" rtlCol="0">
            <a:spAutoFit/>
          </a:bodyPr>
          <a:lstStyle/>
          <a:p>
            <a:pPr algn="ctr"/>
            <a:r>
              <a:rPr lang="fr-BE" sz="1600" smtClean="0"/>
              <a:t>Tri par défaut = Chron/Enum : porte sur les niveaux de chronologie et d’énumération, puis la description, bibliothèque et localisation,</a:t>
            </a:r>
            <a:endParaRPr lang="fr-BE" sz="1600"/>
          </a:p>
        </p:txBody>
      </p:sp>
      <p:sp>
        <p:nvSpPr>
          <p:cNvPr id="8" name="Flèche droite à entaille 7"/>
          <p:cNvSpPr/>
          <p:nvPr/>
        </p:nvSpPr>
        <p:spPr>
          <a:xfrm>
            <a:off x="4595007" y="5949280"/>
            <a:ext cx="720080" cy="95920"/>
          </a:xfrm>
          <a:prstGeom prst="notchedRight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106671" y="293986"/>
            <a:ext cx="2305089" cy="338554"/>
          </a:xfrm>
          <a:prstGeom prst="rect">
            <a:avLst/>
          </a:prstGeom>
          <a:solidFill>
            <a:schemeClr val="bg1"/>
          </a:solidFill>
        </p:spPr>
        <p:txBody>
          <a:bodyPr wrap="square" rtlCol="0">
            <a:spAutoFit/>
          </a:bodyPr>
          <a:lstStyle/>
          <a:p>
            <a:r>
              <a:rPr lang="fr-BE" sz="1600" b="1" smtClean="0">
                <a:solidFill>
                  <a:schemeClr val="tx2"/>
                </a:solidFill>
              </a:rPr>
              <a:t>Liste des exemplaires</a:t>
            </a:r>
            <a:endParaRPr lang="fr-BE" sz="1600" b="1">
              <a:solidFill>
                <a:schemeClr val="tx2"/>
              </a:solidFill>
            </a:endParaRPr>
          </a:p>
        </p:txBody>
      </p:sp>
    </p:spTree>
    <p:extLst>
      <p:ext uri="{BB962C8B-B14F-4D97-AF65-F5344CB8AC3E}">
        <p14:creationId xmlns:p14="http://schemas.microsoft.com/office/powerpoint/2010/main" val="371535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7</a:t>
            </a:fld>
            <a:endParaRPr lang="en-US"/>
          </a:p>
        </p:txBody>
      </p:sp>
      <p:sp>
        <p:nvSpPr>
          <p:cNvPr id="3" name="Espace réservé du pied de page 2"/>
          <p:cNvSpPr>
            <a:spLocks noGrp="1"/>
          </p:cNvSpPr>
          <p:nvPr>
            <p:ph type="ftr" sz="quarter" idx="3"/>
          </p:nvPr>
        </p:nvSpPr>
        <p:spPr/>
        <p:txBody>
          <a:bodyPr/>
          <a:lstStyle/>
          <a:p>
            <a:r>
              <a:rPr lang="en-US" smtClean="0"/>
              <a:t>Alma @ ULg – Resource Management – Physical Item Editor</a:t>
            </a:r>
            <a:endParaRPr lang="en-US"/>
          </a:p>
        </p:txBody>
      </p:sp>
      <p:sp>
        <p:nvSpPr>
          <p:cNvPr id="4" name="Titre 1"/>
          <p:cNvSpPr txBox="1">
            <a:spLocks/>
          </p:cNvSpPr>
          <p:nvPr/>
        </p:nvSpPr>
        <p:spPr>
          <a:xfrm>
            <a:off x="179512" y="188640"/>
            <a:ext cx="8208912" cy="579541"/>
          </a:xfrm>
          <a:prstGeom prst="rect">
            <a:avLst/>
          </a:prstGeom>
        </p:spPr>
        <p:txBody>
          <a:bodyPr/>
          <a:lstStyle/>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fr-BE" sz="32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 </a:t>
            </a:r>
            <a:r>
              <a:rPr kumimoji="0" lang="fr-BE" sz="28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Comment</a:t>
            </a:r>
            <a:r>
              <a:rPr kumimoji="0" lang="fr-BE" sz="2800" b="0" i="0" u="none" strike="noStrike" kern="1200" cap="none" spc="-100" normalizeH="0" noProof="0" dirty="0" smtClean="0">
                <a:ln>
                  <a:noFill/>
                </a:ln>
                <a:solidFill>
                  <a:schemeClr val="tx2"/>
                </a:solidFill>
                <a:effectLst/>
                <a:uLnTx/>
                <a:uFillTx/>
                <a:latin typeface="Arial Rounded MT Bold" pitchFamily="34" charset="0"/>
                <a:ea typeface="+mj-ea"/>
                <a:cs typeface="+mj-cs"/>
              </a:rPr>
              <a:t> se présentent les </a:t>
            </a:r>
            <a:r>
              <a:rPr lang="fr-BE" sz="2800" spc="-100" dirty="0" smtClean="0">
                <a:solidFill>
                  <a:schemeClr val="tx2"/>
                </a:solidFill>
                <a:latin typeface="Arial Rounded MT Bold" pitchFamily="34" charset="0"/>
                <a:ea typeface="+mj-ea"/>
                <a:cs typeface="+mj-cs"/>
              </a:rPr>
              <a:t>exemplaires</a:t>
            </a:r>
            <a:r>
              <a:rPr kumimoji="0" lang="fr-BE" sz="2800" b="0" i="0" u="none" strike="noStrike" kern="1200" cap="none" spc="-100" normalizeH="0" noProof="0" dirty="0" smtClean="0">
                <a:ln>
                  <a:noFill/>
                </a:ln>
                <a:solidFill>
                  <a:schemeClr val="tx2"/>
                </a:solidFill>
                <a:effectLst/>
                <a:uLnTx/>
                <a:uFillTx/>
                <a:latin typeface="Arial Rounded MT Bold" pitchFamily="34" charset="0"/>
                <a:ea typeface="+mj-ea"/>
                <a:cs typeface="+mj-cs"/>
              </a:rPr>
              <a:t> ?</a:t>
            </a:r>
            <a:endParaRPr kumimoji="0" lang="fr-BE" sz="28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
        <p:nvSpPr>
          <p:cNvPr id="5" name="ZoneTexte 4"/>
          <p:cNvSpPr txBox="1"/>
          <p:nvPr/>
        </p:nvSpPr>
        <p:spPr>
          <a:xfrm>
            <a:off x="251520" y="1196752"/>
            <a:ext cx="8280267" cy="3447098"/>
          </a:xfrm>
          <a:prstGeom prst="rect">
            <a:avLst/>
          </a:prstGeom>
          <a:noFill/>
        </p:spPr>
        <p:txBody>
          <a:bodyPr wrap="square" rtlCol="0">
            <a:spAutoFit/>
          </a:bodyPr>
          <a:lstStyle/>
          <a:p>
            <a:r>
              <a:rPr lang="fr-BE" b="1" dirty="0" smtClean="0"/>
              <a:t>Vous pouvez visualiser (sans possibilité de modifier) le détail des exemplaires</a:t>
            </a:r>
          </a:p>
          <a:p>
            <a:pPr>
              <a:buFont typeface="Arial" pitchFamily="34" charset="0"/>
              <a:buChar char="•"/>
            </a:pPr>
            <a:r>
              <a:rPr lang="fr-BE" dirty="0" smtClean="0"/>
              <a:t> en cliquant sur le code à barres,</a:t>
            </a:r>
          </a:p>
          <a:p>
            <a:pPr>
              <a:buFont typeface="Arial" pitchFamily="34" charset="0"/>
              <a:buChar char="•"/>
            </a:pPr>
            <a:r>
              <a:rPr lang="fr-BE" dirty="0" smtClean="0"/>
              <a:t> ou en cliquant sur le bouton « Actions » (à droite) et </a:t>
            </a:r>
            <a:r>
              <a:rPr lang="fr-BE" smtClean="0"/>
              <a:t>en choisissant « Voir » </a:t>
            </a:r>
            <a:r>
              <a:rPr lang="fr-BE" i="1" smtClean="0"/>
              <a:t>(«</a:t>
            </a:r>
            <a:r>
              <a:rPr lang="fr-BE" i="1" dirty="0" smtClean="0"/>
              <a:t> </a:t>
            </a:r>
            <a:r>
              <a:rPr lang="fr-BE" i="1" dirty="0" err="1" smtClean="0"/>
              <a:t>View</a:t>
            </a:r>
            <a:r>
              <a:rPr lang="fr-BE" i="1" smtClean="0"/>
              <a:t> »)</a:t>
            </a:r>
          </a:p>
          <a:p>
            <a:pPr>
              <a:buFont typeface="Arial" pitchFamily="34" charset="0"/>
              <a:buChar char="•"/>
            </a:pPr>
            <a:endParaRPr lang="fr-BE"/>
          </a:p>
          <a:p>
            <a:pPr>
              <a:buFont typeface="Arial" pitchFamily="34" charset="0"/>
              <a:buChar char="•"/>
            </a:pPr>
            <a:endParaRPr lang="fr-BE" smtClean="0"/>
          </a:p>
          <a:p>
            <a:pPr>
              <a:buFont typeface="Arial" pitchFamily="34" charset="0"/>
              <a:buChar char="•"/>
            </a:pPr>
            <a:endParaRPr lang="fr-BE"/>
          </a:p>
          <a:p>
            <a:pPr>
              <a:buFont typeface="Arial" pitchFamily="34" charset="0"/>
              <a:buChar char="•"/>
            </a:pPr>
            <a:endParaRPr lang="fr-BE" smtClean="0"/>
          </a:p>
          <a:p>
            <a:pPr>
              <a:buFont typeface="Arial" pitchFamily="34" charset="0"/>
              <a:buChar char="•"/>
            </a:pPr>
            <a:endParaRPr lang="fr-BE" dirty="0" smtClean="0"/>
          </a:p>
          <a:p>
            <a:endParaRPr lang="fr-BE" dirty="0" smtClean="0"/>
          </a:p>
          <a:p>
            <a:endParaRPr lang="fr-BE" dirty="0" smtClean="0"/>
          </a:p>
          <a:p>
            <a:endParaRPr lang="fr-BE" dirty="0" smtClean="0"/>
          </a:p>
          <a:p>
            <a:r>
              <a:rPr lang="fr-BE" b="1" smtClean="0"/>
              <a:t>Les </a:t>
            </a:r>
            <a:r>
              <a:rPr lang="fr-BE" b="1" dirty="0" smtClean="0"/>
              <a:t>informations relatives à l’exemplaire sont réparties dans 5 onglets :</a:t>
            </a:r>
            <a:endParaRPr lang="fr-BE" b="1" dirty="0"/>
          </a:p>
        </p:txBody>
      </p:sp>
      <p:pic>
        <p:nvPicPr>
          <p:cNvPr id="1026" name="Picture 2"/>
          <p:cNvPicPr>
            <a:picLocks noChangeAspect="1" noChangeArrowheads="1"/>
          </p:cNvPicPr>
          <p:nvPr/>
        </p:nvPicPr>
        <p:blipFill>
          <a:blip r:embed="rId2" cstate="print"/>
          <a:srcRect/>
          <a:stretch>
            <a:fillRect/>
          </a:stretch>
        </p:blipFill>
        <p:spPr bwMode="auto">
          <a:xfrm>
            <a:off x="266552" y="2204864"/>
            <a:ext cx="7992888" cy="17589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0447" y="4677048"/>
            <a:ext cx="8098993"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0664" y="24140"/>
            <a:ext cx="8429728" cy="1029599"/>
          </a:xfrm>
        </p:spPr>
        <p:txBody>
          <a:bodyPr/>
          <a:lstStyle/>
          <a:p>
            <a:pPr lvl="0"/>
            <a:r>
              <a:rPr lang="fr-BE" sz="2400" smtClean="0"/>
              <a:t/>
            </a:r>
            <a:br>
              <a:rPr lang="fr-BE" sz="2400" smtClean="0"/>
            </a:br>
            <a:r>
              <a:rPr lang="fr-BE" sz="2400" smtClean="0"/>
              <a:t>L’onglet « Information générale » </a:t>
            </a:r>
            <a:r>
              <a:rPr lang="fr-BE" sz="2400" i="1" smtClean="0"/>
              <a:t>(«</a:t>
            </a:r>
            <a:r>
              <a:rPr lang="fr-BE" sz="2400" i="1" dirty="0"/>
              <a:t> General information</a:t>
            </a:r>
            <a:r>
              <a:rPr lang="fr-BE" sz="2400" i="1"/>
              <a:t> </a:t>
            </a:r>
            <a:r>
              <a:rPr lang="fr-BE" sz="2400" i="1" smtClean="0"/>
              <a:t>») . </a:t>
            </a:r>
            <a:r>
              <a:rPr lang="fr-BE" sz="2400" smtClean="0"/>
              <a:t>1 </a:t>
            </a:r>
            <a:r>
              <a:rPr lang="fr-BE" dirty="0"/>
              <a:t/>
            </a:r>
            <a:br>
              <a:rPr lang="fr-BE" dirty="0"/>
            </a:br>
            <a:endParaRPr lang="fr-BE" dirty="0"/>
          </a:p>
        </p:txBody>
      </p:sp>
      <p:sp>
        <p:nvSpPr>
          <p:cNvPr id="6" name="Espace réservé du contenu 5"/>
          <p:cNvSpPr>
            <a:spLocks noGrp="1"/>
          </p:cNvSpPr>
          <p:nvPr>
            <p:ph idx="1"/>
          </p:nvPr>
        </p:nvSpPr>
        <p:spPr>
          <a:xfrm>
            <a:off x="251520" y="980728"/>
            <a:ext cx="7992888" cy="5420072"/>
          </a:xfrm>
        </p:spPr>
        <p:txBody>
          <a:bodyPr/>
          <a:lstStyle/>
          <a:p>
            <a:pPr marL="114300" indent="0">
              <a:buNone/>
            </a:pPr>
            <a:r>
              <a:rPr lang="fr-BE" dirty="0"/>
              <a:t>L’onglet est divisé en </a:t>
            </a:r>
            <a:r>
              <a:rPr lang="fr-BE" u="sng" dirty="0"/>
              <a:t>3 cadres</a:t>
            </a:r>
            <a:r>
              <a:rPr lang="fr-BE" dirty="0"/>
              <a:t>:</a:t>
            </a:r>
          </a:p>
          <a:p>
            <a:pPr marL="114300" indent="0">
              <a:buNone/>
            </a:pPr>
            <a:endParaRPr lang="fr-BE" dirty="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8</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Physical Item Editor</a:t>
            </a:r>
            <a:endParaRPr lang="en-US" dirty="0"/>
          </a:p>
        </p:txBody>
      </p:sp>
      <p:pic>
        <p:nvPicPr>
          <p:cNvPr id="4"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72816"/>
            <a:ext cx="5760720" cy="4680000"/>
          </a:xfrm>
          <a:prstGeom prst="rect">
            <a:avLst/>
          </a:prstGeom>
          <a:noFill/>
          <a:ln>
            <a:noFill/>
          </a:ln>
          <a:extLst/>
        </p:spPr>
      </p:pic>
      <p:sp>
        <p:nvSpPr>
          <p:cNvPr id="8" name="Rectangle 7"/>
          <p:cNvSpPr/>
          <p:nvPr/>
        </p:nvSpPr>
        <p:spPr>
          <a:xfrm>
            <a:off x="179512" y="2492896"/>
            <a:ext cx="1800199" cy="1152128"/>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solidFill>
                  <a:schemeClr val="tx2"/>
                </a:solidFill>
                <a:effectLst>
                  <a:outerShdw blurRad="38100" dist="38100" dir="2700000" algn="tl">
                    <a:srgbClr val="000000">
                      <a:alpha val="43137"/>
                    </a:srgbClr>
                  </a:outerShdw>
                </a:effectLst>
              </a:rPr>
              <a:t>Informations générales </a:t>
            </a:r>
            <a:br>
              <a:rPr lang="fr-BE" sz="1400" dirty="0" smtClean="0">
                <a:solidFill>
                  <a:schemeClr val="tx2"/>
                </a:solidFill>
                <a:effectLst>
                  <a:outerShdw blurRad="38100" dist="38100" dir="2700000" algn="tl">
                    <a:srgbClr val="000000">
                      <a:alpha val="43137"/>
                    </a:srgbClr>
                  </a:outerShdw>
                </a:effectLst>
              </a:rPr>
            </a:br>
            <a:r>
              <a:rPr lang="fr-BE" sz="1400" dirty="0" smtClean="0">
                <a:solidFill>
                  <a:schemeClr val="tx2"/>
                </a:solidFill>
                <a:effectLst>
                  <a:outerShdw blurRad="38100" dist="38100" dir="2700000" algn="tl">
                    <a:srgbClr val="000000">
                      <a:alpha val="43137"/>
                    </a:srgbClr>
                  </a:outerShdw>
                </a:effectLst>
              </a:rPr>
              <a:t>de l’inventaire</a:t>
            </a:r>
            <a:endParaRPr lang="fr-BE" sz="1400" dirty="0">
              <a:solidFill>
                <a:schemeClr val="tx2"/>
              </a:solidFill>
              <a:effectLst>
                <a:outerShdw blurRad="38100" dist="38100" dir="2700000" algn="tl">
                  <a:srgbClr val="000000">
                    <a:alpha val="43137"/>
                  </a:srgbClr>
                </a:outerShdw>
              </a:effectLst>
            </a:endParaRPr>
          </a:p>
        </p:txBody>
      </p:sp>
      <p:sp>
        <p:nvSpPr>
          <p:cNvPr id="9" name="Rectangle 8"/>
          <p:cNvSpPr/>
          <p:nvPr/>
        </p:nvSpPr>
        <p:spPr>
          <a:xfrm>
            <a:off x="6588756" y="4731207"/>
            <a:ext cx="1871636" cy="1080120"/>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solidFill>
                  <a:schemeClr val="tx2"/>
                </a:solidFill>
                <a:effectLst>
                  <a:outerShdw blurRad="38100" dist="38100" dir="2700000" algn="tl">
                    <a:srgbClr val="000000">
                      <a:alpha val="43137"/>
                    </a:srgbClr>
                  </a:outerShdw>
                </a:effectLst>
              </a:rPr>
              <a:t>Informations </a:t>
            </a:r>
            <a:br>
              <a:rPr lang="fr-BE" sz="1400" dirty="0" smtClean="0">
                <a:solidFill>
                  <a:schemeClr val="tx2"/>
                </a:solidFill>
                <a:effectLst>
                  <a:outerShdw blurRad="38100" dist="38100" dir="2700000" algn="tl">
                    <a:srgbClr val="000000">
                      <a:alpha val="43137"/>
                    </a:srgbClr>
                  </a:outerShdw>
                </a:effectLst>
              </a:rPr>
            </a:br>
            <a:r>
              <a:rPr lang="fr-BE" sz="1400" dirty="0" smtClean="0">
                <a:solidFill>
                  <a:schemeClr val="tx2"/>
                </a:solidFill>
                <a:effectLst>
                  <a:outerShdw blurRad="38100" dist="38100" dir="2700000" algn="tl">
                    <a:srgbClr val="000000">
                      <a:alpha val="43137"/>
                    </a:srgbClr>
                  </a:outerShdw>
                </a:effectLst>
              </a:rPr>
              <a:t>de localisation permanente</a:t>
            </a:r>
            <a:endParaRPr lang="fr-BE" sz="1400" dirty="0">
              <a:solidFill>
                <a:schemeClr val="tx2"/>
              </a:solidFill>
              <a:effectLst>
                <a:outerShdw blurRad="38100" dist="38100" dir="2700000" algn="tl">
                  <a:srgbClr val="000000">
                    <a:alpha val="43137"/>
                  </a:srgbClr>
                </a:outerShdw>
              </a:effectLst>
            </a:endParaRPr>
          </a:p>
        </p:txBody>
      </p:sp>
      <p:sp>
        <p:nvSpPr>
          <p:cNvPr id="10" name="Rectangle 9"/>
          <p:cNvSpPr/>
          <p:nvPr/>
        </p:nvSpPr>
        <p:spPr>
          <a:xfrm>
            <a:off x="107505" y="5373216"/>
            <a:ext cx="1512247" cy="936104"/>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tx2"/>
                </a:solidFill>
                <a:effectLst>
                  <a:outerShdw blurRad="38100" dist="38100" dir="2700000" algn="tl">
                    <a:srgbClr val="000000">
                      <a:alpha val="43137"/>
                    </a:srgbClr>
                  </a:outerShdw>
                </a:effectLst>
              </a:rPr>
              <a:t>Informations </a:t>
            </a:r>
            <a:br>
              <a:rPr lang="fr-BE" sz="1400" dirty="0">
                <a:solidFill>
                  <a:schemeClr val="tx2"/>
                </a:solidFill>
                <a:effectLst>
                  <a:outerShdw blurRad="38100" dist="38100" dir="2700000" algn="tl">
                    <a:srgbClr val="000000">
                      <a:alpha val="43137"/>
                    </a:srgbClr>
                  </a:outerShdw>
                </a:effectLst>
              </a:rPr>
            </a:br>
            <a:r>
              <a:rPr lang="fr-BE" sz="1400" dirty="0">
                <a:solidFill>
                  <a:schemeClr val="tx2"/>
                </a:solidFill>
                <a:effectLst>
                  <a:outerShdw blurRad="38100" dist="38100" dir="2700000" algn="tl">
                    <a:srgbClr val="000000">
                      <a:alpha val="43137"/>
                    </a:srgbClr>
                  </a:outerShdw>
                </a:effectLst>
              </a:rPr>
              <a:t>de </a:t>
            </a:r>
            <a:r>
              <a:rPr lang="fr-BE" sz="1400" dirty="0" smtClean="0">
                <a:solidFill>
                  <a:schemeClr val="tx2"/>
                </a:solidFill>
                <a:effectLst>
                  <a:outerShdw blurRad="38100" dist="38100" dir="2700000" algn="tl">
                    <a:srgbClr val="000000">
                      <a:alpha val="43137"/>
                    </a:srgbClr>
                  </a:outerShdw>
                </a:effectLst>
              </a:rPr>
              <a:t>localisation</a:t>
            </a:r>
          </a:p>
          <a:p>
            <a:pPr algn="ctr"/>
            <a:r>
              <a:rPr lang="fr-BE" sz="1400" dirty="0" smtClean="0">
                <a:solidFill>
                  <a:schemeClr val="tx2"/>
                </a:solidFill>
                <a:effectLst>
                  <a:outerShdw blurRad="38100" dist="38100" dir="2700000" algn="tl">
                    <a:srgbClr val="000000">
                      <a:alpha val="43137"/>
                    </a:srgbClr>
                  </a:outerShdw>
                </a:effectLst>
              </a:rPr>
              <a:t>temporaire </a:t>
            </a:r>
            <a:endParaRPr lang="fr-BE" sz="1400" dirty="0">
              <a:solidFill>
                <a:schemeClr val="tx2"/>
              </a:solidFill>
              <a:effectLst>
                <a:outerShdw blurRad="38100" dist="38100" dir="2700000" algn="tl">
                  <a:srgbClr val="000000">
                    <a:alpha val="43137"/>
                  </a:srgbClr>
                </a:outerShdw>
              </a:effectLst>
            </a:endParaRPr>
          </a:p>
        </p:txBody>
      </p:sp>
      <p:sp>
        <p:nvSpPr>
          <p:cNvPr id="11" name="Parenthèse fermante 10"/>
          <p:cNvSpPr/>
          <p:nvPr/>
        </p:nvSpPr>
        <p:spPr>
          <a:xfrm>
            <a:off x="6156748" y="4911227"/>
            <a:ext cx="216024" cy="720080"/>
          </a:xfrm>
          <a:prstGeom prst="rightBracket">
            <a:avLst/>
          </a:pr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BE"/>
          </a:p>
        </p:txBody>
      </p:sp>
      <p:sp>
        <p:nvSpPr>
          <p:cNvPr id="12" name="Parenthèse ouvrante 11"/>
          <p:cNvSpPr/>
          <p:nvPr/>
        </p:nvSpPr>
        <p:spPr>
          <a:xfrm>
            <a:off x="2015714" y="2834423"/>
            <a:ext cx="216024" cy="1836464"/>
          </a:xfrm>
          <a:prstGeom prst="leftBracket">
            <a:avLst/>
          </a:pr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BE"/>
          </a:p>
        </p:txBody>
      </p:sp>
      <p:sp>
        <p:nvSpPr>
          <p:cNvPr id="13" name="Parenthèse ouvrante 12"/>
          <p:cNvSpPr/>
          <p:nvPr/>
        </p:nvSpPr>
        <p:spPr>
          <a:xfrm>
            <a:off x="1817692" y="5553495"/>
            <a:ext cx="216025" cy="755825"/>
          </a:xfrm>
          <a:prstGeom prst="leftBracket">
            <a:avLst/>
          </a:pr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BE"/>
          </a:p>
        </p:txBody>
      </p:sp>
    </p:spTree>
    <p:extLst>
      <p:ext uri="{BB962C8B-B14F-4D97-AF65-F5344CB8AC3E}">
        <p14:creationId xmlns:p14="http://schemas.microsoft.com/office/powerpoint/2010/main" val="415927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864" y="1"/>
            <a:ext cx="8471296" cy="836712"/>
          </a:xfrm>
        </p:spPr>
        <p:txBody>
          <a:bodyPr/>
          <a:lstStyle/>
          <a:p>
            <a:pPr lvl="0"/>
            <a:r>
              <a:rPr lang="fr-BE" sz="2400" smtClean="0"/>
              <a:t/>
            </a:r>
            <a:br>
              <a:rPr lang="fr-BE" sz="2400" smtClean="0"/>
            </a:br>
            <a:r>
              <a:rPr lang="fr-BE" sz="2400" smtClean="0"/>
              <a:t>L’onglet </a:t>
            </a:r>
            <a:r>
              <a:rPr lang="fr-BE" sz="2400"/>
              <a:t>« Information générale » </a:t>
            </a:r>
            <a:r>
              <a:rPr lang="fr-BE" sz="2400" i="1"/>
              <a:t>(« General information ») . </a:t>
            </a:r>
            <a:r>
              <a:rPr lang="fr-BE" sz="2400" smtClean="0"/>
              <a:t>2</a:t>
            </a:r>
            <a:r>
              <a:rPr lang="fr-BE" dirty="0"/>
              <a:t/>
            </a:r>
            <a:br>
              <a:rPr lang="fr-BE" dirty="0"/>
            </a:br>
            <a:endParaRPr lang="fr-BE" dirty="0"/>
          </a:p>
        </p:txBody>
      </p:sp>
      <p:sp>
        <p:nvSpPr>
          <p:cNvPr id="6" name="Espace réservé du contenu 5"/>
          <p:cNvSpPr>
            <a:spLocks noGrp="1"/>
          </p:cNvSpPr>
          <p:nvPr>
            <p:ph idx="1"/>
          </p:nvPr>
        </p:nvSpPr>
        <p:spPr>
          <a:xfrm>
            <a:off x="251520" y="908720"/>
            <a:ext cx="7992888" cy="5492080"/>
          </a:xfrm>
        </p:spPr>
        <p:txBody>
          <a:bodyPr/>
          <a:lstStyle/>
          <a:p>
            <a:pPr marL="114300" indent="0">
              <a:buNone/>
            </a:pPr>
            <a:r>
              <a:rPr lang="fr-BE" u="sng" dirty="0"/>
              <a:t>Au sein de cet onglet, vous pouvez:</a:t>
            </a:r>
          </a:p>
          <a:p>
            <a:r>
              <a:rPr lang="fr-BE" dirty="0" smtClean="0"/>
              <a:t> </a:t>
            </a:r>
            <a:r>
              <a:rPr lang="fr-BE" i="1" dirty="0">
                <a:solidFill>
                  <a:srgbClr val="00B0F0"/>
                </a:solidFill>
              </a:rPr>
              <a:t>Au niveau des informations générales d’inventaire</a:t>
            </a:r>
          </a:p>
          <a:p>
            <a:pPr lvl="1"/>
            <a:r>
              <a:rPr lang="fr-BE" dirty="0"/>
              <a:t> </a:t>
            </a:r>
            <a:r>
              <a:rPr lang="fr-BE" sz="1400" dirty="0"/>
              <a:t>modifier et compléter les informations générales </a:t>
            </a:r>
            <a:r>
              <a:rPr lang="fr-BE" sz="1400" dirty="0" smtClean="0"/>
              <a:t>d’inventaire</a:t>
            </a:r>
            <a:endParaRPr lang="fr-BE" dirty="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9</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Physical Item Editor</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882" y="2080800"/>
            <a:ext cx="5806002"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Connecteur droit avec flèche 17"/>
          <p:cNvCxnSpPr/>
          <p:nvPr/>
        </p:nvCxnSpPr>
        <p:spPr>
          <a:xfrm>
            <a:off x="976493" y="3830410"/>
            <a:ext cx="432048" cy="0"/>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899592" y="4063429"/>
            <a:ext cx="458576" cy="157659"/>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1027882" y="3651920"/>
            <a:ext cx="432048" cy="0"/>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01" name="Connecteur en angle 4100"/>
          <p:cNvCxnSpPr/>
          <p:nvPr/>
        </p:nvCxnSpPr>
        <p:spPr>
          <a:xfrm>
            <a:off x="3254670" y="3828965"/>
            <a:ext cx="2808312" cy="216024"/>
          </a:xfrm>
          <a:prstGeom prst="bentConnector3">
            <a:avLst>
              <a:gd name="adj1" fmla="val 9867"/>
            </a:avLst>
          </a:prstGeom>
          <a:ln w="190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1294545" y="4466379"/>
            <a:ext cx="0" cy="0"/>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13" name="Rectangle 4112"/>
          <p:cNvSpPr/>
          <p:nvPr/>
        </p:nvSpPr>
        <p:spPr>
          <a:xfrm>
            <a:off x="4259789" y="5585315"/>
            <a:ext cx="1944216" cy="2880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dirty="0" smtClean="0">
                <a:solidFill>
                  <a:srgbClr val="002060"/>
                </a:solidFill>
              </a:rPr>
              <a:t>Nouvelle fonctionnalité</a:t>
            </a:r>
            <a:endParaRPr lang="fr-BE" sz="1300" dirty="0">
              <a:solidFill>
                <a:srgbClr val="002060"/>
              </a:solidFill>
            </a:endParaRPr>
          </a:p>
        </p:txBody>
      </p:sp>
      <p:cxnSp>
        <p:nvCxnSpPr>
          <p:cNvPr id="4115" name="Connecteur droit avec flèche 4114"/>
          <p:cNvCxnSpPr/>
          <p:nvPr/>
        </p:nvCxnSpPr>
        <p:spPr>
          <a:xfrm flipH="1">
            <a:off x="2807804" y="5729331"/>
            <a:ext cx="1440160" cy="0"/>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78609" y="4293096"/>
            <a:ext cx="179559"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p:cNvSpPr/>
          <p:nvPr/>
        </p:nvSpPr>
        <p:spPr>
          <a:xfrm>
            <a:off x="6486954" y="2250062"/>
            <a:ext cx="1196899" cy="1404698"/>
          </a:xfrm>
          <a:prstGeom prst="wedgeRectCallout">
            <a:avLst>
              <a:gd name="adj1" fmla="val -155780"/>
              <a:gd name="adj2" fmla="val 50382"/>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BE" sz="1200" b="1" dirty="0" smtClean="0">
                <a:solidFill>
                  <a:schemeClr val="tx2">
                    <a:lumMod val="50000"/>
                  </a:schemeClr>
                </a:solidFill>
                <a:effectLst>
                  <a:outerShdw blurRad="38100" dist="38100" dir="2700000" algn="tl">
                    <a:srgbClr val="000000">
                      <a:alpha val="43137"/>
                    </a:srgbClr>
                  </a:outerShdw>
                </a:effectLst>
              </a:rPr>
              <a:t> Uniquement s’il s’agit d’une exception</a:t>
            </a:r>
          </a:p>
          <a:p>
            <a:pPr algn="ctr"/>
            <a:r>
              <a:rPr lang="fr-BE" sz="1200" b="1" dirty="0" smtClean="0">
                <a:solidFill>
                  <a:schemeClr val="tx2">
                    <a:lumMod val="50000"/>
                  </a:schemeClr>
                </a:solidFill>
                <a:effectLst>
                  <a:outerShdw blurRad="38100" dist="38100" dir="2700000" algn="tl">
                    <a:srgbClr val="000000">
                      <a:alpha val="43137"/>
                    </a:srgbClr>
                  </a:outerShdw>
                </a:effectLst>
              </a:rPr>
              <a:t>(***)</a:t>
            </a:r>
            <a:endParaRPr lang="fr-BE" sz="1200" b="1" dirty="0">
              <a:solidFill>
                <a:schemeClr val="tx2">
                  <a:lumMod val="50000"/>
                </a:schemeClr>
              </a:solidFill>
              <a:effectLst>
                <a:outerShdw blurRad="38100" dist="38100" dir="2700000" algn="tl">
                  <a:srgbClr val="000000">
                    <a:alpha val="43137"/>
                  </a:srgbClr>
                </a:outerShdw>
              </a:effectLst>
            </a:endParaRPr>
          </a:p>
        </p:txBody>
      </p:sp>
      <p:sp>
        <p:nvSpPr>
          <p:cNvPr id="21" name="Rectangle 20"/>
          <p:cNvSpPr/>
          <p:nvPr/>
        </p:nvSpPr>
        <p:spPr>
          <a:xfrm>
            <a:off x="6299326" y="3940141"/>
            <a:ext cx="1918730" cy="644151"/>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BE" sz="1200" b="1" dirty="0" smtClean="0">
                <a:solidFill>
                  <a:schemeClr val="tx2">
                    <a:lumMod val="50000"/>
                  </a:schemeClr>
                </a:solidFill>
                <a:effectLst>
                  <a:outerShdw blurRad="38100" dist="38100" dir="2700000" algn="tl">
                    <a:srgbClr val="000000">
                      <a:alpha val="43137"/>
                    </a:srgbClr>
                  </a:outerShdw>
                </a:effectLst>
              </a:rPr>
              <a:t> Si autre qu’un achat</a:t>
            </a:r>
          </a:p>
          <a:p>
            <a:pPr algn="ctr"/>
            <a:r>
              <a:rPr lang="fr-BE" sz="1200" b="1" dirty="0" smtClean="0">
                <a:solidFill>
                  <a:schemeClr val="tx2">
                    <a:lumMod val="50000"/>
                  </a:schemeClr>
                </a:solidFill>
                <a:effectLst>
                  <a:outerShdw blurRad="38100" dist="38100" dir="2700000" algn="tl">
                    <a:srgbClr val="000000">
                      <a:alpha val="43137"/>
                    </a:srgbClr>
                  </a:outerShdw>
                </a:effectLst>
              </a:rPr>
              <a:t>(**)</a:t>
            </a:r>
            <a:endParaRPr lang="fr-BE" sz="1200" b="1" dirty="0">
              <a:solidFill>
                <a:schemeClr val="tx2">
                  <a:lumMod val="50000"/>
                </a:schemeClr>
              </a:solidFill>
              <a:effectLst>
                <a:outerShdw blurRad="38100" dist="38100" dir="2700000" algn="tl">
                  <a:srgbClr val="000000">
                    <a:alpha val="43137"/>
                  </a:srgbClr>
                </a:outerShdw>
              </a:effectLst>
            </a:endParaRPr>
          </a:p>
        </p:txBody>
      </p:sp>
      <p:sp>
        <p:nvSpPr>
          <p:cNvPr id="22" name="Rectangle 21"/>
          <p:cNvSpPr/>
          <p:nvPr/>
        </p:nvSpPr>
        <p:spPr>
          <a:xfrm>
            <a:off x="-7957" y="3206619"/>
            <a:ext cx="1009488" cy="1014469"/>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BE" sz="1200" b="1" dirty="0" smtClean="0">
                <a:solidFill>
                  <a:schemeClr val="tx2">
                    <a:lumMod val="50000"/>
                  </a:schemeClr>
                </a:solidFill>
                <a:effectLst>
                  <a:outerShdw blurRad="38100" dist="38100" dir="2700000" algn="tl">
                    <a:srgbClr val="000000">
                      <a:alpha val="43137"/>
                    </a:srgbClr>
                  </a:outerShdw>
                </a:effectLst>
              </a:rPr>
              <a:t>Zones obligatoires (*)</a:t>
            </a:r>
            <a:endParaRPr lang="fr-BE" sz="12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7091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FO_ALMA</Template>
  <TotalTime>6495</TotalTime>
  <Words>3049</Words>
  <Application>Microsoft Office PowerPoint</Application>
  <PresentationFormat>Affichage à l'écran (4:3)</PresentationFormat>
  <Paragraphs>622</Paragraphs>
  <Slides>52</Slides>
  <Notes>40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52</vt:i4>
      </vt:variant>
    </vt:vector>
  </HeadingPairs>
  <TitlesOfParts>
    <vt:vector size="59" baseType="lpstr">
      <vt:lpstr>Arial</vt:lpstr>
      <vt:lpstr>Arial Rounded MT Bold</vt:lpstr>
      <vt:lpstr>Bernard MT Condensed</vt:lpstr>
      <vt:lpstr>Calibri</vt:lpstr>
      <vt:lpstr>Symbol</vt:lpstr>
      <vt:lpstr>Wingdings</vt:lpstr>
      <vt:lpstr>Contiguïté</vt:lpstr>
      <vt:lpstr>  La gestion des exemplaires dans Alma  Éditeur d’exemplaire physique (Physical Item Editor) </vt:lpstr>
      <vt:lpstr>Menu</vt:lpstr>
      <vt:lpstr>Rôles des utilisateurs</vt:lpstr>
      <vt:lpstr>Périmètre (scope) associé aux rôles</vt:lpstr>
      <vt:lpstr> Accéder aux exemplaires et les trier</vt:lpstr>
      <vt:lpstr>Présentation PowerPoint</vt:lpstr>
      <vt:lpstr>Présentation PowerPoint</vt:lpstr>
      <vt:lpstr> L’onglet « Information générale » (« General information ») . 1  </vt:lpstr>
      <vt:lpstr> L’onglet « Information générale » (« General information ») . 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L’arborescence BIB – HOL – Exemplaires (1)</vt:lpstr>
      <vt:lpstr>L’arborescence BIB – HOL – Exemplaires (2)</vt:lpstr>
      <vt:lpstr>Supprimer un exemplaire unique et son holding </vt:lpstr>
      <vt:lpstr>Supprimer un exemplaire unique et son holding </vt:lpstr>
      <vt:lpstr>Présentation PowerPoint</vt:lpstr>
      <vt:lpstr>Option Don’t  change the holdings record</vt:lpstr>
      <vt:lpstr>Présentation PowerPoint</vt:lpstr>
      <vt:lpstr>Option Delete bibliographic record that have no other holding</vt:lpstr>
      <vt:lpstr>Présentation PowerPoint</vt:lpstr>
      <vt:lpstr>Présentation PowerPoint</vt:lpstr>
      <vt:lpstr> Si l’exemplaire n’est pas isolé (autres exemplaires associés à d’autres notices de fonds),  seul le holding (ne comportant plus aucun exemplaire) sera supprimé </vt:lpstr>
      <vt:lpstr>Supprimer un exemplaire dépendant d’un HOL  qui en chapeaute plusieurs.</vt:lpstr>
      <vt:lpstr>Ajouter un exemplaire à une notice HOL existante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MODIFICATIONS  De BIBLIOTHèque, de localisation et  de cote : synthèse (1)</vt:lpstr>
      <vt:lpstr>MODIFICATIONS  De BIBLIOTHèque, de localisation et  de cote : synthèse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Richelle</dc:creator>
  <cp:lastModifiedBy>Anne-Laure</cp:lastModifiedBy>
  <cp:revision>397</cp:revision>
  <cp:lastPrinted>2015-11-09T15:52:37Z</cp:lastPrinted>
  <dcterms:created xsi:type="dcterms:W3CDTF">2014-10-28T10:20:46Z</dcterms:created>
  <dcterms:modified xsi:type="dcterms:W3CDTF">2016-12-06T14:47:51Z</dcterms:modified>
</cp:coreProperties>
</file>