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330" r:id="rId2"/>
    <p:sldId id="307"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1" r:id="rId26"/>
    <p:sldId id="294" r:id="rId27"/>
    <p:sldId id="305" r:id="rId28"/>
    <p:sldId id="306" r:id="rId29"/>
    <p:sldId id="297" r:id="rId30"/>
    <p:sldId id="298" r:id="rId31"/>
    <p:sldId id="299" r:id="rId32"/>
    <p:sldId id="300" r:id="rId33"/>
    <p:sldId id="277" r:id="rId34"/>
    <p:sldId id="296" r:id="rId35"/>
    <p:sldId id="301" r:id="rId36"/>
    <p:sldId id="304" r:id="rId37"/>
    <p:sldId id="302" r:id="rId38"/>
    <p:sldId id="295" r:id="rId39"/>
    <p:sldId id="292"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7" autoAdjust="0"/>
    <p:restoredTop sz="81007" autoAdjust="0"/>
  </p:normalViewPr>
  <p:slideViewPr>
    <p:cSldViewPr>
      <p:cViewPr>
        <p:scale>
          <a:sx n="73" d="100"/>
          <a:sy n="73" d="100"/>
        </p:scale>
        <p:origin x="-3048" y="-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1085E9-39CF-402B-BD01-8A2D3907A421}" type="datetimeFigureOut">
              <a:rPr lang="fr-BE" smtClean="0"/>
              <a:t>14-07-16</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5D957-B9E3-46DA-B943-F3810EA0B759}" type="slidenum">
              <a:rPr lang="fr-BE" smtClean="0"/>
              <a:t>‹N°›</a:t>
            </a:fld>
            <a:endParaRPr lang="fr-BE"/>
          </a:p>
        </p:txBody>
      </p:sp>
    </p:spTree>
    <p:extLst>
      <p:ext uri="{BB962C8B-B14F-4D97-AF65-F5344CB8AC3E}">
        <p14:creationId xmlns:p14="http://schemas.microsoft.com/office/powerpoint/2010/main" val="370412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2</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11</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12</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13</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14</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15</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16</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17</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18</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19</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20</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3</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21</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22</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23</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24</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Attention, il n’y a pas encore de licences encodées en production à cause d’un bug </a:t>
            </a:r>
            <a:r>
              <a:rPr lang="fr-BE" dirty="0" err="1" smtClean="0"/>
              <a:t>ExLibris</a:t>
            </a:r>
            <a:r>
              <a:rPr lang="fr-BE" dirty="0" smtClean="0"/>
              <a:t> non résolu. L’encodage sera fait par Laurence, en premier lieu pour les « gros » contrats DG et les contrats récents, progressivement. Il y a quelques</a:t>
            </a:r>
            <a:r>
              <a:rPr lang="fr-BE" baseline="0" dirty="0" smtClean="0"/>
              <a:t> licences tests encodées dans la </a:t>
            </a:r>
            <a:r>
              <a:rPr lang="fr-BE" baseline="0" dirty="0" err="1" smtClean="0"/>
              <a:t>Sandbox</a:t>
            </a:r>
            <a:r>
              <a:rPr lang="fr-BE" baseline="0" dirty="0" smtClean="0"/>
              <a:t>, notamment Elsevier.</a:t>
            </a: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25</a:t>
            </a:fld>
            <a:endParaRPr lang="fr-BE"/>
          </a:p>
        </p:txBody>
      </p:sp>
    </p:spTree>
    <p:extLst>
      <p:ext uri="{BB962C8B-B14F-4D97-AF65-F5344CB8AC3E}">
        <p14:creationId xmlns:p14="http://schemas.microsoft.com/office/powerpoint/2010/main" val="1447322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Une licence dans</a:t>
            </a:r>
            <a:r>
              <a:rPr lang="fr-BE" baseline="0" dirty="0" smtClean="0"/>
              <a:t> Alma est enregistrée sous la forme d’un record (une fiche) comprenant :</a:t>
            </a:r>
          </a:p>
          <a:p>
            <a:pPr marL="171450" indent="-171450">
              <a:buFontTx/>
              <a:buChar char="-"/>
            </a:pPr>
            <a:r>
              <a:rPr lang="fr-BE" baseline="0" dirty="0" smtClean="0"/>
              <a:t>Des métadonnées administratives : ex: date de signature, d’enregistrement, statut du document…</a:t>
            </a:r>
          </a:p>
          <a:p>
            <a:pPr marL="171450" indent="-171450">
              <a:buFontTx/>
              <a:buChar char="-"/>
            </a:pPr>
            <a:r>
              <a:rPr lang="fr-BE" baseline="0" dirty="0" smtClean="0"/>
              <a:t>Les clauses proprement dites de la licence: autorisation de PIB, autorisation d’impression, etc.</a:t>
            </a:r>
          </a:p>
          <a:p>
            <a:pPr marL="171450" indent="-171450">
              <a:buFontTx/>
              <a:buChar char="-"/>
            </a:pPr>
            <a:r>
              <a:rPr lang="fr-BE" baseline="0" dirty="0" smtClean="0"/>
              <a:t>Le document attaché (= le scan du document original signé par l’éditeur et l’institution)</a:t>
            </a:r>
          </a:p>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26</a:t>
            </a:fld>
            <a:endParaRPr lang="fr-BE"/>
          </a:p>
        </p:txBody>
      </p:sp>
    </p:spTree>
    <p:extLst>
      <p:ext uri="{BB962C8B-B14F-4D97-AF65-F5344CB8AC3E}">
        <p14:creationId xmlns:p14="http://schemas.microsoft.com/office/powerpoint/2010/main" val="586538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BE" baseline="0" dirty="0" smtClean="0"/>
              <a:t>La licence est associée aux ressources électroniques uniquement (collections ou portfolios). Pour les ressources imprimées ou numérisées, on utilise un autre type d’information dans Alma, les « </a:t>
            </a:r>
            <a:r>
              <a:rPr lang="fr-BE" baseline="0" dirty="0" err="1" smtClean="0"/>
              <a:t>terms</a:t>
            </a:r>
            <a:r>
              <a:rPr lang="fr-BE" baseline="0" dirty="0" smtClean="0"/>
              <a:t> of use ». (A vérifier)</a:t>
            </a:r>
          </a:p>
          <a:p>
            <a:pPr marL="0" indent="0">
              <a:buFontTx/>
              <a:buNone/>
            </a:pP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27</a:t>
            </a:fld>
            <a:endParaRPr lang="fr-BE"/>
          </a:p>
        </p:txBody>
      </p:sp>
    </p:spTree>
    <p:extLst>
      <p:ext uri="{BB962C8B-B14F-4D97-AF65-F5344CB8AC3E}">
        <p14:creationId xmlns:p14="http://schemas.microsoft.com/office/powerpoint/2010/main" val="586538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BE" baseline="0" dirty="0" smtClean="0"/>
              <a:t>Chacun de ces éléments est visible ou non pour des rôles particuliers: </a:t>
            </a:r>
          </a:p>
          <a:p>
            <a:pPr marL="171450" indent="-171450">
              <a:buFontTx/>
              <a:buChar char="-"/>
            </a:pPr>
            <a:r>
              <a:rPr lang="fr-BE" baseline="0" dirty="0" smtClean="0"/>
              <a:t>Dans Alma: les métadonnées et clauses contractuelles sont visibles aux rôles liés aux acquisitions (PO, PM, AA…) et </a:t>
            </a:r>
            <a:r>
              <a:rPr lang="fr-BE" baseline="0" dirty="0" err="1" smtClean="0"/>
              <a:t>Selector</a:t>
            </a:r>
            <a:r>
              <a:rPr lang="fr-BE" baseline="0" dirty="0" smtClean="0"/>
              <a:t>. Seul le Licence Manager peut voir le texte original de la licence (attachement </a:t>
            </a:r>
            <a:r>
              <a:rPr lang="fr-BE" baseline="0" dirty="0" err="1" smtClean="0"/>
              <a:t>pdf</a:t>
            </a:r>
            <a:r>
              <a:rPr lang="fr-BE" baseline="0" dirty="0" smtClean="0"/>
              <a:t>).</a:t>
            </a:r>
          </a:p>
          <a:p>
            <a:pPr marL="171450" indent="-171450">
              <a:buFontTx/>
              <a:buChar char="-"/>
            </a:pPr>
            <a:r>
              <a:rPr lang="fr-BE" baseline="0" dirty="0" smtClean="0"/>
              <a:t>Dans Primo: les clauses marquées comme « visibles au public » (configuration dans Alma) sont visibles à tous via Primo (que l’on soit authentifié ou non). Plus de détails par la suite.</a:t>
            </a:r>
          </a:p>
          <a:p>
            <a:pPr marL="0" indent="0">
              <a:buFontTx/>
              <a:buNone/>
            </a:pP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28</a:t>
            </a:fld>
            <a:endParaRPr lang="fr-BE"/>
          </a:p>
        </p:txBody>
      </p:sp>
    </p:spTree>
    <p:extLst>
      <p:ext uri="{BB962C8B-B14F-4D97-AF65-F5344CB8AC3E}">
        <p14:creationId xmlns:p14="http://schemas.microsoft.com/office/powerpoint/2010/main" val="586538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a:pPr>
            <a:r>
              <a:rPr lang="fr-BE" dirty="0" smtClean="0"/>
              <a:t>Pour pouvoir lier</a:t>
            </a:r>
            <a:r>
              <a:rPr lang="fr-BE" baseline="0" dirty="0" smtClean="0"/>
              <a:t> une licence au bon fournisseur, il est important que ce fournisseur existe dans la liste des Vendeurs, avec le type « </a:t>
            </a:r>
            <a:r>
              <a:rPr lang="fr-BE" baseline="0" dirty="0" err="1" smtClean="0"/>
              <a:t>Licensor</a:t>
            </a:r>
            <a:r>
              <a:rPr lang="fr-BE" baseline="0" dirty="0" smtClean="0"/>
              <a:t> » [PM]. (cf. formation Acquisitions)</a:t>
            </a:r>
          </a:p>
          <a:p>
            <a:pPr marL="228600" indent="-228600">
              <a:buAutoNum type="arabicPeriod"/>
            </a:pPr>
            <a:endParaRPr lang="fr-BE" baseline="0" dirty="0" smtClean="0"/>
          </a:p>
          <a:p>
            <a:pPr marL="228600" indent="-228600">
              <a:buAutoNum type="arabicPeriod"/>
            </a:pPr>
            <a:r>
              <a:rPr lang="fr-BE" baseline="0" dirty="0" smtClean="0"/>
              <a:t>Les personnes s’occupant de l’achat ou de la négociation, le cas échéant, envoient la licence au [LM] (Laurence Thys, qui s’occupe aussi de la relecture des licences et de l’appui à la négociation des clauses contractuelles) qui peut alors l’encoder dans Alma, et attacher le fichier. Note: l’encodage et l’attachement du fichier signé définitif peut se faire en deux temps (étant donné le délai de signature souvent assez long).</a:t>
            </a:r>
          </a:p>
          <a:p>
            <a:pPr marL="228600" indent="-228600">
              <a:buAutoNum type="arabicPeriod"/>
            </a:pPr>
            <a:endParaRPr lang="fr-BE" baseline="0" dirty="0" smtClean="0"/>
          </a:p>
          <a:p>
            <a:pPr marL="228600" indent="-228600">
              <a:buAutoNum type="arabicPeriod"/>
            </a:pPr>
            <a:r>
              <a:rPr lang="fr-BE" baseline="0" dirty="0" smtClean="0"/>
              <a:t>Une fois la licence encodée, le [PM] peut l’associer à une ressource (e-collection ou portfolio), que la ressource soit activée ou non (à partir de la fiche de la ressource ou à partir de la POL).</a:t>
            </a:r>
            <a:endParaRPr lang="fr-BE" dirty="0" smtClean="0"/>
          </a:p>
          <a:p>
            <a:r>
              <a:rPr lang="fr-BE" dirty="0" smtClean="0"/>
              <a:t>Note: </a:t>
            </a:r>
            <a:endParaRPr lang="fr-BE" baseline="0" dirty="0" smtClean="0"/>
          </a:p>
          <a:p>
            <a:pPr marL="171450" indent="-171450">
              <a:buFontTx/>
              <a:buChar char="-"/>
            </a:pPr>
            <a:r>
              <a:rPr lang="fr-BE" baseline="0" dirty="0" smtClean="0"/>
              <a:t>Si la licence est attachée à une collection, tous les portfolios appartenant à la collection en héritent</a:t>
            </a:r>
          </a:p>
          <a:p>
            <a:pPr marL="171450" indent="-171450">
              <a:buFontTx/>
              <a:buChar char="-"/>
            </a:pPr>
            <a:r>
              <a:rPr lang="fr-BE" baseline="0" dirty="0" smtClean="0"/>
              <a:t>Si la licence est attachée à un portfolio, seul le portfolio sélectionné est concerné.</a:t>
            </a:r>
          </a:p>
          <a:p>
            <a:pPr marL="0" indent="0">
              <a:buFontTx/>
              <a:buNone/>
            </a:pPr>
            <a:r>
              <a:rPr lang="fr-BE" baseline="0" dirty="0" smtClean="0"/>
              <a:t>Note: communication: soit le [LM] envoie un mail lorsqu’il a encodé une licence pour qu’un [PM] la lie à la ressource concernée, soit les [PM] vérifient fréquemment les dernières licences encodées et/ou les e-ressources sans licence associée (via set : </a:t>
            </a:r>
            <a:r>
              <a:rPr lang="en-US" i="1" dirty="0" smtClean="0"/>
              <a:t>Electronic Collections where Electronic Collection (License ID is empty)</a:t>
            </a:r>
            <a:r>
              <a:rPr lang="en-US" dirty="0" smtClean="0"/>
              <a:t>). </a:t>
            </a:r>
            <a:r>
              <a:rPr lang="en-US" dirty="0" err="1" smtClean="0"/>
              <a:t>Soit</a:t>
            </a:r>
            <a:r>
              <a:rPr lang="en-US" dirty="0" smtClean="0"/>
              <a:t>, le plus simple, le [LM]</a:t>
            </a:r>
            <a:r>
              <a:rPr lang="en-US" baseline="0" dirty="0" smtClean="0"/>
              <a:t> a </a:t>
            </a:r>
            <a:r>
              <a:rPr lang="en-US" baseline="0" dirty="0" err="1" smtClean="0"/>
              <a:t>aussi</a:t>
            </a:r>
            <a:r>
              <a:rPr lang="en-US" baseline="0" dirty="0" smtClean="0"/>
              <a:t> les droits de [PM] et </a:t>
            </a:r>
            <a:r>
              <a:rPr lang="en-US" baseline="0" dirty="0" err="1" smtClean="0"/>
              <a:t>attache</a:t>
            </a:r>
            <a:r>
              <a:rPr lang="en-US" baseline="0" dirty="0" smtClean="0"/>
              <a:t> </a:t>
            </a:r>
            <a:r>
              <a:rPr lang="en-US" baseline="0" dirty="0" err="1" smtClean="0"/>
              <a:t>directement</a:t>
            </a:r>
            <a:r>
              <a:rPr lang="en-US" baseline="0" dirty="0" smtClean="0"/>
              <a:t> la </a:t>
            </a:r>
            <a:r>
              <a:rPr lang="en-US" baseline="0" dirty="0" err="1" smtClean="0"/>
              <a:t>licence</a:t>
            </a:r>
            <a:r>
              <a:rPr lang="en-US" baseline="0" dirty="0" smtClean="0"/>
              <a:t> à </a:t>
            </a:r>
            <a:r>
              <a:rPr lang="en-US" baseline="0" dirty="0" err="1" smtClean="0"/>
              <a:t>l’eressource</a:t>
            </a:r>
            <a:r>
              <a:rPr lang="en-US" baseline="0" dirty="0" smtClean="0"/>
              <a:t>.</a:t>
            </a:r>
            <a:endParaRPr lang="en-US" dirty="0" smtClean="0"/>
          </a:p>
          <a:p>
            <a:pPr marL="0" indent="0">
              <a:buFontTx/>
              <a:buNone/>
            </a:pPr>
            <a:endParaRPr lang="fr-BE" baseline="0" dirty="0" smtClean="0"/>
          </a:p>
          <a:p>
            <a:pPr marL="0" indent="0">
              <a:buFontTx/>
              <a:buNone/>
            </a:pPr>
            <a:r>
              <a:rPr lang="fr-BE" baseline="0" dirty="0" smtClean="0"/>
              <a:t>4. Lorsqu’une licence est associée à un portfolio (soit directement soit via l’e-collection), les clauses enregistrées et configurées pour être publiques (configuration générale via l’Acquisition Administration, cf. supra) sont affichées immédiatement et automatiquement pour le portfolio dans Primo, sur l’onglet « accès en ligne »).</a:t>
            </a:r>
          </a:p>
          <a:p>
            <a:pPr marL="0" indent="0">
              <a:buFontTx/>
              <a:buNone/>
            </a:pPr>
            <a:endParaRPr lang="fr-BE" baseline="0" dirty="0" smtClean="0"/>
          </a:p>
          <a:p>
            <a:pPr marL="0" indent="0">
              <a:buFontTx/>
              <a:buNone/>
            </a:pPr>
            <a:r>
              <a:rPr lang="fr-BE" baseline="0" dirty="0" smtClean="0"/>
              <a:t>5. Pour chaque licence encodée, il est possible de créer un amendement (via le bouton « actions » sur la page des licences). Lors de la création d’un amendement, l’amendement s’attache automatiquement au même inventaire que la licence originale, et seule les clauses modifiées doivent être introduites. Elles sont ensuite publiées automatiquement sur Primo, à la place des clauses originales.</a:t>
            </a: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29</a:t>
            </a:fld>
            <a:endParaRPr lang="fr-BE"/>
          </a:p>
        </p:txBody>
      </p:sp>
    </p:spTree>
    <p:extLst>
      <p:ext uri="{BB962C8B-B14F-4D97-AF65-F5344CB8AC3E}">
        <p14:creationId xmlns:p14="http://schemas.microsoft.com/office/powerpoint/2010/main" val="409305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BE" dirty="0" smtClean="0"/>
              <a:t>Choisir</a:t>
            </a:r>
            <a:r>
              <a:rPr lang="fr-BE" baseline="0" dirty="0" smtClean="0"/>
              <a:t> « </a:t>
            </a:r>
            <a:r>
              <a:rPr lang="fr-BE" baseline="0" dirty="0" err="1" smtClean="0"/>
              <a:t>manually</a:t>
            </a:r>
            <a:r>
              <a:rPr lang="fr-BE" baseline="0" dirty="0" smtClean="0"/>
              <a:t> » sur la page « licence </a:t>
            </a:r>
            <a:r>
              <a:rPr lang="fr-BE" baseline="0" dirty="0" err="1" smtClean="0"/>
              <a:t>Creation</a:t>
            </a:r>
            <a:r>
              <a:rPr lang="fr-BE" baseline="0" dirty="0" smtClean="0"/>
              <a:t> ». Peu de fournisseurs fournissent à l’heure actuelle un fichier ONIX-PL.</a:t>
            </a:r>
          </a:p>
          <a:p>
            <a:pPr marL="0" indent="0">
              <a:buNone/>
            </a:pPr>
            <a:endParaRPr lang="fr-BE" baseline="0" dirty="0" smtClean="0"/>
          </a:p>
          <a:p>
            <a:r>
              <a:rPr lang="fr-BE" sz="1200" b="1" kern="1200" dirty="0" smtClean="0">
                <a:solidFill>
                  <a:schemeClr val="tx1"/>
                </a:solidFill>
                <a:effectLst/>
                <a:latin typeface="+mn-lt"/>
                <a:ea typeface="+mn-ea"/>
                <a:cs typeface="+mn-cs"/>
              </a:rPr>
              <a:t>ONIX_PL </a:t>
            </a:r>
            <a:r>
              <a:rPr lang="fr-BE" sz="1200" kern="1200" dirty="0" smtClean="0">
                <a:solidFill>
                  <a:schemeClr val="tx1"/>
                </a:solidFill>
                <a:effectLst/>
                <a:latin typeface="+mn-lt"/>
                <a:ea typeface="+mn-ea"/>
                <a:cs typeface="+mn-cs"/>
              </a:rPr>
              <a:t>(http://www.editeur.org/21/ONIX-PL/) (ONIX for Publications Licence) </a:t>
            </a:r>
          </a:p>
          <a:p>
            <a:r>
              <a:rPr lang="fr-BE" sz="1200" kern="1200" dirty="0" smtClean="0">
                <a:solidFill>
                  <a:schemeClr val="tx1"/>
                </a:solidFill>
                <a:effectLst/>
                <a:latin typeface="+mn-lt"/>
                <a:ea typeface="+mn-ea"/>
                <a:cs typeface="+mn-cs"/>
              </a:rPr>
              <a:t>Le vocabulaire </a:t>
            </a:r>
            <a:r>
              <a:rPr lang="fr-BE" sz="1200" kern="1200" dirty="0" err="1" smtClean="0">
                <a:solidFill>
                  <a:schemeClr val="tx1"/>
                </a:solidFill>
                <a:effectLst/>
                <a:latin typeface="+mn-lt"/>
                <a:ea typeface="+mn-ea"/>
                <a:cs typeface="+mn-cs"/>
              </a:rPr>
              <a:t>xml</a:t>
            </a:r>
            <a:r>
              <a:rPr lang="fr-BE" sz="1200" kern="1200" dirty="0" smtClean="0">
                <a:solidFill>
                  <a:schemeClr val="tx1"/>
                </a:solidFill>
                <a:effectLst/>
                <a:latin typeface="+mn-lt"/>
                <a:ea typeface="+mn-ea"/>
                <a:cs typeface="+mn-cs"/>
              </a:rPr>
              <a:t> ONIX-PL est destiné à enregistrer l’information de licence des publications électroniques (principalement les e-journaux, mais il est adapté aussi aux autres types de publications (e-books…), afin que cette information puisse être transmise et intégrée dans les différents systèmes de gestion des ressources (entre éditeur et bibliothèque, entre éditeur et agent, entre agent et bibliothèque). La version actuelle du vocabulaire est la version 1.0, publiée en novembre 2008 et restée stable depuis lors. Le </a:t>
            </a:r>
            <a:r>
              <a:rPr lang="fr-BE" sz="1200" kern="1200" dirty="0" err="1" smtClean="0">
                <a:solidFill>
                  <a:schemeClr val="tx1"/>
                </a:solidFill>
                <a:effectLst/>
                <a:latin typeface="+mn-lt"/>
                <a:ea typeface="+mn-ea"/>
                <a:cs typeface="+mn-cs"/>
              </a:rPr>
              <a:t>schema</a:t>
            </a:r>
            <a:r>
              <a:rPr lang="fr-BE" sz="1200" kern="1200" dirty="0" smtClean="0">
                <a:solidFill>
                  <a:schemeClr val="tx1"/>
                </a:solidFill>
                <a:effectLst/>
                <a:latin typeface="+mn-lt"/>
                <a:ea typeface="+mn-ea"/>
                <a:cs typeface="+mn-cs"/>
              </a:rPr>
              <a:t> de données d’ONIX-PL définit les éléments « </a:t>
            </a:r>
            <a:r>
              <a:rPr lang="fr-BE" sz="1200" kern="1200" dirty="0" err="1" smtClean="0">
                <a:solidFill>
                  <a:schemeClr val="tx1"/>
                </a:solidFill>
                <a:effectLst/>
                <a:latin typeface="+mn-lt"/>
                <a:ea typeface="+mn-ea"/>
                <a:cs typeface="+mn-cs"/>
              </a:rPr>
              <a:t>ArchiveCopy</a:t>
            </a:r>
            <a:r>
              <a:rPr lang="fr-BE" sz="1200" kern="1200" dirty="0" smtClean="0">
                <a:solidFill>
                  <a:schemeClr val="tx1"/>
                </a:solidFill>
                <a:effectLst/>
                <a:latin typeface="+mn-lt"/>
                <a:ea typeface="+mn-ea"/>
                <a:cs typeface="+mn-cs"/>
              </a:rPr>
              <a:t> », « </a:t>
            </a:r>
            <a:r>
              <a:rPr lang="fr-BE" sz="1200" kern="1200" dirty="0" err="1" smtClean="0">
                <a:solidFill>
                  <a:schemeClr val="tx1"/>
                </a:solidFill>
                <a:effectLst/>
                <a:latin typeface="+mn-lt"/>
                <a:ea typeface="+mn-ea"/>
                <a:cs typeface="+mn-cs"/>
              </a:rPr>
              <a:t>ContinuingAccess</a:t>
            </a:r>
            <a:r>
              <a:rPr lang="fr-BE" sz="1200" kern="1200" dirty="0" smtClean="0">
                <a:solidFill>
                  <a:schemeClr val="tx1"/>
                </a:solidFill>
                <a:effectLst/>
                <a:latin typeface="+mn-lt"/>
                <a:ea typeface="+mn-ea"/>
                <a:cs typeface="+mn-cs"/>
              </a:rPr>
              <a:t> » et « </a:t>
            </a:r>
            <a:r>
              <a:rPr lang="fr-BE" sz="1200" kern="1200" dirty="0" err="1" smtClean="0">
                <a:solidFill>
                  <a:schemeClr val="tx1"/>
                </a:solidFill>
                <a:effectLst/>
                <a:latin typeface="+mn-lt"/>
                <a:ea typeface="+mn-ea"/>
                <a:cs typeface="+mn-cs"/>
              </a:rPr>
              <a:t>NotificationOfDarkArchive</a:t>
            </a:r>
            <a:r>
              <a:rPr lang="fr-BE" sz="1200" kern="1200" dirty="0" smtClean="0">
                <a:solidFill>
                  <a:schemeClr val="tx1"/>
                </a:solidFill>
                <a:effectLst/>
                <a:latin typeface="+mn-lt"/>
                <a:ea typeface="+mn-ea"/>
                <a:cs typeface="+mn-cs"/>
              </a:rPr>
              <a:t> » ainsi que plusieurs relations sur « </a:t>
            </a:r>
            <a:r>
              <a:rPr lang="fr-BE" sz="1200" kern="1200" dirty="0" err="1" smtClean="0">
                <a:solidFill>
                  <a:schemeClr val="tx1"/>
                </a:solidFill>
                <a:effectLst/>
                <a:latin typeface="+mn-lt"/>
                <a:ea typeface="+mn-ea"/>
                <a:cs typeface="+mn-cs"/>
              </a:rPr>
              <a:t>ContinuingAccess</a:t>
            </a:r>
            <a:r>
              <a:rPr lang="fr-BE" sz="1200" kern="1200" dirty="0" smtClean="0">
                <a:solidFill>
                  <a:schemeClr val="tx1"/>
                </a:solidFill>
                <a:effectLst/>
                <a:latin typeface="+mn-lt"/>
                <a:ea typeface="+mn-ea"/>
                <a:cs typeface="+mn-cs"/>
              </a:rPr>
              <a:t> » permettant de préciser notamment la durée et la couverture. Afin de permettre la création, l’édition et la maintenance des expressions ONIX_PL, </a:t>
            </a:r>
            <a:r>
              <a:rPr lang="fr-BE" sz="1200" kern="1200" dirty="0" err="1" smtClean="0">
                <a:solidFill>
                  <a:schemeClr val="tx1"/>
                </a:solidFill>
                <a:effectLst/>
                <a:latin typeface="+mn-lt"/>
                <a:ea typeface="+mn-ea"/>
                <a:cs typeface="+mn-cs"/>
              </a:rPr>
              <a:t>EDItEUR</a:t>
            </a:r>
            <a:r>
              <a:rPr lang="fr-BE" sz="1200" kern="1200" smtClean="0">
                <a:solidFill>
                  <a:schemeClr val="tx1"/>
                </a:solidFill>
                <a:effectLst/>
                <a:latin typeface="+mn-lt"/>
                <a:ea typeface="+mn-ea"/>
                <a:cs typeface="+mn-cs"/>
              </a:rPr>
              <a:t> a développé un logiciel Open Source, OPLE (http://www.editeur.org/22/OPLE-Software/).</a:t>
            </a:r>
          </a:p>
          <a:p>
            <a:pPr marL="0" indent="0">
              <a:buNone/>
            </a:pP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30</a:t>
            </a:fld>
            <a:endParaRPr lang="fr-BE"/>
          </a:p>
        </p:txBody>
      </p:sp>
    </p:spTree>
    <p:extLst>
      <p:ext uri="{BB962C8B-B14F-4D97-AF65-F5344CB8AC3E}">
        <p14:creationId xmlns:p14="http://schemas.microsoft.com/office/powerpoint/2010/main" val="40930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4</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smtClean="0"/>
              <a:t>Onglet « </a:t>
            </a:r>
            <a:r>
              <a:rPr lang="fr-BE" b="1" dirty="0" err="1" smtClean="0"/>
              <a:t>summary</a:t>
            </a:r>
            <a:r>
              <a:rPr lang="fr-BE" b="1" dirty="0" smtClean="0"/>
              <a:t> » :</a:t>
            </a:r>
          </a:p>
          <a:p>
            <a:r>
              <a:rPr lang="fr-BE" dirty="0" smtClean="0"/>
              <a:t>= Métadonnées</a:t>
            </a:r>
            <a:r>
              <a:rPr lang="fr-BE" baseline="0" dirty="0" smtClean="0"/>
              <a:t> sur la licence : statut, signataires, date de signature, dates de validité… </a:t>
            </a:r>
          </a:p>
          <a:p>
            <a:r>
              <a:rPr lang="fr-BE" i="1" baseline="0" dirty="0" smtClean="0"/>
              <a:t>License code: </a:t>
            </a:r>
            <a:r>
              <a:rPr lang="fr-BE" baseline="0" dirty="0" smtClean="0"/>
              <a:t>doit être unique. Syntaxe: </a:t>
            </a:r>
            <a:r>
              <a:rPr lang="fr-BE" i="1" baseline="0" dirty="0" err="1" smtClean="0"/>
              <a:t>Fournisseur_produit_dates</a:t>
            </a:r>
            <a:r>
              <a:rPr lang="fr-BE" i="1" baseline="0" dirty="0" smtClean="0"/>
              <a:t>[</a:t>
            </a:r>
            <a:r>
              <a:rPr lang="fr-BE" i="1" baseline="0" dirty="0" err="1" smtClean="0"/>
              <a:t>AmdmtNum</a:t>
            </a:r>
            <a:r>
              <a:rPr lang="fr-BE" i="1" baseline="0" dirty="0" smtClean="0"/>
              <a:t>]</a:t>
            </a:r>
          </a:p>
          <a:p>
            <a:r>
              <a:rPr lang="fr-BE" i="1" baseline="0" dirty="0" smtClean="0"/>
              <a:t>Statut:</a:t>
            </a:r>
            <a:r>
              <a:rPr lang="fr-BE" i="0" baseline="0" dirty="0" smtClean="0"/>
              <a:t> Active / </a:t>
            </a:r>
            <a:r>
              <a:rPr lang="fr-BE" i="1" baseline="0" dirty="0" err="1" smtClean="0"/>
              <a:t>Deleted</a:t>
            </a:r>
            <a:r>
              <a:rPr lang="fr-BE" i="0" baseline="0" dirty="0" smtClean="0"/>
              <a:t> / </a:t>
            </a:r>
            <a:r>
              <a:rPr lang="fr-BE" i="0" baseline="0" dirty="0" err="1" smtClean="0"/>
              <a:t>Draft</a:t>
            </a:r>
            <a:r>
              <a:rPr lang="fr-BE" i="0" baseline="0" dirty="0" smtClean="0"/>
              <a:t> / </a:t>
            </a:r>
            <a:r>
              <a:rPr lang="fr-BE" i="0" baseline="0" dirty="0" err="1" smtClean="0"/>
              <a:t>Expired</a:t>
            </a:r>
            <a:r>
              <a:rPr lang="fr-BE" i="0" baseline="0" dirty="0" smtClean="0"/>
              <a:t> / </a:t>
            </a:r>
            <a:r>
              <a:rPr lang="fr-BE" i="1" baseline="0" dirty="0" err="1" smtClean="0"/>
              <a:t>Retired</a:t>
            </a:r>
            <a:r>
              <a:rPr lang="fr-BE" i="0" baseline="0" dirty="0" smtClean="0"/>
              <a:t>  (? Signification des deux statuts en italique?)</a:t>
            </a:r>
          </a:p>
          <a:p>
            <a:r>
              <a:rPr lang="fr-BE" i="1" baseline="0" dirty="0" err="1" smtClean="0"/>
              <a:t>Review</a:t>
            </a:r>
            <a:r>
              <a:rPr lang="fr-BE" i="1" baseline="0" dirty="0" smtClean="0"/>
              <a:t> statut: </a:t>
            </a:r>
            <a:r>
              <a:rPr lang="fr-BE" i="0" baseline="0" dirty="0" err="1" smtClean="0"/>
              <a:t>Pending</a:t>
            </a:r>
            <a:r>
              <a:rPr lang="fr-BE" i="0" baseline="0" dirty="0" smtClean="0"/>
              <a:t> &gt; </a:t>
            </a:r>
            <a:r>
              <a:rPr lang="fr-BE" i="0" baseline="0" dirty="0" err="1" smtClean="0"/>
              <a:t>InReview</a:t>
            </a:r>
            <a:r>
              <a:rPr lang="fr-BE" i="0" baseline="0" dirty="0" smtClean="0"/>
              <a:t> &gt; </a:t>
            </a:r>
            <a:r>
              <a:rPr lang="fr-BE" i="0" baseline="0" dirty="0" err="1" smtClean="0"/>
              <a:t>Accepted</a:t>
            </a:r>
            <a:r>
              <a:rPr lang="fr-BE" i="0" baseline="0" dirty="0" smtClean="0"/>
              <a:t> &gt; </a:t>
            </a:r>
            <a:r>
              <a:rPr lang="fr-BE" i="0" baseline="0" dirty="0" err="1" smtClean="0"/>
              <a:t>Rejected</a:t>
            </a:r>
            <a:r>
              <a:rPr lang="fr-BE" i="0" baseline="0" dirty="0" smtClean="0"/>
              <a:t>. (configurables via le menu Acquisition Administration)</a:t>
            </a:r>
          </a:p>
          <a:p>
            <a:pPr marL="0" marR="0" lvl="1" indent="0" algn="l" defTabSz="914400" rtl="0" eaLnBrk="1" fontAlgn="auto" latinLnBrk="0" hangingPunct="1">
              <a:lnSpc>
                <a:spcPct val="100000"/>
              </a:lnSpc>
              <a:spcBef>
                <a:spcPts val="0"/>
              </a:spcBef>
              <a:spcAft>
                <a:spcPts val="0"/>
              </a:spcAft>
              <a:buClrTx/>
              <a:buSzTx/>
              <a:buFontTx/>
              <a:buNone/>
              <a:tabLst/>
              <a:defRPr/>
            </a:pPr>
            <a:r>
              <a:rPr lang="fr-BE" sz="1200" b="1" kern="1200" dirty="0" smtClean="0">
                <a:solidFill>
                  <a:schemeClr val="tx1"/>
                </a:solidFill>
                <a:effectLst/>
                <a:latin typeface="+mn-lt"/>
                <a:ea typeface="+mn-ea"/>
                <a:cs typeface="+mn-cs"/>
              </a:rPr>
              <a:t>Note : </a:t>
            </a:r>
            <a:r>
              <a:rPr lang="fr-BE" sz="1200" kern="1200" dirty="0" smtClean="0">
                <a:solidFill>
                  <a:schemeClr val="tx1"/>
                </a:solidFill>
                <a:effectLst/>
                <a:latin typeface="+mn-lt"/>
                <a:ea typeface="+mn-ea"/>
                <a:cs typeface="+mn-cs"/>
              </a:rPr>
              <a:t>Alma permet de gérer le workflow de négociation des licences, avec différents statuts (</a:t>
            </a:r>
            <a:r>
              <a:rPr lang="fr-BE" sz="1200" kern="1200" dirty="0" err="1" smtClean="0">
                <a:solidFill>
                  <a:schemeClr val="tx1"/>
                </a:solidFill>
                <a:effectLst/>
                <a:latin typeface="+mn-lt"/>
                <a:ea typeface="+mn-ea"/>
                <a:cs typeface="+mn-cs"/>
              </a:rPr>
              <a:t>Pending</a:t>
            </a:r>
            <a:r>
              <a:rPr lang="fr-BE" sz="1200" kern="1200" dirty="0" smtClean="0">
                <a:solidFill>
                  <a:schemeClr val="tx1"/>
                </a:solidFill>
                <a:effectLst/>
                <a:latin typeface="+mn-lt"/>
                <a:ea typeface="+mn-ea"/>
                <a:cs typeface="+mn-cs"/>
              </a:rPr>
              <a:t>, In </a:t>
            </a:r>
            <a:r>
              <a:rPr lang="fr-BE" sz="1200" kern="1200" dirty="0" err="1" smtClean="0">
                <a:solidFill>
                  <a:schemeClr val="tx1"/>
                </a:solidFill>
                <a:effectLst/>
                <a:latin typeface="+mn-lt"/>
                <a:ea typeface="+mn-ea"/>
                <a:cs typeface="+mn-cs"/>
              </a:rPr>
              <a:t>Review</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Accepted</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Rejected</a:t>
            </a:r>
            <a:r>
              <a:rPr lang="fr-BE" sz="1200" kern="1200" dirty="0" smtClean="0">
                <a:solidFill>
                  <a:schemeClr val="tx1"/>
                </a:solidFill>
                <a:effectLst/>
                <a:latin typeface="+mn-lt"/>
                <a:ea typeface="+mn-ea"/>
                <a:cs typeface="+mn-cs"/>
              </a:rPr>
              <a:t>), mais dans un premier temps cela semble inutile de s’en servir, d’autant qu’il y a peu d’intervenants dans les négociations.</a:t>
            </a:r>
            <a:endParaRPr lang="fr-BE" i="0" baseline="0" dirty="0" smtClean="0"/>
          </a:p>
          <a:p>
            <a:r>
              <a:rPr lang="fr-BE" i="1" baseline="0" dirty="0" err="1" smtClean="0"/>
              <a:t>Licensing</a:t>
            </a:r>
            <a:r>
              <a:rPr lang="fr-BE" i="1" baseline="0" dirty="0" smtClean="0"/>
              <a:t> Agent: </a:t>
            </a:r>
            <a:r>
              <a:rPr lang="fr-BE" i="0" baseline="0" dirty="0" smtClean="0"/>
              <a:t>intermédiaire pour la négociation et/ou signature de la licence (a priori aucun à </a:t>
            </a:r>
            <a:r>
              <a:rPr lang="fr-BE" i="0" baseline="0" dirty="0" err="1" smtClean="0"/>
              <a:t>l’ULg</a:t>
            </a:r>
            <a:r>
              <a:rPr lang="fr-BE" i="0" baseline="0" dirty="0" smtClean="0"/>
              <a:t>)</a:t>
            </a:r>
            <a:endParaRPr lang="fr-BE" i="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31</a:t>
            </a:fld>
            <a:endParaRPr lang="fr-BE"/>
          </a:p>
        </p:txBody>
      </p:sp>
    </p:spTree>
    <p:extLst>
      <p:ext uri="{BB962C8B-B14F-4D97-AF65-F5344CB8AC3E}">
        <p14:creationId xmlns:p14="http://schemas.microsoft.com/office/powerpoint/2010/main" val="3720627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smtClean="0"/>
              <a:t>Onglet « License </a:t>
            </a:r>
            <a:r>
              <a:rPr lang="fr-BE" b="1" dirty="0" err="1" smtClean="0"/>
              <a:t>Terms</a:t>
            </a:r>
            <a:r>
              <a:rPr lang="fr-BE" b="1" dirty="0" smtClean="0"/>
              <a:t> » :</a:t>
            </a:r>
          </a:p>
          <a:p>
            <a:r>
              <a:rPr lang="fr-BE" dirty="0" smtClean="0"/>
              <a:t>= Clauses contractuelles </a:t>
            </a:r>
          </a:p>
          <a:p>
            <a:endParaRPr lang="fr-BE" dirty="0" smtClean="0"/>
          </a:p>
          <a:p>
            <a:r>
              <a:rPr lang="fr-BE" b="1" dirty="0" smtClean="0"/>
              <a:t>Philosophie:</a:t>
            </a:r>
            <a:r>
              <a:rPr lang="fr-BE" b="1" baseline="0" dirty="0" smtClean="0"/>
              <a:t> </a:t>
            </a:r>
            <a:r>
              <a:rPr lang="fr-BE" baseline="0" dirty="0" smtClean="0"/>
              <a:t>on encode uniquement les termes utiles: </a:t>
            </a:r>
          </a:p>
          <a:p>
            <a:pPr lvl="1"/>
            <a:r>
              <a:rPr lang="fr-BE" sz="1200" kern="1200" dirty="0" smtClean="0">
                <a:solidFill>
                  <a:schemeClr val="tx1"/>
                </a:solidFill>
                <a:effectLst/>
                <a:latin typeface="+mn-lt"/>
                <a:ea typeface="+mn-ea"/>
                <a:cs typeface="+mn-cs"/>
              </a:rPr>
              <a:t>aux usagers (en général, les "</a:t>
            </a:r>
            <a:r>
              <a:rPr lang="fr-BE" sz="1200" kern="1200" dirty="0" err="1" smtClean="0">
                <a:solidFill>
                  <a:schemeClr val="tx1"/>
                </a:solidFill>
                <a:effectLst/>
                <a:latin typeface="+mn-lt"/>
                <a:ea typeface="+mn-ea"/>
                <a:cs typeface="+mn-cs"/>
              </a:rPr>
              <a:t>terms</a:t>
            </a:r>
            <a:r>
              <a:rPr lang="fr-BE" sz="1200" kern="1200" dirty="0" smtClean="0">
                <a:solidFill>
                  <a:schemeClr val="tx1"/>
                </a:solidFill>
                <a:effectLst/>
                <a:latin typeface="+mn-lt"/>
                <a:ea typeface="+mn-ea"/>
                <a:cs typeface="+mn-cs"/>
              </a:rPr>
              <a:t> of use")</a:t>
            </a:r>
            <a:endParaRPr lang="fr-BE" sz="1100" kern="1200" dirty="0" smtClean="0">
              <a:solidFill>
                <a:schemeClr val="tx1"/>
              </a:solidFill>
              <a:effectLst/>
              <a:latin typeface="+mn-lt"/>
              <a:ea typeface="+mn-ea"/>
              <a:cs typeface="+mn-cs"/>
            </a:endParaRPr>
          </a:p>
          <a:p>
            <a:pPr lvl="1"/>
            <a:r>
              <a:rPr lang="fr-BE" sz="1200" kern="1200" dirty="0" smtClean="0">
                <a:solidFill>
                  <a:schemeClr val="tx1"/>
                </a:solidFill>
                <a:effectLst/>
                <a:latin typeface="+mn-lt"/>
                <a:ea typeface="+mn-ea"/>
                <a:cs typeface="+mn-cs"/>
              </a:rPr>
              <a:t>aux bibliothécaires pour la gestion quotidienne ou annuelle des ressources (ex: </a:t>
            </a:r>
            <a:r>
              <a:rPr lang="fr-BE" sz="1200" kern="1200" dirty="0" err="1" smtClean="0">
                <a:solidFill>
                  <a:schemeClr val="tx1"/>
                </a:solidFill>
                <a:effectLst/>
                <a:latin typeface="+mn-lt"/>
                <a:ea typeface="+mn-ea"/>
                <a:cs typeface="+mn-cs"/>
              </a:rPr>
              <a:t>renewal</a:t>
            </a:r>
            <a:r>
              <a:rPr lang="fr-BE" sz="1200" kern="1200" dirty="0" smtClean="0">
                <a:solidFill>
                  <a:schemeClr val="tx1"/>
                </a:solidFill>
                <a:effectLst/>
                <a:latin typeface="+mn-lt"/>
                <a:ea typeface="+mn-ea"/>
                <a:cs typeface="+mn-cs"/>
              </a:rPr>
              <a:t> type)</a:t>
            </a:r>
            <a:endParaRPr lang="fr-BE" sz="1100" kern="1200" dirty="0" smtClean="0">
              <a:solidFill>
                <a:schemeClr val="tx1"/>
              </a:solidFill>
              <a:effectLst/>
              <a:latin typeface="+mn-lt"/>
              <a:ea typeface="+mn-ea"/>
              <a:cs typeface="+mn-cs"/>
            </a:endParaRPr>
          </a:p>
          <a:p>
            <a:pPr lvl="1"/>
            <a:r>
              <a:rPr lang="fr-BE" sz="1200" kern="1200" dirty="0" smtClean="0">
                <a:solidFill>
                  <a:schemeClr val="tx1"/>
                </a:solidFill>
                <a:effectLst/>
                <a:latin typeface="+mn-lt"/>
                <a:ea typeface="+mn-ea"/>
                <a:cs typeface="+mn-cs"/>
              </a:rPr>
              <a:t>pour la génération de statistiques ou de listes de licences sur base d'un critère (par ex: licences permettant l'archivage pérenne)</a:t>
            </a:r>
            <a:endParaRPr lang="fr-BE" sz="1100" kern="1200" dirty="0" smtClean="0">
              <a:solidFill>
                <a:schemeClr val="tx1"/>
              </a:solidFill>
              <a:effectLst/>
              <a:latin typeface="+mn-lt"/>
              <a:ea typeface="+mn-ea"/>
              <a:cs typeface="+mn-cs"/>
            </a:endParaRPr>
          </a:p>
          <a:p>
            <a:endParaRPr lang="fr-BE" dirty="0" smtClean="0"/>
          </a:p>
          <a:p>
            <a:r>
              <a:rPr lang="fr-BE" b="1" i="0" dirty="0" smtClean="0"/>
              <a:t>En pratique: </a:t>
            </a:r>
          </a:p>
          <a:p>
            <a:pPr marL="0" marR="0" indent="0" algn="l" defTabSz="914400" rtl="0" eaLnBrk="1" fontAlgn="auto" latinLnBrk="0" hangingPunct="1">
              <a:lnSpc>
                <a:spcPct val="100000"/>
              </a:lnSpc>
              <a:spcBef>
                <a:spcPts val="0"/>
              </a:spcBef>
              <a:spcAft>
                <a:spcPts val="0"/>
              </a:spcAft>
              <a:buClrTx/>
              <a:buSzTx/>
              <a:buFontTx/>
              <a:buNone/>
              <a:tabLst/>
              <a:defRPr/>
            </a:pPr>
            <a:r>
              <a:rPr lang="fr-BE" i="0" dirty="0" smtClean="0"/>
              <a:t>Sections « </a:t>
            </a:r>
            <a:r>
              <a:rPr lang="fr-BE" i="0" dirty="0" err="1" smtClean="0"/>
              <a:t>Authorized</a:t>
            </a:r>
            <a:r>
              <a:rPr lang="fr-BE" i="0" dirty="0" smtClean="0"/>
              <a:t> </a:t>
            </a:r>
            <a:r>
              <a:rPr lang="fr-BE" i="0" dirty="0" err="1" smtClean="0"/>
              <a:t>Users</a:t>
            </a:r>
            <a:r>
              <a:rPr lang="fr-BE" i="0" dirty="0" smtClean="0"/>
              <a:t> », « </a:t>
            </a:r>
            <a:r>
              <a:rPr lang="fr-BE" i="0" dirty="0" err="1" smtClean="0"/>
              <a:t>Terms</a:t>
            </a:r>
            <a:r>
              <a:rPr lang="fr-BE" i="0" dirty="0" smtClean="0"/>
              <a:t> of use », </a:t>
            </a:r>
            <a:r>
              <a:rPr lang="fr-BE" i="0" baseline="0" dirty="0" smtClean="0"/>
              <a:t>« Restriction » (</a:t>
            </a:r>
            <a:r>
              <a:rPr lang="fr-BE" i="0" baseline="0" dirty="0" err="1" smtClean="0"/>
              <a:t>remote</a:t>
            </a:r>
            <a:r>
              <a:rPr lang="fr-BE" i="0" baseline="0" dirty="0" smtClean="0"/>
              <a:t> </a:t>
            </a:r>
            <a:r>
              <a:rPr lang="fr-BE" i="0" baseline="0" dirty="0" err="1" smtClean="0"/>
              <a:t>access</a:t>
            </a:r>
            <a:r>
              <a:rPr lang="fr-BE" i="0" baseline="0" dirty="0" smtClean="0"/>
              <a:t> et notes): </a:t>
            </a:r>
            <a:r>
              <a:rPr lang="fr-BE" i="0" dirty="0" smtClean="0"/>
              <a:t>clauses</a:t>
            </a:r>
            <a:r>
              <a:rPr lang="fr-BE" i="0" baseline="0" dirty="0" smtClean="0"/>
              <a:t> visibles au public (et donc à tous les collègues)</a:t>
            </a:r>
          </a:p>
          <a:p>
            <a:r>
              <a:rPr lang="fr-BE" i="0" baseline="0" dirty="0" smtClean="0"/>
              <a:t>Sections « </a:t>
            </a:r>
            <a:r>
              <a:rPr lang="fr-BE" i="0" baseline="0" dirty="0" err="1" smtClean="0"/>
              <a:t>Perpetual</a:t>
            </a:r>
            <a:r>
              <a:rPr lang="fr-BE" i="0" baseline="0" dirty="0" smtClean="0"/>
              <a:t> </a:t>
            </a:r>
            <a:r>
              <a:rPr lang="fr-BE" i="0" baseline="0" dirty="0" err="1" smtClean="0"/>
              <a:t>rights</a:t>
            </a:r>
            <a:r>
              <a:rPr lang="fr-BE" i="0" baseline="0" dirty="0" smtClean="0"/>
              <a:t> », « obligations », « </a:t>
            </a:r>
            <a:r>
              <a:rPr lang="fr-BE" i="0" baseline="0" dirty="0" err="1" smtClean="0"/>
              <a:t>termination</a:t>
            </a:r>
            <a:r>
              <a:rPr lang="fr-BE" i="0" baseline="0" dirty="0" smtClean="0"/>
              <a:t> obligations » (</a:t>
            </a:r>
            <a:r>
              <a:rPr lang="fr-BE" i="0" baseline="0" dirty="0" err="1" smtClean="0"/>
              <a:t>renewal</a:t>
            </a:r>
            <a:r>
              <a:rPr lang="fr-BE" i="0" baseline="0" dirty="0" smtClean="0"/>
              <a:t> type, non-</a:t>
            </a:r>
            <a:r>
              <a:rPr lang="fr-BE" i="0" baseline="0" dirty="0" err="1" smtClean="0"/>
              <a:t>renewal</a:t>
            </a:r>
            <a:r>
              <a:rPr lang="fr-BE" i="0" baseline="0" dirty="0" smtClean="0"/>
              <a:t> notice </a:t>
            </a:r>
            <a:r>
              <a:rPr lang="fr-BE" i="0" baseline="0" dirty="0" err="1" smtClean="0"/>
              <a:t>period</a:t>
            </a:r>
            <a:r>
              <a:rPr lang="fr-BE" i="0" baseline="0" dirty="0" smtClean="0"/>
              <a:t>): clauses non visibles au public (mais visibles aux rôles acquisitions et </a:t>
            </a:r>
            <a:r>
              <a:rPr lang="fr-BE" i="0" baseline="0" dirty="0" err="1" smtClean="0"/>
              <a:t>selector</a:t>
            </a:r>
            <a:r>
              <a:rPr lang="fr-BE" i="0" baseline="0" dirty="0" smtClean="0"/>
              <a:t>). </a:t>
            </a:r>
          </a:p>
          <a:p>
            <a:r>
              <a:rPr lang="fr-BE" i="1" baseline="0" dirty="0" smtClean="0"/>
              <a:t>Note: toutes les clauses sont définies dans l’OLH d’Alma (</a:t>
            </a:r>
            <a:r>
              <a:rPr lang="fr-BE" i="1" baseline="0" dirty="0" err="1" smtClean="0"/>
              <a:t>Managing</a:t>
            </a:r>
            <a:r>
              <a:rPr lang="fr-BE" i="1" baseline="0" dirty="0" smtClean="0"/>
              <a:t> License </a:t>
            </a:r>
            <a:r>
              <a:rPr lang="fr-BE" i="1" baseline="0" dirty="0" err="1" smtClean="0"/>
              <a:t>Terms</a:t>
            </a:r>
            <a:r>
              <a:rPr lang="fr-BE" i="1" baseline="0" dirty="0" smtClean="0"/>
              <a:t>). </a:t>
            </a:r>
            <a:r>
              <a:rPr lang="fr-BE" i="1" baseline="0" dirty="0" smtClean="0">
                <a:solidFill>
                  <a:srgbClr val="FF0000"/>
                </a:solidFill>
              </a:rPr>
              <a:t>(+ ajouter un document avec explications traduites sur la </a:t>
            </a:r>
            <a:r>
              <a:rPr lang="fr-BE" i="1" baseline="0" dirty="0" err="1" smtClean="0">
                <a:solidFill>
                  <a:srgbClr val="FF0000"/>
                </a:solidFill>
              </a:rPr>
              <a:t>bao</a:t>
            </a:r>
            <a:r>
              <a:rPr lang="fr-BE" i="1" baseline="0" dirty="0" smtClean="0">
                <a:solidFill>
                  <a:srgbClr val="FF0000"/>
                </a:solidFill>
              </a:rPr>
              <a:t> et sur le site web pour les clauses d’usage ??)</a:t>
            </a:r>
            <a:endParaRPr lang="fr-BE" i="1"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32</a:t>
            </a:fld>
            <a:endParaRPr lang="fr-BE"/>
          </a:p>
        </p:txBody>
      </p:sp>
    </p:spTree>
    <p:extLst>
      <p:ext uri="{BB962C8B-B14F-4D97-AF65-F5344CB8AC3E}">
        <p14:creationId xmlns:p14="http://schemas.microsoft.com/office/powerpoint/2010/main" val="3720627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Note: on associe toujours une licence à une ressource électronique depuis la fiche de la ressource électronique; il n’est pas possible de faire l’inverse (depuis la fiche de la licence).</a:t>
            </a:r>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33</a:t>
            </a:fld>
            <a:endParaRPr lang="fr-BE"/>
          </a:p>
        </p:txBody>
      </p:sp>
    </p:spTree>
    <p:extLst>
      <p:ext uri="{BB962C8B-B14F-4D97-AF65-F5344CB8AC3E}">
        <p14:creationId xmlns:p14="http://schemas.microsoft.com/office/powerpoint/2010/main" val="3720627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34</a:t>
            </a:fld>
            <a:endParaRPr lang="fr-BE"/>
          </a:p>
        </p:txBody>
      </p:sp>
    </p:spTree>
    <p:extLst>
      <p:ext uri="{BB962C8B-B14F-4D97-AF65-F5344CB8AC3E}">
        <p14:creationId xmlns:p14="http://schemas.microsoft.com/office/powerpoint/2010/main" val="1754027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 demander à Fabienne</a:t>
            </a:r>
            <a:r>
              <a:rPr lang="fr-BE" baseline="0" dirty="0" smtClean="0"/>
              <a:t> pour voir si licences encodées visibles dans PIB</a:t>
            </a:r>
          </a:p>
          <a:p>
            <a:r>
              <a:rPr lang="fr-BE" baseline="0" dirty="0" smtClean="0"/>
              <a:t>Note: Les gestionnaires </a:t>
            </a:r>
            <a:r>
              <a:rPr lang="fr-BE" baseline="0" dirty="0" err="1" smtClean="0"/>
              <a:t>eressources</a:t>
            </a:r>
            <a:r>
              <a:rPr lang="fr-BE" baseline="0" dirty="0" smtClean="0"/>
              <a:t> [EIO] n’ont pas accès à la licence.</a:t>
            </a:r>
          </a:p>
          <a:p>
            <a:r>
              <a:rPr lang="fr-BE" baseline="0" dirty="0" err="1" smtClean="0"/>
              <a:t>Request</a:t>
            </a:r>
            <a:r>
              <a:rPr lang="fr-BE" baseline="0" dirty="0" smtClean="0"/>
              <a:t> </a:t>
            </a:r>
            <a:r>
              <a:rPr lang="fr-BE" baseline="0" dirty="0" err="1" smtClean="0"/>
              <a:t>Operator</a:t>
            </a:r>
            <a:r>
              <a:rPr lang="fr-BE" baseline="0" dirty="0" smtClean="0"/>
              <a:t>, </a:t>
            </a:r>
            <a:r>
              <a:rPr lang="fr-BE" baseline="0" dirty="0" err="1" smtClean="0"/>
              <a:t>Work</a:t>
            </a:r>
            <a:r>
              <a:rPr lang="fr-BE" baseline="0" dirty="0" smtClean="0"/>
              <a:t> </a:t>
            </a:r>
            <a:r>
              <a:rPr lang="fr-BE" baseline="0" dirty="0" err="1" smtClean="0"/>
              <a:t>order</a:t>
            </a:r>
            <a:r>
              <a:rPr lang="fr-BE" baseline="0" dirty="0" smtClean="0"/>
              <a:t> </a:t>
            </a:r>
            <a:r>
              <a:rPr lang="fr-BE" baseline="0" dirty="0" err="1" smtClean="0"/>
              <a:t>operator</a:t>
            </a:r>
            <a:r>
              <a:rPr lang="fr-BE" baseline="0" dirty="0" smtClean="0"/>
              <a:t>: non plus</a:t>
            </a:r>
          </a:p>
          <a:p>
            <a:r>
              <a:rPr lang="fr-BE" baseline="0" dirty="0" smtClean="0"/>
              <a:t>Resource sharing </a:t>
            </a:r>
            <a:r>
              <a:rPr lang="fr-BE" baseline="0" dirty="0" err="1" smtClean="0"/>
              <a:t>partner</a:t>
            </a:r>
            <a:r>
              <a:rPr lang="fr-BE" baseline="0" dirty="0" smtClean="0"/>
              <a:t> manager et autres rôles </a:t>
            </a:r>
            <a:r>
              <a:rPr lang="fr-BE" baseline="0" dirty="0" err="1" smtClean="0"/>
              <a:t>resource</a:t>
            </a:r>
            <a:r>
              <a:rPr lang="fr-BE" baseline="0" dirty="0" smtClean="0"/>
              <a:t> sharing: non plus</a:t>
            </a:r>
          </a:p>
          <a:p>
            <a:r>
              <a:rPr lang="fr-BE" baseline="0" dirty="0" smtClean="0"/>
              <a:t>FF Service </a:t>
            </a:r>
            <a:r>
              <a:rPr lang="fr-BE" baseline="0" dirty="0" err="1" smtClean="0"/>
              <a:t>operator</a:t>
            </a:r>
            <a:r>
              <a:rPr lang="fr-BE" baseline="0" dirty="0" smtClean="0"/>
              <a:t> et autres rôles FF: non plus</a:t>
            </a:r>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35</a:t>
            </a:fld>
            <a:endParaRPr lang="fr-BE"/>
          </a:p>
        </p:txBody>
      </p:sp>
    </p:spTree>
    <p:extLst>
      <p:ext uri="{BB962C8B-B14F-4D97-AF65-F5344CB8AC3E}">
        <p14:creationId xmlns:p14="http://schemas.microsoft.com/office/powerpoint/2010/main" val="4049871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Voir </a:t>
            </a:r>
            <a:r>
              <a:rPr lang="fr-BE" dirty="0" err="1" smtClean="0"/>
              <a:t>license</a:t>
            </a:r>
            <a:r>
              <a:rPr lang="fr-BE" dirty="0" smtClean="0"/>
              <a:t> </a:t>
            </a:r>
            <a:r>
              <a:rPr lang="fr-BE" dirty="0" err="1" smtClean="0"/>
              <a:t>storage</a:t>
            </a:r>
            <a:r>
              <a:rPr lang="fr-BE" baseline="0" dirty="0" smtClean="0"/>
              <a:t> locations: DG, bibliothèques.</a:t>
            </a: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36</a:t>
            </a:fld>
            <a:endParaRPr lang="fr-BE"/>
          </a:p>
        </p:txBody>
      </p:sp>
    </p:spTree>
    <p:extLst>
      <p:ext uri="{BB962C8B-B14F-4D97-AF65-F5344CB8AC3E}">
        <p14:creationId xmlns:p14="http://schemas.microsoft.com/office/powerpoint/2010/main" val="2303861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informations de licence</a:t>
            </a:r>
            <a:r>
              <a:rPr lang="fr-BE" baseline="0" dirty="0" smtClean="0"/>
              <a:t> visibles au public sont visibles dans Primo sur l’onglet « Accès en ligne ». Par défaut, ils sont masqués et il faut cliquer sur « montrer la licence » pour qu’ils s’affichent.</a:t>
            </a:r>
            <a:endParaRPr lang="fr-BE" dirty="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37</a:t>
            </a:fld>
            <a:endParaRPr lang="fr-BE"/>
          </a:p>
        </p:txBody>
      </p:sp>
    </p:spTree>
    <p:extLst>
      <p:ext uri="{BB962C8B-B14F-4D97-AF65-F5344CB8AC3E}">
        <p14:creationId xmlns:p14="http://schemas.microsoft.com/office/powerpoint/2010/main" val="3668866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t>38</a:t>
            </a:fld>
            <a:endParaRPr lang="fr-BE"/>
          </a:p>
        </p:txBody>
      </p:sp>
    </p:spTree>
    <p:extLst>
      <p:ext uri="{BB962C8B-B14F-4D97-AF65-F5344CB8AC3E}">
        <p14:creationId xmlns:p14="http://schemas.microsoft.com/office/powerpoint/2010/main" val="372062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5</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6</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7</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8</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9</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F8A5D957-B9E3-46DA-B943-F3810EA0B759}" type="slidenum">
              <a:rPr lang="fr-BE" smtClean="0">
                <a:solidFill>
                  <a:prstClr val="black"/>
                </a:solidFill>
              </a:rPr>
              <a:pPr/>
              <a:t>10</a:t>
            </a:fld>
            <a:endParaRPr lang="fr-BE">
              <a:solidFill>
                <a:prstClr val="black"/>
              </a:solidFill>
            </a:endParaRPr>
          </a:p>
        </p:txBody>
      </p:sp>
    </p:spTree>
    <p:extLst>
      <p:ext uri="{BB962C8B-B14F-4D97-AF65-F5344CB8AC3E}">
        <p14:creationId xmlns:p14="http://schemas.microsoft.com/office/powerpoint/2010/main" val="586538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Espace réservé du pied de page 3"/>
          <p:cNvSpPr>
            <a:spLocks noGrp="1"/>
          </p:cNvSpPr>
          <p:nvPr>
            <p:ph type="ftr" sz="quarter" idx="10"/>
          </p:nvPr>
        </p:nvSpPr>
        <p:spPr/>
        <p:txBody>
          <a:bodyPr/>
          <a:lstStyle/>
          <a:p>
            <a:r>
              <a:rPr lang="fr-BE" dirty="0" smtClean="0"/>
              <a:t>Alma @ ULg - </a:t>
            </a:r>
            <a:r>
              <a:rPr lang="fr-BE" dirty="0" err="1" smtClean="0"/>
              <a:t>eResources</a:t>
            </a:r>
            <a:r>
              <a:rPr lang="fr-BE" dirty="0" smtClean="0"/>
              <a:t> - Découverte</a:t>
            </a:r>
            <a:endParaRPr lang="en-US" dirty="0"/>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3600" b="1"/>
            </a:lvl1pPr>
          </a:lstStyle>
          <a:p>
            <a:r>
              <a:rPr lang="fr-FR" smtClean="0"/>
              <a:t>Cliquez pour modifier le style du titre</a:t>
            </a:r>
            <a:endParaRPr lang="fr-BE" dirty="0"/>
          </a:p>
        </p:txBody>
      </p:sp>
      <p:sp>
        <p:nvSpPr>
          <p:cNvPr id="7" name="ZoneTexte 6"/>
          <p:cNvSpPr txBox="1"/>
          <p:nvPr userDrawn="1"/>
        </p:nvSpPr>
        <p:spPr>
          <a:xfrm>
            <a:off x="4114376" y="259233"/>
            <a:ext cx="4216549" cy="461665"/>
          </a:xfrm>
          <a:prstGeom prst="rect">
            <a:avLst/>
          </a:prstGeom>
          <a:noFill/>
        </p:spPr>
        <p:txBody>
          <a:bodyPr wrap="square" rtlCol="0">
            <a:spAutoFit/>
          </a:bodyPr>
          <a:lstStyle/>
          <a:p>
            <a:pPr algn="r"/>
            <a:r>
              <a:rPr lang="fr-BE" sz="2400" b="1" dirty="0" smtClean="0">
                <a:solidFill>
                  <a:schemeClr val="tx2"/>
                </a:solidFill>
              </a:rPr>
              <a:t>Alma @ ULg – </a:t>
            </a:r>
            <a:r>
              <a:rPr lang="fr-BE" sz="2400" b="1" dirty="0" err="1" smtClean="0">
                <a:solidFill>
                  <a:schemeClr val="tx2"/>
                </a:solidFill>
              </a:rPr>
              <a:t>eResources</a:t>
            </a:r>
            <a:endParaRPr lang="fr-BE" sz="2400" b="1" dirty="0" smtClean="0">
              <a:solidFill>
                <a:schemeClr val="tx2"/>
              </a:solidFill>
            </a:endParaRPr>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531" y="1"/>
            <a:ext cx="2672261" cy="75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3965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Cliquez pour modifier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dirty="0"/>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extLst>
      <p:ext uri="{BB962C8B-B14F-4D97-AF65-F5344CB8AC3E}">
        <p14:creationId xmlns:p14="http://schemas.microsoft.com/office/powerpoint/2010/main" val="5711024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Cliquez pour modifier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Cliquez pour modifier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extLst>
      <p:ext uri="{BB962C8B-B14F-4D97-AF65-F5344CB8AC3E}">
        <p14:creationId xmlns:p14="http://schemas.microsoft.com/office/powerpoint/2010/main" val="4219230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Cliquez pour modifier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dirty="0"/>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extLst>
      <p:ext uri="{BB962C8B-B14F-4D97-AF65-F5344CB8AC3E}">
        <p14:creationId xmlns:p14="http://schemas.microsoft.com/office/powerpoint/2010/main" val="4389706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Cliquez pour modifier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dirty="0"/>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extLst>
      <p:ext uri="{BB962C8B-B14F-4D97-AF65-F5344CB8AC3E}">
        <p14:creationId xmlns:p14="http://schemas.microsoft.com/office/powerpoint/2010/main" val="8221802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spTree>
    <p:extLst>
      <p:ext uri="{BB962C8B-B14F-4D97-AF65-F5344CB8AC3E}">
        <p14:creationId xmlns:p14="http://schemas.microsoft.com/office/powerpoint/2010/main" val="19579607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rgbClr val="585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C7B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FF9900"/>
                </a:solidFill>
              </a:defRPr>
            </a:lvl1pPr>
          </a:lstStyle>
          <a:p>
            <a:r>
              <a:rPr lang="fr-BE" smtClean="0"/>
              <a:t>Alma @ ULg - e-Ressources - Découverte</a:t>
            </a:r>
            <a:endParaRPr lang="en-US" dirty="0"/>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12" y="6353607"/>
            <a:ext cx="936104" cy="53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343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ulg.ac.be/upload/docs/application/pdf/2013-07/cesame_-_procedures-delegations_-_corrige.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2.libnet.ulg.ac.be/bao/docs/alma/acq/Acq_3_Purchase_2015-03-30.pptx"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BEBA8EAE-BF5A-486C-A8C5-ECC9F3942E4B}">
                <a14:imgProps xmlns:a14="http://schemas.microsoft.com/office/drawing/2010/main">
                  <a14:imgLayer r:embed="rId3">
                    <a14:imgEffect>
                      <a14:sharpenSoften amount="-67000"/>
                    </a14:imgEffect>
                    <a14:imgEffect>
                      <a14:brightnessContrast bright="-27000"/>
                    </a14:imgEffect>
                  </a14:imgLayer>
                </a14:imgProps>
              </a:ext>
              <a:ext uri="{28A0092B-C50C-407E-A947-70E740481C1C}">
                <a14:useLocalDpi xmlns:a14="http://schemas.microsoft.com/office/drawing/2010/main" val="0"/>
              </a:ext>
            </a:extLst>
          </a:blip>
          <a:stretch>
            <a:fillRect/>
          </a:stretch>
        </p:blipFill>
        <p:spPr>
          <a:xfrm>
            <a:off x="0" y="858968"/>
            <a:ext cx="9144000" cy="5140064"/>
          </a:xfrm>
          <a:prstGeom prst="rect">
            <a:avLst/>
          </a:prstGeom>
        </p:spPr>
      </p:pic>
      <p:sp>
        <p:nvSpPr>
          <p:cNvPr id="5" name="Sous-titre 4"/>
          <p:cNvSpPr>
            <a:spLocks noGrp="1"/>
          </p:cNvSpPr>
          <p:nvPr>
            <p:ph type="subTitle" idx="1"/>
          </p:nvPr>
        </p:nvSpPr>
        <p:spPr>
          <a:xfrm>
            <a:off x="611560" y="3933056"/>
            <a:ext cx="6461760" cy="1800200"/>
          </a:xfrm>
        </p:spPr>
        <p:txBody>
          <a:bodyPr>
            <a:normAutofit fontScale="62500" lnSpcReduction="20000"/>
          </a:bodyPr>
          <a:lstStyle/>
          <a:p>
            <a:pPr marL="342900" indent="-342900">
              <a:buFont typeface="Arial" panose="020B0604020202020204" pitchFamily="34" charset="0"/>
              <a:buChar char="•"/>
            </a:pPr>
            <a:r>
              <a:rPr lang="fr-BE" sz="3800" dirty="0" smtClean="0">
                <a:solidFill>
                  <a:schemeClr val="bg1">
                    <a:lumMod val="95000"/>
                  </a:schemeClr>
                </a:solidFill>
              </a:rPr>
              <a:t>Quelle(s) procédure(s) pour l’acquisition/la souscription de produits documentaires (I) ?</a:t>
            </a:r>
            <a:endParaRPr lang="fr-BE" sz="3800" dirty="0">
              <a:solidFill>
                <a:schemeClr val="bg1">
                  <a:lumMod val="95000"/>
                </a:schemeClr>
              </a:solidFill>
            </a:endParaRPr>
          </a:p>
          <a:p>
            <a:pPr marL="342900" indent="-342900">
              <a:buFont typeface="Arial" panose="020B0604020202020204" pitchFamily="34" charset="0"/>
              <a:buChar char="•"/>
            </a:pPr>
            <a:r>
              <a:rPr lang="fr-BE" sz="3800" dirty="0" smtClean="0">
                <a:solidFill>
                  <a:schemeClr val="bg1">
                    <a:lumMod val="95000"/>
                  </a:schemeClr>
                </a:solidFill>
              </a:rPr>
              <a:t>Que négocier avec l’éditeur (II) ?</a:t>
            </a:r>
          </a:p>
          <a:p>
            <a:endParaRPr lang="fr-BE" dirty="0">
              <a:solidFill>
                <a:schemeClr val="bg1">
                  <a:lumMod val="95000"/>
                </a:schemeClr>
              </a:solidFill>
            </a:endParaRPr>
          </a:p>
          <a:p>
            <a:pPr algn="ctr"/>
            <a:r>
              <a:rPr lang="fr-BE" dirty="0" smtClean="0">
                <a:solidFill>
                  <a:schemeClr val="bg1">
                    <a:lumMod val="95000"/>
                  </a:schemeClr>
                </a:solidFill>
              </a:rPr>
              <a:t>Laurence THYS – 15 octobre 2015</a:t>
            </a:r>
            <a:endParaRPr lang="fr-BE" dirty="0">
              <a:solidFill>
                <a:schemeClr val="bg1">
                  <a:lumMod val="95000"/>
                </a:schemeClr>
              </a:solidFill>
            </a:endParaRPr>
          </a:p>
        </p:txBody>
      </p:sp>
      <p:sp>
        <p:nvSpPr>
          <p:cNvPr id="4" name="Titre 3"/>
          <p:cNvSpPr>
            <a:spLocks noGrp="1"/>
          </p:cNvSpPr>
          <p:nvPr>
            <p:ph type="title"/>
          </p:nvPr>
        </p:nvSpPr>
        <p:spPr/>
        <p:txBody>
          <a:bodyPr/>
          <a:lstStyle/>
          <a:p>
            <a:r>
              <a:rPr lang="fr-BE" sz="3200" dirty="0" smtClean="0">
                <a:solidFill>
                  <a:schemeClr val="bg1"/>
                </a:solidFill>
              </a:rPr>
              <a:t>e-</a:t>
            </a:r>
            <a:r>
              <a:rPr lang="fr-BE" sz="3200" dirty="0" err="1" smtClean="0">
                <a:solidFill>
                  <a:schemeClr val="bg1"/>
                </a:solidFill>
              </a:rPr>
              <a:t>Resources</a:t>
            </a:r>
            <a:r>
              <a:rPr lang="fr-BE" sz="3200" dirty="0" smtClean="0">
                <a:solidFill>
                  <a:schemeClr val="bg1"/>
                </a:solidFill>
              </a:rPr>
              <a:t> : LICENSE MANAGEMENT</a:t>
            </a:r>
            <a:endParaRPr lang="fr-BE" sz="3200" dirty="0">
              <a:solidFill>
                <a:schemeClr val="bg1"/>
              </a:solidFill>
            </a:endParaRPr>
          </a:p>
        </p:txBody>
      </p:sp>
      <p:sp>
        <p:nvSpPr>
          <p:cNvPr id="2" name="AutoShape 2" descr="data:image/jpeg;base64,/9j/4AAQSkZJRgABAQAAAQABAAD/2wCEAAkGBxQREhUUEBQVFhUWFBUVFhQUFRQVFBQVFBUWFxQVFBQYHCggGBolGxQUITEhJSkrLi4uFx8zODUtNygtLisBCgoKDg0OGxAQGiwmICYvNCwsLDI0LDUsLCwsLCwsLCw3LC8sLCw3LCwvLCwsLywsNTAwLCwsLCwvLywsLC8sLP/AABEIAKgBLAMBIgACEQEDEQH/xAAbAAACAwEBAQAAAAAAAAAAAAAABQMEBgIBB//EAEcQAAEDAQUFBAYHBgUCBwAAAAEAAgMRBAUSITEiQVFhcQYTgZEyUmJyobEUI0KCwdHwQ1OSorLhFTNjwvEHgyQ0c5Ojw9L/xAAaAQACAwEBAAAAAAAAAAAAAAAABAECAwUG/8QAMhEAAgIBAgQEBQMDBQAAAAAAAAECAxEEIRIxQVEFImHwE3GRodEygbEjM/EUQlLB4f/aAAwDAQACEQMRAD8A+4oQhAAhCEACgntbGAlzgANc9Op3KK95iyGRzdQ06ajmF8wtE7nmryT1OQ5AbgkNZrHQ0kt2Y23cGxuLd2tiZkyrzy089PKqn7PdoRaS5jm4XAYgK1Bbod2oqPNfPQ1MLjtws8zZDUgVDgNaEU/I+CQr8Qs+InJ7dRaOolxLPI+nLyqQWvtOxrcTRs+u/wCrZ0xPp8K9EosfaFtrc5rZswK4WBzajSoc4AndmA1dZ6hP9Kz/AANuxdDWWm8Y4/ScM9BvPTj0CSXl2nwHCxhr7WWuhzz8KBRNLGHZG0dSKuc7qdT4pTfFogY/FaHtYaAYCcT8q0Pdtz378kpqbbeHyySZlZOWNngjtF6TTGmI9GVHmdadSvILucRVxDQNdMurtB5pRJ2qxHu7FAXncSMX/wAbNlvUkpbbnyPzttopT9lHSR4O8UbSOM58Vz1Rl5lmT9eQvwJ7vcdWy3WeImspfTRsdKafalOX8IKBe8zm1Y1sEXruOGv33ZuPuhZr/Emx/wDl42tP7ySksvUYhhb4DxU0N1Wi0HHJUA/bmJqRyB2j5UWsNMs7Isodh0O0DWZMJkcdXEFrfjtO8gmNmvSSQh5eajMEE5eOp8VmLwuXui0961rMNXSSbNXVNRHGKudlTILmO/o4tiEOldpjfstJ9mMZnxI6JmFbWyL8j7Ky8WCNrnuDcTQ6m/MZ5a0VqKQOAc0gg5gjMFfJIbRJQOtLsAOYa7Inm2JufjRNrHfrizu4nODQSak0OfIaeZXao0t9m7jhdyk9fXDbmfR0JJ2YtrpGOa8lxaRQnM0dXU79CnIeDlUZa8uqrZBwk4sbqsVkFJdTtC8QqGh6hCEACEIQAIQhAAhCEACEIQAIQhAAhCEACEIQAIQhAEc8Qe1zTo4EeYovlRs78bmtaSQSDypxOgX069C4ROLCQQK1HAa/CqyRl4pLV6aN2MvkY3VqeBV/hZa1zpHUDQTRuZNBpXQfFZqftA5uULWNp+0LcbzzGKob4CvNam+ryZHE8yGjaEV4k6Ac18+kbQkcCQlY1VQflQu4pfpOrRaHyOxSOc93FxLj5lTXXbDDK2QCuGuzXDiBBFK7tVHZLLJKaRMc88hkOp0HimzLhbHna5mx01a01OlaYqHOm5rXahMV1WXPhgslW1FZZPPedtnbUYbNEcsTj3IPIE/WPPIaqS7uzAcauDpTrilrBF1Ef+a/xwg8VAb8ggyskNXUp3slQfDPGR4t6JZNfc73BxlcCDUBuywH3G0B8V1NP4DNrM3gweqgnyyfQLNc7GtwyGrf3bAIofGNubx75cqHaG7Y5zE1rsIZjGGNoqQ7DQN3N9E7khvLtvEwD0pH0FWN+rY00zDnkVJHIEc0j+n2+3A90O7h+04fUwAe3K41cPE9El8Nt8EYjsrIKPoaaa2WSxb2h43NpLPXnujPIlqSy9q57Q/BYojXiB3sniSMLB4eK7ubsax1CcVoPs1hso/7hGKT7goVrpbhw2eRoIB7t+GGBvdRYsJoCBtSZ+sack1Xod0rHj09/wDZi7ZNeRfgwxujax26cl++OI97KeT5CcLelSVZit4j2bLGIq5YhV8zuXeHP+EBMbH2ZOtoeGD1GUc/z0HxTV1os9jbUBkVRk51XSvHsjNxHQUXaqq09G1ceJ9xCSts/uPhXbr9BDNdUzInzzDCBQ0efrHYnAVpqNd9NFauoua3HJ9Wz1n7NeTQc3HkEuvPtmXHDA01OjpAHPJ3YYxVoPXEqxu+Z5Ettk7oEVHeEvmcPYiGYHkAm1Kclif2Jr0Tsl/TT9/Y1UXabDVsBNHUq70QaVpQelvO8dEyu28DC9srzTX0jhxA6gACpFeAKxDbzZEKWZlP9WWj5D0b6LPj1C6ZK8PrLixEA1fXEQdDnnRT/pMp52z9WdrT+FKOHY+XQ+ls7USF4NBgrm2m7lnUHx8FrwV8rsT8TcuC0Nr7W1GCHKgALhQn+LNo8MXULl6rSrKUFjuPWU5xwo2i9WZuG/dh/wBIfoRhyq51a7IaM3Up8Vdu7tFHNJ3YDgTXCThINN1QTnQV4c65LmWJVz4G9yn+nsw2lsuo5QhCgwBCEIAEIQgAQhCABCEIAEIQgAQhCABeIQUAJbzv1jWuDWl5oR6reBzOfwWVfJkmN+RYZXjcTUdHZ/mkcj6CnDJY2cikjP8AaeB1pkgga4NxukzdWlWtad2+lfNOLF2ZiZQykyOoK12WVAoThH4kpHfMpa+GRoJLJ2GgFSWmuIADk1auaeix08IvOVvkygluWRMyMUFGgaAAADoAvn9/Sl8zidKmnQ5/rorfay9jFE4tO0SA3kTXPnQApBc7nzxR0Dnv2mmlXOJDq1Pg4ZldnwqxK1p9hPXpuKx3JcKK/rmtHd3ZF76GdwYPVbRz/P0W/FPJ4IbDGXxsAdpjdtO5mpz03Cg0XYlq4Z4Y7v31FqdDZY0nsZ25OzTiTLJBE0mhEloxOpzbBiArpmaeK0Nr+jwUdaX944Zt77Qf+lZmig64QPaWWt3ayZ+UdI/aGcn8Z9D7oCRucSSSSScyTmSeJO9Zx07k23tnseho8LrhhzeT6VdvamOfEGhwLdA4AFw4gAnyrwVe+O0TIaiZ4Yf3bdqU/dHo9XUC+emaRgPcOc15GGrXYSQSKjFUU04qaxdmRiH0qQ4zmLPZx3s509MjJmudSolpIRkL6rTWO3hr5e+pZt3bGWR2CysLSdCB3kx6ZUb4Co4qKHs7I51bbIWOfn3TazWuT7grTq5bK5+zr2ijWtsjDqIiJLS/37QfR+6tBYLFDZge6YG19J2r3e885lZy1EIbR+35/GSK9FXDeW7MFbo3WENEUIgLwSHuIktBANNp+jK1GQzHFeXf2antBxyVjacy+Wpe7mGnaPU06ra2u0xue1wYHyNBDTTE5tdcPDTVZy+u1UcdQX94/wDdxkUB9uXMDoMR4gLWGqmoYjFJ9WdGDeMRWBrd922ezEd2wySeu/acD7I0b4Z81nr+vCAzmWRxlfQN7uNwwDD68uY8BXms3br+ntR7ttcJ/ZRA0Pv73/eNOitQ3K2LO2Po79xHR0u7J50j8c94qk7dZGluUpb/AHGtPpZ2S8qyy4LzltBDGDLKkUYIbyqNXeJKZNtDYBSR1X/u4yCRye/0W9MyOCU/T3u+qs7O7a7IRxVMj+Ic8bT+YFByWgubsY7J1qdgb+7YQXnk52jfCvguNd4jbc8V7LudpaGjTx4tTL9iKzXg6Q7mtP2W7+GInN3j4UWhuAf+Ii98LJ2YfXyNjaaCSQNAqaNa8gDnkEz/AMSwEYHbQ0wOyHWQf7fMJCMnnLGdRWnFxhtlfyj6ded+RQVBOJ/qNpUV0xE5NHU9KqS570baWFzQRQ0IO48RyK+ZWUueQAKknIAcdcvx14rX3NIbNGWGmNzqkA1IFAADuB1466LaWrUXmX0PPajQV114i8y99OxrULPWe0OxtNd48anOvFaFaafUK5N4xg5ltTrxkEIQmTIEIQgAQhCABCEIAF4vV4gAXJKCVw4oAz3auP0H9WnwzH4rI2orc38zFC7ltDw1+FVhLUclnJFWW3Rtw7IABHia8TvVOWTLw+SlsctYxyJH4j4FVLWaK3QgxnbUl0eW54+TgPmvolxNibBGYGNYx7GvAYAAcbQanic9SsbelyS2lrgwAA0235NycK8zlXQLQ3Mww2eOIuxGNuDFSlaE0yrwoFeiLyyvJsb2i3BgWP7Q302YmGpxgF9OAaR6R4ncOGeWVb142qma+eXDFLaLUCxj3lxcX0BIAeHZudo0V3nguvp4xj5mZVzfxl6DRd2eF8jsMbS53Boqep4DmVrLs7F6G0v/AO3Gf6n/AJea1Fns8cLcMTWsbwaKV5k7zzKas18I7Q3f2OzK7sZO6uxjjR1pfhH7thBd95+g8K9Vo4HQWVh7prGNGRdUBtfbkPpHlmeST9qL5LAGsPGo4nQV5DWm/JZC1Wt8pDpXFxAoK6NHBoGTRyC4Gu8TscnD/H0OpovDHqIqyb27GnvPtdXKGrvaNWsHRnpO6uI91Lx2swRn6QXvfU4WtAbi37TtGgaZAnTLVIlFLZ2SFolc5rQcywNLs9wDsuC5+m1coXKc3t1OrqPDq/gOFcVnp7+RzefaSe0nu27LXZdzEDte+fSf45cgrNk7MltDbH93WmGBgxzvroA0ejXnkeK1dxXG8Clnj+ixnWaQYrVJ0H7P5jcSFqLsuuGzVMbavPpSPOKRxOpLt1eVE7brbLNobLv1ON8Oqr9b4n2XL93/AJ+SElzdnJMNGN+hxHXCcVqk96Q+h4Z7jVeWzsY0zbDhHAGtGpdI52eIiumup8lobVeQbvSO8r7DW4nuDGmtCc3Op6jRm7wy4kJKcYf7txim/Ut/09lywuX/AK/nn0GFnEFjaRC0NOhcc3u6u18NErve/wAMyeSD6jc5PEaMHvZ8AVlLw7SucaQ1YPXJ+tPQjKPo3P2iuLhuGe15xtwxj0pn7MYzzNT6R6eJCynbhbbI3VEIee15fqT2i9HPq0UYw6sb9qp+27V5+FdAE/um4HYRJaD3Me7F/mP5NZr5q1YbLZ7H/kjvpf38g2Wn/SZ+J+Ks2ayy2p2KpPGR2gpuHHoNOS589S5PhrWX79/gizUNrbyrv19/P6FhtvawYbO3A3QuOcjup3dB5q1ZSWmjgQd4OueeavWKxRWfMbT/AF3a/dH2fnzS6MOllkfowONXuyaKZanos7KJQSlN7tiCtjLOFt3fUe2E7ba6VB8s0ytt6huTfPeeg/E/FZWW9WjZiz9sj+lp+Z8t68s7i80FXOPiStqrpxi4x29eotOpSeZGkum1OfJqaUJIrXx6pvJMBqklj+oBxHbNMhqBzO5S96Xa/wBlvXqnXXwx5idkVKWVyHEbw4VC6VexDZ8SpyaLq1zzWpS7C7W56heNdXReq6ed0QCEIUgC5JXpXDigDxxUL3LpxUEhQBDOaih0KwFsjwuc07iR5LczuWRv6OkhPrAHx0Py+KoyGK7A+hc3x8sj8wvLboomHC8HnTzyUlp0KtDlgqWLtlrFT1SR+P4qB7qVHj5/8KC6Jdp7eIDvLI/MKW1LaD5BzQmvN9Us/wClNpw2iaP14g7/ANt4H/2FN3WJ078LKCm0STQAAjz1Uly9nY7HIJAXOkOJpccgA7c1o3VA1qm5WR+G4vmZVQl8Ti6GtmtIaFnL6vrA1ziaNbqfyG88lPbrRksH2utJLA3i+vkD+aKUkuI6MFlkkV7G1BznANwvo0DOjSMqneajXJBco+w9yT2jvMDaMOEd46oZVpNQD9o0Og+C+k3T2Whgo5/1sgzxPGyD7LNB1NTzXD1Ncp3NnpNL4jVTp0nu+yMfdPZ2a0UIGBnrvBzHsN1d8BzW0um4ILNRwGN4/aPoXD3Ro3wz5lMLRaANUskvAEnPIUJ86UVGoVRcmL3au7Ubco9kOWYn1I0GZcTRoHEuKoWq+Y48ovrX+u6ojB9kau+A6pLbbxkmye7ZGjBk0eG88zmqpK5V2snZstkZQo7nHaC95RG6Qlrn1ABc0ENqabLfR36EEclj7NFPbJaRtfNI7U5k8i5xyaOq1lpiZI3DKCWEguAOE5EHI7tForshcYxHZYxZYN5FTJJzxaurxyrxKtp7JcPClljLv+FDCEt19koLMQbWfpE26zx5xtPB5pVx5U8N618VhfLTvyGMHowR5NFNK0/ueY0UlhsccI2Bnvcc3Hx3dBku57YBvTSoT3tefToc2zUzm9vr+O38ndpsMTsGJuyytGDJpLqZuA10+OdV5LbPssHIAfrIKm+QlpfI4RxjV7svIbz+hVILw7TgVZZQWjfKf8x3u+p116Ks7opvgW5WNcpcx9b7ayH/ADjifuiac/vn7I/VCkVsvZ8x2jRo0Y3Jo8N55lI7OXyvDYw573HQZk8T/dbG77gjs4D7WQ+TUQtOyOGM7/l11S0v+U2aNxr+ZHc92PmGM7EY1kdkPu8U6FsZEC2AUG+R3pO6cB+slVntMkzsNNNGDJrBpnw6lX7JYWs2n7Tv5W9BvPM/BVgp3bR2Xf37+QrZZnn9DyBrqYnCgJyrqa76bh1V+Iqhb7TUtA3n9fNMII8ABk13N3+PBS61CXDEzzlZY3jkDWDoD0qqM9rLtNOO/wAOCrSTF2um4bgpLLHicB59E3KyVmI/tgy4UtxpYo8LBzz81OhC68Y8MUkYsEIQrAeFRuUhUbkAQuUEisOCgegCnOkN9WcuAoMwfgf+AtBKFRtEVVXBBkZbDT0j4D81WnWgtcACRWpuamPMhoV2Z+GVvOrfMZfGiYWnQpVbTh2uBqPDNM+8DgCNHAEdCKhaxBFO75sM7edW+Yy+ICaWs7+Bqs9aZMDg71XA+Rqn9ozqrWc8l6+TQtt78isL2kdUN94/JbO2nJKYey77Y3EXhkYec/Sc6goQ0bup8it4zSg8m8XuOv8ApLaa2SRp+zO6nRzGH51WstdsDQs/cFhjsjXxxAgHCSSauccwST5aZLm87VkubY8tsZpjlla+b4wgucdkHOmp5DmUnuC9XzulD6AAMc1o0bRxrnqTpmUo7R2muEe8fkB+K67FOJne0AkuidQAVJIcwig80heuKLOxLEa+FGtL11ZbO+U0jbXidGt95275pxYOz5O1OaD1GnM+84adB5p4xrWANaA1o0AFAkqtG3vPb+ROzVxW0N39hdd1xsjo6TbfzGw3o3f1PwTOSeipz2sBeQva2r5waD0WaYjz/X5JpzhUsIUk3LzTZagjfN6GTRq85NHHPeuLRbYYgWxgSv3yPFWj3Qf11S+8b4fLsijWDRjchyrxVEJKy9yKZbEnam8Hvm23EgNBa37LK5HCNBUiql7Pdm5rXtn6qEZmV+QI9gfa66fJObLd1l7wz2kOkcAA2LIR5b3cehy5FPC6S0UMmxGPRYMsuQ/Eqa3xJKCyzSVzUcI9u9kdnb3ViZmfTmd6buZO4foAK7Z7MG5uzdrU8eX5rxmFgo0UChmtVE1CmMPNLd/Ze+4o5ORbxNZXCAKmp4kneTvULXvldhjFeJ3DqVzZrI6QYnnBHxOrugVwzADBGMLPiepUSsztEMHUUbIvR25PXOjeTR+vwRiqanMqJqlasiSRqaXXFkXcch+P65JZG2poN6fRMwgAbgm9HDinxdjOb2O0IQuoZAhCEAeFcldlcFAETgoXhWHBRuCAKcjVVmamD2KtIxACW1xVSC32da6aJLbTZlBBhbXYi5TWZuGNo9UYfBuQ+FE8tdnSqRlKq0OYIT3kytU0scuOKN28sbXqBQ/EFLrxkA5ngurgmxQUIoWucKdTX8VtJZhnsEJYnjueWzerHZOb6uVnCSvg5o//ACVXtu9Q9l5aTTN4ta7+E0/3KvOtjCHczqO6j8Qk96SZJtat3j8khvV2RSchrTvcyl9P2m+7+JWt/wCkJGO05CuGKhpmBWSoB4HLyCy8l3y2iRrIWFxwCtNGipzc7Ro6rddiLk+hufifie9gxU9AYTo2uZ1OfwWUF1HNbYuHhzubaSSgSi2W7cF5brXks/aLdhbI8atbl1dksbptLYSpgWb27RMswAiAkmIqXO9COugpvPLz4KX6S6QMc81rFGa5CpcKuNBzXz+aQkknMnMnmVuLBnFEf9GP+lc+yOI5fM0t6FkKWFhccLBiPy5k7gpbFYHSZnZZx3u90fj806hjbGKMFB8SeJO9FWllPeWyF5TS5EViu4M2n7Tv5W9BvPM/BW5J1VmtFFHZYJJzRmTRq8+iPzPJOZjXHEdkZbvdnb7QXENYCSdANSr9nsLYqOn2n6iMaDm79eeq9icyAYYc3H0pDmT7v6p11UVa5nXil5ScixYlnLzV3gNw6BDVG1StVcgSNUrQo2qVqjIF67Iqurw+ZTZV7DFhYOJz81YXa01fBWvqYSeWCEIW5UEIQgAXJXS5KAOCuSuyuCgCNwUT2qcrhwQBSkYqc8SZvaq0jEAIbVAkltsq1s0KXz2dSiDFT3dxUNhs3dl9K50NOFK6ea09qs6UTRUKt0JjzTFlrCU3ZLgtjR61W/yPI+LQm9sICzTpnNtDHuoAJYqdKnF8CtKYuSa9BhNZNpaNPFZ+9jslaCbes/e/olJM2qeGNOxE31EjeEgPnGz8imYfST7p+YWa7Dy7c7fZhPkHA/MJ/O7aHj8lSP6Q1axcyK8Z8lnbfL9UecnyCaXpJkUhtjvq2cy8+RoEpcjWrkK5XL6p2cu5vcQOftHuYyB9kVaCMt5zXywsJNACScgBmSeAC+v3Ts2eEHIiGMEcCGAEK9UIvmjLUSeEXXvoqVptNFxa7VRU7FNV4ec6OGFp3nX9f2VLrMGEUOLJddR3loJYzcz7T/y+fRWZ7XiGFgwsGjR+P5f8qtLO55xPNSfIcgNwQEm3ndliRqkao2qRqq2SStUrVE1StVWwJWq3Y4sTgN2/oFQdLQgNFXHRo+ZO4c09uqAsbtGpOZ3AchyW+nq45JvkVk8IYIQhd0XBCEIAEIQgAXJXS8QBwVwVIVG5AHK5K6K8KAI3BQvarBUbggCnIxU5Y0ye1V5GKQE1ohSi2WZaaWJUpoFOQMfNd9dUstl1tOoWztECVWmzoyWRSea+ISK9xsO6FPntyWfv+UhjsAqTlyS8hqreSSK3Y6SlqePWi+LSynzK1Np1HU/IrHdnH4bY3gcbf5DT4gLY2rd1CpDka67+6Jb4dslLW2cymGNpALg0AnQF530V6/TRhVazuw2iH2ZIR/M380vat0RW/KzRw3LHZhs7T6ZyHXmGj7I/RJThs9I2e435BQXmciq5k+rb7rfkE1JJR2E8tvcrXjakzumHZaTqBTxdmfyWZtb8Tw3i4DzK2NibRg81zLjVFkLtq4Ckal2yTtqlao2rsFZtkkrVz3hJwR5u3n7LOvE8lAxzpDhjyG9/4M4nn+g6u+yBgo0friUzTp3LzSKuXYmuywhnMnVx1J5puwKCFqstXQijFs6C9XgXqbjyKAhCFYAQhCABeL1eIA5K4KkK4KAIyuSpCFwQgDkrgrshclAEbgo3NUxXBCAKsjFWljTBzVC9iCRRNCl1os60EkSqS2dBJlLTZaqhPdwINQtbLZ1QngUMsmZKzXY2ORrmj7Q+OqZ2vTxHzU9ogUVrGyeizaLSeRBfjdnq4DzKVukpO08JGfyuH5JvfMjcTGb3PypuwguNeGiQWl9DXnX41SVjzNDdS8m59FvEbJVCU/Vt9xv9ITO3Nq09EqtWUTfcb/SE7PkIIUWEY7Q0cKn8P9y3TBRY3spFime7hQeVSfm1bQLj3vzYN0dNUgXAXMswaKk/rgBvKXLEzngCpNBxO5cQsM3ER+Rf+TfiVxZrK6Qh0go3UM+RdxPLQJ5Z4qJ2nT480uZSUux3ZIAAABkmMLVDExXI2pvBmTRhTBRsCkWkUVZ6vV4vUwioIQhSAIQhAAvChCAArkrxCAOSFyQvUIA4IXJC8QgDkheUQhAHhauSxeIQScOjUEkS9QgCnNAqM9nQhQyULbTZ0rtMRzCEKrRYT2u7icxSudK7qilQfFKXXXhzOZQhZuEc5wX45YwbuVtY+rR8kovAUhHuN/pCEK0+RkuZx2Lh+rLvWJPxp8mhaYLxC4dz87GFyOJp8PMnRo1P9ualsdiJOOTN24bm9OfNCE1pq48PF1KTfQcwxK5ExeoTaKFqNqssC8Qrognau0IWiKsF6hC0RAIQhSAIQhAH/9k="/>
          <p:cNvSpPr>
            <a:spLocks noChangeAspect="1" noChangeArrowheads="1"/>
          </p:cNvSpPr>
          <p:nvPr/>
        </p:nvSpPr>
        <p:spPr bwMode="auto">
          <a:xfrm>
            <a:off x="155575" y="-2362200"/>
            <a:ext cx="878205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6" name="Espace réservé du numéro de diapositive 5"/>
          <p:cNvSpPr>
            <a:spLocks noGrp="1"/>
          </p:cNvSpPr>
          <p:nvPr>
            <p:ph type="sldNum" sz="quarter" idx="11"/>
          </p:nvPr>
        </p:nvSpPr>
        <p:spPr/>
        <p:txBody>
          <a:bodyPr/>
          <a:lstStyle/>
          <a:p>
            <a:fld id="{E667ED75-B537-4810-9364-B7D9FE7FDC55}" type="slidenum">
              <a:rPr lang="fr-BE" smtClean="0"/>
              <a:pPr/>
              <a:t>1</a:t>
            </a:fld>
            <a:endParaRPr lang="fr-BE"/>
          </a:p>
        </p:txBody>
      </p:sp>
      <p:sp>
        <p:nvSpPr>
          <p:cNvPr id="7" name="ZoneTexte 6"/>
          <p:cNvSpPr txBox="1"/>
          <p:nvPr/>
        </p:nvSpPr>
        <p:spPr>
          <a:xfrm>
            <a:off x="5868144" y="6381328"/>
            <a:ext cx="2520280" cy="369332"/>
          </a:xfrm>
          <a:prstGeom prst="rect">
            <a:avLst/>
          </a:prstGeom>
          <a:noFill/>
        </p:spPr>
        <p:txBody>
          <a:bodyPr wrap="square" rtlCol="0">
            <a:spAutoFit/>
          </a:bodyPr>
          <a:lstStyle/>
          <a:p>
            <a:pPr algn="r"/>
            <a:r>
              <a:rPr lang="fr-BE" i="1" dirty="0" smtClean="0">
                <a:solidFill>
                  <a:schemeClr val="bg1">
                    <a:lumMod val="50000"/>
                  </a:schemeClr>
                </a:solidFill>
              </a:rPr>
              <a:t>15 octobre 2015</a:t>
            </a:r>
            <a:endParaRPr lang="fr-BE" i="1" dirty="0">
              <a:solidFill>
                <a:schemeClr val="bg1">
                  <a:lumMod val="50000"/>
                </a:schemeClr>
              </a:solidFill>
            </a:endParaRPr>
          </a:p>
        </p:txBody>
      </p:sp>
    </p:spTree>
    <p:extLst>
      <p:ext uri="{BB962C8B-B14F-4D97-AF65-F5344CB8AC3E}">
        <p14:creationId xmlns:p14="http://schemas.microsoft.com/office/powerpoint/2010/main" val="1330801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a:t>4</a:t>
            </a:r>
            <a:r>
              <a:rPr lang="fr-BE" dirty="0" smtClean="0"/>
              <a:t> – </a:t>
            </a:r>
            <a:r>
              <a:rPr lang="fr-BE" dirty="0"/>
              <a:t>L</a:t>
            </a:r>
            <a:r>
              <a:rPr lang="fr-BE" dirty="0" smtClean="0"/>
              <a:t>e </a:t>
            </a:r>
            <a:r>
              <a:rPr lang="fr-BE" dirty="0"/>
              <a:t>C</a:t>
            </a:r>
            <a:r>
              <a:rPr lang="fr-BE" dirty="0" smtClean="0"/>
              <a:t>ahier Spécial des Charges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r>
              <a:rPr lang="fr-BE" sz="2800" dirty="0">
                <a:solidFill>
                  <a:schemeClr val="tx2"/>
                </a:solidFill>
                <a:latin typeface="Arial Rounded MT Bold" panose="020F0704030504030204" pitchFamily="34" charset="0"/>
              </a:rPr>
              <a:t>O</a:t>
            </a:r>
            <a:r>
              <a:rPr lang="fr-BE" sz="2800" dirty="0" smtClean="0">
                <a:solidFill>
                  <a:schemeClr val="tx2"/>
                </a:solidFill>
                <a:latin typeface="Arial Rounded MT Bold" panose="020F0704030504030204" pitchFamily="34" charset="0"/>
              </a:rPr>
              <a:t>bligatoire </a:t>
            </a:r>
            <a:r>
              <a:rPr lang="fr-BE" sz="2800" dirty="0">
                <a:solidFill>
                  <a:schemeClr val="tx2"/>
                </a:solidFill>
                <a:latin typeface="Arial Rounded MT Bold" panose="020F0704030504030204" pitchFamily="34" charset="0"/>
              </a:rPr>
              <a:t>si la valeur du marché est </a:t>
            </a:r>
            <a:r>
              <a:rPr lang="fr-BE" sz="2800" dirty="0" smtClean="0">
                <a:solidFill>
                  <a:schemeClr val="tx2"/>
                </a:solidFill>
                <a:latin typeface="Arial Rounded MT Bold" panose="020F0704030504030204" pitchFamily="34" charset="0"/>
              </a:rPr>
              <a:t>&gt;30.000 </a:t>
            </a:r>
            <a:r>
              <a:rPr lang="fr-BE" sz="2800" dirty="0" err="1">
                <a:solidFill>
                  <a:schemeClr val="tx2"/>
                </a:solidFill>
                <a:latin typeface="Arial Rounded MT Bold" panose="020F0704030504030204" pitchFamily="34" charset="0"/>
              </a:rPr>
              <a:t>eur</a:t>
            </a:r>
            <a:r>
              <a:rPr lang="fr-BE" sz="2800" dirty="0">
                <a:solidFill>
                  <a:schemeClr val="tx2"/>
                </a:solidFill>
                <a:latin typeface="Arial Rounded MT Bold" panose="020F0704030504030204" pitchFamily="34" charset="0"/>
              </a:rPr>
              <a:t>. </a:t>
            </a:r>
            <a:r>
              <a:rPr lang="fr-BE" sz="2800" dirty="0" smtClean="0">
                <a:solidFill>
                  <a:schemeClr val="tx2"/>
                </a:solidFill>
                <a:latin typeface="Arial Rounded MT Bold" panose="020F0704030504030204" pitchFamily="34" charset="0"/>
              </a:rPr>
              <a:t>HTVA</a:t>
            </a:r>
          </a:p>
          <a:p>
            <a:pPr>
              <a:buClr>
                <a:srgbClr val="A9A57C"/>
              </a:buClr>
            </a:pPr>
            <a:r>
              <a:rPr lang="fr-BE" sz="2800" dirty="0" smtClean="0">
                <a:solidFill>
                  <a:schemeClr val="tx2"/>
                </a:solidFill>
                <a:latin typeface="Arial Rounded MT Bold" panose="020F0704030504030204" pitchFamily="34" charset="0"/>
              </a:rPr>
              <a:t>Clauses contractuelles génériques</a:t>
            </a:r>
          </a:p>
          <a:p>
            <a:pPr>
              <a:buClr>
                <a:srgbClr val="A9A57C"/>
              </a:buClr>
            </a:pPr>
            <a:r>
              <a:rPr lang="fr-BE" sz="2800" dirty="0" smtClean="0">
                <a:solidFill>
                  <a:schemeClr val="tx2"/>
                </a:solidFill>
                <a:latin typeface="Arial Rounded MT Bold" panose="020F0704030504030204" pitchFamily="34" charset="0"/>
              </a:rPr>
              <a:t>Quid des conventions/conditions générales des éditeurs ?</a:t>
            </a:r>
          </a:p>
          <a:p>
            <a:pPr lvl="1">
              <a:buClr>
                <a:srgbClr val="A9A57C"/>
              </a:buClr>
            </a:pPr>
            <a:r>
              <a:rPr lang="fr-BE" sz="2400" dirty="0" smtClean="0">
                <a:solidFill>
                  <a:schemeClr val="tx2"/>
                </a:solidFill>
                <a:latin typeface="Arial Rounded MT Bold" panose="020F0704030504030204" pitchFamily="34" charset="0"/>
              </a:rPr>
              <a:t>En AO : le </a:t>
            </a:r>
            <a:r>
              <a:rPr lang="fr-BE" sz="2400" dirty="0" err="1" smtClean="0">
                <a:solidFill>
                  <a:schemeClr val="tx2"/>
                </a:solidFill>
                <a:latin typeface="Arial Rounded MT Bold" panose="020F0704030504030204" pitchFamily="34" charset="0"/>
              </a:rPr>
              <a:t>CSCh</a:t>
            </a:r>
            <a:r>
              <a:rPr lang="fr-BE" sz="2400" dirty="0" smtClean="0">
                <a:solidFill>
                  <a:schemeClr val="tx2"/>
                </a:solidFill>
                <a:latin typeface="Arial Rounded MT Bold" panose="020F0704030504030204" pitchFamily="34" charset="0"/>
              </a:rPr>
              <a:t> prime -&gt; </a:t>
            </a:r>
            <a:r>
              <a:rPr lang="fr-BE" sz="2400" dirty="0" err="1" smtClean="0">
                <a:solidFill>
                  <a:schemeClr val="tx2"/>
                </a:solidFill>
                <a:latin typeface="Arial Rounded MT Bold" panose="020F0704030504030204" pitchFamily="34" charset="0"/>
              </a:rPr>
              <a:t>cond</a:t>
            </a:r>
            <a:r>
              <a:rPr lang="fr-BE" sz="2400" dirty="0" smtClean="0">
                <a:solidFill>
                  <a:schemeClr val="tx2"/>
                </a:solidFill>
                <a:latin typeface="Arial Rounded MT Bold" panose="020F0704030504030204" pitchFamily="34" charset="0"/>
              </a:rPr>
              <a:t>. </a:t>
            </a:r>
            <a:r>
              <a:rPr lang="fr-BE" sz="2400" dirty="0" err="1">
                <a:solidFill>
                  <a:schemeClr val="tx2"/>
                </a:solidFill>
                <a:latin typeface="Arial Rounded MT Bold" panose="020F0704030504030204" pitchFamily="34" charset="0"/>
              </a:rPr>
              <a:t>g</a:t>
            </a:r>
            <a:r>
              <a:rPr lang="fr-BE" sz="2400" dirty="0" err="1" smtClean="0">
                <a:solidFill>
                  <a:schemeClr val="tx2"/>
                </a:solidFill>
                <a:latin typeface="Arial Rounded MT Bold" panose="020F0704030504030204" pitchFamily="34" charset="0"/>
              </a:rPr>
              <a:t>én</a:t>
            </a:r>
            <a:r>
              <a:rPr lang="fr-BE" sz="2400" dirty="0" smtClean="0">
                <a:solidFill>
                  <a:schemeClr val="tx2"/>
                </a:solidFill>
                <a:latin typeface="Arial Rounded MT Bold" panose="020F0704030504030204" pitchFamily="34" charset="0"/>
              </a:rPr>
              <a:t>. ok sauf si elles dérogent au </a:t>
            </a:r>
            <a:r>
              <a:rPr lang="fr-BE" sz="2400" dirty="0" err="1" smtClean="0">
                <a:solidFill>
                  <a:schemeClr val="tx2"/>
                </a:solidFill>
                <a:latin typeface="Arial Rounded MT Bold" panose="020F0704030504030204" pitchFamily="34" charset="0"/>
              </a:rPr>
              <a:t>CSCh</a:t>
            </a:r>
            <a:endParaRPr lang="fr-BE" sz="2400" dirty="0" smtClean="0">
              <a:solidFill>
                <a:schemeClr val="tx2"/>
              </a:solidFill>
              <a:latin typeface="Arial Rounded MT Bold" panose="020F0704030504030204" pitchFamily="34" charset="0"/>
            </a:endParaRPr>
          </a:p>
          <a:p>
            <a:pPr lvl="1">
              <a:buClr>
                <a:srgbClr val="A9A57C"/>
              </a:buClr>
            </a:pPr>
            <a:r>
              <a:rPr lang="fr-BE" sz="2400" dirty="0" smtClean="0">
                <a:solidFill>
                  <a:schemeClr val="tx2"/>
                </a:solidFill>
                <a:latin typeface="Arial Rounded MT Bold" panose="020F0704030504030204" pitchFamily="34" charset="0"/>
              </a:rPr>
              <a:t>En PN : les éditeurs souhaitent imposer leur </a:t>
            </a:r>
            <a:r>
              <a:rPr lang="fr-BE" sz="2400" dirty="0" err="1" smtClean="0">
                <a:solidFill>
                  <a:schemeClr val="tx2"/>
                </a:solidFill>
                <a:latin typeface="Arial Rounded MT Bold" panose="020F0704030504030204" pitchFamily="34" charset="0"/>
              </a:rPr>
              <a:t>cond</a:t>
            </a:r>
            <a:r>
              <a:rPr lang="fr-BE" sz="2400" dirty="0" smtClean="0">
                <a:solidFill>
                  <a:schemeClr val="tx2"/>
                </a:solidFill>
                <a:latin typeface="Arial Rounded MT Bold" panose="020F0704030504030204" pitchFamily="34" charset="0"/>
              </a:rPr>
              <a:t>. </a:t>
            </a:r>
            <a:r>
              <a:rPr lang="fr-BE" sz="2400" dirty="0" err="1">
                <a:solidFill>
                  <a:schemeClr val="tx2"/>
                </a:solidFill>
                <a:latin typeface="Arial Rounded MT Bold" panose="020F0704030504030204" pitchFamily="34" charset="0"/>
              </a:rPr>
              <a:t>g</a:t>
            </a:r>
            <a:r>
              <a:rPr lang="fr-BE" sz="2400" dirty="0" err="1" smtClean="0">
                <a:solidFill>
                  <a:schemeClr val="tx2"/>
                </a:solidFill>
                <a:latin typeface="Arial Rounded MT Bold" panose="020F0704030504030204" pitchFamily="34" charset="0"/>
              </a:rPr>
              <a:t>én</a:t>
            </a:r>
            <a:r>
              <a:rPr lang="fr-BE" sz="2400" dirty="0" smtClean="0">
                <a:solidFill>
                  <a:schemeClr val="tx2"/>
                </a:solidFill>
                <a:latin typeface="Arial Rounded MT Bold" panose="020F0704030504030204" pitchFamily="34" charset="0"/>
              </a:rPr>
              <a:t>. -&gt; négociations</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10</a:t>
            </a:fld>
            <a:endParaRPr lang="en-US"/>
          </a:p>
        </p:txBody>
      </p:sp>
    </p:spTree>
    <p:extLst>
      <p:ext uri="{BB962C8B-B14F-4D97-AF65-F5344CB8AC3E}">
        <p14:creationId xmlns:p14="http://schemas.microsoft.com/office/powerpoint/2010/main" val="104920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smtClean="0"/>
              <a:t>II – La négociation de certaines clauses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r>
              <a:rPr lang="fr-BE" sz="3000" dirty="0" smtClean="0">
                <a:solidFill>
                  <a:schemeClr val="tx2"/>
                </a:solidFill>
                <a:latin typeface="Arial Rounded MT Bold" panose="020F0704030504030204" pitchFamily="34" charset="0"/>
              </a:rPr>
              <a:t>Désormais, la négociation est possible</a:t>
            </a:r>
          </a:p>
          <a:p>
            <a:pPr>
              <a:buClr>
                <a:srgbClr val="A9A57C"/>
              </a:buClr>
            </a:pPr>
            <a:r>
              <a:rPr lang="fr-BE" sz="3000" dirty="0" smtClean="0">
                <a:solidFill>
                  <a:schemeClr val="tx2"/>
                </a:solidFill>
                <a:latin typeface="Arial Rounded MT Bold" panose="020F0704030504030204" pitchFamily="34" charset="0"/>
              </a:rPr>
              <a:t>Exception : sociétés savantes USA</a:t>
            </a:r>
          </a:p>
          <a:p>
            <a:pPr>
              <a:buClr>
                <a:srgbClr val="A9A57C"/>
              </a:buClr>
            </a:pPr>
            <a:r>
              <a:rPr lang="fr-BE" sz="3000" dirty="0" smtClean="0">
                <a:solidFill>
                  <a:schemeClr val="tx2"/>
                </a:solidFill>
                <a:latin typeface="Arial Rounded MT Bold" panose="020F0704030504030204" pitchFamily="34" charset="0"/>
              </a:rPr>
              <a:t>Toujours examiner le contrat proposé avant signature</a:t>
            </a:r>
          </a:p>
          <a:p>
            <a:pPr>
              <a:buClr>
                <a:srgbClr val="A9A57C"/>
              </a:buClr>
            </a:pPr>
            <a:r>
              <a:rPr lang="fr-BE" sz="3000" dirty="0" smtClean="0">
                <a:solidFill>
                  <a:schemeClr val="tx2"/>
                </a:solidFill>
                <a:latin typeface="Arial Rounded MT Bold" panose="020F0704030504030204" pitchFamily="34" charset="0"/>
              </a:rPr>
              <a:t>Idéalement: obtenir des licences équilibrées et standardisées </a:t>
            </a:r>
          </a:p>
          <a:p>
            <a:pPr>
              <a:buClr>
                <a:srgbClr val="A9A57C"/>
              </a:buClr>
            </a:pPr>
            <a:endParaRPr lang="fr-BE" sz="2400" dirty="0" smtClean="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11</a:t>
            </a:fld>
            <a:endParaRPr lang="en-US"/>
          </a:p>
        </p:txBody>
      </p:sp>
    </p:spTree>
    <p:extLst>
      <p:ext uri="{BB962C8B-B14F-4D97-AF65-F5344CB8AC3E}">
        <p14:creationId xmlns:p14="http://schemas.microsoft.com/office/powerpoint/2010/main" val="3797135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smtClean="0"/>
              <a:t>II – La négociation de certaines clauses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fontScale="85000" lnSpcReduction="20000"/>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r>
              <a:rPr lang="fr-BE" sz="3300" dirty="0" smtClean="0">
                <a:solidFill>
                  <a:schemeClr val="tx2"/>
                </a:solidFill>
                <a:latin typeface="Arial Rounded MT Bold" panose="020F0704030504030204" pitchFamily="34" charset="0"/>
              </a:rPr>
              <a:t>Les utilisateurs légitimes</a:t>
            </a:r>
          </a:p>
          <a:p>
            <a:pPr>
              <a:buClr>
                <a:srgbClr val="A9A57C"/>
              </a:buClr>
            </a:pPr>
            <a:r>
              <a:rPr lang="fr-BE" sz="3300" dirty="0" smtClean="0">
                <a:solidFill>
                  <a:schemeClr val="tx2"/>
                </a:solidFill>
                <a:latin typeface="Arial Rounded MT Bold" panose="020F0704030504030204" pitchFamily="34" charset="0"/>
              </a:rPr>
              <a:t>Les usages autorisés</a:t>
            </a:r>
          </a:p>
          <a:p>
            <a:pPr>
              <a:buClr>
                <a:srgbClr val="A9A57C"/>
              </a:buClr>
            </a:pPr>
            <a:r>
              <a:rPr lang="fr-BE" sz="3300" dirty="0" smtClean="0">
                <a:solidFill>
                  <a:schemeClr val="tx2"/>
                </a:solidFill>
                <a:latin typeface="Arial Rounded MT Bold" panose="020F0704030504030204" pitchFamily="34" charset="0"/>
              </a:rPr>
              <a:t>Le PIB</a:t>
            </a:r>
          </a:p>
          <a:p>
            <a:pPr>
              <a:buClr>
                <a:srgbClr val="A9A57C"/>
              </a:buClr>
            </a:pPr>
            <a:r>
              <a:rPr lang="fr-BE" sz="3300" dirty="0" smtClean="0">
                <a:solidFill>
                  <a:schemeClr val="tx2"/>
                </a:solidFill>
                <a:latin typeface="Arial Rounded MT Bold" panose="020F0704030504030204" pitchFamily="34" charset="0"/>
              </a:rPr>
              <a:t>La possibilité de déposer dans un répertoire institutionnel</a:t>
            </a:r>
          </a:p>
          <a:p>
            <a:pPr>
              <a:buClr>
                <a:srgbClr val="A9A57C"/>
              </a:buClr>
            </a:pPr>
            <a:r>
              <a:rPr lang="fr-BE" sz="3300" dirty="0" smtClean="0">
                <a:solidFill>
                  <a:schemeClr val="tx2"/>
                </a:solidFill>
                <a:latin typeface="Arial Rounded MT Bold" panose="020F0704030504030204" pitchFamily="34" charset="0"/>
              </a:rPr>
              <a:t>L’archivage pérenne</a:t>
            </a:r>
          </a:p>
          <a:p>
            <a:pPr>
              <a:buClr>
                <a:srgbClr val="A9A57C"/>
              </a:buClr>
            </a:pPr>
            <a:r>
              <a:rPr lang="fr-BE" sz="3300" dirty="0" smtClean="0">
                <a:solidFill>
                  <a:schemeClr val="tx2"/>
                </a:solidFill>
                <a:latin typeface="Arial Rounded MT Bold" panose="020F0704030504030204" pitchFamily="34" charset="0"/>
              </a:rPr>
              <a:t>Les garanties : propriété intellectuelle, accès, …</a:t>
            </a:r>
          </a:p>
          <a:p>
            <a:pPr>
              <a:buClr>
                <a:srgbClr val="A9A57C"/>
              </a:buClr>
            </a:pPr>
            <a:r>
              <a:rPr lang="fr-BE" sz="3300" dirty="0" smtClean="0">
                <a:solidFill>
                  <a:schemeClr val="tx2"/>
                </a:solidFill>
                <a:latin typeface="Arial Rounded MT Bold" panose="020F0704030504030204" pitchFamily="34" charset="0"/>
              </a:rPr>
              <a:t>La loi applicable – les juridictions compétentes</a:t>
            </a:r>
          </a:p>
          <a:p>
            <a:pPr>
              <a:buClr>
                <a:srgbClr val="A9A57C"/>
              </a:buClr>
            </a:pPr>
            <a:endParaRPr lang="fr-BE" sz="2400" dirty="0" smtClean="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12</a:t>
            </a:fld>
            <a:endParaRPr lang="en-US"/>
          </a:p>
        </p:txBody>
      </p:sp>
    </p:spTree>
    <p:extLst>
      <p:ext uri="{BB962C8B-B14F-4D97-AF65-F5344CB8AC3E}">
        <p14:creationId xmlns:p14="http://schemas.microsoft.com/office/powerpoint/2010/main" val="146606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a:t>1</a:t>
            </a:r>
            <a:r>
              <a:rPr lang="fr-BE" dirty="0" smtClean="0"/>
              <a:t> – Les utilisateurs légitimes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r>
              <a:rPr lang="fr-BE" sz="3000" dirty="0" smtClean="0">
                <a:solidFill>
                  <a:schemeClr val="tx2"/>
                </a:solidFill>
                <a:latin typeface="Arial Rounded MT Bold" panose="020F0704030504030204" pitchFamily="34" charset="0"/>
              </a:rPr>
              <a:t>Les membres du personnel académique et scientifique</a:t>
            </a:r>
          </a:p>
          <a:p>
            <a:pPr>
              <a:buClr>
                <a:srgbClr val="A9A57C"/>
              </a:buClr>
            </a:pPr>
            <a:r>
              <a:rPr lang="fr-BE" sz="3000" dirty="0" smtClean="0">
                <a:solidFill>
                  <a:schemeClr val="tx2"/>
                </a:solidFill>
                <a:latin typeface="Arial Rounded MT Bold" panose="020F0704030504030204" pitchFamily="34" charset="0"/>
              </a:rPr>
              <a:t>Les chercheurs</a:t>
            </a:r>
          </a:p>
          <a:p>
            <a:pPr>
              <a:buClr>
                <a:srgbClr val="A9A57C"/>
              </a:buClr>
            </a:pPr>
            <a:r>
              <a:rPr lang="fr-BE" sz="3000" dirty="0" smtClean="0">
                <a:solidFill>
                  <a:schemeClr val="tx2"/>
                </a:solidFill>
                <a:latin typeface="Arial Rounded MT Bold" panose="020F0704030504030204" pitchFamily="34" charset="0"/>
              </a:rPr>
              <a:t>Les étudiants </a:t>
            </a:r>
          </a:p>
          <a:p>
            <a:pPr>
              <a:buClr>
                <a:srgbClr val="A9A57C"/>
              </a:buClr>
            </a:pPr>
            <a:r>
              <a:rPr lang="fr-BE" sz="3000" dirty="0" smtClean="0">
                <a:solidFill>
                  <a:schemeClr val="tx2"/>
                </a:solidFill>
                <a:latin typeface="Arial Rounded MT Bold" panose="020F0704030504030204" pitchFamily="34" charset="0"/>
              </a:rPr>
              <a:t>Les membres du personnel administratif</a:t>
            </a:r>
          </a:p>
          <a:p>
            <a:pPr>
              <a:buClr>
                <a:srgbClr val="A9A57C"/>
              </a:buClr>
            </a:pPr>
            <a:r>
              <a:rPr lang="fr-BE" sz="3000" dirty="0" smtClean="0">
                <a:solidFill>
                  <a:schemeClr val="tx2"/>
                </a:solidFill>
                <a:latin typeface="Arial Rounded MT Bold" panose="020F0704030504030204" pitchFamily="34" charset="0"/>
              </a:rPr>
              <a:t>À temps plein ou à temps partiel – temporaire ou permanent</a:t>
            </a:r>
          </a:p>
          <a:p>
            <a:pPr>
              <a:buClr>
                <a:srgbClr val="A9A57C"/>
              </a:buClr>
            </a:pPr>
            <a:r>
              <a:rPr lang="fr-BE" sz="3000" dirty="0" smtClean="0">
                <a:solidFill>
                  <a:schemeClr val="tx2"/>
                </a:solidFill>
                <a:latin typeface="Arial Rounded MT Bold" panose="020F0704030504030204" pitchFamily="34" charset="0"/>
              </a:rPr>
              <a:t>Les </a:t>
            </a:r>
            <a:r>
              <a:rPr lang="fr-BE" sz="3000" dirty="0" err="1" smtClean="0">
                <a:solidFill>
                  <a:schemeClr val="tx2"/>
                </a:solidFill>
                <a:latin typeface="Arial Rounded MT Bold" panose="020F0704030504030204" pitchFamily="34" charset="0"/>
              </a:rPr>
              <a:t>walk</a:t>
            </a:r>
            <a:r>
              <a:rPr lang="fr-BE" sz="3000" dirty="0" smtClean="0">
                <a:solidFill>
                  <a:schemeClr val="tx2"/>
                </a:solidFill>
                <a:latin typeface="Arial Rounded MT Bold" panose="020F0704030504030204" pitchFamily="34" charset="0"/>
              </a:rPr>
              <a:t>-in </a:t>
            </a:r>
            <a:r>
              <a:rPr lang="fr-BE" sz="3000" dirty="0" err="1" smtClean="0">
                <a:solidFill>
                  <a:schemeClr val="tx2"/>
                </a:solidFill>
                <a:latin typeface="Arial Rounded MT Bold" panose="020F0704030504030204" pitchFamily="34" charset="0"/>
              </a:rPr>
              <a:t>users</a:t>
            </a:r>
            <a:endParaRPr lang="fr-BE" sz="3000" dirty="0" smtClean="0">
              <a:solidFill>
                <a:schemeClr val="tx2"/>
              </a:solidFill>
              <a:latin typeface="Arial Rounded MT Bold" panose="020F0704030504030204" pitchFamily="34" charset="0"/>
            </a:endParaRPr>
          </a:p>
          <a:p>
            <a:pPr>
              <a:buClr>
                <a:srgbClr val="A9A57C"/>
              </a:buClr>
            </a:pPr>
            <a:endParaRPr lang="fr-BE" sz="2400" dirty="0" smtClean="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13</a:t>
            </a:fld>
            <a:endParaRPr lang="en-US"/>
          </a:p>
        </p:txBody>
      </p:sp>
    </p:spTree>
    <p:extLst>
      <p:ext uri="{BB962C8B-B14F-4D97-AF65-F5344CB8AC3E}">
        <p14:creationId xmlns:p14="http://schemas.microsoft.com/office/powerpoint/2010/main" val="51835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smtClean="0"/>
              <a:t>2 – Les usages autorisés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0" fontAlgn="base"/>
            <a:r>
              <a:rPr lang="fr-BE" sz="2800" u="sng" dirty="0" smtClean="0">
                <a:solidFill>
                  <a:schemeClr val="tx2"/>
                </a:solidFill>
                <a:latin typeface="Arial Rounded MT Bold" panose="020F0704030504030204" pitchFamily="34" charset="0"/>
              </a:rPr>
              <a:t>Accès, visualisation et consultation</a:t>
            </a:r>
            <a:r>
              <a:rPr lang="fr-BE" sz="2800" dirty="0" smtClean="0">
                <a:solidFill>
                  <a:schemeClr val="tx2"/>
                </a:solidFill>
                <a:latin typeface="Arial Rounded MT Bold" panose="020F0704030504030204" pitchFamily="34" charset="0"/>
              </a:rPr>
              <a:t> de </a:t>
            </a:r>
            <a:r>
              <a:rPr lang="fr-BE" sz="2800" dirty="0">
                <a:solidFill>
                  <a:schemeClr val="tx2"/>
                </a:solidFill>
                <a:latin typeface="Arial Rounded MT Bold" panose="020F0704030504030204" pitchFamily="34" charset="0"/>
              </a:rPr>
              <a:t>la </a:t>
            </a:r>
            <a:r>
              <a:rPr lang="fr-BE" sz="2800" dirty="0" smtClean="0">
                <a:solidFill>
                  <a:schemeClr val="tx2"/>
                </a:solidFill>
                <a:latin typeface="Arial Rounded MT Bold" panose="020F0704030504030204" pitchFamily="34" charset="0"/>
              </a:rPr>
              <a:t>BD </a:t>
            </a:r>
            <a:endParaRPr lang="fr-BE" sz="2800" dirty="0">
              <a:solidFill>
                <a:schemeClr val="tx2"/>
              </a:solidFill>
              <a:latin typeface="Arial Rounded MT Bold" panose="020F0704030504030204" pitchFamily="34" charset="0"/>
            </a:endParaRPr>
          </a:p>
          <a:p>
            <a:pPr lvl="0" fontAlgn="base"/>
            <a:r>
              <a:rPr lang="fr-BE" sz="2800" u="sng" dirty="0" smtClean="0">
                <a:solidFill>
                  <a:schemeClr val="tx2"/>
                </a:solidFill>
                <a:latin typeface="Arial Rounded MT Bold" panose="020F0704030504030204" pitchFamily="34" charset="0"/>
              </a:rPr>
              <a:t>Téléchargement, impression, </a:t>
            </a:r>
            <a:r>
              <a:rPr lang="fr-BE" sz="2800" u="sng" dirty="0">
                <a:solidFill>
                  <a:schemeClr val="tx2"/>
                </a:solidFill>
                <a:latin typeface="Arial Rounded MT Bold" panose="020F0704030504030204" pitchFamily="34" charset="0"/>
              </a:rPr>
              <a:t>copies électroniques et </a:t>
            </a:r>
            <a:r>
              <a:rPr lang="fr-BE" sz="2800" u="sng" dirty="0" smtClean="0">
                <a:solidFill>
                  <a:schemeClr val="tx2"/>
                </a:solidFill>
                <a:latin typeface="Arial Rounded MT Bold" panose="020F0704030504030204" pitchFamily="34" charset="0"/>
              </a:rPr>
              <a:t>stockage </a:t>
            </a:r>
            <a:r>
              <a:rPr lang="fr-BE" sz="2800" dirty="0" smtClean="0">
                <a:solidFill>
                  <a:schemeClr val="tx2"/>
                </a:solidFill>
                <a:latin typeface="Arial Rounded MT Bold" panose="020F0704030504030204" pitchFamily="34" charset="0"/>
              </a:rPr>
              <a:t>d’éléments pour un </a:t>
            </a:r>
            <a:r>
              <a:rPr lang="fr-BE" sz="2800" u="sng" dirty="0" smtClean="0">
                <a:solidFill>
                  <a:schemeClr val="tx2"/>
                </a:solidFill>
                <a:latin typeface="Arial Rounded MT Bold" panose="020F0704030504030204" pitchFamily="34" charset="0"/>
              </a:rPr>
              <a:t>usage personnel ou </a:t>
            </a:r>
            <a:r>
              <a:rPr lang="fr-BE" sz="2800" u="sng" dirty="0">
                <a:solidFill>
                  <a:schemeClr val="tx2"/>
                </a:solidFill>
                <a:latin typeface="Arial Rounded MT Bold" panose="020F0704030504030204" pitchFamily="34" charset="0"/>
              </a:rPr>
              <a:t>à des fins </a:t>
            </a:r>
            <a:r>
              <a:rPr lang="fr-BE" sz="2800" u="sng" dirty="0" smtClean="0">
                <a:solidFill>
                  <a:schemeClr val="tx2"/>
                </a:solidFill>
                <a:latin typeface="Arial Rounded MT Bold" panose="020F0704030504030204" pitchFamily="34" charset="0"/>
              </a:rPr>
              <a:t>d’enseignement, scientifiques ou </a:t>
            </a:r>
            <a:r>
              <a:rPr lang="fr-BE" sz="2800" u="sng" dirty="0">
                <a:solidFill>
                  <a:schemeClr val="tx2"/>
                </a:solidFill>
                <a:latin typeface="Arial Rounded MT Bold" panose="020F0704030504030204" pitchFamily="34" charset="0"/>
              </a:rPr>
              <a:t>de </a:t>
            </a:r>
            <a:r>
              <a:rPr lang="fr-BE" sz="2800" u="sng" dirty="0" smtClean="0">
                <a:solidFill>
                  <a:schemeClr val="tx2"/>
                </a:solidFill>
                <a:latin typeface="Arial Rounded MT Bold" panose="020F0704030504030204" pitchFamily="34" charset="0"/>
              </a:rPr>
              <a:t>recherche</a:t>
            </a:r>
            <a:endParaRPr lang="fr-BE" sz="2800" dirty="0" smtClean="0">
              <a:solidFill>
                <a:schemeClr val="tx2"/>
              </a:solidFill>
              <a:latin typeface="Arial Rounded MT Bold" panose="020F0704030504030204" pitchFamily="34" charset="0"/>
            </a:endParaRPr>
          </a:p>
          <a:p>
            <a:pPr lvl="0" fontAlgn="base"/>
            <a:endParaRPr lang="fr-BE" sz="2800" dirty="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14</a:t>
            </a:fld>
            <a:endParaRPr lang="en-US"/>
          </a:p>
        </p:txBody>
      </p:sp>
    </p:spTree>
    <p:extLst>
      <p:ext uri="{BB962C8B-B14F-4D97-AF65-F5344CB8AC3E}">
        <p14:creationId xmlns:p14="http://schemas.microsoft.com/office/powerpoint/2010/main" val="1832231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smtClean="0"/>
              <a:t>2 – Les usages autorisés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0" fontAlgn="base"/>
            <a:r>
              <a:rPr lang="fr-BE" sz="2800" u="sng" dirty="0" smtClean="0">
                <a:solidFill>
                  <a:schemeClr val="tx2"/>
                </a:solidFill>
                <a:latin typeface="Arial Rounded MT Bold" panose="020F0704030504030204" pitchFamily="34" charset="0"/>
              </a:rPr>
              <a:t>Insertion de liens </a:t>
            </a:r>
            <a:r>
              <a:rPr lang="fr-BE" sz="2800" dirty="0" smtClean="0">
                <a:solidFill>
                  <a:schemeClr val="tx2"/>
                </a:solidFill>
                <a:latin typeface="Arial Rounded MT Bold" panose="020F0704030504030204" pitchFamily="34" charset="0"/>
              </a:rPr>
              <a:t>vers des éléments de la BD </a:t>
            </a:r>
            <a:r>
              <a:rPr lang="fr-BE" sz="2800" u="sng" dirty="0" smtClean="0">
                <a:solidFill>
                  <a:schemeClr val="tx2"/>
                </a:solidFill>
                <a:latin typeface="Arial Rounded MT Bold" panose="020F0704030504030204" pitchFamily="34" charset="0"/>
              </a:rPr>
              <a:t>sur les réseaux intranet et extranet</a:t>
            </a:r>
            <a:r>
              <a:rPr lang="fr-BE" sz="2800" dirty="0" smtClean="0">
                <a:solidFill>
                  <a:schemeClr val="tx2"/>
                </a:solidFill>
                <a:latin typeface="Arial Rounded MT Bold" panose="020F0704030504030204" pitchFamily="34" charset="0"/>
              </a:rPr>
              <a:t> de l’Université et </a:t>
            </a:r>
            <a:r>
              <a:rPr lang="fr-BE" sz="2800" u="sng" dirty="0" smtClean="0">
                <a:solidFill>
                  <a:schemeClr val="tx2"/>
                </a:solidFill>
                <a:latin typeface="Arial Rounded MT Bold" panose="020F0704030504030204" pitchFamily="34" charset="0"/>
              </a:rPr>
              <a:t>dans des supports de cours électroniques</a:t>
            </a:r>
            <a:r>
              <a:rPr lang="fr-BE" sz="2800" dirty="0" smtClean="0">
                <a:solidFill>
                  <a:schemeClr val="tx2"/>
                </a:solidFill>
                <a:latin typeface="Arial Rounded MT Bold" panose="020F0704030504030204" pitchFamily="34" charset="0"/>
              </a:rPr>
              <a:t> </a:t>
            </a:r>
            <a:r>
              <a:rPr lang="fr-BE" sz="2800" u="sng" dirty="0" smtClean="0">
                <a:solidFill>
                  <a:schemeClr val="tx2"/>
                </a:solidFill>
                <a:latin typeface="Arial Rounded MT Bold" panose="020F0704030504030204" pitchFamily="34" charset="0"/>
              </a:rPr>
              <a:t>pour autant que ces réseaux soient sécurisés </a:t>
            </a:r>
            <a:r>
              <a:rPr lang="fr-BE" sz="2800" dirty="0" smtClean="0">
                <a:solidFill>
                  <a:schemeClr val="tx2"/>
                </a:solidFill>
                <a:latin typeface="Arial Rounded MT Bold" panose="020F0704030504030204" pitchFamily="34" charset="0"/>
              </a:rPr>
              <a:t>et accessibles aux utilisateurs légitimes uniquement (identifiant et mot de passe) </a:t>
            </a:r>
          </a:p>
          <a:p>
            <a:pPr>
              <a:buClr>
                <a:srgbClr val="A9A57C"/>
              </a:buClr>
            </a:pPr>
            <a:endParaRPr lang="fr-BE" sz="2400" dirty="0" smtClean="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15</a:t>
            </a:fld>
            <a:endParaRPr lang="en-US"/>
          </a:p>
        </p:txBody>
      </p:sp>
    </p:spTree>
    <p:extLst>
      <p:ext uri="{BB962C8B-B14F-4D97-AF65-F5344CB8AC3E}">
        <p14:creationId xmlns:p14="http://schemas.microsoft.com/office/powerpoint/2010/main" val="1787718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smtClean="0"/>
              <a:t>2 – Les usages autorisés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104456"/>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fontAlgn="base"/>
            <a:r>
              <a:rPr lang="fr-BE" sz="3000" dirty="0" smtClean="0">
                <a:solidFill>
                  <a:schemeClr val="tx2"/>
                </a:solidFill>
                <a:latin typeface="Arial Rounded MT Bold" panose="020F0704030504030204" pitchFamily="34" charset="0"/>
              </a:rPr>
              <a:t>Utilisation lors </a:t>
            </a:r>
            <a:r>
              <a:rPr lang="fr-BE" sz="3000" dirty="0">
                <a:solidFill>
                  <a:schemeClr val="tx2"/>
                </a:solidFill>
                <a:latin typeface="Arial Rounded MT Bold" panose="020F0704030504030204" pitchFamily="34" charset="0"/>
              </a:rPr>
              <a:t>de </a:t>
            </a:r>
            <a:r>
              <a:rPr lang="fr-BE" sz="3000" u="sng" dirty="0">
                <a:solidFill>
                  <a:schemeClr val="tx2"/>
                </a:solidFill>
                <a:latin typeface="Arial Rounded MT Bold" panose="020F0704030504030204" pitchFamily="34" charset="0"/>
              </a:rPr>
              <a:t>colloques, conférences ou séminaires</a:t>
            </a:r>
            <a:r>
              <a:rPr lang="fr-BE" sz="3000" dirty="0">
                <a:solidFill>
                  <a:schemeClr val="tx2"/>
                </a:solidFill>
                <a:latin typeface="Arial Rounded MT Bold" panose="020F0704030504030204" pitchFamily="34" charset="0"/>
              </a:rPr>
              <a:t> ou </a:t>
            </a:r>
            <a:r>
              <a:rPr lang="fr-BE" sz="3000" dirty="0" smtClean="0">
                <a:solidFill>
                  <a:schemeClr val="tx2"/>
                </a:solidFill>
                <a:latin typeface="Arial Rounded MT Bold" panose="020F0704030504030204" pitchFamily="34" charset="0"/>
              </a:rPr>
              <a:t>de toute </a:t>
            </a:r>
            <a:r>
              <a:rPr lang="fr-BE" sz="3000" dirty="0">
                <a:solidFill>
                  <a:schemeClr val="tx2"/>
                </a:solidFill>
                <a:latin typeface="Arial Rounded MT Bold" panose="020F0704030504030204" pitchFamily="34" charset="0"/>
              </a:rPr>
              <a:t>autre activité </a:t>
            </a:r>
            <a:r>
              <a:rPr lang="fr-BE" sz="3000" dirty="0" smtClean="0">
                <a:solidFill>
                  <a:schemeClr val="tx2"/>
                </a:solidFill>
                <a:latin typeface="Arial Rounded MT Bold" panose="020F0704030504030204" pitchFamily="34" charset="0"/>
              </a:rPr>
              <a:t>similaire</a:t>
            </a:r>
            <a:r>
              <a:rPr lang="fr-BE" sz="3000" dirty="0">
                <a:solidFill>
                  <a:schemeClr val="tx2"/>
                </a:solidFill>
                <a:latin typeface="Arial Rounded MT Bold" panose="020F0704030504030204" pitchFamily="34" charset="0"/>
              </a:rPr>
              <a:t>;</a:t>
            </a:r>
            <a:endParaRPr lang="fr-BE" sz="3000" dirty="0" smtClean="0">
              <a:solidFill>
                <a:schemeClr val="tx2"/>
              </a:solidFill>
              <a:latin typeface="Arial Rounded MT Bold" panose="020F0704030504030204" pitchFamily="34" charset="0"/>
            </a:endParaRPr>
          </a:p>
          <a:p>
            <a:pPr lvl="0" fontAlgn="base"/>
            <a:r>
              <a:rPr lang="fr-BE" sz="3000" u="sng" dirty="0" smtClean="0">
                <a:solidFill>
                  <a:schemeClr val="tx2"/>
                </a:solidFill>
                <a:latin typeface="Arial Rounded MT Bold" panose="020F0704030504030204" pitchFamily="34" charset="0"/>
              </a:rPr>
              <a:t>Communication </a:t>
            </a:r>
            <a:r>
              <a:rPr lang="fr-BE" sz="3000" u="sng" dirty="0">
                <a:solidFill>
                  <a:schemeClr val="tx2"/>
                </a:solidFill>
                <a:latin typeface="Arial Rounded MT Bold" panose="020F0704030504030204" pitchFamily="34" charset="0"/>
              </a:rPr>
              <a:t>et </a:t>
            </a:r>
            <a:r>
              <a:rPr lang="fr-BE" sz="3000" u="sng" dirty="0" smtClean="0">
                <a:solidFill>
                  <a:schemeClr val="tx2"/>
                </a:solidFill>
                <a:latin typeface="Arial Rounded MT Bold" panose="020F0704030504030204" pitchFamily="34" charset="0"/>
              </a:rPr>
              <a:t>distribution</a:t>
            </a:r>
            <a:r>
              <a:rPr lang="fr-BE" sz="3000" dirty="0" smtClean="0">
                <a:solidFill>
                  <a:schemeClr val="tx2"/>
                </a:solidFill>
                <a:latin typeface="Arial Rounded MT Bold" panose="020F0704030504030204" pitchFamily="34" charset="0"/>
              </a:rPr>
              <a:t>, </a:t>
            </a:r>
            <a:r>
              <a:rPr lang="fr-BE" sz="3000" dirty="0">
                <a:solidFill>
                  <a:schemeClr val="tx2"/>
                </a:solidFill>
                <a:latin typeface="Arial Rounded MT Bold" panose="020F0704030504030204" pitchFamily="34" charset="0"/>
              </a:rPr>
              <a:t>sous format papier ou électronique, </a:t>
            </a:r>
            <a:r>
              <a:rPr lang="fr-BE" sz="3000" dirty="0" smtClean="0">
                <a:solidFill>
                  <a:schemeClr val="tx2"/>
                </a:solidFill>
                <a:latin typeface="Arial Rounded MT Bold" panose="020F0704030504030204" pitchFamily="34" charset="0"/>
              </a:rPr>
              <a:t>de </a:t>
            </a:r>
            <a:r>
              <a:rPr lang="fr-BE" sz="3000" dirty="0">
                <a:solidFill>
                  <a:schemeClr val="tx2"/>
                </a:solidFill>
                <a:latin typeface="Arial Rounded MT Bold" panose="020F0704030504030204" pitchFamily="34" charset="0"/>
              </a:rPr>
              <a:t>copies d’éléments </a:t>
            </a:r>
            <a:r>
              <a:rPr lang="fr-BE" sz="3000" dirty="0" smtClean="0">
                <a:solidFill>
                  <a:schemeClr val="tx2"/>
                </a:solidFill>
                <a:latin typeface="Arial Rounded MT Bold" panose="020F0704030504030204" pitchFamily="34" charset="0"/>
              </a:rPr>
              <a:t>de la BD </a:t>
            </a:r>
            <a:r>
              <a:rPr lang="fr-BE" sz="3000" u="sng" dirty="0" smtClean="0">
                <a:solidFill>
                  <a:schemeClr val="tx2"/>
                </a:solidFill>
                <a:latin typeface="Arial Rounded MT Bold" panose="020F0704030504030204" pitchFamily="34" charset="0"/>
              </a:rPr>
              <a:t>à </a:t>
            </a:r>
            <a:r>
              <a:rPr lang="fr-BE" sz="3000" u="sng" dirty="0">
                <a:solidFill>
                  <a:schemeClr val="tx2"/>
                </a:solidFill>
                <a:latin typeface="Arial Rounded MT Bold" panose="020F0704030504030204" pitchFamily="34" charset="0"/>
              </a:rPr>
              <a:t>d’autres utilisateurs légitimes ou à des tiers</a:t>
            </a:r>
            <a:r>
              <a:rPr lang="fr-BE" sz="3000" dirty="0">
                <a:solidFill>
                  <a:schemeClr val="tx2"/>
                </a:solidFill>
                <a:latin typeface="Arial Rounded MT Bold" panose="020F0704030504030204" pitchFamily="34" charset="0"/>
              </a:rPr>
              <a:t> qui en font la demande </a:t>
            </a:r>
            <a:r>
              <a:rPr lang="fr-BE" sz="3000" dirty="0" smtClean="0">
                <a:solidFill>
                  <a:schemeClr val="tx2"/>
                </a:solidFill>
                <a:latin typeface="Arial Rounded MT Bold" panose="020F0704030504030204" pitchFamily="34" charset="0"/>
              </a:rPr>
              <a:t>(à </a:t>
            </a:r>
            <a:r>
              <a:rPr lang="fr-BE" sz="3000" dirty="0">
                <a:solidFill>
                  <a:schemeClr val="tx2"/>
                </a:solidFill>
                <a:latin typeface="Arial Rounded MT Bold" panose="020F0704030504030204" pitchFamily="34" charset="0"/>
              </a:rPr>
              <a:t>des fins de </a:t>
            </a:r>
            <a:r>
              <a:rPr lang="fr-BE" sz="3000" dirty="0" smtClean="0">
                <a:solidFill>
                  <a:schemeClr val="tx2"/>
                </a:solidFill>
                <a:latin typeface="Arial Rounded MT Bold" panose="020F0704030504030204" pitchFamily="34" charset="0"/>
              </a:rPr>
              <a:t>recherche </a:t>
            </a:r>
            <a:r>
              <a:rPr lang="fr-BE" sz="3000" dirty="0">
                <a:solidFill>
                  <a:schemeClr val="tx2"/>
                </a:solidFill>
                <a:latin typeface="Arial Rounded MT Bold" panose="020F0704030504030204" pitchFamily="34" charset="0"/>
              </a:rPr>
              <a:t>ou d’enseignement ou à des fins d’études </a:t>
            </a:r>
            <a:r>
              <a:rPr lang="fr-BE" sz="3000" dirty="0" smtClean="0">
                <a:solidFill>
                  <a:schemeClr val="tx2"/>
                </a:solidFill>
                <a:latin typeface="Arial Rounded MT Bold" panose="020F0704030504030204" pitchFamily="34" charset="0"/>
              </a:rPr>
              <a:t>privées – à des fins non-commerciales) </a:t>
            </a:r>
            <a:endParaRPr lang="fr-BE" sz="3000" dirty="0">
              <a:solidFill>
                <a:schemeClr val="tx2"/>
              </a:solidFill>
              <a:latin typeface="Arial Rounded MT Bold" panose="020F0704030504030204" pitchFamily="34" charset="0"/>
            </a:endParaRPr>
          </a:p>
          <a:p>
            <a:pPr>
              <a:buClr>
                <a:srgbClr val="A9A57C"/>
              </a:buClr>
            </a:pPr>
            <a:endParaRPr lang="fr-BE" sz="2400" dirty="0" smtClean="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16</a:t>
            </a:fld>
            <a:endParaRPr lang="en-US"/>
          </a:p>
        </p:txBody>
      </p:sp>
    </p:spTree>
    <p:extLst>
      <p:ext uri="{BB962C8B-B14F-4D97-AF65-F5344CB8AC3E}">
        <p14:creationId xmlns:p14="http://schemas.microsoft.com/office/powerpoint/2010/main" val="645021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a:t>3</a:t>
            </a:r>
            <a:r>
              <a:rPr lang="fr-BE" dirty="0" smtClean="0"/>
              <a:t> – Le prêt interbibliothèques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r>
              <a:rPr lang="fr-BE" sz="2800" dirty="0" smtClean="0">
                <a:solidFill>
                  <a:schemeClr val="tx2"/>
                </a:solidFill>
                <a:latin typeface="Arial Rounded MT Bold" panose="020F0704030504030204" pitchFamily="34" charset="0"/>
              </a:rPr>
              <a:t>Possibilité pour une bibliothèque de transmettre </a:t>
            </a:r>
            <a:r>
              <a:rPr lang="fr-BE" sz="2800" dirty="0">
                <a:solidFill>
                  <a:schemeClr val="tx2"/>
                </a:solidFill>
                <a:latin typeface="Arial Rounded MT Bold" panose="020F0704030504030204" pitchFamily="34" charset="0"/>
              </a:rPr>
              <a:t>à une autre bibliothèque, </a:t>
            </a:r>
            <a:r>
              <a:rPr lang="fr-BE" sz="2800" u="sng" dirty="0">
                <a:solidFill>
                  <a:schemeClr val="tx2"/>
                </a:solidFill>
                <a:latin typeface="Arial Rounded MT Bold" panose="020F0704030504030204" pitchFamily="34" charset="0"/>
              </a:rPr>
              <a:t>belge ou étrangère</a:t>
            </a:r>
            <a:r>
              <a:rPr lang="fr-BE" sz="2800" dirty="0">
                <a:solidFill>
                  <a:schemeClr val="tx2"/>
                </a:solidFill>
                <a:latin typeface="Arial Rounded MT Bold" panose="020F0704030504030204" pitchFamily="34" charset="0"/>
              </a:rPr>
              <a:t>, qui en fait expressément la demande, une copie imprimée ou électronique d’un élément individualisé </a:t>
            </a:r>
            <a:r>
              <a:rPr lang="fr-BE" sz="2800" dirty="0" smtClean="0">
                <a:solidFill>
                  <a:schemeClr val="tx2"/>
                </a:solidFill>
                <a:latin typeface="Arial Rounded MT Bold" panose="020F0704030504030204" pitchFamily="34" charset="0"/>
              </a:rPr>
              <a:t>de la BD </a:t>
            </a:r>
            <a:r>
              <a:rPr lang="fr-BE" sz="2800" u="sng" dirty="0">
                <a:solidFill>
                  <a:schemeClr val="tx2"/>
                </a:solidFill>
                <a:latin typeface="Arial Rounded MT Bold" panose="020F0704030504030204" pitchFamily="34" charset="0"/>
              </a:rPr>
              <a:t>par voie postale, fax ou par voie électronique</a:t>
            </a:r>
            <a:r>
              <a:rPr lang="fr-BE" sz="2800" dirty="0">
                <a:solidFill>
                  <a:schemeClr val="tx2"/>
                </a:solidFill>
                <a:latin typeface="Arial Rounded MT Bold" panose="020F0704030504030204" pitchFamily="34" charset="0"/>
              </a:rPr>
              <a:t>. </a:t>
            </a:r>
            <a:endParaRPr lang="fr-BE" sz="2800" dirty="0" smtClean="0">
              <a:solidFill>
                <a:schemeClr val="tx2"/>
              </a:solidFill>
              <a:latin typeface="Arial Rounded MT Bold" panose="020F0704030504030204" pitchFamily="34" charset="0"/>
            </a:endParaRPr>
          </a:p>
          <a:p>
            <a:pPr>
              <a:buClr>
                <a:srgbClr val="A9A57C"/>
              </a:buClr>
            </a:pPr>
            <a:r>
              <a:rPr lang="fr-BE" sz="2800" dirty="0">
                <a:solidFill>
                  <a:schemeClr val="tx2"/>
                </a:solidFill>
                <a:latin typeface="Arial Rounded MT Bold" panose="020F0704030504030204" pitchFamily="34" charset="0"/>
              </a:rPr>
              <a:t>R</a:t>
            </a:r>
            <a:r>
              <a:rPr lang="fr-BE" sz="2800" dirty="0" smtClean="0">
                <a:solidFill>
                  <a:schemeClr val="tx2"/>
                </a:solidFill>
                <a:latin typeface="Arial Rounded MT Bold" panose="020F0704030504030204" pitchFamily="34" charset="0"/>
              </a:rPr>
              <a:t>espect de </a:t>
            </a:r>
            <a:r>
              <a:rPr lang="fr-BE" sz="2800" u="sng" dirty="0" smtClean="0">
                <a:solidFill>
                  <a:schemeClr val="tx2"/>
                </a:solidFill>
                <a:latin typeface="Arial Rounded MT Bold" panose="020F0704030504030204" pitchFamily="34" charset="0"/>
              </a:rPr>
              <a:t>dispositions spécifiques</a:t>
            </a:r>
            <a:r>
              <a:rPr lang="fr-BE" sz="2800" dirty="0" smtClean="0">
                <a:solidFill>
                  <a:schemeClr val="tx2"/>
                </a:solidFill>
                <a:latin typeface="Arial Rounded MT Bold" panose="020F0704030504030204" pitchFamily="34" charset="0"/>
              </a:rPr>
              <a:t> </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17</a:t>
            </a:fld>
            <a:endParaRPr lang="en-US"/>
          </a:p>
        </p:txBody>
      </p:sp>
    </p:spTree>
    <p:extLst>
      <p:ext uri="{BB962C8B-B14F-4D97-AF65-F5344CB8AC3E}">
        <p14:creationId xmlns:p14="http://schemas.microsoft.com/office/powerpoint/2010/main" val="4060615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a:t>4</a:t>
            </a:r>
            <a:r>
              <a:rPr lang="fr-BE" dirty="0" smtClean="0"/>
              <a:t> – Le dépôt dans un répertoire institutionnel</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Clr>
                <a:srgbClr val="A9A57C"/>
              </a:buClr>
              <a:buNone/>
            </a:pPr>
            <a:r>
              <a:rPr lang="fr-BE" sz="3000" dirty="0" smtClean="0">
                <a:solidFill>
                  <a:schemeClr val="tx2"/>
                </a:solidFill>
                <a:latin typeface="Arial Rounded MT Bold" panose="020F0704030504030204" pitchFamily="34" charset="0"/>
              </a:rPr>
              <a:t>Droit pour les auteurs membres de l’Université de déposer la version éditeur de leur(s) article(s), gratuitement et sans période d’embargo, dans le répertoire institutionnel (disciplinaire) de leur choix et de rendre ces articles accessibles à tous en OA</a:t>
            </a:r>
            <a:endParaRPr lang="fr-BE" sz="2400" dirty="0" smtClean="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18</a:t>
            </a:fld>
            <a:endParaRPr lang="en-US"/>
          </a:p>
        </p:txBody>
      </p:sp>
    </p:spTree>
    <p:extLst>
      <p:ext uri="{BB962C8B-B14F-4D97-AF65-F5344CB8AC3E}">
        <p14:creationId xmlns:p14="http://schemas.microsoft.com/office/powerpoint/2010/main" val="3727886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smtClean="0"/>
              <a:t>5 – L’archivage pérenne</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556792"/>
            <a:ext cx="7992888" cy="4464496"/>
          </a:xfrm>
          <a:prstGeom prst="rect">
            <a:avLst/>
          </a:prstGeom>
        </p:spPr>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Clr>
                <a:srgbClr val="A9A57C"/>
              </a:buClr>
              <a:buNone/>
            </a:pPr>
            <a:r>
              <a:rPr lang="fr-BE" sz="3600" dirty="0" smtClean="0">
                <a:solidFill>
                  <a:schemeClr val="tx2"/>
                </a:solidFill>
                <a:latin typeface="Arial Rounded MT Bold" panose="020F0704030504030204" pitchFamily="34" charset="0"/>
              </a:rPr>
              <a:t>Accès </a:t>
            </a:r>
            <a:r>
              <a:rPr lang="fr-BE" sz="3600" dirty="0">
                <a:solidFill>
                  <a:schemeClr val="tx2"/>
                </a:solidFill>
                <a:latin typeface="Arial Rounded MT Bold" panose="020F0704030504030204" pitchFamily="34" charset="0"/>
              </a:rPr>
              <a:t>post-abonnement via la plateforme éditeur, gratuit ou à coût très limité (ex. « </a:t>
            </a:r>
            <a:r>
              <a:rPr lang="fr-BE" sz="3600" dirty="0" err="1">
                <a:solidFill>
                  <a:schemeClr val="tx2"/>
                </a:solidFill>
                <a:latin typeface="Arial Rounded MT Bold" panose="020F0704030504030204" pitchFamily="34" charset="0"/>
              </a:rPr>
              <a:t>fee</a:t>
            </a:r>
            <a:r>
              <a:rPr lang="fr-BE" sz="3600" dirty="0">
                <a:solidFill>
                  <a:schemeClr val="tx2"/>
                </a:solidFill>
                <a:latin typeface="Arial Rounded MT Bold" panose="020F0704030504030204" pitchFamily="34" charset="0"/>
              </a:rPr>
              <a:t> » </a:t>
            </a:r>
            <a:r>
              <a:rPr lang="fr-BE" sz="3600" dirty="0" smtClean="0">
                <a:solidFill>
                  <a:schemeClr val="tx2"/>
                </a:solidFill>
                <a:latin typeface="Arial Rounded MT Bold" panose="020F0704030504030204" pitchFamily="34" charset="0"/>
              </a:rPr>
              <a:t>annuelle)</a:t>
            </a:r>
          </a:p>
          <a:p>
            <a:pPr marL="114300" indent="0">
              <a:buClr>
                <a:srgbClr val="A9A57C"/>
              </a:buClr>
              <a:buNone/>
            </a:pPr>
            <a:r>
              <a:rPr lang="fr-BE" sz="3600" dirty="0" smtClean="0">
                <a:solidFill>
                  <a:schemeClr val="tx2"/>
                </a:solidFill>
                <a:latin typeface="Arial Rounded MT Bold" panose="020F0704030504030204" pitchFamily="34" charset="0"/>
              </a:rPr>
              <a:t>+ Archivage </a:t>
            </a:r>
            <a:r>
              <a:rPr lang="fr-BE" sz="3600" dirty="0">
                <a:solidFill>
                  <a:schemeClr val="tx2"/>
                </a:solidFill>
                <a:latin typeface="Arial Rounded MT Bold" panose="020F0704030504030204" pitchFamily="34" charset="0"/>
              </a:rPr>
              <a:t>pérenne (externe):</a:t>
            </a:r>
          </a:p>
          <a:p>
            <a:pPr marL="868680" lvl="1" indent="-457200">
              <a:buClr>
                <a:srgbClr val="A9A57C"/>
              </a:buClr>
              <a:buFont typeface="+mj-lt"/>
              <a:buAutoNum type="arabicPeriod"/>
            </a:pPr>
            <a:r>
              <a:rPr lang="fr-BE" sz="3100" dirty="0">
                <a:solidFill>
                  <a:schemeClr val="tx2"/>
                </a:solidFill>
                <a:latin typeface="Arial Rounded MT Bold" panose="020F0704030504030204" pitchFamily="34" charset="0"/>
              </a:rPr>
              <a:t>Via LOCKSS ou CLOCKSS (avec listing des titres disponibles) </a:t>
            </a:r>
          </a:p>
          <a:p>
            <a:pPr marL="868680" lvl="1" indent="-457200">
              <a:buClr>
                <a:srgbClr val="A9A57C"/>
              </a:buClr>
              <a:buFont typeface="+mj-lt"/>
              <a:buAutoNum type="arabicPeriod"/>
            </a:pPr>
            <a:r>
              <a:rPr lang="fr-BE" sz="3100" dirty="0">
                <a:solidFill>
                  <a:schemeClr val="tx2"/>
                </a:solidFill>
                <a:latin typeface="Arial Rounded MT Bold" panose="020F0704030504030204" pitchFamily="34" charset="0"/>
              </a:rPr>
              <a:t>Via </a:t>
            </a:r>
            <a:r>
              <a:rPr lang="fr-BE" sz="3100" dirty="0" err="1">
                <a:solidFill>
                  <a:schemeClr val="tx2"/>
                </a:solidFill>
                <a:latin typeface="Arial Rounded MT Bold" panose="020F0704030504030204" pitchFamily="34" charset="0"/>
              </a:rPr>
              <a:t>Portico</a:t>
            </a:r>
            <a:r>
              <a:rPr lang="fr-BE" sz="3100" dirty="0">
                <a:solidFill>
                  <a:schemeClr val="tx2"/>
                </a:solidFill>
                <a:latin typeface="Arial Rounded MT Bold" panose="020F0704030504030204" pitchFamily="34" charset="0"/>
              </a:rPr>
              <a:t> ou une autre archive de préservation</a:t>
            </a:r>
          </a:p>
          <a:p>
            <a:pPr marL="411480" lvl="1" indent="0">
              <a:buClr>
                <a:srgbClr val="A9A57C"/>
              </a:buClr>
              <a:buNone/>
            </a:pPr>
            <a:r>
              <a:rPr lang="fr-BE" sz="3100" dirty="0">
                <a:solidFill>
                  <a:schemeClr val="tx2"/>
                </a:solidFill>
                <a:latin typeface="Arial Rounded MT Bold" panose="020F0704030504030204" pitchFamily="34" charset="0"/>
              </a:rPr>
              <a:t>+ Transfert physique de fichiers (articles </a:t>
            </a:r>
            <a:r>
              <a:rPr lang="fr-BE" sz="3100" dirty="0" err="1">
                <a:solidFill>
                  <a:schemeClr val="tx2"/>
                </a:solidFill>
                <a:latin typeface="Arial Rounded MT Bold" panose="020F0704030504030204" pitchFamily="34" charset="0"/>
              </a:rPr>
              <a:t>pdf</a:t>
            </a:r>
            <a:r>
              <a:rPr lang="fr-BE" sz="3100" dirty="0">
                <a:solidFill>
                  <a:schemeClr val="tx2"/>
                </a:solidFill>
                <a:latin typeface="Arial Rounded MT Bold" panose="020F0704030504030204" pitchFamily="34" charset="0"/>
              </a:rPr>
              <a:t> + fichier d’inventaire </a:t>
            </a:r>
            <a:r>
              <a:rPr lang="fr-BE" sz="3100" dirty="0" err="1" smtClean="0">
                <a:solidFill>
                  <a:schemeClr val="tx2"/>
                </a:solidFill>
                <a:latin typeface="Arial Rounded MT Bold" panose="020F0704030504030204" pitchFamily="34" charset="0"/>
              </a:rPr>
              <a:t>xml</a:t>
            </a:r>
            <a:r>
              <a:rPr lang="fr-BE" sz="3100" dirty="0" smtClean="0">
                <a:solidFill>
                  <a:schemeClr val="tx2"/>
                </a:solidFill>
                <a:latin typeface="Arial Rounded MT Bold" panose="020F0704030504030204" pitchFamily="34" charset="0"/>
              </a:rPr>
              <a:t>)</a:t>
            </a:r>
          </a:p>
          <a:p>
            <a:pPr>
              <a:buClr>
                <a:srgbClr val="A9A57C"/>
              </a:buClr>
            </a:pPr>
            <a:r>
              <a:rPr lang="fr-BE" sz="3600" dirty="0" smtClean="0">
                <a:solidFill>
                  <a:schemeClr val="tx2"/>
                </a:solidFill>
                <a:latin typeface="Arial Rounded MT Bold" panose="020F0704030504030204" pitchFamily="34" charset="0"/>
              </a:rPr>
              <a:t>ATTENTION aux </a:t>
            </a:r>
            <a:r>
              <a:rPr lang="fr-BE" sz="3600" dirty="0">
                <a:solidFill>
                  <a:schemeClr val="tx2"/>
                </a:solidFill>
                <a:latin typeface="Arial Rounded MT Bold" panose="020F0704030504030204" pitchFamily="34" charset="0"/>
              </a:rPr>
              <a:t>coûts, </a:t>
            </a:r>
            <a:r>
              <a:rPr lang="fr-BE" sz="3600" dirty="0" smtClean="0">
                <a:solidFill>
                  <a:schemeClr val="tx2"/>
                </a:solidFill>
                <a:latin typeface="Arial Rounded MT Bold" panose="020F0704030504030204" pitchFamily="34" charset="0"/>
              </a:rPr>
              <a:t>aux </a:t>
            </a:r>
            <a:r>
              <a:rPr lang="fr-BE" sz="3600" dirty="0">
                <a:solidFill>
                  <a:schemeClr val="tx2"/>
                </a:solidFill>
                <a:latin typeface="Arial Rounded MT Bold" panose="020F0704030504030204" pitchFamily="34" charset="0"/>
              </a:rPr>
              <a:t>délais </a:t>
            </a:r>
            <a:r>
              <a:rPr lang="fr-BE" sz="3600" dirty="0" smtClean="0">
                <a:solidFill>
                  <a:schemeClr val="tx2"/>
                </a:solidFill>
                <a:latin typeface="Arial Rounded MT Bold" panose="020F0704030504030204" pitchFamily="34" charset="0"/>
              </a:rPr>
              <a:t>et aux </a:t>
            </a:r>
            <a:r>
              <a:rPr lang="fr-BE" sz="3600" dirty="0">
                <a:solidFill>
                  <a:schemeClr val="tx2"/>
                </a:solidFill>
                <a:latin typeface="Arial Rounded MT Bold" panose="020F0704030504030204" pitchFamily="34" charset="0"/>
              </a:rPr>
              <a:t>modalités de fourniture</a:t>
            </a:r>
          </a:p>
          <a:p>
            <a:pPr>
              <a:buClr>
                <a:srgbClr val="A9A57C"/>
              </a:buClr>
            </a:pPr>
            <a:endParaRPr lang="fr-BE" sz="3100" dirty="0" smtClean="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19</a:t>
            </a:fld>
            <a:endParaRPr lang="en-US"/>
          </a:p>
        </p:txBody>
      </p:sp>
    </p:spTree>
    <p:extLst>
      <p:ext uri="{BB962C8B-B14F-4D97-AF65-F5344CB8AC3E}">
        <p14:creationId xmlns:p14="http://schemas.microsoft.com/office/powerpoint/2010/main" val="3416740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smtClean="0"/>
              <a:t>1 – Les marchés publics - réglementations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nSpc>
                <a:spcPct val="110000"/>
              </a:lnSpc>
              <a:buClr>
                <a:srgbClr val="A9A57C"/>
              </a:buClr>
            </a:pPr>
            <a:r>
              <a:rPr lang="fr-BE" sz="3000" dirty="0" smtClean="0">
                <a:solidFill>
                  <a:schemeClr val="tx2"/>
                </a:solidFill>
                <a:latin typeface="Arial Rounded MT Bold" panose="020F0704030504030204" pitchFamily="34" charset="0"/>
              </a:rPr>
              <a:t>Lois des 15 et 16 juin 2006</a:t>
            </a:r>
          </a:p>
          <a:p>
            <a:pPr>
              <a:lnSpc>
                <a:spcPct val="110000"/>
              </a:lnSpc>
              <a:buClr>
                <a:srgbClr val="A9A57C"/>
              </a:buClr>
            </a:pPr>
            <a:r>
              <a:rPr lang="fr-BE" sz="3000" dirty="0" smtClean="0">
                <a:solidFill>
                  <a:schemeClr val="tx2"/>
                </a:solidFill>
                <a:latin typeface="Arial Rounded MT Bold" panose="020F0704030504030204" pitchFamily="34" charset="0"/>
              </a:rPr>
              <a:t>Passation : </a:t>
            </a:r>
            <a:r>
              <a:rPr lang="fr-BE" sz="2200" dirty="0" smtClean="0">
                <a:solidFill>
                  <a:schemeClr val="tx2"/>
                </a:solidFill>
                <a:latin typeface="Arial Rounded MT Bold" panose="020F0704030504030204" pitchFamily="34" charset="0"/>
              </a:rPr>
              <a:t>Arrêté Royal du 15 juillet 2011</a:t>
            </a:r>
            <a:endParaRPr lang="fr-BE" sz="2200" dirty="0">
              <a:solidFill>
                <a:schemeClr val="tx2"/>
              </a:solidFill>
              <a:latin typeface="Arial Rounded MT Bold" panose="020F0704030504030204" pitchFamily="34" charset="0"/>
            </a:endParaRPr>
          </a:p>
          <a:p>
            <a:pPr>
              <a:lnSpc>
                <a:spcPct val="110000"/>
              </a:lnSpc>
              <a:buClr>
                <a:srgbClr val="A9A57C"/>
              </a:buClr>
            </a:pPr>
            <a:r>
              <a:rPr lang="fr-BE" sz="3000" dirty="0" smtClean="0">
                <a:solidFill>
                  <a:schemeClr val="tx2"/>
                </a:solidFill>
                <a:latin typeface="Arial Rounded MT Bold" panose="020F0704030504030204" pitchFamily="34" charset="0"/>
              </a:rPr>
              <a:t>Exécution : </a:t>
            </a:r>
            <a:r>
              <a:rPr lang="fr-BE" sz="2200" dirty="0" smtClean="0">
                <a:solidFill>
                  <a:schemeClr val="tx2"/>
                </a:solidFill>
                <a:latin typeface="Arial Rounded MT Bold" panose="020F0704030504030204" pitchFamily="34" charset="0"/>
              </a:rPr>
              <a:t>Arrêté Royal du 14 janvier 2013</a:t>
            </a:r>
          </a:p>
          <a:p>
            <a:pPr>
              <a:lnSpc>
                <a:spcPct val="110000"/>
              </a:lnSpc>
              <a:buClr>
                <a:srgbClr val="A9A57C"/>
              </a:buClr>
            </a:pPr>
            <a:r>
              <a:rPr lang="fr-BE" sz="3000" dirty="0" smtClean="0">
                <a:solidFill>
                  <a:schemeClr val="tx2"/>
                </a:solidFill>
                <a:latin typeface="Arial Rounded MT Bold" panose="020F0704030504030204" pitchFamily="34" charset="0"/>
              </a:rPr>
              <a:t>Règles de fonctionnement propres à </a:t>
            </a:r>
            <a:r>
              <a:rPr lang="fr-BE" sz="3000" dirty="0" err="1" smtClean="0">
                <a:solidFill>
                  <a:schemeClr val="tx2"/>
                </a:solidFill>
                <a:latin typeface="Arial Rounded MT Bold" panose="020F0704030504030204" pitchFamily="34" charset="0"/>
              </a:rPr>
              <a:t>l’Ulg</a:t>
            </a:r>
            <a:r>
              <a:rPr lang="fr-BE" sz="3000" dirty="0" smtClean="0">
                <a:solidFill>
                  <a:schemeClr val="tx2"/>
                </a:solidFill>
                <a:latin typeface="Arial Rounded MT Bold" panose="020F0704030504030204" pitchFamily="34" charset="0"/>
              </a:rPr>
              <a:t> – délégations </a:t>
            </a:r>
          </a:p>
          <a:p>
            <a:pPr marL="411480" lvl="1" indent="0">
              <a:lnSpc>
                <a:spcPct val="110000"/>
              </a:lnSpc>
              <a:buClr>
                <a:srgbClr val="A9A57C"/>
              </a:buClr>
              <a:buNone/>
            </a:pPr>
            <a:r>
              <a:rPr lang="fr-BE" sz="2800" dirty="0" smtClean="0">
                <a:solidFill>
                  <a:schemeClr val="tx2"/>
                </a:solidFill>
                <a:latin typeface="Arial Rounded MT Bold" panose="020F0704030504030204" pitchFamily="34" charset="0"/>
                <a:hlinkClick r:id="rId3"/>
              </a:rPr>
              <a:t>http://www.ulg.ac.be/upload/docs/application/pdf/2013-07/cesame_-_procedures-delegations_-_corrige.pdf</a:t>
            </a:r>
            <a:endParaRPr lang="fr-BE" sz="2800" dirty="0" smtClean="0">
              <a:solidFill>
                <a:schemeClr val="tx2"/>
              </a:solidFill>
              <a:latin typeface="Arial Rounded MT Bold" panose="020F0704030504030204" pitchFamily="34" charset="0"/>
            </a:endParaRPr>
          </a:p>
          <a:p>
            <a:pPr>
              <a:lnSpc>
                <a:spcPct val="110000"/>
              </a:lnSpc>
              <a:buClr>
                <a:srgbClr val="A9A57C"/>
              </a:buClr>
            </a:pPr>
            <a:r>
              <a:rPr lang="fr-BE" sz="3000" dirty="0" smtClean="0">
                <a:solidFill>
                  <a:schemeClr val="tx2"/>
                </a:solidFill>
                <a:latin typeface="Arial Rounded MT Bold" panose="020F0704030504030204" pitchFamily="34" charset="0"/>
              </a:rPr>
              <a:t>Procédures d’engagement des dépenses</a:t>
            </a:r>
            <a:endParaRPr lang="fr-BE" sz="3000" dirty="0">
              <a:solidFill>
                <a:srgbClr val="2F2B20"/>
              </a:solidFill>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a:t>
            </a:fld>
            <a:endParaRPr lang="en-US"/>
          </a:p>
        </p:txBody>
      </p:sp>
    </p:spTree>
    <p:extLst>
      <p:ext uri="{BB962C8B-B14F-4D97-AF65-F5344CB8AC3E}">
        <p14:creationId xmlns:p14="http://schemas.microsoft.com/office/powerpoint/2010/main" val="405957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a:t>6</a:t>
            </a:r>
            <a:r>
              <a:rPr lang="fr-BE" dirty="0" smtClean="0"/>
              <a:t> – Les garanties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sz="3000" u="sng" dirty="0" smtClean="0">
                <a:solidFill>
                  <a:schemeClr val="tx2"/>
                </a:solidFill>
                <a:latin typeface="Arial Rounded MT Bold" panose="020F0704030504030204" pitchFamily="34" charset="0"/>
              </a:rPr>
              <a:t>Propriété intellectuelle </a:t>
            </a:r>
            <a:r>
              <a:rPr lang="fr-BE" sz="3000" dirty="0" smtClean="0">
                <a:solidFill>
                  <a:schemeClr val="tx2"/>
                </a:solidFill>
                <a:latin typeface="Arial Rounded MT Bold" panose="020F0704030504030204" pitchFamily="34" charset="0"/>
              </a:rPr>
              <a:t>: </a:t>
            </a:r>
          </a:p>
          <a:p>
            <a:pPr lvl="1"/>
            <a:r>
              <a:rPr lang="fr-BE" sz="2600" dirty="0" smtClean="0">
                <a:solidFill>
                  <a:schemeClr val="tx2"/>
                </a:solidFill>
                <a:latin typeface="Arial Rounded MT Bold" panose="020F0704030504030204" pitchFamily="34" charset="0"/>
              </a:rPr>
              <a:t>L’éditeur doit </a:t>
            </a:r>
            <a:r>
              <a:rPr lang="fr-BE" sz="2600" u="sng" dirty="0" smtClean="0">
                <a:solidFill>
                  <a:schemeClr val="tx2"/>
                </a:solidFill>
                <a:latin typeface="Arial Rounded MT Bold" panose="020F0704030504030204" pitchFamily="34" charset="0"/>
              </a:rPr>
              <a:t>garantir qu'il </a:t>
            </a:r>
            <a:r>
              <a:rPr lang="fr-BE" sz="2600" u="sng" dirty="0">
                <a:solidFill>
                  <a:schemeClr val="tx2"/>
                </a:solidFill>
                <a:latin typeface="Arial Rounded MT Bold" panose="020F0704030504030204" pitchFamily="34" charset="0"/>
              </a:rPr>
              <a:t>détient les droits </a:t>
            </a:r>
            <a:r>
              <a:rPr lang="fr-BE" sz="2600" dirty="0">
                <a:solidFill>
                  <a:schemeClr val="tx2"/>
                </a:solidFill>
                <a:latin typeface="Arial Rounded MT Bold" panose="020F0704030504030204" pitchFamily="34" charset="0"/>
              </a:rPr>
              <a:t>nécessaires à l'exploitation </a:t>
            </a:r>
            <a:r>
              <a:rPr lang="fr-BE" sz="2600" dirty="0" smtClean="0">
                <a:solidFill>
                  <a:schemeClr val="tx2"/>
                </a:solidFill>
                <a:latin typeface="Arial Rounded MT Bold" panose="020F0704030504030204" pitchFamily="34" charset="0"/>
              </a:rPr>
              <a:t>de la BD</a:t>
            </a:r>
            <a:r>
              <a:rPr lang="fr-BE" sz="2600" dirty="0">
                <a:solidFill>
                  <a:schemeClr val="tx2"/>
                </a:solidFill>
                <a:latin typeface="Arial Rounded MT Bold" panose="020F0704030504030204" pitchFamily="34" charset="0"/>
              </a:rPr>
              <a:t> </a:t>
            </a:r>
          </a:p>
          <a:p>
            <a:pPr lvl="1"/>
            <a:r>
              <a:rPr lang="fr-BE" sz="2600" dirty="0">
                <a:solidFill>
                  <a:schemeClr val="tx2"/>
                </a:solidFill>
                <a:latin typeface="Arial Rounded MT Bold" panose="020F0704030504030204" pitchFamily="34" charset="0"/>
              </a:rPr>
              <a:t>Il </a:t>
            </a:r>
            <a:r>
              <a:rPr lang="fr-BE" sz="2600" dirty="0" smtClean="0">
                <a:solidFill>
                  <a:schemeClr val="tx2"/>
                </a:solidFill>
                <a:latin typeface="Arial Rounded MT Bold" panose="020F0704030504030204" pitchFamily="34" charset="0"/>
              </a:rPr>
              <a:t>doit également </a:t>
            </a:r>
            <a:r>
              <a:rPr lang="fr-BE" sz="2600" u="sng" dirty="0" smtClean="0">
                <a:solidFill>
                  <a:schemeClr val="tx2"/>
                </a:solidFill>
                <a:latin typeface="Arial Rounded MT Bold" panose="020F0704030504030204" pitchFamily="34" charset="0"/>
              </a:rPr>
              <a:t>garantir l’Université contre </a:t>
            </a:r>
            <a:r>
              <a:rPr lang="fr-BE" sz="2600" u="sng" dirty="0">
                <a:solidFill>
                  <a:schemeClr val="tx2"/>
                </a:solidFill>
                <a:latin typeface="Arial Rounded MT Bold" panose="020F0704030504030204" pitchFamily="34" charset="0"/>
              </a:rPr>
              <a:t>tout recours ou action </a:t>
            </a:r>
            <a:r>
              <a:rPr lang="fr-BE" sz="2600" dirty="0">
                <a:solidFill>
                  <a:schemeClr val="tx2"/>
                </a:solidFill>
                <a:latin typeface="Arial Rounded MT Bold" panose="020F0704030504030204" pitchFamily="34" charset="0"/>
              </a:rPr>
              <a:t>que </a:t>
            </a:r>
            <a:r>
              <a:rPr lang="fr-BE" sz="2600" dirty="0" smtClean="0">
                <a:solidFill>
                  <a:schemeClr val="tx2"/>
                </a:solidFill>
                <a:latin typeface="Arial Rounded MT Bold" panose="020F0704030504030204" pitchFamily="34" charset="0"/>
              </a:rPr>
              <a:t>pourrait </a:t>
            </a:r>
            <a:r>
              <a:rPr lang="fr-BE" sz="2600" dirty="0">
                <a:solidFill>
                  <a:schemeClr val="tx2"/>
                </a:solidFill>
                <a:latin typeface="Arial Rounded MT Bold" panose="020F0704030504030204" pitchFamily="34" charset="0"/>
              </a:rPr>
              <a:t>lui intenter à un titre quelconque, à l’occasion de l’exercice des droits </a:t>
            </a:r>
            <a:r>
              <a:rPr lang="fr-BE" sz="2600" dirty="0" smtClean="0">
                <a:solidFill>
                  <a:schemeClr val="tx2"/>
                </a:solidFill>
                <a:latin typeface="Arial Rounded MT Bold" panose="020F0704030504030204" pitchFamily="34" charset="0"/>
              </a:rPr>
              <a:t>consentis, </a:t>
            </a:r>
            <a:r>
              <a:rPr lang="fr-BE" sz="2600" dirty="0">
                <a:solidFill>
                  <a:schemeClr val="tx2"/>
                </a:solidFill>
                <a:latin typeface="Arial Rounded MT Bold" panose="020F0704030504030204" pitchFamily="34" charset="0"/>
              </a:rPr>
              <a:t>toute personne physique ou morale qui </a:t>
            </a:r>
            <a:r>
              <a:rPr lang="fr-BE" sz="2600" dirty="0" smtClean="0">
                <a:solidFill>
                  <a:schemeClr val="tx2"/>
                </a:solidFill>
                <a:latin typeface="Arial Rounded MT Bold" panose="020F0704030504030204" pitchFamily="34" charset="0"/>
              </a:rPr>
              <a:t>serait susceptible </a:t>
            </a:r>
            <a:r>
              <a:rPr lang="fr-BE" sz="2600" dirty="0">
                <a:solidFill>
                  <a:schemeClr val="tx2"/>
                </a:solidFill>
                <a:latin typeface="Arial Rounded MT Bold" panose="020F0704030504030204" pitchFamily="34" charset="0"/>
              </a:rPr>
              <a:t>de faire valoir des droits sur tout ou partie du contenu de la </a:t>
            </a:r>
            <a:r>
              <a:rPr lang="fr-BE" sz="2600" dirty="0" smtClean="0">
                <a:solidFill>
                  <a:schemeClr val="tx2"/>
                </a:solidFill>
                <a:latin typeface="Arial Rounded MT Bold" panose="020F0704030504030204" pitchFamily="34" charset="0"/>
              </a:rPr>
              <a:t>BD.</a:t>
            </a:r>
            <a:endParaRPr lang="fr-BE" sz="2600" dirty="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20</a:t>
            </a:fld>
            <a:endParaRPr lang="en-US"/>
          </a:p>
        </p:txBody>
      </p:sp>
    </p:spTree>
    <p:extLst>
      <p:ext uri="{BB962C8B-B14F-4D97-AF65-F5344CB8AC3E}">
        <p14:creationId xmlns:p14="http://schemas.microsoft.com/office/powerpoint/2010/main" val="613314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a:t>6</a:t>
            </a:r>
            <a:r>
              <a:rPr lang="fr-BE" dirty="0" smtClean="0"/>
              <a:t> – Les garanties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sz="3000" u="sng" dirty="0" smtClean="0">
                <a:solidFill>
                  <a:schemeClr val="tx2"/>
                </a:solidFill>
                <a:latin typeface="Arial Rounded MT Bold" panose="020F0704030504030204" pitchFamily="34" charset="0"/>
              </a:rPr>
              <a:t>Accès</a:t>
            </a:r>
            <a:r>
              <a:rPr lang="fr-BE" sz="3000" dirty="0" smtClean="0">
                <a:solidFill>
                  <a:schemeClr val="tx2"/>
                </a:solidFill>
                <a:latin typeface="Arial Rounded MT Bold" panose="020F0704030504030204" pitchFamily="34" charset="0"/>
              </a:rPr>
              <a:t> </a:t>
            </a:r>
            <a:r>
              <a:rPr lang="fr-BE" sz="2600" dirty="0" smtClean="0">
                <a:solidFill>
                  <a:schemeClr val="tx2"/>
                </a:solidFill>
                <a:latin typeface="Arial Rounded MT Bold" panose="020F0704030504030204" pitchFamily="34" charset="0"/>
              </a:rPr>
              <a:t>: </a:t>
            </a:r>
          </a:p>
          <a:p>
            <a:pPr marL="411480" lvl="1" indent="0">
              <a:buNone/>
            </a:pPr>
            <a:r>
              <a:rPr lang="fr-BE" sz="3000" dirty="0" smtClean="0">
                <a:solidFill>
                  <a:schemeClr val="tx2"/>
                </a:solidFill>
                <a:latin typeface="Arial Rounded MT Bold" panose="020F0704030504030204" pitchFamily="34" charset="0"/>
              </a:rPr>
              <a:t>En </a:t>
            </a:r>
            <a:r>
              <a:rPr lang="fr-BE" sz="3000" dirty="0">
                <a:solidFill>
                  <a:schemeClr val="tx2"/>
                </a:solidFill>
                <a:latin typeface="Arial Rounded MT Bold" panose="020F0704030504030204" pitchFamily="34" charset="0"/>
              </a:rPr>
              <a:t>cas d’interruption d’accès au Produit de plus de 3 jours </a:t>
            </a:r>
            <a:r>
              <a:rPr lang="fr-BE" sz="3000" dirty="0" smtClean="0">
                <a:solidFill>
                  <a:schemeClr val="tx2"/>
                </a:solidFill>
                <a:latin typeface="Arial Rounded MT Bold" panose="020F0704030504030204" pitchFamily="34" charset="0"/>
              </a:rPr>
              <a:t>consécutifs, l’éditeur doit s’engager </a:t>
            </a:r>
            <a:r>
              <a:rPr lang="fr-BE" sz="3000" dirty="0">
                <a:solidFill>
                  <a:schemeClr val="tx2"/>
                </a:solidFill>
                <a:latin typeface="Arial Rounded MT Bold" panose="020F0704030504030204" pitchFamily="34" charset="0"/>
              </a:rPr>
              <a:t>à rembourser </a:t>
            </a:r>
            <a:r>
              <a:rPr lang="fr-BE" sz="3000" dirty="0" smtClean="0">
                <a:solidFill>
                  <a:schemeClr val="tx2"/>
                </a:solidFill>
                <a:latin typeface="Arial Rounded MT Bold" panose="020F0704030504030204" pitchFamily="34" charset="0"/>
              </a:rPr>
              <a:t>à l’Université </a:t>
            </a:r>
            <a:r>
              <a:rPr lang="fr-BE" sz="3000" dirty="0">
                <a:solidFill>
                  <a:schemeClr val="tx2"/>
                </a:solidFill>
                <a:latin typeface="Arial Rounded MT Bold" panose="020F0704030504030204" pitchFamily="34" charset="0"/>
              </a:rPr>
              <a:t>la part de la redevance </a:t>
            </a:r>
            <a:r>
              <a:rPr lang="fr-BE" sz="3000" dirty="0" smtClean="0">
                <a:solidFill>
                  <a:schemeClr val="tx2"/>
                </a:solidFill>
                <a:latin typeface="Arial Rounded MT Bold" panose="020F0704030504030204" pitchFamily="34" charset="0"/>
              </a:rPr>
              <a:t>annuelle </a:t>
            </a:r>
            <a:r>
              <a:rPr lang="fr-BE" sz="3000" dirty="0">
                <a:solidFill>
                  <a:schemeClr val="tx2"/>
                </a:solidFill>
                <a:latin typeface="Arial Rounded MT Bold" panose="020F0704030504030204" pitchFamily="34" charset="0"/>
              </a:rPr>
              <a:t>correspondant à la durée de l’interruption de service</a:t>
            </a:r>
            <a:r>
              <a:rPr lang="fr-BE" sz="3000" dirty="0" smtClean="0">
                <a:solidFill>
                  <a:schemeClr val="tx2"/>
                </a:solidFill>
                <a:latin typeface="Arial Rounded MT Bold" panose="020F0704030504030204" pitchFamily="34" charset="0"/>
              </a:rPr>
              <a:t>.</a:t>
            </a:r>
            <a:endParaRPr lang="fr-BE" sz="3000" dirty="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21</a:t>
            </a:fld>
            <a:endParaRPr lang="en-US"/>
          </a:p>
        </p:txBody>
      </p:sp>
    </p:spTree>
    <p:extLst>
      <p:ext uri="{BB962C8B-B14F-4D97-AF65-F5344CB8AC3E}">
        <p14:creationId xmlns:p14="http://schemas.microsoft.com/office/powerpoint/2010/main" val="4037220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a:t>6</a:t>
            </a:r>
            <a:r>
              <a:rPr lang="fr-BE" dirty="0" smtClean="0"/>
              <a:t> – Les garanties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sz="3000" u="sng" dirty="0" smtClean="0">
                <a:solidFill>
                  <a:schemeClr val="tx2"/>
                </a:solidFill>
                <a:latin typeface="Arial Rounded MT Bold" panose="020F0704030504030204" pitchFamily="34" charset="0"/>
              </a:rPr>
              <a:t>Retrait de contenu</a:t>
            </a:r>
            <a:r>
              <a:rPr lang="fr-BE" sz="3000" dirty="0" smtClean="0">
                <a:solidFill>
                  <a:schemeClr val="tx2"/>
                </a:solidFill>
                <a:latin typeface="Arial Rounded MT Bold" panose="020F0704030504030204" pitchFamily="34" charset="0"/>
              </a:rPr>
              <a:t> </a:t>
            </a:r>
            <a:r>
              <a:rPr lang="fr-BE" sz="2600" dirty="0" smtClean="0">
                <a:solidFill>
                  <a:schemeClr val="tx2"/>
                </a:solidFill>
                <a:latin typeface="Arial Rounded MT Bold" panose="020F0704030504030204" pitchFamily="34" charset="0"/>
              </a:rPr>
              <a:t>: </a:t>
            </a:r>
          </a:p>
          <a:p>
            <a:pPr lvl="1"/>
            <a:r>
              <a:rPr lang="fr-BE" sz="2600" dirty="0" smtClean="0">
                <a:solidFill>
                  <a:schemeClr val="tx2"/>
                </a:solidFill>
                <a:latin typeface="Arial Rounded MT Bold" panose="020F0704030504030204" pitchFamily="34" charset="0"/>
              </a:rPr>
              <a:t>Quelle que soit la raison </a:t>
            </a:r>
            <a:r>
              <a:rPr lang="fr-BE" sz="2600" dirty="0">
                <a:solidFill>
                  <a:schemeClr val="tx2"/>
                </a:solidFill>
                <a:latin typeface="Arial Rounded MT Bold" panose="020F0704030504030204" pitchFamily="34" charset="0"/>
              </a:rPr>
              <a:t>(arrêt de publication, transfert…), </a:t>
            </a:r>
            <a:r>
              <a:rPr lang="fr-BE" sz="2600" u="sng" dirty="0" smtClean="0">
                <a:solidFill>
                  <a:schemeClr val="tx2"/>
                </a:solidFill>
                <a:latin typeface="Arial Rounded MT Bold" panose="020F0704030504030204" pitchFamily="34" charset="0"/>
              </a:rPr>
              <a:t>obligation d’en avertir l’Université</a:t>
            </a:r>
            <a:r>
              <a:rPr lang="fr-BE" sz="2600" dirty="0" smtClean="0">
                <a:solidFill>
                  <a:schemeClr val="tx2"/>
                </a:solidFill>
                <a:latin typeface="Arial Rounded MT Bold" panose="020F0704030504030204" pitchFamily="34" charset="0"/>
              </a:rPr>
              <a:t> </a:t>
            </a:r>
          </a:p>
          <a:p>
            <a:pPr lvl="1"/>
            <a:r>
              <a:rPr lang="fr-BE" sz="2600" dirty="0" smtClean="0">
                <a:solidFill>
                  <a:schemeClr val="tx2"/>
                </a:solidFill>
                <a:latin typeface="Arial Rounded MT Bold" panose="020F0704030504030204" pitchFamily="34" charset="0"/>
              </a:rPr>
              <a:t>Si </a:t>
            </a:r>
            <a:r>
              <a:rPr lang="fr-BE" sz="2600" dirty="0">
                <a:solidFill>
                  <a:schemeClr val="tx2"/>
                </a:solidFill>
                <a:latin typeface="Arial Rounded MT Bold" panose="020F0704030504030204" pitchFamily="34" charset="0"/>
              </a:rPr>
              <a:t>le contenu retiré excède </a:t>
            </a:r>
            <a:r>
              <a:rPr lang="fr-BE" sz="2600" dirty="0" smtClean="0">
                <a:solidFill>
                  <a:schemeClr val="tx2"/>
                </a:solidFill>
                <a:latin typeface="Arial Rounded MT Bold" panose="020F0704030504030204" pitchFamily="34" charset="0"/>
              </a:rPr>
              <a:t>…% </a:t>
            </a:r>
            <a:r>
              <a:rPr lang="fr-BE" sz="2600" dirty="0">
                <a:solidFill>
                  <a:schemeClr val="tx2"/>
                </a:solidFill>
                <a:latin typeface="Arial Rounded MT Bold" panose="020F0704030504030204" pitchFamily="34" charset="0"/>
              </a:rPr>
              <a:t>de la totalité du contenu (en nombre de titres), </a:t>
            </a:r>
            <a:r>
              <a:rPr lang="fr-BE" sz="2600" u="sng" dirty="0" smtClean="0">
                <a:solidFill>
                  <a:schemeClr val="tx2"/>
                </a:solidFill>
                <a:latin typeface="Arial Rounded MT Bold" panose="020F0704030504030204" pitchFamily="34" charset="0"/>
              </a:rPr>
              <a:t>obligation de rembourser</a:t>
            </a:r>
            <a:r>
              <a:rPr lang="fr-BE" sz="2600" dirty="0" smtClean="0">
                <a:solidFill>
                  <a:schemeClr val="tx2"/>
                </a:solidFill>
                <a:latin typeface="Arial Rounded MT Bold" panose="020F0704030504030204" pitchFamily="34" charset="0"/>
              </a:rPr>
              <a:t> la </a:t>
            </a:r>
            <a:r>
              <a:rPr lang="fr-BE" sz="2600" dirty="0">
                <a:solidFill>
                  <a:schemeClr val="tx2"/>
                </a:solidFill>
                <a:latin typeface="Arial Rounded MT Bold" panose="020F0704030504030204" pitchFamily="34" charset="0"/>
              </a:rPr>
              <a:t>part de la redevance annuelle </a:t>
            </a:r>
            <a:r>
              <a:rPr lang="fr-BE" sz="2600" dirty="0" smtClean="0">
                <a:solidFill>
                  <a:schemeClr val="tx2"/>
                </a:solidFill>
                <a:latin typeface="Arial Rounded MT Bold" panose="020F0704030504030204" pitchFamily="34" charset="0"/>
              </a:rPr>
              <a:t>correspondant </a:t>
            </a:r>
            <a:r>
              <a:rPr lang="fr-BE" sz="2600" dirty="0">
                <a:solidFill>
                  <a:schemeClr val="tx2"/>
                </a:solidFill>
                <a:latin typeface="Arial Rounded MT Bold" panose="020F0704030504030204" pitchFamily="34" charset="0"/>
              </a:rPr>
              <a:t>aux contenus </a:t>
            </a:r>
            <a:r>
              <a:rPr lang="fr-BE" sz="2600" dirty="0" smtClean="0">
                <a:solidFill>
                  <a:schemeClr val="tx2"/>
                </a:solidFill>
                <a:latin typeface="Arial Rounded MT Bold" panose="020F0704030504030204" pitchFamily="34" charset="0"/>
              </a:rPr>
              <a:t>retirés</a:t>
            </a:r>
            <a:r>
              <a:rPr lang="fr-BE" sz="2600" dirty="0">
                <a:solidFill>
                  <a:schemeClr val="tx2"/>
                </a:solidFill>
                <a:latin typeface="Arial Rounded MT Bold" panose="020F0704030504030204" pitchFamily="34" charset="0"/>
              </a:rPr>
              <a:t> </a:t>
            </a:r>
            <a:r>
              <a:rPr lang="fr-BE" sz="2600" dirty="0" smtClean="0">
                <a:solidFill>
                  <a:schemeClr val="tx2"/>
                </a:solidFill>
                <a:latin typeface="Arial Rounded MT Bold" panose="020F0704030504030204" pitchFamily="34" charset="0"/>
              </a:rPr>
              <a:t>+ </a:t>
            </a:r>
            <a:r>
              <a:rPr lang="fr-BE" sz="2600" dirty="0" err="1" smtClean="0">
                <a:solidFill>
                  <a:schemeClr val="tx2"/>
                </a:solidFill>
                <a:latin typeface="Arial Rounded MT Bold" panose="020F0704030504030204" pitchFamily="34" charset="0"/>
              </a:rPr>
              <a:t>poss</a:t>
            </a:r>
            <a:r>
              <a:rPr lang="fr-BE" sz="2600" dirty="0" smtClean="0">
                <a:solidFill>
                  <a:schemeClr val="tx2"/>
                </a:solidFill>
                <a:latin typeface="Arial Rounded MT Bold" panose="020F0704030504030204" pitchFamily="34" charset="0"/>
              </a:rPr>
              <a:t>. de </a:t>
            </a:r>
            <a:r>
              <a:rPr lang="fr-BE" sz="2600" u="sng" dirty="0" smtClean="0">
                <a:solidFill>
                  <a:schemeClr val="tx2"/>
                </a:solidFill>
                <a:latin typeface="Arial Rounded MT Bold" panose="020F0704030504030204" pitchFamily="34" charset="0"/>
              </a:rPr>
              <a:t>mettre fin anticipativement au contrat</a:t>
            </a:r>
            <a:endParaRPr lang="fr-BE" sz="2600" u="sng" dirty="0">
              <a:solidFill>
                <a:schemeClr val="tx2"/>
              </a:solidFill>
              <a:latin typeface="Arial Rounded MT Bold" panose="020F0704030504030204" pitchFamily="34" charset="0"/>
            </a:endParaRPr>
          </a:p>
          <a:p>
            <a:pPr>
              <a:buClr>
                <a:srgbClr val="A9A57C"/>
              </a:buClr>
            </a:pPr>
            <a:endParaRPr lang="fr-BE" sz="2800" dirty="0" smtClean="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22</a:t>
            </a:fld>
            <a:endParaRPr lang="en-US"/>
          </a:p>
        </p:txBody>
      </p:sp>
    </p:spTree>
    <p:extLst>
      <p:ext uri="{BB962C8B-B14F-4D97-AF65-F5344CB8AC3E}">
        <p14:creationId xmlns:p14="http://schemas.microsoft.com/office/powerpoint/2010/main" val="1449644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smtClean="0"/>
              <a:t>7 – La loi applicable – les juridictions compétentes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r>
              <a:rPr lang="fr-BE" sz="3000" dirty="0" smtClean="0">
                <a:solidFill>
                  <a:schemeClr val="tx2"/>
                </a:solidFill>
                <a:latin typeface="Arial Rounded MT Bold" panose="020F0704030504030204" pitchFamily="34" charset="0"/>
              </a:rPr>
              <a:t>Référence explicite à la loi belge pour toutes les questions touchant à l’exécution et à l’interprétation du contrat</a:t>
            </a:r>
          </a:p>
          <a:p>
            <a:pPr>
              <a:buClr>
                <a:srgbClr val="A9A57C"/>
              </a:buClr>
            </a:pPr>
            <a:r>
              <a:rPr lang="fr-BE" sz="3000" dirty="0" smtClean="0">
                <a:solidFill>
                  <a:schemeClr val="tx2"/>
                </a:solidFill>
                <a:latin typeface="Arial Rounded MT Bold" panose="020F0704030504030204" pitchFamily="34" charset="0"/>
              </a:rPr>
              <a:t>Compétence exclusive des tribunaux belges pour toute action découlant ou se rapportant au contrat</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23</a:t>
            </a:fld>
            <a:endParaRPr lang="en-US"/>
          </a:p>
        </p:txBody>
      </p:sp>
    </p:spTree>
    <p:extLst>
      <p:ext uri="{BB962C8B-B14F-4D97-AF65-F5344CB8AC3E}">
        <p14:creationId xmlns:p14="http://schemas.microsoft.com/office/powerpoint/2010/main" val="1229528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Clr>
                <a:srgbClr val="A9A57C"/>
              </a:buClr>
              <a:buNone/>
            </a:pPr>
            <a:endParaRPr lang="fr-BE" sz="2600" dirty="0" smtClean="0">
              <a:solidFill>
                <a:schemeClr val="tx2"/>
              </a:solidFill>
              <a:latin typeface="Arial Rounded MT Bold" panose="020F0704030504030204" pitchFamily="34" charset="0"/>
            </a:endParaRPr>
          </a:p>
          <a:p>
            <a:pPr marL="114300" indent="0">
              <a:buClr>
                <a:srgbClr val="A9A57C"/>
              </a:buClr>
              <a:buNone/>
            </a:pPr>
            <a:endParaRPr lang="fr-BE" sz="2600" dirty="0">
              <a:solidFill>
                <a:schemeClr val="tx2"/>
              </a:solidFill>
              <a:latin typeface="Arial Rounded MT Bold" panose="020F0704030504030204" pitchFamily="34" charset="0"/>
            </a:endParaRPr>
          </a:p>
          <a:p>
            <a:pPr marL="114300" indent="0">
              <a:buClr>
                <a:srgbClr val="A9A57C"/>
              </a:buClr>
              <a:buNone/>
            </a:pPr>
            <a:endParaRPr lang="fr-BE" sz="2600" dirty="0" smtClean="0">
              <a:solidFill>
                <a:schemeClr val="tx2"/>
              </a:solidFill>
              <a:latin typeface="Arial Rounded MT Bold" panose="020F0704030504030204" pitchFamily="34" charset="0"/>
            </a:endParaRPr>
          </a:p>
          <a:p>
            <a:pPr marL="114300" indent="0" algn="ctr">
              <a:buClr>
                <a:srgbClr val="A9A57C"/>
              </a:buClr>
              <a:buNone/>
            </a:pPr>
            <a:r>
              <a:rPr lang="fr-BE" sz="3200" dirty="0" smtClean="0">
                <a:solidFill>
                  <a:schemeClr val="tx2"/>
                </a:solidFill>
                <a:latin typeface="Arial Rounded MT Bold" panose="020F0704030504030204" pitchFamily="34" charset="0"/>
              </a:rPr>
              <a:t>Merci de votre attention</a:t>
            </a:r>
          </a:p>
          <a:p>
            <a:pPr marL="114300" indent="0" algn="ctr">
              <a:buClr>
                <a:srgbClr val="A9A57C"/>
              </a:buClr>
              <a:buNone/>
            </a:pPr>
            <a:r>
              <a:rPr lang="fr-BE" sz="2600" dirty="0" smtClean="0">
                <a:solidFill>
                  <a:schemeClr val="tx2"/>
                </a:solidFill>
                <a:latin typeface="Arial Rounded MT Bold" panose="020F0704030504030204" pitchFamily="34" charset="0"/>
              </a:rPr>
              <a:t>Pour toute question :</a:t>
            </a:r>
          </a:p>
          <a:p>
            <a:pPr marL="114300" indent="0" algn="ctr">
              <a:buClr>
                <a:srgbClr val="A9A57C"/>
              </a:buClr>
              <a:buNone/>
            </a:pPr>
            <a:r>
              <a:rPr lang="fr-BE" sz="2600" dirty="0">
                <a:solidFill>
                  <a:schemeClr val="tx2"/>
                </a:solidFill>
                <a:latin typeface="Arial Rounded MT Bold" panose="020F0704030504030204" pitchFamily="34" charset="0"/>
              </a:rPr>
              <a:t>l</a:t>
            </a:r>
            <a:r>
              <a:rPr lang="fr-BE" sz="2600" dirty="0" smtClean="0">
                <a:solidFill>
                  <a:schemeClr val="tx2"/>
                </a:solidFill>
                <a:latin typeface="Arial Rounded MT Bold" panose="020F0704030504030204" pitchFamily="34" charset="0"/>
              </a:rPr>
              <a:t>aurence.thys@ulg.ac.be</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24</a:t>
            </a:fld>
            <a:endParaRPr lang="en-US"/>
          </a:p>
        </p:txBody>
      </p:sp>
    </p:spTree>
    <p:extLst>
      <p:ext uri="{BB962C8B-B14F-4D97-AF65-F5344CB8AC3E}">
        <p14:creationId xmlns:p14="http://schemas.microsoft.com/office/powerpoint/2010/main" val="1849686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BEBA8EAE-BF5A-486C-A8C5-ECC9F3942E4B}">
                <a14:imgProps xmlns:a14="http://schemas.microsoft.com/office/drawing/2010/main">
                  <a14:imgLayer r:embed="rId4">
                    <a14:imgEffect>
                      <a14:sharpenSoften amount="-67000"/>
                    </a14:imgEffect>
                    <a14:imgEffect>
                      <a14:brightnessContrast bright="-27000"/>
                    </a14:imgEffect>
                  </a14:imgLayer>
                </a14:imgProps>
              </a:ext>
              <a:ext uri="{28A0092B-C50C-407E-A947-70E740481C1C}">
                <a14:useLocalDpi xmlns:a14="http://schemas.microsoft.com/office/drawing/2010/main" val="0"/>
              </a:ext>
            </a:extLst>
          </a:blip>
          <a:stretch>
            <a:fillRect/>
          </a:stretch>
        </p:blipFill>
        <p:spPr>
          <a:xfrm>
            <a:off x="0" y="858968"/>
            <a:ext cx="9144000" cy="5140064"/>
          </a:xfrm>
          <a:prstGeom prst="rect">
            <a:avLst/>
          </a:prstGeom>
        </p:spPr>
      </p:pic>
      <p:sp>
        <p:nvSpPr>
          <p:cNvPr id="5" name="Sous-titre 4"/>
          <p:cNvSpPr>
            <a:spLocks noGrp="1"/>
          </p:cNvSpPr>
          <p:nvPr>
            <p:ph type="subTitle" idx="1"/>
          </p:nvPr>
        </p:nvSpPr>
        <p:spPr/>
        <p:txBody>
          <a:bodyPr/>
          <a:lstStyle/>
          <a:p>
            <a:r>
              <a:rPr lang="fr-BE" dirty="0" smtClean="0">
                <a:solidFill>
                  <a:schemeClr val="bg1">
                    <a:lumMod val="95000"/>
                  </a:schemeClr>
                </a:solidFill>
              </a:rPr>
              <a:t>Comment sont gérées les licences dans Alma ?</a:t>
            </a:r>
            <a:br>
              <a:rPr lang="fr-BE" dirty="0" smtClean="0">
                <a:solidFill>
                  <a:schemeClr val="bg1">
                    <a:lumMod val="95000"/>
                  </a:schemeClr>
                </a:solidFill>
              </a:rPr>
            </a:br>
            <a:r>
              <a:rPr lang="fr-BE" dirty="0" smtClean="0">
                <a:solidFill>
                  <a:schemeClr val="bg1">
                    <a:lumMod val="95000"/>
                  </a:schemeClr>
                </a:solidFill>
              </a:rPr>
              <a:t>Où trouver les clauses de licence utiles pour les usagers et la gestion des e-ressources ?</a:t>
            </a:r>
            <a:endParaRPr lang="fr-BE" dirty="0">
              <a:solidFill>
                <a:schemeClr val="bg1">
                  <a:lumMod val="95000"/>
                </a:schemeClr>
              </a:solidFill>
            </a:endParaRPr>
          </a:p>
        </p:txBody>
      </p:sp>
      <p:sp>
        <p:nvSpPr>
          <p:cNvPr id="4" name="Titre 3"/>
          <p:cNvSpPr>
            <a:spLocks noGrp="1"/>
          </p:cNvSpPr>
          <p:nvPr>
            <p:ph type="title"/>
          </p:nvPr>
        </p:nvSpPr>
        <p:spPr/>
        <p:txBody>
          <a:bodyPr/>
          <a:lstStyle/>
          <a:p>
            <a:r>
              <a:rPr lang="fr-BE" sz="3200" dirty="0" smtClean="0">
                <a:solidFill>
                  <a:schemeClr val="bg1"/>
                </a:solidFill>
              </a:rPr>
              <a:t>e-</a:t>
            </a:r>
            <a:r>
              <a:rPr lang="fr-BE" sz="3200" dirty="0" err="1" smtClean="0">
                <a:solidFill>
                  <a:schemeClr val="bg1"/>
                </a:solidFill>
              </a:rPr>
              <a:t>Resources</a:t>
            </a:r>
            <a:r>
              <a:rPr lang="fr-BE" sz="3200" dirty="0" smtClean="0">
                <a:solidFill>
                  <a:schemeClr val="bg1"/>
                </a:solidFill>
              </a:rPr>
              <a:t> : LICENSE MANAGEMENT</a:t>
            </a:r>
            <a:endParaRPr lang="fr-BE" sz="3200" dirty="0">
              <a:solidFill>
                <a:schemeClr val="bg1"/>
              </a:solidFill>
            </a:endParaRPr>
          </a:p>
        </p:txBody>
      </p:sp>
      <p:sp>
        <p:nvSpPr>
          <p:cNvPr id="2" name="AutoShape 2" descr="data:image/jpeg;base64,/9j/4AAQSkZJRgABAQAAAQABAAD/2wCEAAkGBxQREhUUEBQVFhUWFBUVFhQUFRQVFBQVFBUWFxQVFBQYHCggGBolGxQUITEhJSkrLi4uFx8zODUtNygtLisBCgoKDg0OGxAQGiwmICYvNCwsLDI0LDUsLCwsLCwsLCw3LC8sLCw3LCwvLCwsLywsNTAwLCwsLCwvLywsLC8sLP/AABEIAKgBLAMBIgACEQEDEQH/xAAbAAACAwEBAQAAAAAAAAAAAAAABQMEBgIBB//EAEcQAAEDAQUFBAYHBgUCBwAAAAEAAgMRBAUSITEiQVFhcQYTgZEyUmJyobEUI0KCwdHwQ1OSorLhFTNjwvEHgyQ0c5Ojw9L/xAAaAQACAwEBAAAAAAAAAAAAAAAABAECAwUG/8QAMhEAAgIBAgQEBQMDBQAAAAAAAAECAxEEIRIxQVEFImHwE3GRodEygbEjM/EUQlLB4f/aAAwDAQACEQMRAD8A+4oQhAAhCEACgntbGAlzgANc9Op3KK95iyGRzdQ06ajmF8wtE7nmryT1OQ5AbgkNZrHQ0kt2Y23cGxuLd2tiZkyrzy089PKqn7PdoRaS5jm4XAYgK1Bbod2oqPNfPQ1MLjtws8zZDUgVDgNaEU/I+CQr8Qs+InJ7dRaOolxLPI+nLyqQWvtOxrcTRs+u/wCrZ0xPp8K9EosfaFtrc5rZswK4WBzajSoc4AndmA1dZ6hP9Kz/AANuxdDWWm8Y4/ScM9BvPTj0CSXl2nwHCxhr7WWuhzz8KBRNLGHZG0dSKuc7qdT4pTfFogY/FaHtYaAYCcT8q0Pdtz378kpqbbeHyySZlZOWNngjtF6TTGmI9GVHmdadSvILucRVxDQNdMurtB5pRJ2qxHu7FAXncSMX/wAbNlvUkpbbnyPzttopT9lHSR4O8UbSOM58Vz1Rl5lmT9eQvwJ7vcdWy3WeImspfTRsdKafalOX8IKBe8zm1Y1sEXruOGv33ZuPuhZr/Emx/wDl42tP7ySksvUYhhb4DxU0N1Wi0HHJUA/bmJqRyB2j5UWsNMs7Isodh0O0DWZMJkcdXEFrfjtO8gmNmvSSQh5eajMEE5eOp8VmLwuXui0961rMNXSSbNXVNRHGKudlTILmO/o4tiEOldpjfstJ9mMZnxI6JmFbWyL8j7Ky8WCNrnuDcTQ6m/MZ5a0VqKQOAc0gg5gjMFfJIbRJQOtLsAOYa7Inm2JufjRNrHfrizu4nODQSak0OfIaeZXao0t9m7jhdyk9fXDbmfR0JJ2YtrpGOa8lxaRQnM0dXU79CnIeDlUZa8uqrZBwk4sbqsVkFJdTtC8QqGh6hCEACEIQAIQhAAhCEACEIQAIQhAAhCEACEIQAIQhAEc8Qe1zTo4EeYovlRs78bmtaSQSDypxOgX069C4ROLCQQK1HAa/CqyRl4pLV6aN2MvkY3VqeBV/hZa1zpHUDQTRuZNBpXQfFZqftA5uULWNp+0LcbzzGKob4CvNam+ryZHE8yGjaEV4k6Ac18+kbQkcCQlY1VQflQu4pfpOrRaHyOxSOc93FxLj5lTXXbDDK2QCuGuzXDiBBFK7tVHZLLJKaRMc88hkOp0HimzLhbHna5mx01a01OlaYqHOm5rXahMV1WXPhgslW1FZZPPedtnbUYbNEcsTj3IPIE/WPPIaqS7uzAcauDpTrilrBF1Ef+a/xwg8VAb8ggyskNXUp3slQfDPGR4t6JZNfc73BxlcCDUBuywH3G0B8V1NP4DNrM3gweqgnyyfQLNc7GtwyGrf3bAIofGNubx75cqHaG7Y5zE1rsIZjGGNoqQ7DQN3N9E7khvLtvEwD0pH0FWN+rY00zDnkVJHIEc0j+n2+3A90O7h+04fUwAe3K41cPE9El8Nt8EYjsrIKPoaaa2WSxb2h43NpLPXnujPIlqSy9q57Q/BYojXiB3sniSMLB4eK7ubsax1CcVoPs1hso/7hGKT7goVrpbhw2eRoIB7t+GGBvdRYsJoCBtSZ+sack1Xod0rHj09/wDZi7ZNeRfgwxujax26cl++OI97KeT5CcLelSVZit4j2bLGIq5YhV8zuXeHP+EBMbH2ZOtoeGD1GUc/z0HxTV1os9jbUBkVRk51XSvHsjNxHQUXaqq09G1ceJ9xCSts/uPhXbr9BDNdUzInzzDCBQ0efrHYnAVpqNd9NFauoua3HJ9Wz1n7NeTQc3HkEuvPtmXHDA01OjpAHPJ3YYxVoPXEqxu+Z5Ettk7oEVHeEvmcPYiGYHkAm1Kclif2Jr0Tsl/TT9/Y1UXabDVsBNHUq70QaVpQelvO8dEyu28DC9srzTX0jhxA6gACpFeAKxDbzZEKWZlP9WWj5D0b6LPj1C6ZK8PrLixEA1fXEQdDnnRT/pMp52z9WdrT+FKOHY+XQ+ls7USF4NBgrm2m7lnUHx8FrwV8rsT8TcuC0Nr7W1GCHKgALhQn+LNo8MXULl6rSrKUFjuPWU5xwo2i9WZuG/dh/wBIfoRhyq51a7IaM3Up8Vdu7tFHNJ3YDgTXCThINN1QTnQV4c65LmWJVz4G9yn+nsw2lsuo5QhCgwBCEIAEIQgAQhCABCEIAEIQgAQhCABeIQUAJbzv1jWuDWl5oR6reBzOfwWVfJkmN+RYZXjcTUdHZ/mkcj6CnDJY2cikjP8AaeB1pkgga4NxukzdWlWtad2+lfNOLF2ZiZQykyOoK12WVAoThH4kpHfMpa+GRoJLJ2GgFSWmuIADk1auaeix08IvOVvkygluWRMyMUFGgaAAADoAvn9/Sl8zidKmnQ5/rorfay9jFE4tO0SA3kTXPnQApBc7nzxR0Dnv2mmlXOJDq1Pg4ZldnwqxK1p9hPXpuKx3JcKK/rmtHd3ZF76GdwYPVbRz/P0W/FPJ4IbDGXxsAdpjdtO5mpz03Cg0XYlq4Z4Y7v31FqdDZY0nsZ25OzTiTLJBE0mhEloxOpzbBiArpmaeK0Nr+jwUdaX944Zt77Qf+lZmig64QPaWWt3ayZ+UdI/aGcn8Z9D7oCRucSSSSScyTmSeJO9Zx07k23tnseho8LrhhzeT6VdvamOfEGhwLdA4AFw4gAnyrwVe+O0TIaiZ4Yf3bdqU/dHo9XUC+emaRgPcOc15GGrXYSQSKjFUU04qaxdmRiH0qQ4zmLPZx3s509MjJmudSolpIRkL6rTWO3hr5e+pZt3bGWR2CysLSdCB3kx6ZUb4Co4qKHs7I51bbIWOfn3TazWuT7grTq5bK5+zr2ijWtsjDqIiJLS/37QfR+6tBYLFDZge6YG19J2r3e885lZy1EIbR+35/GSK9FXDeW7MFbo3WENEUIgLwSHuIktBANNp+jK1GQzHFeXf2antBxyVjacy+Wpe7mGnaPU06ra2u0xue1wYHyNBDTTE5tdcPDTVZy+u1UcdQX94/wDdxkUB9uXMDoMR4gLWGqmoYjFJ9WdGDeMRWBrd922ezEd2wySeu/acD7I0b4Z81nr+vCAzmWRxlfQN7uNwwDD68uY8BXms3br+ntR7ttcJ/ZRA0Pv73/eNOitQ3K2LO2Po79xHR0u7J50j8c94qk7dZGluUpb/AHGtPpZ2S8qyy4LzltBDGDLKkUYIbyqNXeJKZNtDYBSR1X/u4yCRye/0W9MyOCU/T3u+qs7O7a7IRxVMj+Ic8bT+YFByWgubsY7J1qdgb+7YQXnk52jfCvguNd4jbc8V7LudpaGjTx4tTL9iKzXg6Q7mtP2W7+GInN3j4UWhuAf+Ii98LJ2YfXyNjaaCSQNAqaNa8gDnkEz/AMSwEYHbQ0wOyHWQf7fMJCMnnLGdRWnFxhtlfyj6ded+RQVBOJ/qNpUV0xE5NHU9KqS570baWFzQRQ0IO48RyK+ZWUueQAKknIAcdcvx14rX3NIbNGWGmNzqkA1IFAADuB1466LaWrUXmX0PPajQV114i8y99OxrULPWe0OxtNd48anOvFaFaafUK5N4xg5ltTrxkEIQmTIEIQgAQhCABCEIAF4vV4gAXJKCVw4oAz3auP0H9WnwzH4rI2orc38zFC7ltDw1+FVhLUclnJFWW3Rtw7IABHia8TvVOWTLw+SlsctYxyJH4j4FVLWaK3QgxnbUl0eW54+TgPmvolxNibBGYGNYx7GvAYAAcbQanic9SsbelyS2lrgwAA0235NycK8zlXQLQ3Mww2eOIuxGNuDFSlaE0yrwoFeiLyyvJsb2i3BgWP7Q302YmGpxgF9OAaR6R4ncOGeWVb142qma+eXDFLaLUCxj3lxcX0BIAeHZudo0V3nguvp4xj5mZVzfxl6DRd2eF8jsMbS53Boqep4DmVrLs7F6G0v/AO3Gf6n/AJea1Fns8cLcMTWsbwaKV5k7zzKas18I7Q3f2OzK7sZO6uxjjR1pfhH7thBd95+g8K9Vo4HQWVh7prGNGRdUBtfbkPpHlmeST9qL5LAGsPGo4nQV5DWm/JZC1Wt8pDpXFxAoK6NHBoGTRyC4Gu8TscnD/H0OpovDHqIqyb27GnvPtdXKGrvaNWsHRnpO6uI91Lx2swRn6QXvfU4WtAbi37TtGgaZAnTLVIlFLZ2SFolc5rQcywNLs9wDsuC5+m1coXKc3t1OrqPDq/gOFcVnp7+RzefaSe0nu27LXZdzEDte+fSf45cgrNk7MltDbH93WmGBgxzvroA0ejXnkeK1dxXG8Clnj+ixnWaQYrVJ0H7P5jcSFqLsuuGzVMbavPpSPOKRxOpLt1eVE7brbLNobLv1ON8Oqr9b4n2XL93/AJ+SElzdnJMNGN+hxHXCcVqk96Q+h4Z7jVeWzsY0zbDhHAGtGpdI52eIiumup8lobVeQbvSO8r7DW4nuDGmtCc3Op6jRm7wy4kJKcYf7txim/Ut/09lywuX/AK/nn0GFnEFjaRC0NOhcc3u6u18NErve/wAMyeSD6jc5PEaMHvZ8AVlLw7SucaQ1YPXJ+tPQjKPo3P2iuLhuGe15xtwxj0pn7MYzzNT6R6eJCynbhbbI3VEIee15fqT2i9HPq0UYw6sb9qp+27V5+FdAE/um4HYRJaD3Me7F/mP5NZr5q1YbLZ7H/kjvpf38g2Wn/SZ+J+Ks2ayy2p2KpPGR2gpuHHoNOS589S5PhrWX79/gizUNrbyrv19/P6FhtvawYbO3A3QuOcjup3dB5q1ZSWmjgQd4OueeavWKxRWfMbT/AF3a/dH2fnzS6MOllkfowONXuyaKZanos7KJQSlN7tiCtjLOFt3fUe2E7ba6VB8s0ytt6huTfPeeg/E/FZWW9WjZiz9sj+lp+Z8t68s7i80FXOPiStqrpxi4x29eotOpSeZGkum1OfJqaUJIrXx6pvJMBqklj+oBxHbNMhqBzO5S96Xa/wBlvXqnXXwx5idkVKWVyHEbw4VC6VexDZ8SpyaLq1zzWpS7C7W56heNdXReq6ed0QCEIUgC5JXpXDigDxxUL3LpxUEhQBDOaih0KwFsjwuc07iR5LczuWRv6OkhPrAHx0Py+KoyGK7A+hc3x8sj8wvLboomHC8HnTzyUlp0KtDlgqWLtlrFT1SR+P4qB7qVHj5/8KC6Jdp7eIDvLI/MKW1LaD5BzQmvN9Us/wClNpw2iaP14g7/ANt4H/2FN3WJ078LKCm0STQAAjz1Uly9nY7HIJAXOkOJpccgA7c1o3VA1qm5WR+G4vmZVQl8Ti6GtmtIaFnL6vrA1ziaNbqfyG88lPbrRksH2utJLA3i+vkD+aKUkuI6MFlkkV7G1BznANwvo0DOjSMqneajXJBco+w9yT2jvMDaMOEd46oZVpNQD9o0Og+C+k3T2Whgo5/1sgzxPGyD7LNB1NTzXD1Ncp3NnpNL4jVTp0nu+yMfdPZ2a0UIGBnrvBzHsN1d8BzW0um4ILNRwGN4/aPoXD3Ro3wz5lMLRaANUskvAEnPIUJ86UVGoVRcmL3au7Ubco9kOWYn1I0GZcTRoHEuKoWq+Y48ovrX+u6ojB9kau+A6pLbbxkmye7ZGjBk0eG88zmqpK5V2snZstkZQo7nHaC95RG6Qlrn1ABc0ENqabLfR36EEclj7NFPbJaRtfNI7U5k8i5xyaOq1lpiZI3DKCWEguAOE5EHI7tForshcYxHZYxZYN5FTJJzxaurxyrxKtp7JcPClljLv+FDCEt19koLMQbWfpE26zx5xtPB5pVx5U8N618VhfLTvyGMHowR5NFNK0/ueY0UlhsccI2Bnvcc3Hx3dBku57YBvTSoT3tefToc2zUzm9vr+O38ndpsMTsGJuyytGDJpLqZuA10+OdV5LbPssHIAfrIKm+QlpfI4RxjV7svIbz+hVILw7TgVZZQWjfKf8x3u+p116Ks7opvgW5WNcpcx9b7ayH/ADjifuiac/vn7I/VCkVsvZ8x2jRo0Y3Jo8N55lI7OXyvDYw573HQZk8T/dbG77gjs4D7WQ+TUQtOyOGM7/l11S0v+U2aNxr+ZHc92PmGM7EY1kdkPu8U6FsZEC2AUG+R3pO6cB+slVntMkzsNNNGDJrBpnw6lX7JYWs2n7Tv5W9BvPM/BVgp3bR2Xf37+QrZZnn9DyBrqYnCgJyrqa76bh1V+Iqhb7TUtA3n9fNMII8ABk13N3+PBS61CXDEzzlZY3jkDWDoD0qqM9rLtNOO/wAOCrSTF2um4bgpLLHicB59E3KyVmI/tgy4UtxpYo8LBzz81OhC68Y8MUkYsEIQrAeFRuUhUbkAQuUEisOCgegCnOkN9WcuAoMwfgf+AtBKFRtEVVXBBkZbDT0j4D81WnWgtcACRWpuamPMhoV2Z+GVvOrfMZfGiYWnQpVbTh2uBqPDNM+8DgCNHAEdCKhaxBFO75sM7edW+Yy+ICaWs7+Bqs9aZMDg71XA+Rqn9ozqrWc8l6+TQtt78isL2kdUN94/JbO2nJKYey77Y3EXhkYec/Sc6goQ0bup8it4zSg8m8XuOv8ApLaa2SRp+zO6nRzGH51WstdsDQs/cFhjsjXxxAgHCSSauccwST5aZLm87VkubY8tsZpjlla+b4wgucdkHOmp5DmUnuC9XzulD6AAMc1o0bRxrnqTpmUo7R2muEe8fkB+K67FOJne0AkuidQAVJIcwig80heuKLOxLEa+FGtL11ZbO+U0jbXidGt95275pxYOz5O1OaD1GnM+84adB5p4xrWANaA1o0AFAkqtG3vPb+ROzVxW0N39hdd1xsjo6TbfzGw3o3f1PwTOSeipz2sBeQva2r5waD0WaYjz/X5JpzhUsIUk3LzTZagjfN6GTRq85NHHPeuLRbYYgWxgSv3yPFWj3Qf11S+8b4fLsijWDRjchyrxVEJKy9yKZbEnam8Hvm23EgNBa37LK5HCNBUiql7Pdm5rXtn6qEZmV+QI9gfa66fJObLd1l7wz2kOkcAA2LIR5b3cehy5FPC6S0UMmxGPRYMsuQ/Eqa3xJKCyzSVzUcI9u9kdnb3ViZmfTmd6buZO4foAK7Z7MG5uzdrU8eX5rxmFgo0UChmtVE1CmMPNLd/Ze+4o5ORbxNZXCAKmp4kneTvULXvldhjFeJ3DqVzZrI6QYnnBHxOrugVwzADBGMLPiepUSsztEMHUUbIvR25PXOjeTR+vwRiqanMqJqlasiSRqaXXFkXcch+P65JZG2poN6fRMwgAbgm9HDinxdjOb2O0IQuoZAhCEAeFcldlcFAETgoXhWHBRuCAKcjVVmamD2KtIxACW1xVSC32da6aJLbTZlBBhbXYi5TWZuGNo9UYfBuQ+FE8tdnSqRlKq0OYIT3kytU0scuOKN28sbXqBQ/EFLrxkA5ngurgmxQUIoWucKdTX8VtJZhnsEJYnjueWzerHZOb6uVnCSvg5o//ACVXtu9Q9l5aTTN4ta7+E0/3KvOtjCHczqO6j8Qk96SZJtat3j8khvV2RSchrTvcyl9P2m+7+JWt/wCkJGO05CuGKhpmBWSoB4HLyCy8l3y2iRrIWFxwCtNGipzc7Ro6rddiLk+hufifie9gxU9AYTo2uZ1OfwWUF1HNbYuHhzubaSSgSi2W7cF5brXks/aLdhbI8atbl1dksbptLYSpgWb27RMswAiAkmIqXO9COugpvPLz4KX6S6QMc81rFGa5CpcKuNBzXz+aQkknMnMnmVuLBnFEf9GP+lc+yOI5fM0t6FkKWFhccLBiPy5k7gpbFYHSZnZZx3u90fj806hjbGKMFB8SeJO9FWllPeWyF5TS5EViu4M2n7Tv5W9BvPM/BW5J1VmtFFHZYJJzRmTRq8+iPzPJOZjXHEdkZbvdnb7QXENYCSdANSr9nsLYqOn2n6iMaDm79eeq9icyAYYc3H0pDmT7v6p11UVa5nXil5ScixYlnLzV3gNw6BDVG1StVcgSNUrQo2qVqjIF67Iqurw+ZTZV7DFhYOJz81YXa01fBWvqYSeWCEIW5UEIQgAXJXS5KAOCuSuyuCgCNwUT2qcrhwQBSkYqc8SZvaq0jEAIbVAkltsq1s0KXz2dSiDFT3dxUNhs3dl9K50NOFK6ea09qs6UTRUKt0JjzTFlrCU3ZLgtjR61W/yPI+LQm9sICzTpnNtDHuoAJYqdKnF8CtKYuSa9BhNZNpaNPFZ+9jslaCbes/e/olJM2qeGNOxE31EjeEgPnGz8imYfST7p+YWa7Dy7c7fZhPkHA/MJ/O7aHj8lSP6Q1axcyK8Z8lnbfL9UecnyCaXpJkUhtjvq2cy8+RoEpcjWrkK5XL6p2cu5vcQOftHuYyB9kVaCMt5zXywsJNACScgBmSeAC+v3Ts2eEHIiGMEcCGAEK9UIvmjLUSeEXXvoqVptNFxa7VRU7FNV4ec6OGFp3nX9f2VLrMGEUOLJddR3loJYzcz7T/y+fRWZ7XiGFgwsGjR+P5f8qtLO55xPNSfIcgNwQEm3ndliRqkao2qRqq2SStUrVE1StVWwJWq3Y4sTgN2/oFQdLQgNFXHRo+ZO4c09uqAsbtGpOZ3AchyW+nq45JvkVk8IYIQhd0XBCEIAEIQgAXJXS8QBwVwVIVG5AHK5K6K8KAI3BQvarBUbggCnIxU5Y0ye1V5GKQE1ohSi2WZaaWJUpoFOQMfNd9dUstl1tOoWztECVWmzoyWRSea+ISK9xsO6FPntyWfv+UhjsAqTlyS8hqreSSK3Y6SlqePWi+LSynzK1Np1HU/IrHdnH4bY3gcbf5DT4gLY2rd1CpDka67+6Jb4dslLW2cymGNpALg0AnQF530V6/TRhVazuw2iH2ZIR/M380vat0RW/KzRw3LHZhs7T6ZyHXmGj7I/RJThs9I2e435BQXmciq5k+rb7rfkE1JJR2E8tvcrXjakzumHZaTqBTxdmfyWZtb8Tw3i4DzK2NibRg81zLjVFkLtq4Ckal2yTtqlao2rsFZtkkrVz3hJwR5u3n7LOvE8lAxzpDhjyG9/4M4nn+g6u+yBgo0friUzTp3LzSKuXYmuywhnMnVx1J5puwKCFqstXQijFs6C9XgXqbjyKAhCFYAQhCABeL1eIA5K4KkK4KAIyuSpCFwQgDkrgrshclAEbgo3NUxXBCAKsjFWljTBzVC9iCRRNCl1os60EkSqS2dBJlLTZaqhPdwINQtbLZ1QngUMsmZKzXY2ORrmj7Q+OqZ2vTxHzU9ogUVrGyeizaLSeRBfjdnq4DzKVukpO08JGfyuH5JvfMjcTGb3PypuwguNeGiQWl9DXnX41SVjzNDdS8m59FvEbJVCU/Vt9xv9ITO3Nq09EqtWUTfcb/SE7PkIIUWEY7Q0cKn8P9y3TBRY3spFime7hQeVSfm1bQLj3vzYN0dNUgXAXMswaKk/rgBvKXLEzngCpNBxO5cQsM3ER+Rf+TfiVxZrK6Qh0go3UM+RdxPLQJ5Z4qJ2nT480uZSUux3ZIAAABkmMLVDExXI2pvBmTRhTBRsCkWkUVZ6vV4vUwioIQhSAIQhAAvChCAArkrxCAOSFyQvUIA4IXJC8QgDkheUQhAHhauSxeIQScOjUEkS9QgCnNAqM9nQhQyULbTZ0rtMRzCEKrRYT2u7icxSudK7qilQfFKXXXhzOZQhZuEc5wX45YwbuVtY+rR8kovAUhHuN/pCEK0+RkuZx2Lh+rLvWJPxp8mhaYLxC4dz87GFyOJp8PMnRo1P9ualsdiJOOTN24bm9OfNCE1pq48PF1KTfQcwxK5ExeoTaKFqNqssC8Qrognau0IWiKsF6hC0RAIQhSAIQhAH/9k="/>
          <p:cNvSpPr>
            <a:spLocks noChangeAspect="1" noChangeArrowheads="1"/>
          </p:cNvSpPr>
          <p:nvPr/>
        </p:nvSpPr>
        <p:spPr bwMode="auto">
          <a:xfrm>
            <a:off x="155575" y="-2362200"/>
            <a:ext cx="878205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Tree>
    <p:extLst>
      <p:ext uri="{BB962C8B-B14F-4D97-AF65-F5344CB8AC3E}">
        <p14:creationId xmlns:p14="http://schemas.microsoft.com/office/powerpoint/2010/main" val="4184950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Concepts</a:t>
            </a:r>
            <a:endParaRPr lang="fr-BE" dirty="0"/>
          </a:p>
        </p:txBody>
      </p:sp>
      <p:sp>
        <p:nvSpPr>
          <p:cNvPr id="13" name="Rectangle à coins arrondis 12"/>
          <p:cNvSpPr/>
          <p:nvPr/>
        </p:nvSpPr>
        <p:spPr>
          <a:xfrm>
            <a:off x="2317579" y="1989174"/>
            <a:ext cx="720080" cy="3168018"/>
          </a:xfrm>
          <a:prstGeom prst="roundRect">
            <a:avLst/>
          </a:prstGeom>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fr-BE" sz="2000" b="1" dirty="0" smtClean="0"/>
              <a:t>Licence</a:t>
            </a:r>
            <a:endParaRPr lang="fr-BE" sz="2000" b="1" dirty="0"/>
          </a:p>
        </p:txBody>
      </p:sp>
      <p:sp>
        <p:nvSpPr>
          <p:cNvPr id="15" name="Rectangle à coins arrondis 14"/>
          <p:cNvSpPr/>
          <p:nvPr/>
        </p:nvSpPr>
        <p:spPr>
          <a:xfrm>
            <a:off x="3273764" y="3365415"/>
            <a:ext cx="2405431" cy="79208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BE" sz="2000" b="1" dirty="0" smtClean="0"/>
              <a:t>Métadonnées</a:t>
            </a:r>
            <a:endParaRPr lang="fr-BE" sz="2000" b="1" dirty="0"/>
          </a:p>
        </p:txBody>
      </p:sp>
      <p:sp>
        <p:nvSpPr>
          <p:cNvPr id="16" name="Espace réservé du contenu 15"/>
          <p:cNvSpPr>
            <a:spLocks noGrp="1"/>
          </p:cNvSpPr>
          <p:nvPr>
            <p:ph idx="1"/>
          </p:nvPr>
        </p:nvSpPr>
        <p:spPr>
          <a:xfrm>
            <a:off x="3253682" y="4232284"/>
            <a:ext cx="2425513" cy="7920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114300" indent="0" algn="ctr">
              <a:buNone/>
            </a:pPr>
            <a:r>
              <a:rPr lang="fr-BE" b="1" dirty="0" smtClean="0"/>
              <a:t>Clauses contractuelles</a:t>
            </a:r>
            <a:endParaRPr lang="fr-BE" b="1"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976" y="2008025"/>
            <a:ext cx="1268084" cy="1268084"/>
          </a:xfrm>
          <a:prstGeom prst="rect">
            <a:avLst/>
          </a:prstGeom>
        </p:spPr>
      </p:pic>
      <p:sp>
        <p:nvSpPr>
          <p:cNvPr id="20" name="Espace réservé du contenu 2"/>
          <p:cNvSpPr txBox="1">
            <a:spLocks/>
          </p:cNvSpPr>
          <p:nvPr/>
        </p:nvSpPr>
        <p:spPr>
          <a:xfrm>
            <a:off x="251520" y="1307076"/>
            <a:ext cx="7992888" cy="5040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sz="2400" dirty="0" smtClean="0"/>
              <a:t>Dans Alma : </a:t>
            </a:r>
          </a:p>
          <a:p>
            <a:pPr marL="114300" indent="0">
              <a:buFont typeface="Arial" panose="020B0604020202020204" pitchFamily="34" charset="0"/>
              <a:buNone/>
            </a:pPr>
            <a:endParaRPr lang="fr-BE" sz="2400" dirty="0"/>
          </a:p>
        </p:txBody>
      </p:sp>
      <p:sp>
        <p:nvSpPr>
          <p:cNvPr id="86" name="Rectangle à coins arrondis 85"/>
          <p:cNvSpPr/>
          <p:nvPr/>
        </p:nvSpPr>
        <p:spPr>
          <a:xfrm>
            <a:off x="3131840" y="3276109"/>
            <a:ext cx="2736304" cy="188108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1939715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Concepts</a:t>
            </a:r>
            <a:endParaRPr lang="fr-BE" dirty="0"/>
          </a:p>
        </p:txBody>
      </p:sp>
      <p:sp>
        <p:nvSpPr>
          <p:cNvPr id="13" name="Rectangle à coins arrondis 12"/>
          <p:cNvSpPr/>
          <p:nvPr/>
        </p:nvSpPr>
        <p:spPr>
          <a:xfrm>
            <a:off x="2317579" y="1989174"/>
            <a:ext cx="720080" cy="3168018"/>
          </a:xfrm>
          <a:prstGeom prst="roundRect">
            <a:avLst/>
          </a:prstGeom>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fr-BE" sz="2000" b="1" dirty="0" smtClean="0"/>
              <a:t>Licence</a:t>
            </a:r>
            <a:endParaRPr lang="fr-BE" sz="2000" b="1" dirty="0"/>
          </a:p>
        </p:txBody>
      </p:sp>
      <p:sp>
        <p:nvSpPr>
          <p:cNvPr id="15" name="Rectangle à coins arrondis 14"/>
          <p:cNvSpPr/>
          <p:nvPr/>
        </p:nvSpPr>
        <p:spPr>
          <a:xfrm>
            <a:off x="3273764" y="3365415"/>
            <a:ext cx="2405431" cy="79208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BE" sz="2000" b="1" dirty="0" smtClean="0"/>
              <a:t>Métadonnées</a:t>
            </a:r>
            <a:endParaRPr lang="fr-BE" sz="2000" b="1" dirty="0"/>
          </a:p>
        </p:txBody>
      </p:sp>
      <p:sp>
        <p:nvSpPr>
          <p:cNvPr id="16" name="Espace réservé du contenu 15"/>
          <p:cNvSpPr>
            <a:spLocks noGrp="1"/>
          </p:cNvSpPr>
          <p:nvPr>
            <p:ph idx="1"/>
          </p:nvPr>
        </p:nvSpPr>
        <p:spPr>
          <a:xfrm>
            <a:off x="3253682" y="4232284"/>
            <a:ext cx="2425513" cy="7920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114300" indent="0" algn="ctr">
              <a:buNone/>
            </a:pPr>
            <a:r>
              <a:rPr lang="fr-BE" b="1" dirty="0" smtClean="0"/>
              <a:t>Clauses contractuelles</a:t>
            </a:r>
            <a:endParaRPr lang="fr-BE" b="1"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976" y="2008025"/>
            <a:ext cx="1268084" cy="1268084"/>
          </a:xfrm>
          <a:prstGeom prst="rect">
            <a:avLst/>
          </a:prstGeom>
        </p:spPr>
      </p:pic>
      <p:sp>
        <p:nvSpPr>
          <p:cNvPr id="20" name="Espace réservé du contenu 2"/>
          <p:cNvSpPr txBox="1">
            <a:spLocks/>
          </p:cNvSpPr>
          <p:nvPr/>
        </p:nvSpPr>
        <p:spPr>
          <a:xfrm>
            <a:off x="251520" y="1307076"/>
            <a:ext cx="7992888" cy="5040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sz="2400" dirty="0" smtClean="0"/>
              <a:t>Dans Alma : </a:t>
            </a:r>
          </a:p>
          <a:p>
            <a:pPr marL="114300" indent="0">
              <a:buFont typeface="Arial" panose="020B0604020202020204" pitchFamily="34" charset="0"/>
              <a:buNone/>
            </a:pPr>
            <a:endParaRPr lang="fr-BE" sz="2400" dirty="0"/>
          </a:p>
        </p:txBody>
      </p:sp>
      <p:sp>
        <p:nvSpPr>
          <p:cNvPr id="11" name="Rectangle 10"/>
          <p:cNvSpPr/>
          <p:nvPr/>
        </p:nvSpPr>
        <p:spPr>
          <a:xfrm>
            <a:off x="388577" y="2521757"/>
            <a:ext cx="1320081" cy="210657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BE" b="1" dirty="0" smtClean="0"/>
              <a:t>E-ressource</a:t>
            </a:r>
          </a:p>
          <a:p>
            <a:pPr algn="ctr"/>
            <a:r>
              <a:rPr lang="fr-BE" b="1" dirty="0" smtClean="0"/>
              <a:t>(collection ou portfolio)</a:t>
            </a:r>
            <a:endParaRPr lang="fr-BE" b="1" dirty="0"/>
          </a:p>
        </p:txBody>
      </p:sp>
      <p:sp>
        <p:nvSpPr>
          <p:cNvPr id="86" name="Rectangle à coins arrondis 85"/>
          <p:cNvSpPr/>
          <p:nvPr/>
        </p:nvSpPr>
        <p:spPr>
          <a:xfrm>
            <a:off x="3131840" y="3276109"/>
            <a:ext cx="2736304" cy="188108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cxnSp>
        <p:nvCxnSpPr>
          <p:cNvPr id="98" name="Connecteur droit avec flèche 97"/>
          <p:cNvCxnSpPr>
            <a:endCxn id="11" idx="3"/>
          </p:cNvCxnSpPr>
          <p:nvPr/>
        </p:nvCxnSpPr>
        <p:spPr>
          <a:xfrm flipH="1">
            <a:off x="1708658" y="3554558"/>
            <a:ext cx="608921" cy="2048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434502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Concepts</a:t>
            </a:r>
            <a:endParaRPr lang="fr-BE" dirty="0"/>
          </a:p>
        </p:txBody>
      </p:sp>
      <p:sp>
        <p:nvSpPr>
          <p:cNvPr id="13" name="Rectangle à coins arrondis 12"/>
          <p:cNvSpPr/>
          <p:nvPr/>
        </p:nvSpPr>
        <p:spPr>
          <a:xfrm>
            <a:off x="2317579" y="1989174"/>
            <a:ext cx="720080" cy="3168018"/>
          </a:xfrm>
          <a:prstGeom prst="roundRect">
            <a:avLst/>
          </a:prstGeom>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fr-BE" sz="2000" b="1" dirty="0" smtClean="0"/>
              <a:t>Licence</a:t>
            </a:r>
            <a:endParaRPr lang="fr-BE" sz="2000" b="1" dirty="0"/>
          </a:p>
        </p:txBody>
      </p:sp>
      <p:sp>
        <p:nvSpPr>
          <p:cNvPr id="15" name="Rectangle à coins arrondis 14"/>
          <p:cNvSpPr/>
          <p:nvPr/>
        </p:nvSpPr>
        <p:spPr>
          <a:xfrm>
            <a:off x="3273764" y="3365415"/>
            <a:ext cx="2405431" cy="79208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BE" sz="2000" b="1" dirty="0" smtClean="0"/>
              <a:t>Métadonnées</a:t>
            </a:r>
            <a:endParaRPr lang="fr-BE" sz="2000" b="1" dirty="0"/>
          </a:p>
        </p:txBody>
      </p:sp>
      <p:sp>
        <p:nvSpPr>
          <p:cNvPr id="16" name="Espace réservé du contenu 15"/>
          <p:cNvSpPr>
            <a:spLocks noGrp="1"/>
          </p:cNvSpPr>
          <p:nvPr>
            <p:ph idx="1"/>
          </p:nvPr>
        </p:nvSpPr>
        <p:spPr>
          <a:xfrm>
            <a:off x="3253682" y="4232284"/>
            <a:ext cx="2425513" cy="7920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114300" indent="0" algn="ctr">
              <a:buNone/>
            </a:pPr>
            <a:r>
              <a:rPr lang="fr-BE" b="1" dirty="0" smtClean="0"/>
              <a:t>Clauses contractuelles</a:t>
            </a:r>
            <a:endParaRPr lang="fr-BE" b="1"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976" y="2008025"/>
            <a:ext cx="1268084" cy="1268084"/>
          </a:xfrm>
          <a:prstGeom prst="rect">
            <a:avLst/>
          </a:prstGeom>
        </p:spPr>
      </p:pic>
      <p:sp>
        <p:nvSpPr>
          <p:cNvPr id="20" name="Espace réservé du contenu 2"/>
          <p:cNvSpPr txBox="1">
            <a:spLocks/>
          </p:cNvSpPr>
          <p:nvPr/>
        </p:nvSpPr>
        <p:spPr>
          <a:xfrm>
            <a:off x="251520" y="1307076"/>
            <a:ext cx="7992888" cy="5040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sz="2400" dirty="0" smtClean="0"/>
              <a:t>Dans Alma : </a:t>
            </a:r>
          </a:p>
          <a:p>
            <a:pPr marL="114300" indent="0">
              <a:buFont typeface="Arial" panose="020B0604020202020204" pitchFamily="34" charset="0"/>
              <a:buNone/>
            </a:pPr>
            <a:endParaRPr lang="fr-BE" sz="2400" dirty="0"/>
          </a:p>
        </p:txBody>
      </p:sp>
      <p:sp>
        <p:nvSpPr>
          <p:cNvPr id="11" name="Rectangle 10"/>
          <p:cNvSpPr/>
          <p:nvPr/>
        </p:nvSpPr>
        <p:spPr>
          <a:xfrm>
            <a:off x="388577" y="2521757"/>
            <a:ext cx="1320081" cy="210657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BE" b="1" dirty="0" smtClean="0"/>
              <a:t>E-ressource</a:t>
            </a:r>
          </a:p>
          <a:p>
            <a:pPr algn="ctr"/>
            <a:r>
              <a:rPr lang="fr-BE" b="1" dirty="0" smtClean="0"/>
              <a:t>(collection ou portfolio)</a:t>
            </a:r>
            <a:endParaRPr lang="fr-BE" b="1" dirty="0"/>
          </a:p>
        </p:txBody>
      </p:sp>
      <p:sp>
        <p:nvSpPr>
          <p:cNvPr id="25" name="Ellipse 24"/>
          <p:cNvSpPr/>
          <p:nvPr/>
        </p:nvSpPr>
        <p:spPr>
          <a:xfrm>
            <a:off x="6444208" y="1955148"/>
            <a:ext cx="1800200" cy="125782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BE" dirty="0" smtClean="0"/>
              <a:t>Licence Manager</a:t>
            </a:r>
            <a:endParaRPr lang="fr-BE" dirty="0"/>
          </a:p>
        </p:txBody>
      </p:sp>
      <p:sp>
        <p:nvSpPr>
          <p:cNvPr id="26" name="Ellipse 25"/>
          <p:cNvSpPr/>
          <p:nvPr/>
        </p:nvSpPr>
        <p:spPr>
          <a:xfrm>
            <a:off x="6516216" y="3528589"/>
            <a:ext cx="1800200" cy="125782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BE" dirty="0" smtClean="0"/>
              <a:t>Rôles acquisition / </a:t>
            </a:r>
            <a:r>
              <a:rPr lang="fr-BE" dirty="0" err="1" smtClean="0"/>
              <a:t>Selector</a:t>
            </a:r>
            <a:endParaRPr lang="fr-BE" dirty="0" smtClean="0"/>
          </a:p>
        </p:txBody>
      </p:sp>
      <p:sp>
        <p:nvSpPr>
          <p:cNvPr id="27" name="Ellipse 26"/>
          <p:cNvSpPr/>
          <p:nvPr/>
        </p:nvSpPr>
        <p:spPr>
          <a:xfrm>
            <a:off x="6582767" y="5506715"/>
            <a:ext cx="1667097" cy="102495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BE" dirty="0" smtClean="0"/>
              <a:t>Public</a:t>
            </a:r>
            <a:endParaRPr lang="fr-BE" dirty="0"/>
          </a:p>
        </p:txBody>
      </p:sp>
      <p:sp>
        <p:nvSpPr>
          <p:cNvPr id="29" name="Organigramme : Décision 28"/>
          <p:cNvSpPr/>
          <p:nvPr/>
        </p:nvSpPr>
        <p:spPr>
          <a:xfrm>
            <a:off x="3563888" y="5661248"/>
            <a:ext cx="1872208" cy="79208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Primo</a:t>
            </a:r>
            <a:endParaRPr lang="fr-BE" dirty="0"/>
          </a:p>
        </p:txBody>
      </p:sp>
      <p:cxnSp>
        <p:nvCxnSpPr>
          <p:cNvPr id="65" name="Connecteur en angle 64"/>
          <p:cNvCxnSpPr>
            <a:stCxn id="25" idx="2"/>
          </p:cNvCxnSpPr>
          <p:nvPr/>
        </p:nvCxnSpPr>
        <p:spPr>
          <a:xfrm rot="10800000">
            <a:off x="4860032" y="2584060"/>
            <a:ext cx="1584176" cy="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84" name="Connecteur droit avec flèche 83"/>
          <p:cNvCxnSpPr>
            <a:stCxn id="25" idx="2"/>
          </p:cNvCxnSpPr>
          <p:nvPr/>
        </p:nvCxnSpPr>
        <p:spPr>
          <a:xfrm flipH="1">
            <a:off x="5652120" y="2584062"/>
            <a:ext cx="792088" cy="6920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6" name="Rectangle à coins arrondis 85"/>
          <p:cNvSpPr/>
          <p:nvPr/>
        </p:nvSpPr>
        <p:spPr>
          <a:xfrm>
            <a:off x="3131840" y="3276109"/>
            <a:ext cx="2736304" cy="188108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cxnSp>
        <p:nvCxnSpPr>
          <p:cNvPr id="88" name="Connecteur droit avec flèche 87"/>
          <p:cNvCxnSpPr>
            <a:stCxn id="26" idx="2"/>
            <a:endCxn id="86" idx="3"/>
          </p:cNvCxnSpPr>
          <p:nvPr/>
        </p:nvCxnSpPr>
        <p:spPr>
          <a:xfrm flipH="1">
            <a:off x="5868144" y="4157503"/>
            <a:ext cx="648072" cy="591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2" name="Connecteur droit avec flèche 91"/>
          <p:cNvCxnSpPr>
            <a:stCxn id="16" idx="2"/>
            <a:endCxn id="29" idx="0"/>
          </p:cNvCxnSpPr>
          <p:nvPr/>
        </p:nvCxnSpPr>
        <p:spPr>
          <a:xfrm>
            <a:off x="4466439" y="5024372"/>
            <a:ext cx="33553" cy="6368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5" name="Connecteur droit avec flèche 94"/>
          <p:cNvCxnSpPr>
            <a:stCxn id="27" idx="2"/>
            <a:endCxn id="29" idx="3"/>
          </p:cNvCxnSpPr>
          <p:nvPr/>
        </p:nvCxnSpPr>
        <p:spPr>
          <a:xfrm flipH="1">
            <a:off x="5436096" y="6019194"/>
            <a:ext cx="1146671" cy="380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8" name="Connecteur droit avec flèche 97"/>
          <p:cNvCxnSpPr>
            <a:endCxn id="11" idx="3"/>
          </p:cNvCxnSpPr>
          <p:nvPr/>
        </p:nvCxnSpPr>
        <p:spPr>
          <a:xfrm flipH="1">
            <a:off x="1708658" y="3554558"/>
            <a:ext cx="608921" cy="2048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03" name="Espace réservé du contenu 2"/>
          <p:cNvSpPr txBox="1">
            <a:spLocks/>
          </p:cNvSpPr>
          <p:nvPr/>
        </p:nvSpPr>
        <p:spPr>
          <a:xfrm>
            <a:off x="292981" y="5254687"/>
            <a:ext cx="7992888" cy="5040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sz="2400" dirty="0" smtClean="0"/>
              <a:t>Dans Primo : </a:t>
            </a:r>
          </a:p>
          <a:p>
            <a:pPr marL="114300" indent="0">
              <a:buFont typeface="Arial" panose="020B0604020202020204" pitchFamily="34" charset="0"/>
              <a:buNone/>
            </a:pPr>
            <a:endParaRPr lang="fr-BE" sz="2400" dirty="0"/>
          </a:p>
        </p:txBody>
      </p:sp>
    </p:spTree>
    <p:extLst>
      <p:ext uri="{BB962C8B-B14F-4D97-AF65-F5344CB8AC3E}">
        <p14:creationId xmlns:p14="http://schemas.microsoft.com/office/powerpoint/2010/main" val="2434502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29</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sp>
        <p:nvSpPr>
          <p:cNvPr id="6" name="Titre 1"/>
          <p:cNvSpPr>
            <a:spLocks noGrp="1"/>
          </p:cNvSpPr>
          <p:nvPr>
            <p:ph type="title"/>
          </p:nvPr>
        </p:nvSpPr>
        <p:spPr/>
        <p:txBody>
          <a:bodyPr/>
          <a:lstStyle/>
          <a:p>
            <a:r>
              <a:rPr lang="fr-BE" dirty="0" smtClean="0"/>
              <a:t>Workflow</a:t>
            </a:r>
            <a:endParaRPr lang="fr-BE" dirty="0"/>
          </a:p>
        </p:txBody>
      </p:sp>
      <p:sp>
        <p:nvSpPr>
          <p:cNvPr id="7" name="Rectangle à coins arrondis 6"/>
          <p:cNvSpPr/>
          <p:nvPr/>
        </p:nvSpPr>
        <p:spPr>
          <a:xfrm>
            <a:off x="4847171" y="1772816"/>
            <a:ext cx="2664296" cy="6840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BE" sz="1400" dirty="0" smtClean="0"/>
              <a:t>1. Création </a:t>
            </a:r>
            <a:r>
              <a:rPr lang="fr-BE" sz="1400" dirty="0"/>
              <a:t>du </a:t>
            </a:r>
            <a:r>
              <a:rPr lang="fr-BE" sz="1400" dirty="0" err="1"/>
              <a:t>Vendor</a:t>
            </a:r>
            <a:r>
              <a:rPr lang="fr-BE" sz="1400" dirty="0"/>
              <a:t> </a:t>
            </a:r>
            <a:r>
              <a:rPr lang="fr-BE" sz="1400" dirty="0" smtClean="0"/>
              <a:t/>
            </a:r>
            <a:br>
              <a:rPr lang="fr-BE" sz="1400" dirty="0" smtClean="0"/>
            </a:br>
            <a:r>
              <a:rPr lang="fr-BE" sz="1400" dirty="0" smtClean="0"/>
              <a:t>(</a:t>
            </a:r>
            <a:r>
              <a:rPr lang="fr-BE" sz="1400" dirty="0"/>
              <a:t>type </a:t>
            </a:r>
            <a:r>
              <a:rPr lang="fr-BE" sz="1400" dirty="0" err="1" smtClean="0"/>
              <a:t>Licensor</a:t>
            </a:r>
            <a:r>
              <a:rPr lang="fr-BE" sz="1400" dirty="0" smtClean="0"/>
              <a:t>)</a:t>
            </a:r>
            <a:endParaRPr lang="fr-BE" sz="1400" dirty="0"/>
          </a:p>
        </p:txBody>
      </p:sp>
      <p:sp>
        <p:nvSpPr>
          <p:cNvPr id="8" name="Rectangle à coins arrondis 7"/>
          <p:cNvSpPr/>
          <p:nvPr/>
        </p:nvSpPr>
        <p:spPr>
          <a:xfrm>
            <a:off x="4847171" y="2636912"/>
            <a:ext cx="2664296"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BE" sz="1400" dirty="0" smtClean="0">
                <a:solidFill>
                  <a:schemeClr val="dk1"/>
                </a:solidFill>
              </a:rPr>
              <a:t>2. Encodage </a:t>
            </a:r>
            <a:r>
              <a:rPr lang="fr-BE" sz="1400" dirty="0">
                <a:solidFill>
                  <a:schemeClr val="dk1"/>
                </a:solidFill>
              </a:rPr>
              <a:t>de la licence </a:t>
            </a:r>
            <a:r>
              <a:rPr lang="fr-BE" sz="1400" dirty="0" smtClean="0">
                <a:solidFill>
                  <a:schemeClr val="dk1"/>
                </a:solidFill>
              </a:rPr>
              <a:t/>
            </a:r>
            <a:br>
              <a:rPr lang="fr-BE" sz="1400" dirty="0" smtClean="0">
                <a:solidFill>
                  <a:schemeClr val="dk1"/>
                </a:solidFill>
              </a:rPr>
            </a:br>
            <a:r>
              <a:rPr lang="fr-BE" sz="1400" dirty="0" smtClean="0">
                <a:solidFill>
                  <a:schemeClr val="dk1"/>
                </a:solidFill>
              </a:rPr>
              <a:t>(métadonnées, clauses, </a:t>
            </a:r>
            <a:r>
              <a:rPr lang="fr-BE" sz="1400" dirty="0">
                <a:solidFill>
                  <a:schemeClr val="dk1"/>
                </a:solidFill>
              </a:rPr>
              <a:t>attachement) </a:t>
            </a:r>
          </a:p>
        </p:txBody>
      </p:sp>
      <p:sp>
        <p:nvSpPr>
          <p:cNvPr id="10" name="Ellipse 9"/>
          <p:cNvSpPr/>
          <p:nvPr/>
        </p:nvSpPr>
        <p:spPr>
          <a:xfrm>
            <a:off x="2195736" y="2907139"/>
            <a:ext cx="2160240" cy="52205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BE" sz="1200" dirty="0" smtClean="0"/>
              <a:t>License manager</a:t>
            </a:r>
            <a:endParaRPr lang="fr-BE" sz="1200" dirty="0"/>
          </a:p>
        </p:txBody>
      </p:sp>
      <p:sp>
        <p:nvSpPr>
          <p:cNvPr id="11" name="Rectangle à coins arrondis 10"/>
          <p:cNvSpPr/>
          <p:nvPr/>
        </p:nvSpPr>
        <p:spPr>
          <a:xfrm>
            <a:off x="4848145" y="3717032"/>
            <a:ext cx="266429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BE" sz="1400" dirty="0" smtClean="0">
                <a:solidFill>
                  <a:schemeClr val="dk1"/>
                </a:solidFill>
              </a:rPr>
              <a:t>3. Attachement de la licence à l’e-ressource (collection ou portfolio)</a:t>
            </a:r>
            <a:endParaRPr lang="fr-BE" sz="1400" dirty="0">
              <a:solidFill>
                <a:schemeClr val="dk1"/>
              </a:solidFill>
            </a:endParaRPr>
          </a:p>
        </p:txBody>
      </p:sp>
      <p:sp>
        <p:nvSpPr>
          <p:cNvPr id="13" name="Rectangle à coins arrondis 12"/>
          <p:cNvSpPr/>
          <p:nvPr/>
        </p:nvSpPr>
        <p:spPr>
          <a:xfrm>
            <a:off x="4860032" y="5589240"/>
            <a:ext cx="266429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BE" sz="1400" dirty="0" smtClean="0">
                <a:solidFill>
                  <a:schemeClr val="dk1"/>
                </a:solidFill>
              </a:rPr>
              <a:t>[création d’un amendement à une licence existante]</a:t>
            </a:r>
            <a:endParaRPr lang="fr-BE" sz="1400" dirty="0">
              <a:solidFill>
                <a:schemeClr val="dk1"/>
              </a:solidFill>
            </a:endParaRPr>
          </a:p>
        </p:txBody>
      </p:sp>
      <p:sp>
        <p:nvSpPr>
          <p:cNvPr id="14" name="Rectangle à coins arrondis 13"/>
          <p:cNvSpPr/>
          <p:nvPr/>
        </p:nvSpPr>
        <p:spPr>
          <a:xfrm>
            <a:off x="4869200" y="4653136"/>
            <a:ext cx="266429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BE" sz="1400" dirty="0" smtClean="0">
                <a:solidFill>
                  <a:schemeClr val="dk1"/>
                </a:solidFill>
              </a:rPr>
              <a:t>4. Publication des clauses dans Primo</a:t>
            </a:r>
            <a:endParaRPr lang="fr-BE" sz="1400" dirty="0">
              <a:solidFill>
                <a:schemeClr val="dk1"/>
              </a:solidFill>
            </a:endParaRPr>
          </a:p>
        </p:txBody>
      </p:sp>
      <p:sp>
        <p:nvSpPr>
          <p:cNvPr id="15" name="Ellipse 14"/>
          <p:cNvSpPr/>
          <p:nvPr/>
        </p:nvSpPr>
        <p:spPr>
          <a:xfrm>
            <a:off x="2195736" y="4796827"/>
            <a:ext cx="2160240" cy="522058"/>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fr-BE" sz="1200" dirty="0" smtClean="0"/>
              <a:t>Alma (automatique)</a:t>
            </a:r>
            <a:endParaRPr lang="fr-BE" sz="1200" dirty="0"/>
          </a:p>
        </p:txBody>
      </p:sp>
      <p:sp>
        <p:nvSpPr>
          <p:cNvPr id="16" name="Ellipse 15"/>
          <p:cNvSpPr/>
          <p:nvPr/>
        </p:nvSpPr>
        <p:spPr>
          <a:xfrm>
            <a:off x="2195736" y="5732931"/>
            <a:ext cx="2160240" cy="52205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BE" sz="1200" dirty="0" smtClean="0"/>
              <a:t>License manager</a:t>
            </a:r>
            <a:endParaRPr lang="fr-BE" sz="1200" dirty="0"/>
          </a:p>
        </p:txBody>
      </p:sp>
      <p:cxnSp>
        <p:nvCxnSpPr>
          <p:cNvPr id="18" name="Connecteur droit avec flèche 17"/>
          <p:cNvCxnSpPr>
            <a:stCxn id="7" idx="2"/>
            <a:endCxn id="8" idx="0"/>
          </p:cNvCxnSpPr>
          <p:nvPr/>
        </p:nvCxnSpPr>
        <p:spPr>
          <a:xfrm>
            <a:off x="6179319" y="2456892"/>
            <a:ext cx="0"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8" idx="2"/>
            <a:endCxn id="11" idx="0"/>
          </p:cNvCxnSpPr>
          <p:nvPr/>
        </p:nvCxnSpPr>
        <p:spPr>
          <a:xfrm>
            <a:off x="6179319" y="3573016"/>
            <a:ext cx="97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4" idx="2"/>
            <a:endCxn id="13" idx="0"/>
          </p:cNvCxnSpPr>
          <p:nvPr/>
        </p:nvCxnSpPr>
        <p:spPr>
          <a:xfrm flipH="1">
            <a:off x="6192180" y="5445224"/>
            <a:ext cx="916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1" idx="2"/>
            <a:endCxn id="14" idx="0"/>
          </p:cNvCxnSpPr>
          <p:nvPr/>
        </p:nvCxnSpPr>
        <p:spPr>
          <a:xfrm>
            <a:off x="6180293" y="4509120"/>
            <a:ext cx="21055"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ngle 33"/>
          <p:cNvCxnSpPr>
            <a:stCxn id="13" idx="3"/>
            <a:endCxn id="14" idx="3"/>
          </p:cNvCxnSpPr>
          <p:nvPr/>
        </p:nvCxnSpPr>
        <p:spPr>
          <a:xfrm flipV="1">
            <a:off x="7524328" y="5049180"/>
            <a:ext cx="9168" cy="936104"/>
          </a:xfrm>
          <a:prstGeom prst="bentConnector3">
            <a:avLst>
              <a:gd name="adj1" fmla="val 2593455"/>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ctangle à coins arrondis 35"/>
          <p:cNvSpPr/>
          <p:nvPr/>
        </p:nvSpPr>
        <p:spPr>
          <a:xfrm>
            <a:off x="295577" y="2365040"/>
            <a:ext cx="1540119" cy="603589"/>
          </a:xfrm>
          <a:prstGeom prst="roundRect">
            <a:avLst/>
          </a:prstGeom>
          <a:ln>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fr-BE" sz="1400" dirty="0" smtClean="0"/>
              <a:t>Envoient le texte de la licence (</a:t>
            </a:r>
            <a:r>
              <a:rPr lang="fr-BE" sz="1400" dirty="0" err="1" smtClean="0"/>
              <a:t>pdf</a:t>
            </a:r>
            <a:r>
              <a:rPr lang="fr-BE" sz="1400" dirty="0" smtClean="0"/>
              <a:t>)</a:t>
            </a:r>
            <a:endParaRPr lang="fr-BE" sz="1400" dirty="0"/>
          </a:p>
        </p:txBody>
      </p:sp>
      <p:sp>
        <p:nvSpPr>
          <p:cNvPr id="37" name="Espace réservé du contenu 2"/>
          <p:cNvSpPr txBox="1">
            <a:spLocks/>
          </p:cNvSpPr>
          <p:nvPr/>
        </p:nvSpPr>
        <p:spPr>
          <a:xfrm>
            <a:off x="295577" y="1081964"/>
            <a:ext cx="3600400" cy="5040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sz="2400" dirty="0" smtClean="0"/>
              <a:t>Hors Alma : </a:t>
            </a:r>
          </a:p>
          <a:p>
            <a:pPr marL="114300" indent="0">
              <a:buFont typeface="Arial" panose="020B0604020202020204" pitchFamily="34" charset="0"/>
              <a:buNone/>
            </a:pPr>
            <a:endParaRPr lang="fr-BE" sz="2400" dirty="0"/>
          </a:p>
        </p:txBody>
      </p:sp>
      <p:sp>
        <p:nvSpPr>
          <p:cNvPr id="38" name="Espace réservé du contenu 2"/>
          <p:cNvSpPr txBox="1">
            <a:spLocks/>
          </p:cNvSpPr>
          <p:nvPr/>
        </p:nvSpPr>
        <p:spPr>
          <a:xfrm>
            <a:off x="4572000" y="1055048"/>
            <a:ext cx="3600400" cy="5040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sz="2400" dirty="0" smtClean="0"/>
              <a:t>Dans Alma : </a:t>
            </a:r>
          </a:p>
          <a:p>
            <a:pPr marL="114300" indent="0">
              <a:buFont typeface="Arial" panose="020B0604020202020204" pitchFamily="34" charset="0"/>
              <a:buNone/>
            </a:pPr>
            <a:endParaRPr lang="fr-BE" sz="2400" dirty="0"/>
          </a:p>
        </p:txBody>
      </p:sp>
      <p:cxnSp>
        <p:nvCxnSpPr>
          <p:cNvPr id="42" name="Connecteur en angle 41"/>
          <p:cNvCxnSpPr>
            <a:endCxn id="36" idx="0"/>
          </p:cNvCxnSpPr>
          <p:nvPr/>
        </p:nvCxnSpPr>
        <p:spPr>
          <a:xfrm rot="10800000" flipV="1">
            <a:off x="1065637" y="2123530"/>
            <a:ext cx="1102148" cy="24151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Connecteur en angle 45"/>
          <p:cNvCxnSpPr>
            <a:stCxn id="36" idx="2"/>
            <a:endCxn id="10" idx="2"/>
          </p:cNvCxnSpPr>
          <p:nvPr/>
        </p:nvCxnSpPr>
        <p:spPr>
          <a:xfrm rot="16200000" flipH="1">
            <a:off x="1530917" y="2503348"/>
            <a:ext cx="199539" cy="113009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à coins arrondis 48"/>
          <p:cNvSpPr/>
          <p:nvPr/>
        </p:nvSpPr>
        <p:spPr>
          <a:xfrm>
            <a:off x="306246" y="3408806"/>
            <a:ext cx="1540119" cy="451918"/>
          </a:xfrm>
          <a:prstGeom prst="roundRect">
            <a:avLst/>
          </a:prstGeom>
          <a:ln>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fr-BE" sz="1400" dirty="0" smtClean="0"/>
              <a:t>Communication? </a:t>
            </a:r>
            <a:endParaRPr lang="fr-BE" sz="1400" dirty="0"/>
          </a:p>
        </p:txBody>
      </p:sp>
      <p:cxnSp>
        <p:nvCxnSpPr>
          <p:cNvPr id="50" name="Connecteur en angle 49"/>
          <p:cNvCxnSpPr>
            <a:stCxn id="10" idx="2"/>
            <a:endCxn id="49" idx="0"/>
          </p:cNvCxnSpPr>
          <p:nvPr/>
        </p:nvCxnSpPr>
        <p:spPr>
          <a:xfrm rot="10800000" flipV="1">
            <a:off x="1076306" y="3168168"/>
            <a:ext cx="1119430" cy="24063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Connecteur en angle 53"/>
          <p:cNvCxnSpPr>
            <a:stCxn id="49" idx="2"/>
          </p:cNvCxnSpPr>
          <p:nvPr/>
        </p:nvCxnSpPr>
        <p:spPr>
          <a:xfrm rot="16200000" flipH="1">
            <a:off x="1505507" y="3431523"/>
            <a:ext cx="261028" cy="111943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Ellipse 60"/>
          <p:cNvSpPr/>
          <p:nvPr/>
        </p:nvSpPr>
        <p:spPr>
          <a:xfrm>
            <a:off x="2195736" y="3860724"/>
            <a:ext cx="2160240" cy="52205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BE" sz="1200" dirty="0" err="1"/>
              <a:t>Purchase</a:t>
            </a:r>
            <a:r>
              <a:rPr lang="fr-BE" sz="1200" dirty="0"/>
              <a:t> </a:t>
            </a:r>
            <a:r>
              <a:rPr lang="fr-BE" sz="1200" dirty="0" err="1" smtClean="0"/>
              <a:t>Operator</a:t>
            </a:r>
            <a:r>
              <a:rPr lang="fr-BE" sz="1200" dirty="0" smtClean="0"/>
              <a:t> / </a:t>
            </a:r>
            <a:r>
              <a:rPr lang="fr-BE" sz="1200" dirty="0" err="1" smtClean="0"/>
              <a:t>Purchasing</a:t>
            </a:r>
            <a:r>
              <a:rPr lang="fr-BE" sz="1200" dirty="0" smtClean="0"/>
              <a:t> manager</a:t>
            </a:r>
            <a:endParaRPr lang="fr-BE" sz="1200" dirty="0"/>
          </a:p>
        </p:txBody>
      </p:sp>
      <p:sp>
        <p:nvSpPr>
          <p:cNvPr id="62" name="Ellipse 61"/>
          <p:cNvSpPr/>
          <p:nvPr/>
        </p:nvSpPr>
        <p:spPr>
          <a:xfrm>
            <a:off x="2167785" y="1862501"/>
            <a:ext cx="2160240" cy="52205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BE" sz="1200" i="1" dirty="0" err="1"/>
              <a:t>Purchase</a:t>
            </a:r>
            <a:r>
              <a:rPr lang="fr-BE" sz="1200" i="1" dirty="0"/>
              <a:t> </a:t>
            </a:r>
            <a:r>
              <a:rPr lang="fr-BE" sz="1200" i="1" dirty="0" err="1" smtClean="0"/>
              <a:t>Operator</a:t>
            </a:r>
            <a:r>
              <a:rPr lang="fr-BE" sz="1200" i="1" dirty="0" smtClean="0"/>
              <a:t> (</a:t>
            </a:r>
            <a:r>
              <a:rPr lang="fr-BE" sz="1200" i="1" dirty="0" err="1" smtClean="0"/>
              <a:t>vérif</a:t>
            </a:r>
            <a:r>
              <a:rPr lang="fr-BE" sz="1200" i="1" dirty="0" smtClean="0"/>
              <a:t>) </a:t>
            </a:r>
            <a:r>
              <a:rPr lang="fr-BE" sz="1200" dirty="0" smtClean="0"/>
              <a:t>/ </a:t>
            </a:r>
            <a:r>
              <a:rPr lang="fr-BE" sz="1200" dirty="0" err="1" smtClean="0"/>
              <a:t>Purchasing</a:t>
            </a:r>
            <a:r>
              <a:rPr lang="fr-BE" sz="1200" dirty="0" smtClean="0"/>
              <a:t> manager</a:t>
            </a:r>
            <a:endParaRPr lang="fr-BE" sz="1200" dirty="0"/>
          </a:p>
        </p:txBody>
      </p:sp>
    </p:spTree>
    <p:extLst>
      <p:ext uri="{BB962C8B-B14F-4D97-AF65-F5344CB8AC3E}">
        <p14:creationId xmlns:p14="http://schemas.microsoft.com/office/powerpoint/2010/main" val="381165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a:t>2</a:t>
            </a:r>
            <a:r>
              <a:rPr lang="fr-BE" dirty="0" smtClean="0"/>
              <a:t> – Les marchés publics - définitions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r>
              <a:rPr lang="fr-BE" sz="3000" dirty="0" smtClean="0">
                <a:solidFill>
                  <a:schemeClr val="tx2"/>
                </a:solidFill>
                <a:latin typeface="Arial Rounded MT Bold" panose="020F0704030504030204" pitchFamily="34" charset="0"/>
              </a:rPr>
              <a:t>Article 16 – Loi du 15 juin 2006</a:t>
            </a:r>
          </a:p>
          <a:p>
            <a:pPr>
              <a:buClr>
                <a:srgbClr val="A9A57C"/>
              </a:buClr>
            </a:pPr>
            <a:r>
              <a:rPr lang="fr-BE" sz="3000" dirty="0" smtClean="0">
                <a:solidFill>
                  <a:schemeClr val="tx2"/>
                </a:solidFill>
                <a:latin typeface="Arial Rounded MT Bold" panose="020F0704030504030204" pitchFamily="34" charset="0"/>
              </a:rPr>
              <a:t>La réglementation s’applique aux </a:t>
            </a:r>
            <a:r>
              <a:rPr lang="fr-BE" sz="3000" u="sng" dirty="0" smtClean="0">
                <a:solidFill>
                  <a:schemeClr val="tx2"/>
                </a:solidFill>
                <a:latin typeface="Arial Rounded MT Bold" panose="020F0704030504030204" pitchFamily="34" charset="0"/>
              </a:rPr>
              <a:t>marchés publics</a:t>
            </a:r>
            <a:r>
              <a:rPr lang="fr-BE" sz="3000" dirty="0" smtClean="0">
                <a:solidFill>
                  <a:schemeClr val="tx2"/>
                </a:solidFill>
                <a:latin typeface="Arial Rounded MT Bold" panose="020F0704030504030204" pitchFamily="34" charset="0"/>
              </a:rPr>
              <a:t> passés par des </a:t>
            </a:r>
            <a:r>
              <a:rPr lang="fr-BE" sz="3000" u="sng" dirty="0" smtClean="0">
                <a:solidFill>
                  <a:schemeClr val="tx2"/>
                </a:solidFill>
                <a:latin typeface="Arial Rounded MT Bold" panose="020F0704030504030204" pitchFamily="34" charset="0"/>
              </a:rPr>
              <a:t>pouvoirs adjudicateurs </a:t>
            </a:r>
            <a:r>
              <a:rPr lang="fr-BE" sz="3000" dirty="0" smtClean="0">
                <a:solidFill>
                  <a:schemeClr val="tx2"/>
                </a:solidFill>
                <a:latin typeface="Arial Rounded MT Bold" panose="020F0704030504030204" pitchFamily="34" charset="0"/>
              </a:rPr>
              <a:t>(sauf exception)</a:t>
            </a:r>
          </a:p>
          <a:p>
            <a:pPr>
              <a:buClr>
                <a:srgbClr val="A9A57C"/>
              </a:buClr>
              <a:buFont typeface="Wingdings" panose="05000000000000000000" pitchFamily="2" charset="2"/>
              <a:buChar char="Ø"/>
            </a:pPr>
            <a:r>
              <a:rPr lang="fr-BE" sz="3000" dirty="0" smtClean="0">
                <a:solidFill>
                  <a:schemeClr val="tx2"/>
                </a:solidFill>
                <a:latin typeface="Arial Rounded MT Bold" panose="020F0704030504030204" pitchFamily="34" charset="0"/>
              </a:rPr>
              <a:t>Champ d’application personnel</a:t>
            </a:r>
          </a:p>
          <a:p>
            <a:pPr>
              <a:buClr>
                <a:srgbClr val="A9A57C"/>
              </a:buClr>
              <a:buFont typeface="Wingdings" panose="05000000000000000000" pitchFamily="2" charset="2"/>
              <a:buChar char="Ø"/>
            </a:pPr>
            <a:r>
              <a:rPr lang="fr-BE" sz="3000" dirty="0" smtClean="0">
                <a:solidFill>
                  <a:schemeClr val="tx2"/>
                </a:solidFill>
                <a:latin typeface="Arial Rounded MT Bold" panose="020F0704030504030204" pitchFamily="34" charset="0"/>
              </a:rPr>
              <a:t>Champ d’application matériel</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3</a:t>
            </a:fld>
            <a:endParaRPr lang="en-US"/>
          </a:p>
        </p:txBody>
      </p:sp>
    </p:spTree>
    <p:extLst>
      <p:ext uri="{BB962C8B-B14F-4D97-AF65-F5344CB8AC3E}">
        <p14:creationId xmlns:p14="http://schemas.microsoft.com/office/powerpoint/2010/main" val="627798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30</a:t>
            </a:fld>
            <a:endParaRPr lang="en-US" dirty="0"/>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e-Ressources - Découverte</a:t>
            </a:r>
            <a:endParaRPr lang="en-US" dirty="0"/>
          </a:p>
        </p:txBody>
      </p:sp>
      <p:sp>
        <p:nvSpPr>
          <p:cNvPr id="6" name="Titre 1"/>
          <p:cNvSpPr>
            <a:spLocks noGrp="1"/>
          </p:cNvSpPr>
          <p:nvPr>
            <p:ph type="title"/>
          </p:nvPr>
        </p:nvSpPr>
        <p:spPr/>
        <p:txBody>
          <a:bodyPr/>
          <a:lstStyle/>
          <a:p>
            <a:r>
              <a:rPr lang="fr-BE" dirty="0" smtClean="0"/>
              <a:t>Workflow</a:t>
            </a:r>
            <a:endParaRPr lang="fr-BE" dirty="0"/>
          </a:p>
        </p:txBody>
      </p:sp>
      <p:pic>
        <p:nvPicPr>
          <p:cNvPr id="28" name="Image 27"/>
          <p:cNvPicPr/>
          <p:nvPr/>
        </p:nvPicPr>
        <p:blipFill rotWithShape="1">
          <a:blip r:embed="rId3"/>
          <a:srcRect l="4467" t="19706" r="84274" b="18483"/>
          <a:stretch/>
        </p:blipFill>
        <p:spPr bwMode="auto">
          <a:xfrm>
            <a:off x="611560" y="1412776"/>
            <a:ext cx="2016224" cy="4464496"/>
          </a:xfrm>
          <a:prstGeom prst="rect">
            <a:avLst/>
          </a:prstGeom>
          <a:ln>
            <a:noFill/>
          </a:ln>
          <a:extLst>
            <a:ext uri="{53640926-AAD7-44D8-BBD7-CCE9431645EC}">
              <a14:shadowObscured xmlns:a14="http://schemas.microsoft.com/office/drawing/2010/main"/>
            </a:ext>
          </a:extLst>
        </p:spPr>
      </p:pic>
      <p:sp>
        <p:nvSpPr>
          <p:cNvPr id="29" name="Rectangle 28"/>
          <p:cNvSpPr/>
          <p:nvPr/>
        </p:nvSpPr>
        <p:spPr>
          <a:xfrm>
            <a:off x="755576" y="4653136"/>
            <a:ext cx="648072" cy="144016"/>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pic>
        <p:nvPicPr>
          <p:cNvPr id="30" name="Image 29"/>
          <p:cNvPicPr/>
          <p:nvPr/>
        </p:nvPicPr>
        <p:blipFill rotWithShape="1">
          <a:blip r:embed="rId4"/>
          <a:srcRect l="-1" t="10883" r="67242" b="67647"/>
          <a:stretch/>
        </p:blipFill>
        <p:spPr bwMode="auto">
          <a:xfrm>
            <a:off x="2995167" y="3631799"/>
            <a:ext cx="2815183" cy="1571799"/>
          </a:xfrm>
          <a:prstGeom prst="rect">
            <a:avLst/>
          </a:prstGeom>
          <a:ln>
            <a:noFill/>
          </a:ln>
          <a:extLst>
            <a:ext uri="{53640926-AAD7-44D8-BBD7-CCE9431645EC}">
              <a14:shadowObscured xmlns:a14="http://schemas.microsoft.com/office/drawing/2010/main"/>
            </a:ext>
          </a:extLst>
        </p:spPr>
      </p:pic>
      <p:sp>
        <p:nvSpPr>
          <p:cNvPr id="31" name="Rectangle 30"/>
          <p:cNvSpPr/>
          <p:nvPr/>
        </p:nvSpPr>
        <p:spPr>
          <a:xfrm>
            <a:off x="3131840" y="4509120"/>
            <a:ext cx="648072" cy="144016"/>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cxnSp>
        <p:nvCxnSpPr>
          <p:cNvPr id="3" name="Connecteur droit avec flèche 2"/>
          <p:cNvCxnSpPr>
            <a:endCxn id="30" idx="1"/>
          </p:cNvCxnSpPr>
          <p:nvPr/>
        </p:nvCxnSpPr>
        <p:spPr>
          <a:xfrm flipV="1">
            <a:off x="1403648" y="4417699"/>
            <a:ext cx="1591519" cy="307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 name="Image 34"/>
          <p:cNvPicPr/>
          <p:nvPr/>
        </p:nvPicPr>
        <p:blipFill rotWithShape="1">
          <a:blip r:embed="rId5"/>
          <a:srcRect t="11177" r="76341" b="73823"/>
          <a:stretch/>
        </p:blipFill>
        <p:spPr bwMode="auto">
          <a:xfrm>
            <a:off x="6084168" y="3899199"/>
            <a:ext cx="2084797" cy="1036997"/>
          </a:xfrm>
          <a:prstGeom prst="rect">
            <a:avLst/>
          </a:prstGeom>
          <a:ln>
            <a:noFill/>
          </a:ln>
          <a:extLst>
            <a:ext uri="{53640926-AAD7-44D8-BBD7-CCE9431645EC}">
              <a14:shadowObscured xmlns:a14="http://schemas.microsoft.com/office/drawing/2010/main"/>
            </a:ext>
          </a:extLst>
        </p:spPr>
      </p:pic>
      <p:cxnSp>
        <p:nvCxnSpPr>
          <p:cNvPr id="40" name="Connecteur droit avec flèche 39"/>
          <p:cNvCxnSpPr>
            <a:stCxn id="30" idx="3"/>
            <a:endCxn id="35" idx="1"/>
          </p:cNvCxnSpPr>
          <p:nvPr/>
        </p:nvCxnSpPr>
        <p:spPr>
          <a:xfrm flipV="1">
            <a:off x="5810350" y="4417698"/>
            <a:ext cx="27381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131840" y="836712"/>
            <a:ext cx="5195118" cy="584775"/>
          </a:xfrm>
          <a:prstGeom prst="rect">
            <a:avLst/>
          </a:prstGeom>
        </p:spPr>
        <p:txBody>
          <a:bodyPr vert="horz" lIns="91440" tIns="45720" rIns="91440" bIns="45720" rtlCol="0" anchor="ctr">
            <a:noAutofit/>
          </a:bodyPr>
          <a:lstStyle/>
          <a:p>
            <a:pPr>
              <a:spcBef>
                <a:spcPct val="0"/>
              </a:spcBef>
            </a:pPr>
            <a:r>
              <a:rPr lang="fr-BE" sz="3200" spc="-100" dirty="0" smtClean="0">
                <a:solidFill>
                  <a:schemeClr val="tx2"/>
                </a:solidFill>
                <a:latin typeface="Arial Rounded MT Bold" pitchFamily="34" charset="0"/>
                <a:ea typeface="+mj-ea"/>
                <a:cs typeface="+mj-cs"/>
              </a:rPr>
              <a:t>1. Encoder le </a:t>
            </a:r>
            <a:r>
              <a:rPr lang="fr-BE" sz="3200" spc="-100" dirty="0" err="1" smtClean="0">
                <a:solidFill>
                  <a:schemeClr val="tx2"/>
                </a:solidFill>
                <a:latin typeface="Arial Rounded MT Bold" pitchFamily="34" charset="0"/>
                <a:ea typeface="+mj-ea"/>
                <a:cs typeface="+mj-cs"/>
              </a:rPr>
              <a:t>licensor</a:t>
            </a:r>
            <a:r>
              <a:rPr lang="fr-BE" sz="3200" spc="-100" dirty="0" smtClean="0">
                <a:solidFill>
                  <a:schemeClr val="tx2"/>
                </a:solidFill>
                <a:latin typeface="Arial Rounded MT Bold" pitchFamily="34" charset="0"/>
                <a:ea typeface="+mj-ea"/>
                <a:cs typeface="+mj-cs"/>
              </a:rPr>
              <a:t> [PM]</a:t>
            </a:r>
            <a:endParaRPr lang="fr-BE" sz="3200" spc="-100" dirty="0">
              <a:solidFill>
                <a:schemeClr val="tx2"/>
              </a:solidFill>
              <a:latin typeface="Arial Rounded MT Bold" pitchFamily="34" charset="0"/>
              <a:ea typeface="+mj-ea"/>
              <a:cs typeface="+mj-cs"/>
            </a:endParaRPr>
          </a:p>
        </p:txBody>
      </p:sp>
      <p:sp>
        <p:nvSpPr>
          <p:cNvPr id="51" name="Rectangle 50"/>
          <p:cNvSpPr/>
          <p:nvPr/>
        </p:nvSpPr>
        <p:spPr>
          <a:xfrm>
            <a:off x="3150623" y="2708920"/>
            <a:ext cx="5037125" cy="584775"/>
          </a:xfrm>
          <a:prstGeom prst="rect">
            <a:avLst/>
          </a:prstGeom>
        </p:spPr>
        <p:txBody>
          <a:bodyPr vert="horz" lIns="91440" tIns="45720" rIns="91440" bIns="45720" rtlCol="0" anchor="ctr">
            <a:noAutofit/>
          </a:bodyPr>
          <a:lstStyle/>
          <a:p>
            <a:pPr>
              <a:spcBef>
                <a:spcPct val="0"/>
              </a:spcBef>
            </a:pPr>
            <a:r>
              <a:rPr lang="fr-BE" sz="3200" spc="-100" dirty="0">
                <a:solidFill>
                  <a:schemeClr val="tx2"/>
                </a:solidFill>
                <a:latin typeface="Arial Rounded MT Bold" pitchFamily="34" charset="0"/>
                <a:ea typeface="+mj-ea"/>
                <a:cs typeface="+mj-cs"/>
              </a:rPr>
              <a:t>2. Encoder la </a:t>
            </a:r>
            <a:r>
              <a:rPr lang="fr-BE" sz="3200" spc="-100" dirty="0" smtClean="0">
                <a:solidFill>
                  <a:schemeClr val="tx2"/>
                </a:solidFill>
                <a:latin typeface="Arial Rounded MT Bold" pitchFamily="34" charset="0"/>
                <a:ea typeface="+mj-ea"/>
                <a:cs typeface="+mj-cs"/>
              </a:rPr>
              <a:t>licence [LM]</a:t>
            </a:r>
            <a:endParaRPr lang="fr-BE" sz="3200" spc="-100" dirty="0">
              <a:solidFill>
                <a:schemeClr val="tx2"/>
              </a:solidFill>
              <a:latin typeface="Arial Rounded MT Bold" pitchFamily="34" charset="0"/>
              <a:ea typeface="+mj-ea"/>
              <a:cs typeface="+mj-cs"/>
            </a:endParaRPr>
          </a:p>
        </p:txBody>
      </p:sp>
      <p:sp>
        <p:nvSpPr>
          <p:cNvPr id="52" name="ZoneTexte 51"/>
          <p:cNvSpPr txBox="1"/>
          <p:nvPr/>
        </p:nvSpPr>
        <p:spPr>
          <a:xfrm>
            <a:off x="3293741" y="1421487"/>
            <a:ext cx="5033217" cy="646331"/>
          </a:xfrm>
          <a:prstGeom prst="rect">
            <a:avLst/>
          </a:prstGeom>
          <a:noFill/>
        </p:spPr>
        <p:txBody>
          <a:bodyPr wrap="square" rtlCol="0">
            <a:spAutoFit/>
          </a:bodyPr>
          <a:lstStyle/>
          <a:p>
            <a:r>
              <a:rPr lang="fr-BE" dirty="0" smtClean="0"/>
              <a:t>Avant d’encoder la licence, un vendeur avec type </a:t>
            </a:r>
            <a:r>
              <a:rPr lang="fr-BE" dirty="0" err="1" smtClean="0"/>
              <a:t>Licensor</a:t>
            </a:r>
            <a:r>
              <a:rPr lang="fr-BE" dirty="0" smtClean="0"/>
              <a:t> doit avoir été créé (par [PM/PO]).</a:t>
            </a:r>
            <a:endParaRPr lang="fr-BE" dirty="0"/>
          </a:p>
        </p:txBody>
      </p:sp>
      <p:sp>
        <p:nvSpPr>
          <p:cNvPr id="53" name="ZoneTexte 52"/>
          <p:cNvSpPr txBox="1"/>
          <p:nvPr/>
        </p:nvSpPr>
        <p:spPr>
          <a:xfrm>
            <a:off x="3293741" y="2133901"/>
            <a:ext cx="3868303" cy="369332"/>
          </a:xfrm>
          <a:prstGeom prst="rect">
            <a:avLst/>
          </a:prstGeom>
          <a:noFill/>
        </p:spPr>
        <p:txBody>
          <a:bodyPr wrap="none" rtlCol="0">
            <a:spAutoFit/>
          </a:bodyPr>
          <a:lstStyle/>
          <a:p>
            <a:r>
              <a:rPr lang="fr-BE" dirty="0" smtClean="0"/>
              <a:t>Cf. formation </a:t>
            </a:r>
            <a:r>
              <a:rPr lang="fr-BE" b="1" dirty="0" smtClean="0">
                <a:hlinkClick r:id="rId6"/>
              </a:rPr>
              <a:t>Acquisitions (3) </a:t>
            </a:r>
            <a:r>
              <a:rPr lang="fr-BE" b="1" dirty="0" err="1" smtClean="0">
                <a:hlinkClick r:id="rId6"/>
              </a:rPr>
              <a:t>Purchase</a:t>
            </a:r>
            <a:endParaRPr lang="fr-BE" b="1" dirty="0"/>
          </a:p>
        </p:txBody>
      </p:sp>
    </p:spTree>
    <p:extLst>
      <p:ext uri="{BB962C8B-B14F-4D97-AF65-F5344CB8AC3E}">
        <p14:creationId xmlns:p14="http://schemas.microsoft.com/office/powerpoint/2010/main" val="673779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rotWithShape="1">
          <a:blip r:embed="rId3"/>
          <a:srcRect t="10883" r="19263" b="49705"/>
          <a:stretch/>
        </p:blipFill>
        <p:spPr bwMode="auto">
          <a:xfrm>
            <a:off x="453707" y="1904399"/>
            <a:ext cx="7416824" cy="2520280"/>
          </a:xfrm>
          <a:prstGeom prst="rect">
            <a:avLst/>
          </a:prstGeom>
          <a:ln>
            <a:noFill/>
          </a:ln>
          <a:extLst>
            <a:ext uri="{53640926-AAD7-44D8-BBD7-CCE9431645EC}">
              <a14:shadowObscured xmlns:a14="http://schemas.microsoft.com/office/drawing/2010/main"/>
            </a:ext>
          </a:extLst>
        </p:spPr>
      </p:pic>
      <p:sp>
        <p:nvSpPr>
          <p:cNvPr id="2" name="Titre 1"/>
          <p:cNvSpPr>
            <a:spLocks noGrp="1"/>
          </p:cNvSpPr>
          <p:nvPr>
            <p:ph type="title"/>
          </p:nvPr>
        </p:nvSpPr>
        <p:spPr/>
        <p:txBody>
          <a:bodyPr/>
          <a:lstStyle/>
          <a:p>
            <a:r>
              <a:rPr lang="fr-BE" dirty="0" smtClean="0"/>
              <a:t>Workflow</a:t>
            </a:r>
            <a:br>
              <a:rPr lang="fr-BE" dirty="0" smtClean="0"/>
            </a:br>
            <a:r>
              <a:rPr lang="fr-BE" dirty="0" smtClean="0"/>
              <a:t>2. Encoder la licence : </a:t>
            </a:r>
            <a:r>
              <a:rPr lang="fr-BE" dirty="0" err="1" smtClean="0"/>
              <a:t>summary</a:t>
            </a:r>
            <a:endParaRPr lang="fr-BE" dirty="0"/>
          </a:p>
        </p:txBody>
      </p:sp>
      <p:sp>
        <p:nvSpPr>
          <p:cNvPr id="7" name="Rectangle 6"/>
          <p:cNvSpPr/>
          <p:nvPr/>
        </p:nvSpPr>
        <p:spPr>
          <a:xfrm>
            <a:off x="4558163" y="3164539"/>
            <a:ext cx="648072" cy="144016"/>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sp>
        <p:nvSpPr>
          <p:cNvPr id="9" name="Rectangle 8"/>
          <p:cNvSpPr/>
          <p:nvPr/>
        </p:nvSpPr>
        <p:spPr>
          <a:xfrm>
            <a:off x="2829971" y="2768495"/>
            <a:ext cx="2880320" cy="216024"/>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cxnSp>
        <p:nvCxnSpPr>
          <p:cNvPr id="6" name="Connecteur droit avec flèche 5"/>
          <p:cNvCxnSpPr>
            <a:stCxn id="9" idx="1"/>
          </p:cNvCxnSpPr>
          <p:nvPr/>
        </p:nvCxnSpPr>
        <p:spPr>
          <a:xfrm flipH="1">
            <a:off x="1821859" y="2876507"/>
            <a:ext cx="1008112" cy="176419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95854" y="4640703"/>
            <a:ext cx="4141903" cy="307777"/>
          </a:xfrm>
          <a:prstGeom prst="rect">
            <a:avLst/>
          </a:prstGeom>
          <a:noFill/>
        </p:spPr>
        <p:txBody>
          <a:bodyPr wrap="none" rtlCol="0">
            <a:spAutoFit/>
          </a:bodyPr>
          <a:lstStyle/>
          <a:p>
            <a:r>
              <a:rPr lang="fr-BE" sz="1400" dirty="0" smtClean="0">
                <a:solidFill>
                  <a:srgbClr val="C00000"/>
                </a:solidFill>
              </a:rPr>
              <a:t>Onglets visibles seulement après le 1</a:t>
            </a:r>
            <a:r>
              <a:rPr lang="fr-BE" sz="1400" baseline="30000" dirty="0" smtClean="0">
                <a:solidFill>
                  <a:srgbClr val="C00000"/>
                </a:solidFill>
              </a:rPr>
              <a:t>er</a:t>
            </a:r>
            <a:r>
              <a:rPr lang="fr-BE" sz="1400" dirty="0" smtClean="0">
                <a:solidFill>
                  <a:srgbClr val="C00000"/>
                </a:solidFill>
              </a:rPr>
              <a:t> enregistrement</a:t>
            </a:r>
            <a:endParaRPr lang="fr-BE" sz="1400" dirty="0">
              <a:solidFill>
                <a:srgbClr val="C00000"/>
              </a:solidFill>
            </a:endParaRPr>
          </a:p>
        </p:txBody>
      </p:sp>
    </p:spTree>
    <p:extLst>
      <p:ext uri="{BB962C8B-B14F-4D97-AF65-F5344CB8AC3E}">
        <p14:creationId xmlns:p14="http://schemas.microsoft.com/office/powerpoint/2010/main" val="3944571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Workflow</a:t>
            </a:r>
            <a:br>
              <a:rPr lang="fr-BE" dirty="0" smtClean="0"/>
            </a:br>
            <a:r>
              <a:rPr lang="fr-BE" dirty="0" smtClean="0"/>
              <a:t>2. Encoder la licence: </a:t>
            </a:r>
            <a:r>
              <a:rPr lang="fr-BE" dirty="0" err="1" smtClean="0"/>
              <a:t>license</a:t>
            </a:r>
            <a:r>
              <a:rPr lang="fr-BE" dirty="0" smtClean="0"/>
              <a:t> </a:t>
            </a:r>
            <a:r>
              <a:rPr lang="fr-BE" dirty="0" err="1" smtClean="0"/>
              <a:t>terms</a:t>
            </a:r>
            <a:endParaRPr lang="fr-BE" dirty="0"/>
          </a:p>
        </p:txBody>
      </p:sp>
      <p:sp>
        <p:nvSpPr>
          <p:cNvPr id="10" name="ZoneTexte 9"/>
          <p:cNvSpPr txBox="1"/>
          <p:nvPr/>
        </p:nvSpPr>
        <p:spPr>
          <a:xfrm>
            <a:off x="7308305" y="2826974"/>
            <a:ext cx="1080120" cy="954107"/>
          </a:xfrm>
          <a:prstGeom prst="rect">
            <a:avLst/>
          </a:prstGeom>
          <a:noFill/>
        </p:spPr>
        <p:txBody>
          <a:bodyPr wrap="square" rtlCol="0">
            <a:spAutoFit/>
          </a:bodyPr>
          <a:lstStyle/>
          <a:p>
            <a:r>
              <a:rPr lang="fr-BE" sz="1400" dirty="0" smtClean="0">
                <a:solidFill>
                  <a:srgbClr val="C00000"/>
                </a:solidFill>
              </a:rPr>
              <a:t>Clauses visibles au public (via Primo)</a:t>
            </a:r>
            <a:endParaRPr lang="fr-BE" sz="1400" dirty="0">
              <a:solidFill>
                <a:srgbClr val="C00000"/>
              </a:solidFill>
            </a:endParaRPr>
          </a:p>
        </p:txBody>
      </p:sp>
      <p:pic>
        <p:nvPicPr>
          <p:cNvPr id="11" name="Image 10"/>
          <p:cNvPicPr/>
          <p:nvPr/>
        </p:nvPicPr>
        <p:blipFill rotWithShape="1">
          <a:blip r:embed="rId3"/>
          <a:srcRect t="10588" b="24954"/>
          <a:stretch/>
        </p:blipFill>
        <p:spPr bwMode="auto">
          <a:xfrm>
            <a:off x="559322" y="1412776"/>
            <a:ext cx="6598799" cy="3011903"/>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564191" y="2204863"/>
            <a:ext cx="6593930" cy="2219815"/>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pic>
        <p:nvPicPr>
          <p:cNvPr id="12" name="Image 11"/>
          <p:cNvPicPr/>
          <p:nvPr/>
        </p:nvPicPr>
        <p:blipFill rotWithShape="1">
          <a:blip r:embed="rId4"/>
          <a:srcRect l="1490" t="22941" r="1821" b="31144"/>
          <a:stretch/>
        </p:blipFill>
        <p:spPr bwMode="auto">
          <a:xfrm>
            <a:off x="565488" y="4509120"/>
            <a:ext cx="6304601" cy="2016224"/>
          </a:xfrm>
          <a:prstGeom prst="rect">
            <a:avLst/>
          </a:prstGeom>
          <a:ln>
            <a:noFill/>
          </a:ln>
          <a:extLst>
            <a:ext uri="{53640926-AAD7-44D8-BBD7-CCE9431645EC}">
              <a14:shadowObscured xmlns:a14="http://schemas.microsoft.com/office/drawing/2010/main"/>
            </a:ext>
          </a:extLst>
        </p:spPr>
      </p:pic>
      <p:sp>
        <p:nvSpPr>
          <p:cNvPr id="13" name="ZoneTexte 12"/>
          <p:cNvSpPr txBox="1"/>
          <p:nvPr/>
        </p:nvSpPr>
        <p:spPr>
          <a:xfrm>
            <a:off x="7301734" y="4760629"/>
            <a:ext cx="1080120" cy="738664"/>
          </a:xfrm>
          <a:prstGeom prst="rect">
            <a:avLst/>
          </a:prstGeom>
          <a:noFill/>
        </p:spPr>
        <p:txBody>
          <a:bodyPr wrap="square" rtlCol="0">
            <a:spAutoFit/>
          </a:bodyPr>
          <a:lstStyle/>
          <a:p>
            <a:r>
              <a:rPr lang="fr-BE" sz="1400" dirty="0" smtClean="0">
                <a:solidFill>
                  <a:srgbClr val="C00000"/>
                </a:solidFill>
              </a:rPr>
              <a:t>Clauses non visibles au public</a:t>
            </a:r>
            <a:endParaRPr lang="fr-BE" sz="1400" dirty="0">
              <a:solidFill>
                <a:srgbClr val="C00000"/>
              </a:solidFill>
            </a:endParaRPr>
          </a:p>
        </p:txBody>
      </p:sp>
      <p:sp>
        <p:nvSpPr>
          <p:cNvPr id="15" name="Rectangle 14"/>
          <p:cNvSpPr/>
          <p:nvPr/>
        </p:nvSpPr>
        <p:spPr>
          <a:xfrm>
            <a:off x="565488" y="4509120"/>
            <a:ext cx="6593930" cy="2015257"/>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sp>
        <p:nvSpPr>
          <p:cNvPr id="3" name="ZoneTexte 2"/>
          <p:cNvSpPr txBox="1"/>
          <p:nvPr/>
        </p:nvSpPr>
        <p:spPr>
          <a:xfrm>
            <a:off x="2699792" y="6453336"/>
            <a:ext cx="5334153" cy="338554"/>
          </a:xfrm>
          <a:prstGeom prst="rect">
            <a:avLst/>
          </a:prstGeom>
          <a:noFill/>
        </p:spPr>
        <p:txBody>
          <a:bodyPr wrap="none" rtlCol="0">
            <a:spAutoFit/>
          </a:bodyPr>
          <a:lstStyle/>
          <a:p>
            <a:r>
              <a:rPr lang="fr-BE" sz="1600" b="1" dirty="0" smtClean="0">
                <a:solidFill>
                  <a:srgbClr val="C00000"/>
                </a:solidFill>
              </a:rPr>
              <a:t>Cf. BAO – Annexe: Liste des clauses contractuelles dans Alma</a:t>
            </a:r>
            <a:endParaRPr lang="fr-BE" sz="1600" b="1" dirty="0">
              <a:solidFill>
                <a:srgbClr val="C00000"/>
              </a:solidFill>
            </a:endParaRPr>
          </a:p>
        </p:txBody>
      </p:sp>
    </p:spTree>
    <p:extLst>
      <p:ext uri="{BB962C8B-B14F-4D97-AF65-F5344CB8AC3E}">
        <p14:creationId xmlns:p14="http://schemas.microsoft.com/office/powerpoint/2010/main" val="414156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rotWithShape="1">
          <a:blip r:embed="rId3"/>
          <a:srcRect t="11470" r="14404" b="41143"/>
          <a:stretch/>
        </p:blipFill>
        <p:spPr bwMode="auto">
          <a:xfrm>
            <a:off x="417599" y="4703787"/>
            <a:ext cx="4924425" cy="1533525"/>
          </a:xfrm>
          <a:prstGeom prst="rect">
            <a:avLst/>
          </a:prstGeom>
          <a:ln>
            <a:noFill/>
          </a:ln>
          <a:extLst>
            <a:ext uri="{53640926-AAD7-44D8-BBD7-CCE9431645EC}">
              <a14:shadowObscured xmlns:a14="http://schemas.microsoft.com/office/drawing/2010/main"/>
            </a:ext>
          </a:extLst>
        </p:spPr>
      </p:pic>
      <p:sp>
        <p:nvSpPr>
          <p:cNvPr id="2" name="Titre 1"/>
          <p:cNvSpPr>
            <a:spLocks noGrp="1"/>
          </p:cNvSpPr>
          <p:nvPr>
            <p:ph type="title"/>
          </p:nvPr>
        </p:nvSpPr>
        <p:spPr>
          <a:xfrm>
            <a:off x="251520" y="188640"/>
            <a:ext cx="8712968" cy="1143000"/>
          </a:xfrm>
        </p:spPr>
        <p:txBody>
          <a:bodyPr/>
          <a:lstStyle/>
          <a:p>
            <a:r>
              <a:rPr lang="fr-BE" dirty="0" smtClean="0"/>
              <a:t>Workflow</a:t>
            </a:r>
            <a:br>
              <a:rPr lang="fr-BE" dirty="0" smtClean="0"/>
            </a:br>
            <a:r>
              <a:rPr lang="fr-BE" dirty="0" smtClean="0"/>
              <a:t>3. Associer la licence à la collection / portfolio </a:t>
            </a:r>
            <a:endParaRPr lang="fr-BE" dirty="0"/>
          </a:p>
        </p:txBody>
      </p:sp>
      <p:sp>
        <p:nvSpPr>
          <p:cNvPr id="3" name="ZoneTexte 2"/>
          <p:cNvSpPr txBox="1"/>
          <p:nvPr/>
        </p:nvSpPr>
        <p:spPr>
          <a:xfrm>
            <a:off x="323528" y="1691516"/>
            <a:ext cx="7154010" cy="369332"/>
          </a:xfrm>
          <a:prstGeom prst="rect">
            <a:avLst/>
          </a:prstGeom>
          <a:noFill/>
        </p:spPr>
        <p:txBody>
          <a:bodyPr wrap="none" rtlCol="0">
            <a:spAutoFit/>
          </a:bodyPr>
          <a:lstStyle/>
          <a:p>
            <a:r>
              <a:rPr lang="fr-BE" dirty="0" smtClean="0"/>
              <a:t>Depuis l’e-Collection ou le Portfolio après une </a:t>
            </a:r>
            <a:r>
              <a:rPr lang="fr-BE" dirty="0" err="1" smtClean="0"/>
              <a:t>Repository</a:t>
            </a:r>
            <a:r>
              <a:rPr lang="fr-BE" dirty="0" smtClean="0"/>
              <a:t> </a:t>
            </a:r>
            <a:r>
              <a:rPr lang="fr-BE" dirty="0" err="1" smtClean="0"/>
              <a:t>Search</a:t>
            </a:r>
            <a:r>
              <a:rPr lang="fr-BE" dirty="0" smtClean="0"/>
              <a:t> (lien </a:t>
            </a:r>
            <a:r>
              <a:rPr lang="fr-BE" i="1" dirty="0" err="1" smtClean="0"/>
              <a:t>edit</a:t>
            </a:r>
            <a:r>
              <a:rPr lang="fr-BE" dirty="0" smtClean="0"/>
              <a:t>)</a:t>
            </a:r>
            <a:endParaRPr lang="fr-BE" b="1" dirty="0"/>
          </a:p>
        </p:txBody>
      </p:sp>
      <p:pic>
        <p:nvPicPr>
          <p:cNvPr id="7" name="Image 6"/>
          <p:cNvPicPr/>
          <p:nvPr/>
        </p:nvPicPr>
        <p:blipFill rotWithShape="1">
          <a:blip r:embed="rId4"/>
          <a:srcRect l="1594" t="19280" r="27433" b="33086"/>
          <a:stretch/>
        </p:blipFill>
        <p:spPr bwMode="auto">
          <a:xfrm>
            <a:off x="467544" y="2060848"/>
            <a:ext cx="4824536" cy="2294641"/>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40712" y="4355812"/>
            <a:ext cx="7417159" cy="369332"/>
          </a:xfrm>
          <a:prstGeom prst="rect">
            <a:avLst/>
          </a:prstGeom>
        </p:spPr>
        <p:txBody>
          <a:bodyPr wrap="none">
            <a:spAutoFit/>
          </a:bodyPr>
          <a:lstStyle/>
          <a:p>
            <a:r>
              <a:rPr lang="fr-BE" dirty="0"/>
              <a:t>ou depuis la </a:t>
            </a:r>
            <a:r>
              <a:rPr lang="fr-BE" dirty="0" smtClean="0"/>
              <a:t>PO Line  (accessibles via Acquisitions &gt; POL : </a:t>
            </a:r>
            <a:r>
              <a:rPr lang="fr-BE" dirty="0" err="1" smtClean="0"/>
              <a:t>Search</a:t>
            </a:r>
            <a:r>
              <a:rPr lang="fr-BE" dirty="0" smtClean="0"/>
              <a:t> for PO Lines </a:t>
            </a:r>
            <a:endParaRPr lang="fr-BE" b="1" dirty="0"/>
          </a:p>
        </p:txBody>
      </p:sp>
      <p:sp>
        <p:nvSpPr>
          <p:cNvPr id="9" name="Rectangle 8"/>
          <p:cNvSpPr/>
          <p:nvPr/>
        </p:nvSpPr>
        <p:spPr>
          <a:xfrm>
            <a:off x="1259631" y="3240199"/>
            <a:ext cx="1620179" cy="144016"/>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sp>
        <p:nvSpPr>
          <p:cNvPr id="10" name="Rectangle 9"/>
          <p:cNvSpPr/>
          <p:nvPr/>
        </p:nvSpPr>
        <p:spPr>
          <a:xfrm>
            <a:off x="1043608" y="5330888"/>
            <a:ext cx="1620179" cy="144016"/>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sp>
        <p:nvSpPr>
          <p:cNvPr id="12" name="Rectangle 11"/>
          <p:cNvSpPr/>
          <p:nvPr/>
        </p:nvSpPr>
        <p:spPr>
          <a:xfrm>
            <a:off x="444462" y="1290245"/>
            <a:ext cx="7200800" cy="369332"/>
          </a:xfrm>
          <a:prstGeom prst="rect">
            <a:avLst/>
          </a:prstGeom>
        </p:spPr>
        <p:txBody>
          <a:bodyPr wrap="square">
            <a:spAutoFit/>
          </a:bodyPr>
          <a:lstStyle/>
          <a:p>
            <a:pPr lvl="0" algn="r"/>
            <a:r>
              <a:rPr lang="fr-BE" b="1" dirty="0" smtClean="0"/>
              <a:t>Rôles: PO, PM</a:t>
            </a:r>
            <a:endParaRPr lang="fr-BE" b="1" dirty="0"/>
          </a:p>
        </p:txBody>
      </p:sp>
    </p:spTree>
    <p:extLst>
      <p:ext uri="{BB962C8B-B14F-4D97-AF65-F5344CB8AC3E}">
        <p14:creationId xmlns:p14="http://schemas.microsoft.com/office/powerpoint/2010/main" val="2831102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12776"/>
            <a:ext cx="7992888" cy="504056"/>
          </a:xfrm>
        </p:spPr>
        <p:txBody>
          <a:bodyPr/>
          <a:lstStyle/>
          <a:p>
            <a:r>
              <a:rPr lang="fr-BE" dirty="0" smtClean="0"/>
              <a:t>Menu Alma &gt; Acquisitions &gt; Licences </a:t>
            </a:r>
          </a:p>
          <a:p>
            <a:endParaRPr lang="fr-BE" dirty="0"/>
          </a:p>
          <a:p>
            <a:endParaRPr lang="fr-BE" dirty="0" smtClean="0"/>
          </a:p>
          <a:p>
            <a:endParaRPr lang="fr-BE" dirty="0"/>
          </a:p>
          <a:p>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34</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sp>
        <p:nvSpPr>
          <p:cNvPr id="6" name="Titre 1"/>
          <p:cNvSpPr>
            <a:spLocks noGrp="1"/>
          </p:cNvSpPr>
          <p:nvPr>
            <p:ph type="title"/>
          </p:nvPr>
        </p:nvSpPr>
        <p:spPr/>
        <p:txBody>
          <a:bodyPr/>
          <a:lstStyle/>
          <a:p>
            <a:r>
              <a:rPr lang="fr-BE" dirty="0" smtClean="0"/>
              <a:t>Workflow</a:t>
            </a:r>
            <a:br>
              <a:rPr lang="fr-BE" dirty="0" smtClean="0"/>
            </a:br>
            <a:r>
              <a:rPr lang="fr-BE" dirty="0" smtClean="0"/>
              <a:t>3. Gérer et éditer les licences </a:t>
            </a:r>
            <a:endParaRPr lang="fr-BE" dirty="0"/>
          </a:p>
        </p:txBody>
      </p:sp>
      <p:pic>
        <p:nvPicPr>
          <p:cNvPr id="7" name="Image 6"/>
          <p:cNvPicPr/>
          <p:nvPr/>
        </p:nvPicPr>
        <p:blipFill rotWithShape="1">
          <a:blip r:embed="rId3"/>
          <a:srcRect l="993" t="10883" r="828" b="58507"/>
          <a:stretch/>
        </p:blipFill>
        <p:spPr bwMode="auto">
          <a:xfrm>
            <a:off x="539552" y="2132856"/>
            <a:ext cx="7272808" cy="2088232"/>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526042" y="2708920"/>
            <a:ext cx="1620179" cy="288032"/>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sp>
        <p:nvSpPr>
          <p:cNvPr id="9" name="Rectangle 8"/>
          <p:cNvSpPr/>
          <p:nvPr/>
        </p:nvSpPr>
        <p:spPr>
          <a:xfrm>
            <a:off x="5868144" y="2708920"/>
            <a:ext cx="1620179" cy="288032"/>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sp>
        <p:nvSpPr>
          <p:cNvPr id="11" name="ZoneTexte 10"/>
          <p:cNvSpPr txBox="1"/>
          <p:nvPr/>
        </p:nvSpPr>
        <p:spPr>
          <a:xfrm>
            <a:off x="575555" y="4077072"/>
            <a:ext cx="6912768" cy="584775"/>
          </a:xfrm>
          <a:prstGeom prst="rect">
            <a:avLst/>
          </a:prstGeom>
          <a:noFill/>
        </p:spPr>
        <p:txBody>
          <a:bodyPr wrap="square" rtlCol="0">
            <a:spAutoFit/>
          </a:bodyPr>
          <a:lstStyle/>
          <a:p>
            <a:r>
              <a:rPr lang="fr-BE" sz="1600" dirty="0" smtClean="0">
                <a:solidFill>
                  <a:srgbClr val="C00000"/>
                </a:solidFill>
              </a:rPr>
              <a:t>Possibilité de filtrer ou de rechercher, comme sur les autres écrans d’administration d’Alma</a:t>
            </a:r>
            <a:endParaRPr lang="fr-BE" sz="1600" dirty="0">
              <a:solidFill>
                <a:srgbClr val="C00000"/>
              </a:solidFill>
            </a:endParaRPr>
          </a:p>
        </p:txBody>
      </p:sp>
      <p:sp>
        <p:nvSpPr>
          <p:cNvPr id="10" name="Rectangle 9"/>
          <p:cNvSpPr/>
          <p:nvPr/>
        </p:nvSpPr>
        <p:spPr>
          <a:xfrm>
            <a:off x="444462" y="1290245"/>
            <a:ext cx="7200800" cy="369332"/>
          </a:xfrm>
          <a:prstGeom prst="rect">
            <a:avLst/>
          </a:prstGeom>
        </p:spPr>
        <p:txBody>
          <a:bodyPr wrap="square">
            <a:spAutoFit/>
          </a:bodyPr>
          <a:lstStyle/>
          <a:p>
            <a:pPr lvl="0" algn="r"/>
            <a:r>
              <a:rPr lang="fr-BE" b="1" dirty="0" smtClean="0"/>
              <a:t>Rôles: LM, (PO, PM, </a:t>
            </a:r>
            <a:r>
              <a:rPr lang="fr-BE" b="1" dirty="0" err="1" smtClean="0"/>
              <a:t>Selector</a:t>
            </a:r>
            <a:r>
              <a:rPr lang="fr-BE" b="1" dirty="0" smtClean="0"/>
              <a:t>)</a:t>
            </a:r>
            <a:endParaRPr lang="fr-BE" b="1" dirty="0"/>
          </a:p>
        </p:txBody>
      </p:sp>
    </p:spTree>
    <p:extLst>
      <p:ext uri="{BB962C8B-B14F-4D97-AF65-F5344CB8AC3E}">
        <p14:creationId xmlns:p14="http://schemas.microsoft.com/office/powerpoint/2010/main" val="1173262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35</a:t>
            </a:fld>
            <a:endParaRPr lang="en-US" dirty="0"/>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e-Ressources - Découverte</a:t>
            </a:r>
            <a:endParaRPr lang="en-US" dirty="0"/>
          </a:p>
        </p:txBody>
      </p:sp>
      <p:sp>
        <p:nvSpPr>
          <p:cNvPr id="6" name="Titre 1"/>
          <p:cNvSpPr>
            <a:spLocks noGrp="1"/>
          </p:cNvSpPr>
          <p:nvPr>
            <p:ph type="title"/>
          </p:nvPr>
        </p:nvSpPr>
        <p:spPr/>
        <p:txBody>
          <a:bodyPr/>
          <a:lstStyle/>
          <a:p>
            <a:r>
              <a:rPr lang="fr-BE" dirty="0" smtClean="0"/>
              <a:t>Visualiser les informations de licence</a:t>
            </a:r>
            <a:br>
              <a:rPr lang="fr-BE" dirty="0" smtClean="0"/>
            </a:br>
            <a:r>
              <a:rPr lang="fr-BE" dirty="0" smtClean="0"/>
              <a:t>1. Dans Alma</a:t>
            </a:r>
            <a:endParaRPr lang="fr-BE" dirty="0"/>
          </a:p>
        </p:txBody>
      </p:sp>
      <p:sp>
        <p:nvSpPr>
          <p:cNvPr id="2" name="Rectangle 1"/>
          <p:cNvSpPr/>
          <p:nvPr/>
        </p:nvSpPr>
        <p:spPr>
          <a:xfrm>
            <a:off x="433224" y="4295511"/>
            <a:ext cx="7595160" cy="338554"/>
          </a:xfrm>
          <a:prstGeom prst="rect">
            <a:avLst/>
          </a:prstGeom>
        </p:spPr>
        <p:txBody>
          <a:bodyPr wrap="square">
            <a:spAutoFit/>
          </a:bodyPr>
          <a:lstStyle/>
          <a:p>
            <a:r>
              <a:rPr lang="fr-BE" sz="1600" dirty="0"/>
              <a:t>via le More info sur les ressource dans les listes du </a:t>
            </a:r>
            <a:r>
              <a:rPr lang="fr-BE" sz="1600" dirty="0" err="1"/>
              <a:t>Repository</a:t>
            </a:r>
            <a:r>
              <a:rPr lang="fr-BE" sz="1600" dirty="0"/>
              <a:t> </a:t>
            </a:r>
            <a:r>
              <a:rPr lang="fr-BE" sz="1600" dirty="0" err="1"/>
              <a:t>Search</a:t>
            </a:r>
            <a:r>
              <a:rPr lang="fr-BE" sz="1600" dirty="0"/>
              <a:t> </a:t>
            </a:r>
          </a:p>
        </p:txBody>
      </p:sp>
      <p:sp>
        <p:nvSpPr>
          <p:cNvPr id="7" name="Rectangle 6"/>
          <p:cNvSpPr/>
          <p:nvPr/>
        </p:nvSpPr>
        <p:spPr>
          <a:xfrm>
            <a:off x="395536" y="1628800"/>
            <a:ext cx="7200800" cy="369332"/>
          </a:xfrm>
          <a:prstGeom prst="rect">
            <a:avLst/>
          </a:prstGeom>
        </p:spPr>
        <p:txBody>
          <a:bodyPr wrap="square">
            <a:spAutoFit/>
          </a:bodyPr>
          <a:lstStyle/>
          <a:p>
            <a:pPr lvl="0"/>
            <a:r>
              <a:rPr lang="fr-BE" dirty="0"/>
              <a:t>Via la page d’administration des </a:t>
            </a:r>
            <a:r>
              <a:rPr lang="fr-BE" dirty="0" smtClean="0"/>
              <a:t>licences (lecture seule)</a:t>
            </a:r>
            <a:endParaRPr lang="fr-BE" dirty="0"/>
          </a:p>
        </p:txBody>
      </p:sp>
      <p:pic>
        <p:nvPicPr>
          <p:cNvPr id="8" name="Image 7"/>
          <p:cNvPicPr/>
          <p:nvPr/>
        </p:nvPicPr>
        <p:blipFill rotWithShape="1">
          <a:blip r:embed="rId3"/>
          <a:srcRect l="-1" t="15588" r="994" b="35260"/>
          <a:stretch/>
        </p:blipFill>
        <p:spPr bwMode="auto">
          <a:xfrm>
            <a:off x="433224" y="1998132"/>
            <a:ext cx="6082992" cy="2150948"/>
          </a:xfrm>
          <a:prstGeom prst="rect">
            <a:avLst/>
          </a:prstGeom>
          <a:ln>
            <a:noFill/>
          </a:ln>
          <a:extLst>
            <a:ext uri="{53640926-AAD7-44D8-BBD7-CCE9431645EC}">
              <a14:shadowObscured xmlns:a14="http://schemas.microsoft.com/office/drawing/2010/main"/>
            </a:ext>
          </a:extLst>
        </p:spPr>
      </p:pic>
      <p:pic>
        <p:nvPicPr>
          <p:cNvPr id="13" name="Image 12"/>
          <p:cNvPicPr/>
          <p:nvPr/>
        </p:nvPicPr>
        <p:blipFill rotWithShape="1">
          <a:blip r:embed="rId4"/>
          <a:srcRect t="47967" r="33443" b="19068"/>
          <a:stretch/>
        </p:blipFill>
        <p:spPr bwMode="auto">
          <a:xfrm>
            <a:off x="433162" y="4634065"/>
            <a:ext cx="5146950" cy="1675255"/>
          </a:xfrm>
          <a:prstGeom prst="rect">
            <a:avLst/>
          </a:prstGeom>
          <a:ln>
            <a:noFill/>
          </a:ln>
          <a:extLst>
            <a:ext uri="{53640926-AAD7-44D8-BBD7-CCE9431645EC}">
              <a14:shadowObscured xmlns:a14="http://schemas.microsoft.com/office/drawing/2010/main"/>
            </a:ext>
          </a:extLst>
        </p:spPr>
      </p:pic>
      <p:cxnSp>
        <p:nvCxnSpPr>
          <p:cNvPr id="9" name="Connecteur droit avec flèche 8"/>
          <p:cNvCxnSpPr/>
          <p:nvPr/>
        </p:nvCxnSpPr>
        <p:spPr>
          <a:xfrm flipH="1">
            <a:off x="4968044" y="5157192"/>
            <a:ext cx="1224135"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6516216" y="2708920"/>
            <a:ext cx="1224135"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4462" y="1290245"/>
            <a:ext cx="7200800" cy="369332"/>
          </a:xfrm>
          <a:prstGeom prst="rect">
            <a:avLst/>
          </a:prstGeom>
        </p:spPr>
        <p:txBody>
          <a:bodyPr wrap="square">
            <a:spAutoFit/>
          </a:bodyPr>
          <a:lstStyle/>
          <a:p>
            <a:pPr lvl="0" algn="r"/>
            <a:r>
              <a:rPr lang="fr-BE" b="1" dirty="0" smtClean="0"/>
              <a:t>Rôles: </a:t>
            </a:r>
            <a:r>
              <a:rPr lang="fr-BE" b="1" dirty="0" err="1" smtClean="0"/>
              <a:t>Selector</a:t>
            </a:r>
            <a:r>
              <a:rPr lang="fr-BE" b="1" dirty="0" smtClean="0"/>
              <a:t>, PO, PM et LM</a:t>
            </a:r>
            <a:endParaRPr lang="fr-BE" b="1" dirty="0"/>
          </a:p>
        </p:txBody>
      </p:sp>
    </p:spTree>
    <p:extLst>
      <p:ext uri="{BB962C8B-B14F-4D97-AF65-F5344CB8AC3E}">
        <p14:creationId xmlns:p14="http://schemas.microsoft.com/office/powerpoint/2010/main" val="1952723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36</a:t>
            </a:fld>
            <a:endParaRPr lang="en-US" dirty="0"/>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e-Ressources - Découverte</a:t>
            </a:r>
            <a:endParaRPr lang="en-US" dirty="0"/>
          </a:p>
        </p:txBody>
      </p:sp>
      <p:sp>
        <p:nvSpPr>
          <p:cNvPr id="6" name="Titre 1"/>
          <p:cNvSpPr>
            <a:spLocks noGrp="1"/>
          </p:cNvSpPr>
          <p:nvPr>
            <p:ph type="title"/>
          </p:nvPr>
        </p:nvSpPr>
        <p:spPr/>
        <p:txBody>
          <a:bodyPr/>
          <a:lstStyle/>
          <a:p>
            <a:r>
              <a:rPr lang="fr-BE" dirty="0" smtClean="0"/>
              <a:t>Visualiser les informations de licence</a:t>
            </a:r>
            <a:br>
              <a:rPr lang="fr-BE" dirty="0" smtClean="0"/>
            </a:br>
            <a:r>
              <a:rPr lang="fr-BE" dirty="0" smtClean="0"/>
              <a:t>1. Dans Alma</a:t>
            </a:r>
            <a:endParaRPr lang="fr-BE" dirty="0"/>
          </a:p>
        </p:txBody>
      </p:sp>
      <p:cxnSp>
        <p:nvCxnSpPr>
          <p:cNvPr id="14" name="Connecteur droit avec flèche 13"/>
          <p:cNvCxnSpPr/>
          <p:nvPr/>
        </p:nvCxnSpPr>
        <p:spPr>
          <a:xfrm flipH="1">
            <a:off x="6516216" y="2708920"/>
            <a:ext cx="1224135"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4462" y="1290245"/>
            <a:ext cx="7200800" cy="369332"/>
          </a:xfrm>
          <a:prstGeom prst="rect">
            <a:avLst/>
          </a:prstGeom>
        </p:spPr>
        <p:txBody>
          <a:bodyPr wrap="square">
            <a:spAutoFit/>
          </a:bodyPr>
          <a:lstStyle/>
          <a:p>
            <a:pPr lvl="0" algn="r"/>
            <a:r>
              <a:rPr lang="fr-BE" b="1" dirty="0" err="1" smtClean="0">
                <a:solidFill>
                  <a:srgbClr val="C00000"/>
                </a:solidFill>
              </a:rPr>
              <a:t>Selector</a:t>
            </a:r>
            <a:r>
              <a:rPr lang="fr-BE" b="1" dirty="0" smtClean="0">
                <a:solidFill>
                  <a:srgbClr val="C00000"/>
                </a:solidFill>
              </a:rPr>
              <a:t>, PO, PM</a:t>
            </a:r>
            <a:endParaRPr lang="fr-BE" b="1" dirty="0">
              <a:solidFill>
                <a:srgbClr val="C00000"/>
              </a:solidFill>
            </a:endParaRPr>
          </a:p>
        </p:txBody>
      </p:sp>
      <p:pic>
        <p:nvPicPr>
          <p:cNvPr id="12" name="Image 11"/>
          <p:cNvPicPr/>
          <p:nvPr/>
        </p:nvPicPr>
        <p:blipFill rotWithShape="1">
          <a:blip r:embed="rId3"/>
          <a:srcRect t="10883" r="19263" b="49705"/>
          <a:stretch/>
        </p:blipFill>
        <p:spPr bwMode="auto">
          <a:xfrm>
            <a:off x="401783" y="1772816"/>
            <a:ext cx="7416824" cy="252028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965118" y="4293096"/>
            <a:ext cx="1794787" cy="369332"/>
          </a:xfrm>
          <a:prstGeom prst="rect">
            <a:avLst/>
          </a:prstGeom>
        </p:spPr>
        <p:txBody>
          <a:bodyPr wrap="none">
            <a:spAutoFit/>
          </a:bodyPr>
          <a:lstStyle/>
          <a:p>
            <a:pPr lvl="0" algn="r"/>
            <a:r>
              <a:rPr lang="fr-BE" b="1" dirty="0" smtClean="0">
                <a:solidFill>
                  <a:srgbClr val="C00000"/>
                </a:solidFill>
              </a:rPr>
              <a:t>Licence Manager</a:t>
            </a:r>
            <a:endParaRPr lang="fr-BE" b="1" dirty="0">
              <a:solidFill>
                <a:srgbClr val="C00000"/>
              </a:solidFill>
            </a:endParaRPr>
          </a:p>
        </p:txBody>
      </p:sp>
      <p:sp>
        <p:nvSpPr>
          <p:cNvPr id="16" name="Rectangle 15"/>
          <p:cNvSpPr/>
          <p:nvPr/>
        </p:nvSpPr>
        <p:spPr>
          <a:xfrm>
            <a:off x="539552" y="2660483"/>
            <a:ext cx="4248472" cy="216024"/>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cxnSp>
        <p:nvCxnSpPr>
          <p:cNvPr id="11" name="Connecteur droit avec flèche 10"/>
          <p:cNvCxnSpPr/>
          <p:nvPr/>
        </p:nvCxnSpPr>
        <p:spPr>
          <a:xfrm flipV="1">
            <a:off x="4355976" y="1659577"/>
            <a:ext cx="2160240" cy="100090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869078" y="2660483"/>
            <a:ext cx="783042" cy="216024"/>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cxnSp>
        <p:nvCxnSpPr>
          <p:cNvPr id="18" name="Connecteur droit avec flèche 17"/>
          <p:cNvCxnSpPr/>
          <p:nvPr/>
        </p:nvCxnSpPr>
        <p:spPr>
          <a:xfrm>
            <a:off x="5652120" y="2812883"/>
            <a:ext cx="1603804" cy="148869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694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37</a:t>
            </a:fld>
            <a:endParaRPr lang="en-US" dirty="0"/>
          </a:p>
        </p:txBody>
      </p:sp>
      <p:sp>
        <p:nvSpPr>
          <p:cNvPr id="5" name="Espace réservé du pied de page 4"/>
          <p:cNvSpPr>
            <a:spLocks noGrp="1"/>
          </p:cNvSpPr>
          <p:nvPr>
            <p:ph type="ftr" sz="quarter" idx="3"/>
          </p:nvPr>
        </p:nvSpPr>
        <p:spPr/>
        <p:txBody>
          <a:bodyPr/>
          <a:lstStyle/>
          <a:p>
            <a:r>
              <a:rPr lang="fr-BE" smtClean="0"/>
              <a:t>Alma @ ULg - e-Ressources - Découverte</a:t>
            </a:r>
            <a:endParaRPr lang="en-US" dirty="0"/>
          </a:p>
        </p:txBody>
      </p:sp>
      <p:sp>
        <p:nvSpPr>
          <p:cNvPr id="6" name="Titre 1"/>
          <p:cNvSpPr>
            <a:spLocks noGrp="1"/>
          </p:cNvSpPr>
          <p:nvPr>
            <p:ph type="title"/>
          </p:nvPr>
        </p:nvSpPr>
        <p:spPr/>
        <p:txBody>
          <a:bodyPr/>
          <a:lstStyle/>
          <a:p>
            <a:r>
              <a:rPr lang="fr-BE" dirty="0" smtClean="0"/>
              <a:t>Visualiser les informations de licence</a:t>
            </a:r>
            <a:br>
              <a:rPr lang="fr-BE" dirty="0" smtClean="0"/>
            </a:br>
            <a:r>
              <a:rPr lang="fr-BE" dirty="0" smtClean="0"/>
              <a:t>2. Dans Primo</a:t>
            </a:r>
            <a:endParaRPr lang="fr-BE" dirty="0"/>
          </a:p>
        </p:txBody>
      </p:sp>
      <p:pic>
        <p:nvPicPr>
          <p:cNvPr id="7" name="Image 6"/>
          <p:cNvPicPr/>
          <p:nvPr/>
        </p:nvPicPr>
        <p:blipFill rotWithShape="1">
          <a:blip r:embed="rId3"/>
          <a:srcRect l="18364" t="29117" r="19262" b="19412"/>
          <a:stretch/>
        </p:blipFill>
        <p:spPr bwMode="auto">
          <a:xfrm>
            <a:off x="1187624" y="1484784"/>
            <a:ext cx="5544615" cy="3096344"/>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3203848" y="2660482"/>
            <a:ext cx="3312368" cy="1200565"/>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BE"/>
          </a:p>
        </p:txBody>
      </p:sp>
      <p:cxnSp>
        <p:nvCxnSpPr>
          <p:cNvPr id="9" name="Connecteur droit avec flèche 8"/>
          <p:cNvCxnSpPr/>
          <p:nvPr/>
        </p:nvCxnSpPr>
        <p:spPr>
          <a:xfrm flipH="1">
            <a:off x="5580112" y="2492897"/>
            <a:ext cx="1368152" cy="0"/>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51175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Références</a:t>
            </a:r>
            <a:endParaRPr lang="fr-BE" dirty="0"/>
          </a:p>
        </p:txBody>
      </p:sp>
      <p:sp>
        <p:nvSpPr>
          <p:cNvPr id="3" name="ZoneTexte 2"/>
          <p:cNvSpPr txBox="1"/>
          <p:nvPr/>
        </p:nvSpPr>
        <p:spPr>
          <a:xfrm>
            <a:off x="323528" y="1418937"/>
            <a:ext cx="3421834" cy="369332"/>
          </a:xfrm>
          <a:prstGeom prst="rect">
            <a:avLst/>
          </a:prstGeom>
          <a:noFill/>
        </p:spPr>
        <p:txBody>
          <a:bodyPr wrap="none" rtlCol="0">
            <a:spAutoFit/>
          </a:bodyPr>
          <a:lstStyle/>
          <a:p>
            <a:r>
              <a:rPr lang="fr-BE" dirty="0" smtClean="0"/>
              <a:t>Cf. </a:t>
            </a:r>
            <a:r>
              <a:rPr lang="fr-BE" b="1" dirty="0" smtClean="0"/>
              <a:t>Acquisition Guide (p. 276 -290)</a:t>
            </a:r>
            <a:endParaRPr lang="fr-BE" b="1" dirty="0"/>
          </a:p>
        </p:txBody>
      </p:sp>
    </p:spTree>
    <p:extLst>
      <p:ext uri="{BB962C8B-B14F-4D97-AF65-F5344CB8AC3E}">
        <p14:creationId xmlns:p14="http://schemas.microsoft.com/office/powerpoint/2010/main" val="3200940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p:txBody>
          <a:bodyPr/>
          <a:lstStyle/>
          <a:p>
            <a:r>
              <a:rPr lang="fr-BE" smtClean="0"/>
              <a:t>Alma @ ULg - e-Ressources - Découverte</a:t>
            </a:r>
            <a:endParaRPr lang="en-US" dirty="0"/>
          </a:p>
        </p:txBody>
      </p:sp>
      <p:sp>
        <p:nvSpPr>
          <p:cNvPr id="4" name="Espace réservé du numéro de diapositive 3"/>
          <p:cNvSpPr>
            <a:spLocks noGrp="1"/>
          </p:cNvSpPr>
          <p:nvPr>
            <p:ph type="sldNum" sz="quarter" idx="11"/>
          </p:nvPr>
        </p:nvSpPr>
        <p:spPr/>
        <p:txBody>
          <a:bodyPr/>
          <a:lstStyle/>
          <a:p>
            <a:fld id="{E667ED75-B537-4810-9364-B7D9FE7FDC55}" type="slidenum">
              <a:rPr lang="en-US" smtClean="0"/>
              <a:pPr/>
              <a:t>39</a:t>
            </a:fld>
            <a:endParaRPr lang="en-US" dirty="0"/>
          </a:p>
        </p:txBody>
      </p:sp>
      <p:sp>
        <p:nvSpPr>
          <p:cNvPr id="6" name="Titre 5"/>
          <p:cNvSpPr>
            <a:spLocks noGrp="1"/>
          </p:cNvSpPr>
          <p:nvPr>
            <p:ph type="title"/>
          </p:nvPr>
        </p:nvSpPr>
        <p:spPr/>
        <p:txBody>
          <a:bodyPr/>
          <a:lstStyle/>
          <a:p>
            <a:r>
              <a:rPr lang="fr-BE" dirty="0" smtClean="0"/>
              <a:t>Merci !</a:t>
            </a:r>
            <a:endParaRPr lang="fr-BE" dirty="0"/>
          </a:p>
        </p:txBody>
      </p:sp>
    </p:spTree>
    <p:extLst>
      <p:ext uri="{BB962C8B-B14F-4D97-AF65-F5344CB8AC3E}">
        <p14:creationId xmlns:p14="http://schemas.microsoft.com/office/powerpoint/2010/main" val="20323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a:t>2</a:t>
            </a:r>
            <a:r>
              <a:rPr lang="fr-BE" dirty="0" smtClean="0"/>
              <a:t>.1 – </a:t>
            </a:r>
            <a:r>
              <a:rPr lang="fr-BE" dirty="0"/>
              <a:t>Notion de Pouvoir adjudicateur </a:t>
            </a:r>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r>
              <a:rPr lang="fr-BE" sz="3000" dirty="0" smtClean="0">
                <a:solidFill>
                  <a:schemeClr val="tx2"/>
                </a:solidFill>
                <a:latin typeface="Arial Rounded MT Bold" panose="020F0704030504030204" pitchFamily="34" charset="0"/>
              </a:rPr>
              <a:t>Personne devant respecter la réglementation relative aux MP</a:t>
            </a:r>
          </a:p>
          <a:p>
            <a:pPr lvl="1">
              <a:buClr>
                <a:srgbClr val="A9A57C"/>
              </a:buClr>
            </a:pPr>
            <a:r>
              <a:rPr lang="fr-BE" sz="2600" dirty="0" smtClean="0">
                <a:solidFill>
                  <a:schemeClr val="tx2"/>
                </a:solidFill>
                <a:latin typeface="Arial Rounded MT Bold" panose="020F0704030504030204" pitchFamily="34" charset="0"/>
              </a:rPr>
              <a:t>Etat fédéral – collectivités territoriales</a:t>
            </a:r>
          </a:p>
          <a:p>
            <a:pPr lvl="1">
              <a:buClr>
                <a:srgbClr val="A9A57C"/>
              </a:buClr>
            </a:pPr>
            <a:r>
              <a:rPr lang="fr-BE" sz="2600" dirty="0" smtClean="0">
                <a:solidFill>
                  <a:schemeClr val="tx2"/>
                </a:solidFill>
                <a:latin typeface="Arial Rounded MT Bold" panose="020F0704030504030204" pitchFamily="34" charset="0"/>
              </a:rPr>
              <a:t>Organismes de droit public</a:t>
            </a:r>
          </a:p>
          <a:p>
            <a:pPr lvl="1">
              <a:buClr>
                <a:srgbClr val="A9A57C"/>
              </a:buClr>
            </a:pPr>
            <a:r>
              <a:rPr lang="fr-BE" sz="2600" dirty="0" smtClean="0">
                <a:solidFill>
                  <a:schemeClr val="tx2"/>
                </a:solidFill>
                <a:latin typeface="Arial Rounded MT Bold" panose="020F0704030504030204" pitchFamily="34" charset="0"/>
              </a:rPr>
              <a:t>Certaines personnes morales </a:t>
            </a:r>
          </a:p>
          <a:p>
            <a:pPr lvl="1">
              <a:buClr>
                <a:srgbClr val="A9A57C"/>
              </a:buClr>
            </a:pPr>
            <a:r>
              <a:rPr lang="fr-BE" sz="2600" dirty="0" smtClean="0">
                <a:solidFill>
                  <a:schemeClr val="tx2"/>
                </a:solidFill>
                <a:latin typeface="Arial Rounded MT Bold" panose="020F0704030504030204" pitchFamily="34" charset="0"/>
              </a:rPr>
              <a:t>Etablissements </a:t>
            </a:r>
            <a:r>
              <a:rPr lang="fr-BE" sz="2600" dirty="0">
                <a:solidFill>
                  <a:schemeClr val="tx2"/>
                </a:solidFill>
                <a:latin typeface="Arial Rounded MT Bold" panose="020F0704030504030204" pitchFamily="34" charset="0"/>
              </a:rPr>
              <a:t>d’enseignement libre – hôpitaux non </a:t>
            </a:r>
            <a:r>
              <a:rPr lang="fr-BE" sz="2600" dirty="0" smtClean="0">
                <a:solidFill>
                  <a:schemeClr val="tx2"/>
                </a:solidFill>
                <a:latin typeface="Arial Rounded MT Bold" panose="020F0704030504030204" pitchFamily="34" charset="0"/>
              </a:rPr>
              <a:t>publics</a:t>
            </a:r>
          </a:p>
          <a:p>
            <a:pPr>
              <a:buClr>
                <a:srgbClr val="A9A57C"/>
              </a:buClr>
            </a:pPr>
            <a:r>
              <a:rPr lang="fr-BE" sz="3000" u="sng" dirty="0" err="1" smtClean="0">
                <a:solidFill>
                  <a:schemeClr val="tx2"/>
                </a:solidFill>
                <a:latin typeface="Arial Rounded MT Bold" panose="020F0704030504030204" pitchFamily="34" charset="0"/>
              </a:rPr>
              <a:t>ULg</a:t>
            </a:r>
            <a:r>
              <a:rPr lang="fr-BE" sz="3000" u="sng" dirty="0" smtClean="0">
                <a:solidFill>
                  <a:schemeClr val="tx2"/>
                </a:solidFill>
                <a:latin typeface="Arial Rounded MT Bold" panose="020F0704030504030204" pitchFamily="34" charset="0"/>
              </a:rPr>
              <a:t> est une université d’Etat </a:t>
            </a:r>
          </a:p>
          <a:p>
            <a:pPr marL="411480" lvl="1" indent="0">
              <a:buClr>
                <a:srgbClr val="A9A57C"/>
              </a:buClr>
              <a:buNone/>
            </a:pPr>
            <a:r>
              <a:rPr lang="fr-BE" sz="2800" dirty="0" smtClean="0">
                <a:solidFill>
                  <a:schemeClr val="tx2"/>
                </a:solidFill>
                <a:latin typeface="Arial Rounded MT Bold" panose="020F0704030504030204" pitchFamily="34" charset="0"/>
              </a:rPr>
              <a:t>-&gt; obligation de respecter les procédures de MP pour toutes ses opérations économiques</a:t>
            </a:r>
            <a:endParaRPr lang="fr-BE" sz="2800" dirty="0">
              <a:solidFill>
                <a:schemeClr val="tx2"/>
              </a:solidFill>
              <a:latin typeface="Arial Rounded MT Bold" panose="020F0704030504030204" pitchFamily="34" charset="0"/>
            </a:endParaRPr>
          </a:p>
          <a:p>
            <a:pPr>
              <a:buClr>
                <a:srgbClr val="A9A57C"/>
              </a:buClr>
            </a:pPr>
            <a:endParaRPr lang="fr-BE" sz="2400" dirty="0" smtClean="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4</a:t>
            </a:fld>
            <a:endParaRPr lang="en-US"/>
          </a:p>
        </p:txBody>
      </p:sp>
    </p:spTree>
    <p:extLst>
      <p:ext uri="{BB962C8B-B14F-4D97-AF65-F5344CB8AC3E}">
        <p14:creationId xmlns:p14="http://schemas.microsoft.com/office/powerpoint/2010/main" val="1299676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smtClean="0"/>
              <a:t>2.2 – Pluralité </a:t>
            </a:r>
            <a:r>
              <a:rPr lang="fr-BE" dirty="0"/>
              <a:t>de p</a:t>
            </a:r>
            <a:r>
              <a:rPr lang="fr-BE" dirty="0" smtClean="0"/>
              <a:t>ouvoirs adjudicateurs</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r>
              <a:rPr lang="fr-BE" sz="3000" dirty="0" smtClean="0">
                <a:solidFill>
                  <a:schemeClr val="tx2"/>
                </a:solidFill>
                <a:latin typeface="Arial Rounded MT Bold" panose="020F0704030504030204" pitchFamily="34" charset="0"/>
              </a:rPr>
              <a:t>Association de PA en vue de réaliser un projet commun </a:t>
            </a:r>
          </a:p>
          <a:p>
            <a:pPr>
              <a:buClr>
                <a:srgbClr val="A9A57C"/>
              </a:buClr>
            </a:pPr>
            <a:r>
              <a:rPr lang="fr-BE" sz="3000" dirty="0" smtClean="0">
                <a:solidFill>
                  <a:schemeClr val="tx2"/>
                </a:solidFill>
                <a:latin typeface="Arial Rounded MT Bold" panose="020F0704030504030204" pitchFamily="34" charset="0"/>
              </a:rPr>
              <a:t>Plusieurs formes de collaboration</a:t>
            </a:r>
          </a:p>
          <a:p>
            <a:pPr lvl="1">
              <a:buClr>
                <a:srgbClr val="A9A57C"/>
              </a:buClr>
            </a:pPr>
            <a:r>
              <a:rPr lang="fr-BE" sz="2800" dirty="0" smtClean="0">
                <a:solidFill>
                  <a:schemeClr val="tx2"/>
                </a:solidFill>
                <a:latin typeface="Arial Rounded MT Bold" panose="020F0704030504030204" pitchFamily="34" charset="0"/>
              </a:rPr>
              <a:t>Le marché conjoint : marché unique passé pour le compte de plusieurs PA</a:t>
            </a:r>
          </a:p>
          <a:p>
            <a:pPr lvl="1">
              <a:buClr>
                <a:srgbClr val="A9A57C"/>
              </a:buClr>
            </a:pPr>
            <a:r>
              <a:rPr lang="fr-BE" sz="2800" dirty="0" smtClean="0">
                <a:solidFill>
                  <a:schemeClr val="tx2"/>
                </a:solidFill>
                <a:latin typeface="Arial Rounded MT Bold" panose="020F0704030504030204" pitchFamily="34" charset="0"/>
              </a:rPr>
              <a:t>La centrale de marchés (ou </a:t>
            </a:r>
            <a:r>
              <a:rPr lang="fr-BE" sz="2800" dirty="0">
                <a:solidFill>
                  <a:schemeClr val="tx2"/>
                </a:solidFill>
                <a:latin typeface="Arial Rounded MT Bold" panose="020F0704030504030204" pitchFamily="34" charset="0"/>
              </a:rPr>
              <a:t>d’achat </a:t>
            </a:r>
            <a:r>
              <a:rPr lang="fr-BE" sz="2800" dirty="0" smtClean="0">
                <a:solidFill>
                  <a:schemeClr val="tx2"/>
                </a:solidFill>
                <a:latin typeface="Arial Rounded MT Bold" panose="020F0704030504030204" pitchFamily="34" charset="0"/>
              </a:rPr>
              <a:t>) : passe des marchés pour le compte d’autres PA qui sont seuls responsables de leur exécution (ex : l’ASBL </a:t>
            </a:r>
            <a:r>
              <a:rPr lang="fr-BE" sz="2800" dirty="0" err="1" smtClean="0">
                <a:solidFill>
                  <a:schemeClr val="tx2"/>
                </a:solidFill>
                <a:latin typeface="Arial Rounded MT Bold" panose="020F0704030504030204" pitchFamily="34" charset="0"/>
              </a:rPr>
              <a:t>BICfB</a:t>
            </a:r>
            <a:r>
              <a:rPr lang="fr-BE" sz="2800" dirty="0" smtClean="0">
                <a:solidFill>
                  <a:schemeClr val="tx2"/>
                </a:solidFill>
                <a:latin typeface="Arial Rounded MT Bold" panose="020F0704030504030204" pitchFamily="34" charset="0"/>
              </a:rPr>
              <a:t>)</a:t>
            </a:r>
            <a:endParaRPr lang="fr-BE" sz="2200" dirty="0" smtClean="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5</a:t>
            </a:fld>
            <a:endParaRPr lang="en-US"/>
          </a:p>
        </p:txBody>
      </p:sp>
    </p:spTree>
    <p:extLst>
      <p:ext uri="{BB962C8B-B14F-4D97-AF65-F5344CB8AC3E}">
        <p14:creationId xmlns:p14="http://schemas.microsoft.com/office/powerpoint/2010/main" val="2988298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smtClean="0"/>
              <a:t>2.3 – Notion de marché public</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r>
              <a:rPr lang="fr-BE" sz="3000" dirty="0" smtClean="0">
                <a:solidFill>
                  <a:schemeClr val="tx2"/>
                </a:solidFill>
                <a:latin typeface="Arial Rounded MT Bold" panose="020F0704030504030204" pitchFamily="34" charset="0"/>
              </a:rPr>
              <a:t>Contrat conclu </a:t>
            </a:r>
            <a:r>
              <a:rPr lang="fr-BE" sz="3000" u="sng" dirty="0" smtClean="0">
                <a:solidFill>
                  <a:schemeClr val="tx2"/>
                </a:solidFill>
                <a:latin typeface="Arial Rounded MT Bold" panose="020F0704030504030204" pitchFamily="34" charset="0"/>
              </a:rPr>
              <a:t>à titre onéreux </a:t>
            </a:r>
            <a:r>
              <a:rPr lang="fr-BE" sz="3000" dirty="0" smtClean="0">
                <a:solidFill>
                  <a:schemeClr val="tx2"/>
                </a:solidFill>
                <a:latin typeface="Arial Rounded MT Bold" panose="020F0704030504030204" pitchFamily="34" charset="0"/>
              </a:rPr>
              <a:t>entre un ou plusieurs entrepreneurs, fournisseurs ou prestataires de services et un ou plusieurs PA et ayant pour objet l’exécution de </a:t>
            </a:r>
            <a:r>
              <a:rPr lang="fr-BE" sz="3000" u="sng" dirty="0" smtClean="0">
                <a:solidFill>
                  <a:schemeClr val="tx2"/>
                </a:solidFill>
                <a:latin typeface="Arial Rounded MT Bold" panose="020F0704030504030204" pitchFamily="34" charset="0"/>
              </a:rPr>
              <a:t>travaux</a:t>
            </a:r>
            <a:r>
              <a:rPr lang="fr-BE" sz="3000" dirty="0" smtClean="0">
                <a:solidFill>
                  <a:schemeClr val="tx2"/>
                </a:solidFill>
                <a:latin typeface="Arial Rounded MT Bold" panose="020F0704030504030204" pitchFamily="34" charset="0"/>
              </a:rPr>
              <a:t>, la </a:t>
            </a:r>
            <a:r>
              <a:rPr lang="fr-BE" sz="3000" u="sng" dirty="0" smtClean="0">
                <a:solidFill>
                  <a:schemeClr val="tx2"/>
                </a:solidFill>
                <a:latin typeface="Arial Rounded MT Bold" panose="020F0704030504030204" pitchFamily="34" charset="0"/>
              </a:rPr>
              <a:t>fourniture</a:t>
            </a:r>
            <a:r>
              <a:rPr lang="fr-BE" sz="3000" dirty="0" smtClean="0">
                <a:solidFill>
                  <a:schemeClr val="tx2"/>
                </a:solidFill>
                <a:latin typeface="Arial Rounded MT Bold" panose="020F0704030504030204" pitchFamily="34" charset="0"/>
              </a:rPr>
              <a:t> de produits ou une prestation de </a:t>
            </a:r>
            <a:r>
              <a:rPr lang="fr-BE" sz="3000" u="sng" dirty="0" smtClean="0">
                <a:solidFill>
                  <a:schemeClr val="tx2"/>
                </a:solidFill>
                <a:latin typeface="Arial Rounded MT Bold" panose="020F0704030504030204" pitchFamily="34" charset="0"/>
              </a:rPr>
              <a:t>services</a:t>
            </a:r>
          </a:p>
          <a:p>
            <a:pPr>
              <a:buClr>
                <a:srgbClr val="A9A57C"/>
              </a:buClr>
            </a:pPr>
            <a:r>
              <a:rPr lang="fr-BE" sz="3000" u="sng" dirty="0" smtClean="0">
                <a:solidFill>
                  <a:schemeClr val="tx2"/>
                </a:solidFill>
                <a:latin typeface="Arial Rounded MT Bold" panose="020F0704030504030204" pitchFamily="34" charset="0"/>
              </a:rPr>
              <a:t>Marchés de produits documentaires = marchés de fourniture</a:t>
            </a:r>
            <a:endParaRPr lang="fr-BE" sz="2200" u="sng" dirty="0" smtClean="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6</a:t>
            </a:fld>
            <a:endParaRPr lang="en-US"/>
          </a:p>
        </p:txBody>
      </p:sp>
    </p:spTree>
    <p:extLst>
      <p:ext uri="{BB962C8B-B14F-4D97-AF65-F5344CB8AC3E}">
        <p14:creationId xmlns:p14="http://schemas.microsoft.com/office/powerpoint/2010/main" val="977612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a:t>3</a:t>
            </a:r>
            <a:r>
              <a:rPr lang="fr-BE" dirty="0" smtClean="0"/>
              <a:t> – Modes de passation</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r>
              <a:rPr lang="fr-BE" sz="3000" dirty="0" smtClean="0">
                <a:solidFill>
                  <a:schemeClr val="tx2"/>
                </a:solidFill>
                <a:latin typeface="Arial Rounded MT Bold" panose="020F0704030504030204" pitchFamily="34" charset="0"/>
              </a:rPr>
              <a:t>Procédures ordinaires - au choix du PA :</a:t>
            </a:r>
          </a:p>
          <a:p>
            <a:pPr lvl="1">
              <a:buClr>
                <a:srgbClr val="A9A57C"/>
              </a:buClr>
            </a:pPr>
            <a:r>
              <a:rPr lang="fr-BE" sz="2600" u="sng" dirty="0" smtClean="0">
                <a:solidFill>
                  <a:schemeClr val="tx2"/>
                </a:solidFill>
                <a:latin typeface="Arial Rounded MT Bold" panose="020F0704030504030204" pitchFamily="34" charset="0"/>
              </a:rPr>
              <a:t>Adjudication </a:t>
            </a:r>
            <a:r>
              <a:rPr lang="fr-BE" sz="2600" dirty="0" smtClean="0">
                <a:solidFill>
                  <a:schemeClr val="tx2"/>
                </a:solidFill>
                <a:latin typeface="Arial Rounded MT Bold" panose="020F0704030504030204" pitchFamily="34" charset="0"/>
              </a:rPr>
              <a:t>: attribution à l’offre régulière la plus basse – un seul critère : le prix</a:t>
            </a:r>
          </a:p>
          <a:p>
            <a:pPr lvl="1">
              <a:buClr>
                <a:srgbClr val="A9A57C"/>
              </a:buClr>
            </a:pPr>
            <a:r>
              <a:rPr lang="fr-BE" sz="2600" u="sng" dirty="0" smtClean="0">
                <a:solidFill>
                  <a:schemeClr val="tx2"/>
                </a:solidFill>
                <a:latin typeface="Arial Rounded MT Bold" panose="020F0704030504030204" pitchFamily="34" charset="0"/>
              </a:rPr>
              <a:t>Appel d’offres </a:t>
            </a:r>
            <a:r>
              <a:rPr lang="fr-BE" sz="2600" dirty="0" smtClean="0">
                <a:solidFill>
                  <a:schemeClr val="tx2"/>
                </a:solidFill>
                <a:latin typeface="Arial Rounded MT Bold" panose="020F0704030504030204" pitchFamily="34" charset="0"/>
              </a:rPr>
              <a:t>: attribution à l’offre régulière économiquement la plus avantageuse compte tenu des critères d’attribution annoncés dans le </a:t>
            </a:r>
            <a:r>
              <a:rPr lang="fr-BE" sz="2600" dirty="0" err="1" smtClean="0">
                <a:solidFill>
                  <a:schemeClr val="tx2"/>
                </a:solidFill>
                <a:latin typeface="Arial Rounded MT Bold" panose="020F0704030504030204" pitchFamily="34" charset="0"/>
              </a:rPr>
              <a:t>CSCh</a:t>
            </a:r>
            <a:r>
              <a:rPr lang="fr-BE" sz="2600" dirty="0" smtClean="0">
                <a:solidFill>
                  <a:schemeClr val="tx2"/>
                </a:solidFill>
                <a:latin typeface="Arial Rounded MT Bold" panose="020F0704030504030204" pitchFamily="34" charset="0"/>
              </a:rPr>
              <a:t> (critères économique, techniques et de qualité)</a:t>
            </a:r>
          </a:p>
          <a:p>
            <a:pPr marL="411480" lvl="1" indent="0">
              <a:buClr>
                <a:srgbClr val="A9A57C"/>
              </a:buClr>
              <a:buNone/>
            </a:pPr>
            <a:r>
              <a:rPr lang="fr-BE" sz="2800" dirty="0" smtClean="0">
                <a:solidFill>
                  <a:schemeClr val="tx2"/>
                </a:solidFill>
                <a:latin typeface="Arial Rounded MT Bold" panose="020F0704030504030204" pitchFamily="34" charset="0"/>
              </a:rPr>
              <a:t>(ex : </a:t>
            </a:r>
            <a:r>
              <a:rPr lang="fr-BE" sz="2800" dirty="0" err="1" smtClean="0">
                <a:solidFill>
                  <a:schemeClr val="tx2"/>
                </a:solidFill>
                <a:latin typeface="Arial Rounded MT Bold" panose="020F0704030504030204" pitchFamily="34" charset="0"/>
              </a:rPr>
              <a:t>WoS-Scopus</a:t>
            </a:r>
            <a:r>
              <a:rPr lang="fr-BE" sz="2800" dirty="0" smtClean="0">
                <a:solidFill>
                  <a:schemeClr val="tx2"/>
                </a:solidFill>
                <a:latin typeface="Arial Rounded MT Bold" panose="020F0704030504030204" pitchFamily="34" charset="0"/>
              </a:rPr>
              <a:t> – BD </a:t>
            </a:r>
            <a:r>
              <a:rPr lang="fr-BE" sz="2800" dirty="0" err="1" smtClean="0">
                <a:solidFill>
                  <a:schemeClr val="tx2"/>
                </a:solidFill>
                <a:latin typeface="Arial Rounded MT Bold" panose="020F0704030504030204" pitchFamily="34" charset="0"/>
              </a:rPr>
              <a:t>Ebsco-ProQuest</a:t>
            </a:r>
            <a:r>
              <a:rPr lang="fr-BE" sz="2800" dirty="0" smtClean="0">
                <a:solidFill>
                  <a:schemeClr val="tx2"/>
                </a:solidFill>
                <a:latin typeface="Arial Rounded MT Bold" panose="020F0704030504030204" pitchFamily="34" charset="0"/>
              </a:rPr>
              <a:t>) </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7</a:t>
            </a:fld>
            <a:endParaRPr lang="en-US"/>
          </a:p>
        </p:txBody>
      </p:sp>
    </p:spTree>
    <p:extLst>
      <p:ext uri="{BB962C8B-B14F-4D97-AF65-F5344CB8AC3E}">
        <p14:creationId xmlns:p14="http://schemas.microsoft.com/office/powerpoint/2010/main" val="3990445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a:t>3</a:t>
            </a:r>
            <a:r>
              <a:rPr lang="fr-BE" dirty="0" smtClean="0"/>
              <a:t> – Modes de passation</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r>
              <a:rPr lang="fr-BE" sz="3000" dirty="0" smtClean="0">
                <a:solidFill>
                  <a:schemeClr val="tx2"/>
                </a:solidFill>
                <a:latin typeface="Arial Rounded MT Bold" panose="020F0704030504030204" pitchFamily="34" charset="0"/>
              </a:rPr>
              <a:t>Procédure d’exception : la procédure négociée </a:t>
            </a:r>
          </a:p>
          <a:p>
            <a:pPr lvl="1">
              <a:buClr>
                <a:srgbClr val="A9A57C"/>
              </a:buClr>
            </a:pPr>
            <a:r>
              <a:rPr lang="fr-BE" sz="2800" u="sng" dirty="0" smtClean="0">
                <a:solidFill>
                  <a:schemeClr val="tx2"/>
                </a:solidFill>
                <a:latin typeface="Arial Rounded MT Bold" panose="020F0704030504030204" pitchFamily="34" charset="0"/>
              </a:rPr>
              <a:t>Avantages</a:t>
            </a:r>
            <a:r>
              <a:rPr lang="fr-BE" sz="2800" dirty="0" smtClean="0">
                <a:solidFill>
                  <a:schemeClr val="tx2"/>
                </a:solidFill>
                <a:latin typeface="Arial Rounded MT Bold" panose="020F0704030504030204" pitchFamily="34" charset="0"/>
              </a:rPr>
              <a:t> : choix des fournisseurs interrogés – possibilité de négocier (en AO, les offres sont fermes et définitives)</a:t>
            </a:r>
          </a:p>
          <a:p>
            <a:pPr lvl="1">
              <a:buClr>
                <a:srgbClr val="A9A57C"/>
              </a:buClr>
            </a:pPr>
            <a:r>
              <a:rPr lang="fr-BE" sz="2800" dirty="0" smtClean="0">
                <a:solidFill>
                  <a:schemeClr val="tx2"/>
                </a:solidFill>
                <a:latin typeface="Arial Rounded MT Bold" panose="020F0704030504030204" pitchFamily="34" charset="0"/>
              </a:rPr>
              <a:t>Possible d’y recourir uniquement dans les </a:t>
            </a:r>
            <a:r>
              <a:rPr lang="fr-BE" sz="2800" u="sng" dirty="0" smtClean="0">
                <a:solidFill>
                  <a:schemeClr val="tx2"/>
                </a:solidFill>
                <a:latin typeface="Arial Rounded MT Bold" panose="020F0704030504030204" pitchFamily="34" charset="0"/>
              </a:rPr>
              <a:t>cas limitativement énumérés par la loi</a:t>
            </a:r>
          </a:p>
          <a:p>
            <a:pPr lvl="1">
              <a:buClr>
                <a:srgbClr val="A9A57C"/>
              </a:buClr>
            </a:pPr>
            <a:r>
              <a:rPr lang="fr-BE" sz="2800" dirty="0" smtClean="0">
                <a:solidFill>
                  <a:schemeClr val="tx2"/>
                </a:solidFill>
                <a:latin typeface="Arial Rounded MT Bold" panose="020F0704030504030204" pitchFamily="34" charset="0"/>
              </a:rPr>
              <a:t>Obligation de </a:t>
            </a:r>
            <a:r>
              <a:rPr lang="fr-BE" sz="2800" u="sng" dirty="0" smtClean="0">
                <a:solidFill>
                  <a:schemeClr val="tx2"/>
                </a:solidFill>
                <a:latin typeface="Arial Rounded MT Bold" panose="020F0704030504030204" pitchFamily="34" charset="0"/>
              </a:rPr>
              <a:t>motiver</a:t>
            </a:r>
            <a:r>
              <a:rPr lang="fr-BE" sz="2800" dirty="0" smtClean="0">
                <a:solidFill>
                  <a:schemeClr val="tx2"/>
                </a:solidFill>
                <a:latin typeface="Arial Rounded MT Bold" panose="020F0704030504030204" pitchFamily="34" charset="0"/>
              </a:rPr>
              <a:t> le recours à la PN</a:t>
            </a:r>
          </a:p>
          <a:p>
            <a:pPr lvl="1">
              <a:buClr>
                <a:srgbClr val="A9A57C"/>
              </a:buClr>
            </a:pPr>
            <a:endParaRPr lang="fr-BE" sz="2800" dirty="0" smtClean="0">
              <a:solidFill>
                <a:schemeClr val="tx2"/>
              </a:solidFill>
              <a:latin typeface="Arial Rounded MT Bold" panose="020F0704030504030204" pitchFamily="34" charset="0"/>
            </a:endParaRPr>
          </a:p>
          <a:p>
            <a:pPr>
              <a:buClr>
                <a:srgbClr val="A9A57C"/>
              </a:buClr>
            </a:pPr>
            <a:endParaRPr lang="fr-BE" sz="2400" dirty="0" smtClean="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8</a:t>
            </a:fld>
            <a:endParaRPr lang="en-US"/>
          </a:p>
        </p:txBody>
      </p:sp>
    </p:spTree>
    <p:extLst>
      <p:ext uri="{BB962C8B-B14F-4D97-AF65-F5344CB8AC3E}">
        <p14:creationId xmlns:p14="http://schemas.microsoft.com/office/powerpoint/2010/main" val="985038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913"/>
            <a:ext cx="7993063" cy="1143000"/>
          </a:xfrm>
        </p:spPr>
        <p:txBody>
          <a:bodyPr/>
          <a:lstStyle/>
          <a:p>
            <a:r>
              <a:rPr lang="fr-BE" dirty="0"/>
              <a:t>3</a:t>
            </a:r>
            <a:r>
              <a:rPr lang="fr-BE" dirty="0" smtClean="0"/>
              <a:t> – Modes de passation</a:t>
            </a:r>
            <a:endParaRPr lang="fr-BE" dirty="0"/>
          </a:p>
        </p:txBody>
      </p:sp>
      <p:sp>
        <p:nvSpPr>
          <p:cNvPr id="18" name="AutoShape 2" descr="Image result for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2F2B20"/>
              </a:solidFill>
            </a:endParaRPr>
          </a:p>
        </p:txBody>
      </p:sp>
      <p:sp>
        <p:nvSpPr>
          <p:cNvPr id="20" name="Espace réservé du contenu 2"/>
          <p:cNvSpPr txBox="1">
            <a:spLocks/>
          </p:cNvSpPr>
          <p:nvPr/>
        </p:nvSpPr>
        <p:spPr>
          <a:xfrm>
            <a:off x="251520" y="1772816"/>
            <a:ext cx="7992888" cy="403244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Clr>
                <a:srgbClr val="A9A57C"/>
              </a:buClr>
              <a:buNone/>
            </a:pPr>
            <a:r>
              <a:rPr lang="fr-BE" sz="3200" dirty="0" smtClean="0">
                <a:solidFill>
                  <a:schemeClr val="tx2"/>
                </a:solidFill>
                <a:latin typeface="Arial Rounded MT Bold" panose="020F0704030504030204" pitchFamily="34" charset="0"/>
              </a:rPr>
              <a:t>Pour les marchés de produits documentaires, la PN n’est envisageable que :</a:t>
            </a:r>
          </a:p>
          <a:p>
            <a:pPr lvl="1">
              <a:buClr>
                <a:srgbClr val="A9A57C"/>
              </a:buClr>
            </a:pPr>
            <a:r>
              <a:rPr lang="fr-BE" sz="2800" dirty="0" smtClean="0">
                <a:solidFill>
                  <a:schemeClr val="tx2"/>
                </a:solidFill>
                <a:latin typeface="Arial Rounded MT Bold" panose="020F0704030504030204" pitchFamily="34" charset="0"/>
              </a:rPr>
              <a:t>Si la </a:t>
            </a:r>
            <a:r>
              <a:rPr lang="fr-BE" sz="2800" u="sng" dirty="0" smtClean="0">
                <a:solidFill>
                  <a:schemeClr val="tx2"/>
                </a:solidFill>
                <a:latin typeface="Arial Rounded MT Bold" panose="020F0704030504030204" pitchFamily="34" charset="0"/>
              </a:rPr>
              <a:t>valeur du marché </a:t>
            </a:r>
            <a:r>
              <a:rPr lang="fr-BE" sz="2800" dirty="0" smtClean="0">
                <a:solidFill>
                  <a:schemeClr val="tx2"/>
                </a:solidFill>
                <a:latin typeface="Arial Rounded MT Bold" panose="020F0704030504030204" pitchFamily="34" charset="0"/>
              </a:rPr>
              <a:t>est &lt; 85.000 </a:t>
            </a:r>
            <a:r>
              <a:rPr lang="fr-BE" sz="2800" dirty="0" err="1" smtClean="0">
                <a:solidFill>
                  <a:schemeClr val="tx2"/>
                </a:solidFill>
                <a:latin typeface="Arial Rounded MT Bold" panose="020F0704030504030204" pitchFamily="34" charset="0"/>
              </a:rPr>
              <a:t>eur</a:t>
            </a:r>
            <a:r>
              <a:rPr lang="fr-BE" sz="2800" dirty="0" smtClean="0">
                <a:solidFill>
                  <a:schemeClr val="tx2"/>
                </a:solidFill>
                <a:latin typeface="Arial Rounded MT Bold" panose="020F0704030504030204" pitchFamily="34" charset="0"/>
              </a:rPr>
              <a:t>. HTVA </a:t>
            </a:r>
          </a:p>
          <a:p>
            <a:pPr lvl="1">
              <a:buClr>
                <a:srgbClr val="A9A57C"/>
              </a:buClr>
            </a:pPr>
            <a:r>
              <a:rPr lang="fr-BE" sz="2800" dirty="0">
                <a:solidFill>
                  <a:schemeClr val="tx2"/>
                </a:solidFill>
                <a:latin typeface="Arial Rounded MT Bold" panose="020F0704030504030204" pitchFamily="34" charset="0"/>
              </a:rPr>
              <a:t>S’il existe un </a:t>
            </a:r>
            <a:r>
              <a:rPr lang="fr-BE" sz="2800" u="sng" dirty="0" smtClean="0">
                <a:solidFill>
                  <a:schemeClr val="tx2"/>
                </a:solidFill>
                <a:latin typeface="Arial Rounded MT Bold" panose="020F0704030504030204" pitchFamily="34" charset="0"/>
              </a:rPr>
              <a:t>monopole</a:t>
            </a:r>
            <a:r>
              <a:rPr lang="fr-BE" sz="2800" dirty="0" smtClean="0">
                <a:solidFill>
                  <a:schemeClr val="tx2"/>
                </a:solidFill>
                <a:latin typeface="Arial Rounded MT Bold" panose="020F0704030504030204" pitchFamily="34" charset="0"/>
              </a:rPr>
              <a:t> (APS – </a:t>
            </a:r>
            <a:r>
              <a:rPr lang="fr-BE" sz="2800" dirty="0" err="1" smtClean="0">
                <a:solidFill>
                  <a:schemeClr val="tx2"/>
                </a:solidFill>
                <a:latin typeface="Arial Rounded MT Bold" panose="020F0704030504030204" pitchFamily="34" charset="0"/>
              </a:rPr>
              <a:t>SciFinder</a:t>
            </a:r>
            <a:r>
              <a:rPr lang="fr-BE" sz="2800" dirty="0" smtClean="0">
                <a:solidFill>
                  <a:schemeClr val="tx2"/>
                </a:solidFill>
                <a:latin typeface="Arial Rounded MT Bold" panose="020F0704030504030204" pitchFamily="34" charset="0"/>
              </a:rPr>
              <a:t> – Springer – </a:t>
            </a:r>
            <a:r>
              <a:rPr lang="fr-BE" sz="2800" dirty="0" err="1" smtClean="0">
                <a:solidFill>
                  <a:schemeClr val="tx2"/>
                </a:solidFill>
                <a:latin typeface="Arial Rounded MT Bold" panose="020F0704030504030204" pitchFamily="34" charset="0"/>
              </a:rPr>
              <a:t>ScienceDirect</a:t>
            </a:r>
            <a:r>
              <a:rPr lang="fr-BE" sz="2800" dirty="0" smtClean="0">
                <a:solidFill>
                  <a:schemeClr val="tx2"/>
                </a:solidFill>
                <a:latin typeface="Arial Rounded MT Bold" panose="020F0704030504030204" pitchFamily="34" charset="0"/>
              </a:rPr>
              <a:t> - …)</a:t>
            </a:r>
          </a:p>
          <a:p>
            <a:pPr>
              <a:buClr>
                <a:srgbClr val="A9A57C"/>
              </a:buClr>
            </a:pPr>
            <a:endParaRPr lang="fr-BE" sz="2400" dirty="0" smtClean="0">
              <a:solidFill>
                <a:schemeClr val="tx2"/>
              </a:solidFill>
              <a:latin typeface="Arial Rounded MT Bold" panose="020F0704030504030204" pitchFamily="34" charset="0"/>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9</a:t>
            </a:fld>
            <a:endParaRPr lang="en-US"/>
          </a:p>
        </p:txBody>
      </p:sp>
    </p:spTree>
    <p:extLst>
      <p:ext uri="{BB962C8B-B14F-4D97-AF65-F5344CB8AC3E}">
        <p14:creationId xmlns:p14="http://schemas.microsoft.com/office/powerpoint/2010/main" val="32774907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_ALMA">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2040</TotalTime>
  <Words>1864</Words>
  <Application>Microsoft Office PowerPoint</Application>
  <PresentationFormat>Affichage à l'écran (4:3)</PresentationFormat>
  <Paragraphs>315</Paragraphs>
  <Slides>39</Slides>
  <Notes>37</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FO_ALMA</vt:lpstr>
      <vt:lpstr>e-Resources : LICENSE MANAGEMENT</vt:lpstr>
      <vt:lpstr>1 – Les marchés publics - réglementations</vt:lpstr>
      <vt:lpstr>2 – Les marchés publics - définitions</vt:lpstr>
      <vt:lpstr>2.1 – Notion de Pouvoir adjudicateur </vt:lpstr>
      <vt:lpstr>2.2 – Pluralité de pouvoirs adjudicateurs</vt:lpstr>
      <vt:lpstr>2.3 – Notion de marché public</vt:lpstr>
      <vt:lpstr>3 – Modes de passation</vt:lpstr>
      <vt:lpstr>3 – Modes de passation</vt:lpstr>
      <vt:lpstr>3 – Modes de passation</vt:lpstr>
      <vt:lpstr>4 – Le Cahier Spécial des Charges</vt:lpstr>
      <vt:lpstr>II – La négociation de certaines clauses</vt:lpstr>
      <vt:lpstr>II – La négociation de certaines clauses</vt:lpstr>
      <vt:lpstr>1 – Les utilisateurs légitimes</vt:lpstr>
      <vt:lpstr>2 – Les usages autorisés</vt:lpstr>
      <vt:lpstr>2 – Les usages autorisés</vt:lpstr>
      <vt:lpstr>2 – Les usages autorisés</vt:lpstr>
      <vt:lpstr>3 – Le prêt interbibliothèques</vt:lpstr>
      <vt:lpstr>4 – Le dépôt dans un répertoire institutionnel</vt:lpstr>
      <vt:lpstr>5 – L’archivage pérenne</vt:lpstr>
      <vt:lpstr>6 – Les garanties</vt:lpstr>
      <vt:lpstr>6 – Les garanties</vt:lpstr>
      <vt:lpstr>6 – Les garanties</vt:lpstr>
      <vt:lpstr>7 – La loi applicable – les juridictions compétentes</vt:lpstr>
      <vt:lpstr>Présentation PowerPoint</vt:lpstr>
      <vt:lpstr>e-Resources : LICENSE MANAGEMENT</vt:lpstr>
      <vt:lpstr>Concepts</vt:lpstr>
      <vt:lpstr>Concepts</vt:lpstr>
      <vt:lpstr>Concepts</vt:lpstr>
      <vt:lpstr>Workflow</vt:lpstr>
      <vt:lpstr>Workflow</vt:lpstr>
      <vt:lpstr>Workflow 2. Encoder la licence : summary</vt:lpstr>
      <vt:lpstr>Workflow 2. Encoder la licence: license terms</vt:lpstr>
      <vt:lpstr>Workflow 3. Associer la licence à la collection / portfolio </vt:lpstr>
      <vt:lpstr>Workflow 3. Gérer et éditer les licences </vt:lpstr>
      <vt:lpstr>Visualiser les informations de licence 1. Dans Alma</vt:lpstr>
      <vt:lpstr>Visualiser les informations de licence 1. Dans Alma</vt:lpstr>
      <vt:lpstr>Visualiser les informations de licence 2. Dans Primo</vt:lpstr>
      <vt:lpstr>Références</vt:lpstr>
      <vt:lpstr>Merci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dc:creator>
  <cp:lastModifiedBy>ssimon</cp:lastModifiedBy>
  <cp:revision>173</cp:revision>
  <dcterms:created xsi:type="dcterms:W3CDTF">2015-04-22T12:05:23Z</dcterms:created>
  <dcterms:modified xsi:type="dcterms:W3CDTF">2016-07-14T11:39:47Z</dcterms:modified>
</cp:coreProperties>
</file>