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handoutMasterIdLst>
    <p:handoutMasterId r:id="rId35"/>
  </p:handoutMasterIdLst>
  <p:sldIdLst>
    <p:sldId id="385" r:id="rId2"/>
    <p:sldId id="476" r:id="rId3"/>
    <p:sldId id="463" r:id="rId4"/>
    <p:sldId id="531" r:id="rId5"/>
    <p:sldId id="497" r:id="rId6"/>
    <p:sldId id="501" r:id="rId7"/>
    <p:sldId id="502" r:id="rId8"/>
    <p:sldId id="503" r:id="rId9"/>
    <p:sldId id="529" r:id="rId10"/>
    <p:sldId id="530" r:id="rId11"/>
    <p:sldId id="532" r:id="rId12"/>
    <p:sldId id="504" r:id="rId13"/>
    <p:sldId id="505" r:id="rId14"/>
    <p:sldId id="506" r:id="rId15"/>
    <p:sldId id="511" r:id="rId16"/>
    <p:sldId id="513" r:id="rId17"/>
    <p:sldId id="514" r:id="rId18"/>
    <p:sldId id="515" r:id="rId19"/>
    <p:sldId id="516" r:id="rId20"/>
    <p:sldId id="517" r:id="rId21"/>
    <p:sldId id="533" r:id="rId22"/>
    <p:sldId id="536" r:id="rId23"/>
    <p:sldId id="534" r:id="rId24"/>
    <p:sldId id="508" r:id="rId25"/>
    <p:sldId id="509" r:id="rId26"/>
    <p:sldId id="510" r:id="rId27"/>
    <p:sldId id="519" r:id="rId28"/>
    <p:sldId id="535" r:id="rId29"/>
    <p:sldId id="520" r:id="rId30"/>
    <p:sldId id="521" r:id="rId31"/>
    <p:sldId id="523" r:id="rId32"/>
    <p:sldId id="528" r:id="rId3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illaume Schwaiger" initials="G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00"/>
    <a:srgbClr val="C7BA97"/>
    <a:srgbClr val="585B6E"/>
    <a:srgbClr val="FF9900"/>
    <a:srgbClr val="7B7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3" autoAdjust="0"/>
    <p:restoredTop sz="75875" autoAdjust="0"/>
  </p:normalViewPr>
  <p:slideViewPr>
    <p:cSldViewPr>
      <p:cViewPr>
        <p:scale>
          <a:sx n="70" d="100"/>
          <a:sy n="70" d="100"/>
        </p:scale>
        <p:origin x="-954" y="-294"/>
      </p:cViewPr>
      <p:guideLst>
        <p:guide orient="horz" pos="2160"/>
        <p:guide pos="2880"/>
      </p:guideLst>
    </p:cSldViewPr>
  </p:slideViewPr>
  <p:outlineViewPr>
    <p:cViewPr>
      <p:scale>
        <a:sx n="33" d="100"/>
        <a:sy n="33" d="100"/>
      </p:scale>
      <p:origin x="48" y="30846"/>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74" d="100"/>
          <a:sy n="74" d="100"/>
        </p:scale>
        <p:origin x="-217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46745-2A8C-4D00-B492-E788659AD12B}" type="doc">
      <dgm:prSet loTypeId="urn:microsoft.com/office/officeart/2005/8/layout/hProcess9" loCatId="process" qsTypeId="urn:microsoft.com/office/officeart/2005/8/quickstyle/simple1" qsCatId="simple" csTypeId="urn:microsoft.com/office/officeart/2005/8/colors/colorful1#15" csCatId="colorful" phldr="1"/>
      <dgm:spPr/>
    </dgm:pt>
    <dgm:pt modelId="{ADAB463F-5E1B-49B3-BF36-4072306B5544}">
      <dgm:prSet phldrT="[Texte]"/>
      <dgm:spPr/>
      <dgm:t>
        <a:bodyPr/>
        <a:lstStyle/>
        <a:p>
          <a:r>
            <a:rPr lang="fr-BE" b="1" dirty="0" smtClean="0">
              <a:solidFill>
                <a:schemeClr val="tx2"/>
              </a:solidFill>
            </a:rPr>
            <a:t>Recherche de la ressource (IZ/CZ)</a:t>
          </a:r>
          <a:endParaRPr lang="fr-BE" b="1" dirty="0">
            <a:solidFill>
              <a:schemeClr val="tx2"/>
            </a:solidFill>
          </a:endParaRPr>
        </a:p>
      </dgm:t>
    </dgm:pt>
    <dgm:pt modelId="{E6B4C845-1955-4D29-ACD2-958134715F86}" type="parTrans" cxnId="{F3C33674-8147-407C-80B5-D037AF0A5B5E}">
      <dgm:prSet/>
      <dgm:spPr/>
      <dgm:t>
        <a:bodyPr/>
        <a:lstStyle/>
        <a:p>
          <a:endParaRPr lang="fr-BE"/>
        </a:p>
      </dgm:t>
    </dgm:pt>
    <dgm:pt modelId="{4C195EFF-EAAC-4A81-A169-A45389481A18}" type="sibTrans" cxnId="{F3C33674-8147-407C-80B5-D037AF0A5B5E}">
      <dgm:prSet/>
      <dgm:spPr/>
      <dgm:t>
        <a:bodyPr/>
        <a:lstStyle/>
        <a:p>
          <a:endParaRPr lang="fr-BE"/>
        </a:p>
      </dgm:t>
    </dgm:pt>
    <dgm:pt modelId="{1A25BB77-C4D3-4584-A68A-2F4ADE01611F}">
      <dgm:prSet phldrT="[Texte]"/>
      <dgm:spPr/>
      <dgm:t>
        <a:bodyPr/>
        <a:lstStyle/>
        <a:p>
          <a:r>
            <a:rPr lang="fr-BE" b="1" dirty="0" smtClean="0">
              <a:solidFill>
                <a:schemeClr val="tx2"/>
              </a:solidFill>
            </a:rPr>
            <a:t>« </a:t>
          </a:r>
          <a:r>
            <a:rPr lang="fr-BE" b="1" dirty="0" err="1" smtClean="0">
              <a:solidFill>
                <a:schemeClr val="tx2"/>
              </a:solidFill>
            </a:rPr>
            <a:t>Order</a:t>
          </a:r>
          <a:r>
            <a:rPr lang="fr-BE" b="1" dirty="0" smtClean="0">
              <a:solidFill>
                <a:schemeClr val="tx2"/>
              </a:solidFill>
            </a:rPr>
            <a:t> »</a:t>
          </a:r>
        </a:p>
        <a:p>
          <a:r>
            <a:rPr lang="fr-BE" b="1" dirty="0" smtClean="0">
              <a:solidFill>
                <a:schemeClr val="tx2"/>
              </a:solidFill>
            </a:rPr>
            <a:t>(création d’un bon de commande)</a:t>
          </a:r>
          <a:endParaRPr lang="fr-BE" b="1" dirty="0">
            <a:solidFill>
              <a:schemeClr val="tx2"/>
            </a:solidFill>
          </a:endParaRPr>
        </a:p>
      </dgm:t>
    </dgm:pt>
    <dgm:pt modelId="{9F0D66C4-275D-424F-94AF-9248B1664E58}" type="parTrans" cxnId="{173E2DD6-5A3E-40ED-BEEF-A3A285C20935}">
      <dgm:prSet/>
      <dgm:spPr/>
      <dgm:t>
        <a:bodyPr/>
        <a:lstStyle/>
        <a:p>
          <a:endParaRPr lang="fr-BE"/>
        </a:p>
      </dgm:t>
    </dgm:pt>
    <dgm:pt modelId="{9EB12C49-C956-40A3-A983-220E78AB1108}" type="sibTrans" cxnId="{173E2DD6-5A3E-40ED-BEEF-A3A285C20935}">
      <dgm:prSet/>
      <dgm:spPr/>
      <dgm:t>
        <a:bodyPr/>
        <a:lstStyle/>
        <a:p>
          <a:endParaRPr lang="fr-BE"/>
        </a:p>
      </dgm:t>
    </dgm:pt>
    <dgm:pt modelId="{17ADA2C8-4A4E-4E7D-8F29-8DA02CAB2625}">
      <dgm:prSet phldrT="[Texte]"/>
      <dgm:spPr/>
      <dgm:t>
        <a:bodyPr/>
        <a:lstStyle/>
        <a:p>
          <a:r>
            <a:rPr lang="fr-BE" b="1" dirty="0" smtClean="0">
              <a:solidFill>
                <a:schemeClr val="tx2"/>
              </a:solidFill>
            </a:rPr>
            <a:t>Envoi de la commande au fournisseur</a:t>
          </a:r>
          <a:endParaRPr lang="fr-BE" b="1" dirty="0">
            <a:solidFill>
              <a:schemeClr val="tx2"/>
            </a:solidFill>
          </a:endParaRPr>
        </a:p>
      </dgm:t>
    </dgm:pt>
    <dgm:pt modelId="{027D9ADD-A0B1-4D3A-8674-FF6A7FF78176}" type="parTrans" cxnId="{DA9D5FA7-5CB5-43BC-99D9-38308D7DC1B9}">
      <dgm:prSet/>
      <dgm:spPr/>
      <dgm:t>
        <a:bodyPr/>
        <a:lstStyle/>
        <a:p>
          <a:endParaRPr lang="fr-BE"/>
        </a:p>
      </dgm:t>
    </dgm:pt>
    <dgm:pt modelId="{01882025-F303-4704-8E65-EA149404CC36}" type="sibTrans" cxnId="{DA9D5FA7-5CB5-43BC-99D9-38308D7DC1B9}">
      <dgm:prSet/>
      <dgm:spPr/>
      <dgm:t>
        <a:bodyPr/>
        <a:lstStyle/>
        <a:p>
          <a:endParaRPr lang="fr-BE"/>
        </a:p>
      </dgm:t>
    </dgm:pt>
    <dgm:pt modelId="{38D64D61-641B-413C-A85F-171D59C614E2}">
      <dgm:prSet phldrT="[Texte]"/>
      <dgm:spPr/>
      <dgm:t>
        <a:bodyPr/>
        <a:lstStyle/>
        <a:p>
          <a:r>
            <a:rPr lang="fr-BE" b="1" dirty="0" smtClean="0">
              <a:solidFill>
                <a:schemeClr val="tx2"/>
              </a:solidFill>
            </a:rPr>
            <a:t>Réception / Confirmation du fournisseur</a:t>
          </a:r>
        </a:p>
      </dgm:t>
    </dgm:pt>
    <dgm:pt modelId="{FC66C69F-FDE9-4606-A274-7A206CA185D7}" type="parTrans" cxnId="{BCF31477-E0E9-469D-8024-CD1D3FF0F9B0}">
      <dgm:prSet/>
      <dgm:spPr/>
      <dgm:t>
        <a:bodyPr/>
        <a:lstStyle/>
        <a:p>
          <a:endParaRPr lang="fr-BE"/>
        </a:p>
      </dgm:t>
    </dgm:pt>
    <dgm:pt modelId="{B5D26132-86C2-4AA2-9FDB-2AC60E59053F}" type="sibTrans" cxnId="{BCF31477-E0E9-469D-8024-CD1D3FF0F9B0}">
      <dgm:prSet/>
      <dgm:spPr/>
      <dgm:t>
        <a:bodyPr/>
        <a:lstStyle/>
        <a:p>
          <a:endParaRPr lang="fr-BE"/>
        </a:p>
      </dgm:t>
    </dgm:pt>
    <dgm:pt modelId="{629A328B-EBC6-4154-BCBC-E5C957DA8639}">
      <dgm:prSet phldrT="[Texte]"/>
      <dgm:spPr/>
      <dgm:t>
        <a:bodyPr/>
        <a:lstStyle/>
        <a:p>
          <a:r>
            <a:rPr lang="fr-BE" b="1" dirty="0" smtClean="0">
              <a:solidFill>
                <a:schemeClr val="tx2"/>
              </a:solidFill>
            </a:rPr>
            <a:t>e-Activation dans Alma</a:t>
          </a:r>
          <a:endParaRPr lang="fr-BE" b="1" dirty="0">
            <a:solidFill>
              <a:schemeClr val="tx2"/>
            </a:solidFill>
          </a:endParaRPr>
        </a:p>
      </dgm:t>
    </dgm:pt>
    <dgm:pt modelId="{5442323F-8572-4EB9-BC2C-117D2275B02F}" type="parTrans" cxnId="{6C264D99-25DD-401C-8583-AEDA3C038A36}">
      <dgm:prSet/>
      <dgm:spPr/>
      <dgm:t>
        <a:bodyPr/>
        <a:lstStyle/>
        <a:p>
          <a:endParaRPr lang="fr-BE"/>
        </a:p>
      </dgm:t>
    </dgm:pt>
    <dgm:pt modelId="{3C831050-FD37-4C94-BF42-35D2A3BE8F0D}" type="sibTrans" cxnId="{6C264D99-25DD-401C-8583-AEDA3C038A36}">
      <dgm:prSet/>
      <dgm:spPr/>
      <dgm:t>
        <a:bodyPr/>
        <a:lstStyle/>
        <a:p>
          <a:endParaRPr lang="fr-BE"/>
        </a:p>
      </dgm:t>
    </dgm:pt>
    <dgm:pt modelId="{EEF82B0D-C48F-406A-8CA0-BDF24EB41070}" type="pres">
      <dgm:prSet presAssocID="{FA946745-2A8C-4D00-B492-E788659AD12B}" presName="CompostProcess" presStyleCnt="0">
        <dgm:presLayoutVars>
          <dgm:dir/>
          <dgm:resizeHandles val="exact"/>
        </dgm:presLayoutVars>
      </dgm:prSet>
      <dgm:spPr/>
    </dgm:pt>
    <dgm:pt modelId="{E39DC8D0-7F43-43B1-8182-88FD7F93FB91}" type="pres">
      <dgm:prSet presAssocID="{FA946745-2A8C-4D00-B492-E788659AD12B}" presName="arrow" presStyleLbl="bgShp" presStyleIdx="0" presStyleCnt="1"/>
      <dgm:spPr/>
      <dgm:t>
        <a:bodyPr/>
        <a:lstStyle/>
        <a:p>
          <a:endParaRPr lang="fr-BE"/>
        </a:p>
      </dgm:t>
    </dgm:pt>
    <dgm:pt modelId="{24051790-1683-47B4-8D00-B3D810B46A82}" type="pres">
      <dgm:prSet presAssocID="{FA946745-2A8C-4D00-B492-E788659AD12B}" presName="linearProcess" presStyleCnt="0"/>
      <dgm:spPr/>
    </dgm:pt>
    <dgm:pt modelId="{BFA7C375-61F6-42C6-9A41-42913669E97B}" type="pres">
      <dgm:prSet presAssocID="{ADAB463F-5E1B-49B3-BF36-4072306B5544}" presName="textNode" presStyleLbl="node1" presStyleIdx="0" presStyleCnt="5">
        <dgm:presLayoutVars>
          <dgm:bulletEnabled val="1"/>
        </dgm:presLayoutVars>
      </dgm:prSet>
      <dgm:spPr/>
      <dgm:t>
        <a:bodyPr/>
        <a:lstStyle/>
        <a:p>
          <a:endParaRPr lang="fr-BE"/>
        </a:p>
      </dgm:t>
    </dgm:pt>
    <dgm:pt modelId="{74BA105F-3CCD-49D1-A70A-B5118F0C5639}" type="pres">
      <dgm:prSet presAssocID="{4C195EFF-EAAC-4A81-A169-A45389481A18}" presName="sibTrans" presStyleCnt="0"/>
      <dgm:spPr/>
    </dgm:pt>
    <dgm:pt modelId="{123F246B-4DAE-4AE2-B0F3-49DA8D6CBC99}" type="pres">
      <dgm:prSet presAssocID="{1A25BB77-C4D3-4584-A68A-2F4ADE01611F}" presName="textNode" presStyleLbl="node1" presStyleIdx="1" presStyleCnt="5">
        <dgm:presLayoutVars>
          <dgm:bulletEnabled val="1"/>
        </dgm:presLayoutVars>
      </dgm:prSet>
      <dgm:spPr/>
      <dgm:t>
        <a:bodyPr/>
        <a:lstStyle/>
        <a:p>
          <a:endParaRPr lang="fr-BE"/>
        </a:p>
      </dgm:t>
    </dgm:pt>
    <dgm:pt modelId="{96BBD251-D734-4BDD-A711-50EC9F509561}" type="pres">
      <dgm:prSet presAssocID="{9EB12C49-C956-40A3-A983-220E78AB1108}" presName="sibTrans" presStyleCnt="0"/>
      <dgm:spPr/>
    </dgm:pt>
    <dgm:pt modelId="{9E2CA700-437C-4B34-AFE6-C418EC91AE2D}" type="pres">
      <dgm:prSet presAssocID="{17ADA2C8-4A4E-4E7D-8F29-8DA02CAB2625}" presName="textNode" presStyleLbl="node1" presStyleIdx="2" presStyleCnt="5">
        <dgm:presLayoutVars>
          <dgm:bulletEnabled val="1"/>
        </dgm:presLayoutVars>
      </dgm:prSet>
      <dgm:spPr/>
      <dgm:t>
        <a:bodyPr/>
        <a:lstStyle/>
        <a:p>
          <a:endParaRPr lang="fr-BE"/>
        </a:p>
      </dgm:t>
    </dgm:pt>
    <dgm:pt modelId="{9B66AA02-DEB0-4C21-BA39-0B01E1A2DC1C}" type="pres">
      <dgm:prSet presAssocID="{01882025-F303-4704-8E65-EA149404CC36}" presName="sibTrans" presStyleCnt="0"/>
      <dgm:spPr/>
    </dgm:pt>
    <dgm:pt modelId="{57A4642B-31A2-4E00-ADF3-58740BE053C2}" type="pres">
      <dgm:prSet presAssocID="{38D64D61-641B-413C-A85F-171D59C614E2}" presName="textNode" presStyleLbl="node1" presStyleIdx="3" presStyleCnt="5">
        <dgm:presLayoutVars>
          <dgm:bulletEnabled val="1"/>
        </dgm:presLayoutVars>
      </dgm:prSet>
      <dgm:spPr/>
      <dgm:t>
        <a:bodyPr/>
        <a:lstStyle/>
        <a:p>
          <a:endParaRPr lang="fr-BE"/>
        </a:p>
      </dgm:t>
    </dgm:pt>
    <dgm:pt modelId="{C07A1F04-E0A4-4342-B7D8-650A5A0DB697}" type="pres">
      <dgm:prSet presAssocID="{B5D26132-86C2-4AA2-9FDB-2AC60E59053F}" presName="sibTrans" presStyleCnt="0"/>
      <dgm:spPr/>
    </dgm:pt>
    <dgm:pt modelId="{AA46A8C6-0C2B-4336-BAF0-D9A7874BD322}" type="pres">
      <dgm:prSet presAssocID="{629A328B-EBC6-4154-BCBC-E5C957DA8639}" presName="textNode" presStyleLbl="node1" presStyleIdx="4" presStyleCnt="5">
        <dgm:presLayoutVars>
          <dgm:bulletEnabled val="1"/>
        </dgm:presLayoutVars>
      </dgm:prSet>
      <dgm:spPr/>
      <dgm:t>
        <a:bodyPr/>
        <a:lstStyle/>
        <a:p>
          <a:endParaRPr lang="fr-BE"/>
        </a:p>
      </dgm:t>
    </dgm:pt>
  </dgm:ptLst>
  <dgm:cxnLst>
    <dgm:cxn modelId="{DA9D5FA7-5CB5-43BC-99D9-38308D7DC1B9}" srcId="{FA946745-2A8C-4D00-B492-E788659AD12B}" destId="{17ADA2C8-4A4E-4E7D-8F29-8DA02CAB2625}" srcOrd="2" destOrd="0" parTransId="{027D9ADD-A0B1-4D3A-8674-FF6A7FF78176}" sibTransId="{01882025-F303-4704-8E65-EA149404CC36}"/>
    <dgm:cxn modelId="{9512E4F0-47A7-4795-8445-0D459530B34C}" type="presOf" srcId="{1A25BB77-C4D3-4584-A68A-2F4ADE01611F}" destId="{123F246B-4DAE-4AE2-B0F3-49DA8D6CBC99}" srcOrd="0" destOrd="0" presId="urn:microsoft.com/office/officeart/2005/8/layout/hProcess9"/>
    <dgm:cxn modelId="{6C264D99-25DD-401C-8583-AEDA3C038A36}" srcId="{FA946745-2A8C-4D00-B492-E788659AD12B}" destId="{629A328B-EBC6-4154-BCBC-E5C957DA8639}" srcOrd="4" destOrd="0" parTransId="{5442323F-8572-4EB9-BC2C-117D2275B02F}" sibTransId="{3C831050-FD37-4C94-BF42-35D2A3BE8F0D}"/>
    <dgm:cxn modelId="{F3C33674-8147-407C-80B5-D037AF0A5B5E}" srcId="{FA946745-2A8C-4D00-B492-E788659AD12B}" destId="{ADAB463F-5E1B-49B3-BF36-4072306B5544}" srcOrd="0" destOrd="0" parTransId="{E6B4C845-1955-4D29-ACD2-958134715F86}" sibTransId="{4C195EFF-EAAC-4A81-A169-A45389481A18}"/>
    <dgm:cxn modelId="{03EA65D3-ED47-438B-864D-54277285A32A}" type="presOf" srcId="{ADAB463F-5E1B-49B3-BF36-4072306B5544}" destId="{BFA7C375-61F6-42C6-9A41-42913669E97B}" srcOrd="0" destOrd="0" presId="urn:microsoft.com/office/officeart/2005/8/layout/hProcess9"/>
    <dgm:cxn modelId="{C88FDAEB-2561-49C1-BBF5-ACD8ED815DB7}" type="presOf" srcId="{38D64D61-641B-413C-A85F-171D59C614E2}" destId="{57A4642B-31A2-4E00-ADF3-58740BE053C2}" srcOrd="0" destOrd="0" presId="urn:microsoft.com/office/officeart/2005/8/layout/hProcess9"/>
    <dgm:cxn modelId="{BCF31477-E0E9-469D-8024-CD1D3FF0F9B0}" srcId="{FA946745-2A8C-4D00-B492-E788659AD12B}" destId="{38D64D61-641B-413C-A85F-171D59C614E2}" srcOrd="3" destOrd="0" parTransId="{FC66C69F-FDE9-4606-A274-7A206CA185D7}" sibTransId="{B5D26132-86C2-4AA2-9FDB-2AC60E59053F}"/>
    <dgm:cxn modelId="{7D86F904-1DEF-4F08-B298-33C9D6B7E363}" type="presOf" srcId="{FA946745-2A8C-4D00-B492-E788659AD12B}" destId="{EEF82B0D-C48F-406A-8CA0-BDF24EB41070}" srcOrd="0" destOrd="0" presId="urn:microsoft.com/office/officeart/2005/8/layout/hProcess9"/>
    <dgm:cxn modelId="{173E2DD6-5A3E-40ED-BEEF-A3A285C20935}" srcId="{FA946745-2A8C-4D00-B492-E788659AD12B}" destId="{1A25BB77-C4D3-4584-A68A-2F4ADE01611F}" srcOrd="1" destOrd="0" parTransId="{9F0D66C4-275D-424F-94AF-9248B1664E58}" sibTransId="{9EB12C49-C956-40A3-A983-220E78AB1108}"/>
    <dgm:cxn modelId="{302E9570-6A3D-4D94-A4B0-F4C3CB70BE6A}" type="presOf" srcId="{629A328B-EBC6-4154-BCBC-E5C957DA8639}" destId="{AA46A8C6-0C2B-4336-BAF0-D9A7874BD322}" srcOrd="0" destOrd="0" presId="urn:microsoft.com/office/officeart/2005/8/layout/hProcess9"/>
    <dgm:cxn modelId="{6A2329E1-813C-45D3-A8A2-CB1596BA2178}" type="presOf" srcId="{17ADA2C8-4A4E-4E7D-8F29-8DA02CAB2625}" destId="{9E2CA700-437C-4B34-AFE6-C418EC91AE2D}" srcOrd="0" destOrd="0" presId="urn:microsoft.com/office/officeart/2005/8/layout/hProcess9"/>
    <dgm:cxn modelId="{DEC96F03-7A0D-4251-9862-2ED9B95C4EA8}" type="presParOf" srcId="{EEF82B0D-C48F-406A-8CA0-BDF24EB41070}" destId="{E39DC8D0-7F43-43B1-8182-88FD7F93FB91}" srcOrd="0" destOrd="0" presId="urn:microsoft.com/office/officeart/2005/8/layout/hProcess9"/>
    <dgm:cxn modelId="{CE6BD93B-0552-44F3-A3C8-6791C9D65BED}" type="presParOf" srcId="{EEF82B0D-C48F-406A-8CA0-BDF24EB41070}" destId="{24051790-1683-47B4-8D00-B3D810B46A82}" srcOrd="1" destOrd="0" presId="urn:microsoft.com/office/officeart/2005/8/layout/hProcess9"/>
    <dgm:cxn modelId="{40369B3D-E001-41AA-8A91-90C5B43A8483}" type="presParOf" srcId="{24051790-1683-47B4-8D00-B3D810B46A82}" destId="{BFA7C375-61F6-42C6-9A41-42913669E97B}" srcOrd="0" destOrd="0" presId="urn:microsoft.com/office/officeart/2005/8/layout/hProcess9"/>
    <dgm:cxn modelId="{9FD1BCF5-D8C0-4B0A-9875-C2799C8FD777}" type="presParOf" srcId="{24051790-1683-47B4-8D00-B3D810B46A82}" destId="{74BA105F-3CCD-49D1-A70A-B5118F0C5639}" srcOrd="1" destOrd="0" presId="urn:microsoft.com/office/officeart/2005/8/layout/hProcess9"/>
    <dgm:cxn modelId="{87F4C6A5-AF52-4B89-929A-BC72D98728EE}" type="presParOf" srcId="{24051790-1683-47B4-8D00-B3D810B46A82}" destId="{123F246B-4DAE-4AE2-B0F3-49DA8D6CBC99}" srcOrd="2" destOrd="0" presId="urn:microsoft.com/office/officeart/2005/8/layout/hProcess9"/>
    <dgm:cxn modelId="{239ECFAF-E52D-4A55-BE08-A7DF67F2636D}" type="presParOf" srcId="{24051790-1683-47B4-8D00-B3D810B46A82}" destId="{96BBD251-D734-4BDD-A711-50EC9F509561}" srcOrd="3" destOrd="0" presId="urn:microsoft.com/office/officeart/2005/8/layout/hProcess9"/>
    <dgm:cxn modelId="{C40AF3CF-9FAC-4339-95D7-EC29C2FEB6F0}" type="presParOf" srcId="{24051790-1683-47B4-8D00-B3D810B46A82}" destId="{9E2CA700-437C-4B34-AFE6-C418EC91AE2D}" srcOrd="4" destOrd="0" presId="urn:microsoft.com/office/officeart/2005/8/layout/hProcess9"/>
    <dgm:cxn modelId="{E066F031-63DA-4E04-8DC1-144F7163DBB6}" type="presParOf" srcId="{24051790-1683-47B4-8D00-B3D810B46A82}" destId="{9B66AA02-DEB0-4C21-BA39-0B01E1A2DC1C}" srcOrd="5" destOrd="0" presId="urn:microsoft.com/office/officeart/2005/8/layout/hProcess9"/>
    <dgm:cxn modelId="{8C5A0B43-A8D2-477C-9927-A72F3053EC82}" type="presParOf" srcId="{24051790-1683-47B4-8D00-B3D810B46A82}" destId="{57A4642B-31A2-4E00-ADF3-58740BE053C2}" srcOrd="6" destOrd="0" presId="urn:microsoft.com/office/officeart/2005/8/layout/hProcess9"/>
    <dgm:cxn modelId="{215DB2D7-A41B-4024-AA90-1220DA213818}" type="presParOf" srcId="{24051790-1683-47B4-8D00-B3D810B46A82}" destId="{C07A1F04-E0A4-4342-B7D8-650A5A0DB697}" srcOrd="7" destOrd="0" presId="urn:microsoft.com/office/officeart/2005/8/layout/hProcess9"/>
    <dgm:cxn modelId="{DA9F9579-CE4C-4E65-A622-B26C63F98F08}" type="presParOf" srcId="{24051790-1683-47B4-8D00-B3D810B46A82}" destId="{AA46A8C6-0C2B-4336-BAF0-D9A7874BD32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DC8D0-7F43-43B1-8182-88FD7F93FB91}">
      <dsp:nvSpPr>
        <dsp:cNvPr id="0" name=""/>
        <dsp:cNvSpPr/>
      </dsp:nvSpPr>
      <dsp:spPr>
        <a:xfrm>
          <a:off x="457199" y="0"/>
          <a:ext cx="518160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7C375-61F6-42C6-9A41-42913669E97B}">
      <dsp:nvSpPr>
        <dsp:cNvPr id="0" name=""/>
        <dsp:cNvSpPr/>
      </dsp:nvSpPr>
      <dsp:spPr>
        <a:xfrm>
          <a:off x="2678" y="1219199"/>
          <a:ext cx="1171277" cy="162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b="1" kern="1200" dirty="0" smtClean="0">
              <a:solidFill>
                <a:schemeClr val="tx2"/>
              </a:solidFill>
            </a:rPr>
            <a:t>Recherche de la ressource (IZ/CZ)</a:t>
          </a:r>
          <a:endParaRPr lang="fr-BE" sz="1300" b="1" kern="1200" dirty="0">
            <a:solidFill>
              <a:schemeClr val="tx2"/>
            </a:solidFill>
          </a:endParaRPr>
        </a:p>
      </dsp:txBody>
      <dsp:txXfrm>
        <a:off x="59855" y="1276376"/>
        <a:ext cx="1056923" cy="1511246"/>
      </dsp:txXfrm>
    </dsp:sp>
    <dsp:sp modelId="{123F246B-4DAE-4AE2-B0F3-49DA8D6CBC99}">
      <dsp:nvSpPr>
        <dsp:cNvPr id="0" name=""/>
        <dsp:cNvSpPr/>
      </dsp:nvSpPr>
      <dsp:spPr>
        <a:xfrm>
          <a:off x="1232520" y="1219199"/>
          <a:ext cx="1171277" cy="162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b="1" kern="1200" dirty="0" smtClean="0">
              <a:solidFill>
                <a:schemeClr val="tx2"/>
              </a:solidFill>
            </a:rPr>
            <a:t>« </a:t>
          </a:r>
          <a:r>
            <a:rPr lang="fr-BE" sz="1300" b="1" kern="1200" dirty="0" err="1" smtClean="0">
              <a:solidFill>
                <a:schemeClr val="tx2"/>
              </a:solidFill>
            </a:rPr>
            <a:t>Order</a:t>
          </a:r>
          <a:r>
            <a:rPr lang="fr-BE" sz="1300" b="1" kern="1200" dirty="0" smtClean="0">
              <a:solidFill>
                <a:schemeClr val="tx2"/>
              </a:solidFill>
            </a:rPr>
            <a:t> »</a:t>
          </a:r>
        </a:p>
        <a:p>
          <a:pPr lvl="0" algn="ctr" defTabSz="577850">
            <a:lnSpc>
              <a:spcPct val="90000"/>
            </a:lnSpc>
            <a:spcBef>
              <a:spcPct val="0"/>
            </a:spcBef>
            <a:spcAft>
              <a:spcPct val="35000"/>
            </a:spcAft>
          </a:pPr>
          <a:r>
            <a:rPr lang="fr-BE" sz="1300" b="1" kern="1200" dirty="0" smtClean="0">
              <a:solidFill>
                <a:schemeClr val="tx2"/>
              </a:solidFill>
            </a:rPr>
            <a:t>(création d’un bon de commande)</a:t>
          </a:r>
          <a:endParaRPr lang="fr-BE" sz="1300" b="1" kern="1200" dirty="0">
            <a:solidFill>
              <a:schemeClr val="tx2"/>
            </a:solidFill>
          </a:endParaRPr>
        </a:p>
      </dsp:txBody>
      <dsp:txXfrm>
        <a:off x="1289697" y="1276376"/>
        <a:ext cx="1056923" cy="1511246"/>
      </dsp:txXfrm>
    </dsp:sp>
    <dsp:sp modelId="{9E2CA700-437C-4B34-AFE6-C418EC91AE2D}">
      <dsp:nvSpPr>
        <dsp:cNvPr id="0" name=""/>
        <dsp:cNvSpPr/>
      </dsp:nvSpPr>
      <dsp:spPr>
        <a:xfrm>
          <a:off x="2462361" y="1219199"/>
          <a:ext cx="1171277" cy="162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b="1" kern="1200" dirty="0" smtClean="0">
              <a:solidFill>
                <a:schemeClr val="tx2"/>
              </a:solidFill>
            </a:rPr>
            <a:t>Envoi de la commande au fournisseur</a:t>
          </a:r>
          <a:endParaRPr lang="fr-BE" sz="1300" b="1" kern="1200" dirty="0">
            <a:solidFill>
              <a:schemeClr val="tx2"/>
            </a:solidFill>
          </a:endParaRPr>
        </a:p>
      </dsp:txBody>
      <dsp:txXfrm>
        <a:off x="2519538" y="1276376"/>
        <a:ext cx="1056923" cy="1511246"/>
      </dsp:txXfrm>
    </dsp:sp>
    <dsp:sp modelId="{57A4642B-31A2-4E00-ADF3-58740BE053C2}">
      <dsp:nvSpPr>
        <dsp:cNvPr id="0" name=""/>
        <dsp:cNvSpPr/>
      </dsp:nvSpPr>
      <dsp:spPr>
        <a:xfrm>
          <a:off x="3692202" y="1219199"/>
          <a:ext cx="1171277" cy="162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b="1" kern="1200" dirty="0" smtClean="0">
              <a:solidFill>
                <a:schemeClr val="tx2"/>
              </a:solidFill>
            </a:rPr>
            <a:t>Réception / Confirmation du fournisseur</a:t>
          </a:r>
        </a:p>
      </dsp:txBody>
      <dsp:txXfrm>
        <a:off x="3749379" y="1276376"/>
        <a:ext cx="1056923" cy="1511246"/>
      </dsp:txXfrm>
    </dsp:sp>
    <dsp:sp modelId="{AA46A8C6-0C2B-4336-BAF0-D9A7874BD322}">
      <dsp:nvSpPr>
        <dsp:cNvPr id="0" name=""/>
        <dsp:cNvSpPr/>
      </dsp:nvSpPr>
      <dsp:spPr>
        <a:xfrm>
          <a:off x="4922043" y="1219199"/>
          <a:ext cx="1171277" cy="1625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b="1" kern="1200" dirty="0" smtClean="0">
              <a:solidFill>
                <a:schemeClr val="tx2"/>
              </a:solidFill>
            </a:rPr>
            <a:t>e-Activation dans Alma</a:t>
          </a:r>
          <a:endParaRPr lang="fr-BE" sz="1300" b="1" kern="1200" dirty="0">
            <a:solidFill>
              <a:schemeClr val="tx2"/>
            </a:solidFill>
          </a:endParaRPr>
        </a:p>
      </dsp:txBody>
      <dsp:txXfrm>
        <a:off x="4979220" y="1276376"/>
        <a:ext cx="1056923" cy="15112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fr-BE"/>
          </a:p>
        </p:txBody>
      </p:sp>
      <p:sp>
        <p:nvSpPr>
          <p:cNvPr id="3" name="Espace réservé de la date 2"/>
          <p:cNvSpPr>
            <a:spLocks noGrp="1"/>
          </p:cNvSpPr>
          <p:nvPr>
            <p:ph type="dt" sz="quarter" idx="1"/>
          </p:nvPr>
        </p:nvSpPr>
        <p:spPr>
          <a:xfrm>
            <a:off x="3850445" y="2"/>
            <a:ext cx="2945659" cy="496332"/>
          </a:xfrm>
          <a:prstGeom prst="rect">
            <a:avLst/>
          </a:prstGeom>
        </p:spPr>
        <p:txBody>
          <a:bodyPr vert="horz" lIns="91424" tIns="45712" rIns="91424" bIns="45712" rtlCol="0"/>
          <a:lstStyle>
            <a:lvl1pPr algn="r">
              <a:defRPr sz="1200"/>
            </a:lvl1pPr>
          </a:lstStyle>
          <a:p>
            <a:fld id="{F5EA7798-A561-4C99-91F3-D24BACABD4A1}" type="datetimeFigureOut">
              <a:rPr lang="fr-BE" smtClean="0"/>
              <a:pPr/>
              <a:t>4/11/2015</a:t>
            </a:fld>
            <a:endParaRPr lang="fr-BE"/>
          </a:p>
        </p:txBody>
      </p:sp>
      <p:sp>
        <p:nvSpPr>
          <p:cNvPr id="4" name="Espace réservé du pied de page 3"/>
          <p:cNvSpPr>
            <a:spLocks noGrp="1"/>
          </p:cNvSpPr>
          <p:nvPr>
            <p:ph type="ftr" sz="quarter" idx="2"/>
          </p:nvPr>
        </p:nvSpPr>
        <p:spPr>
          <a:xfrm>
            <a:off x="2" y="9428585"/>
            <a:ext cx="2945659" cy="496332"/>
          </a:xfrm>
          <a:prstGeom prst="rect">
            <a:avLst/>
          </a:prstGeom>
        </p:spPr>
        <p:txBody>
          <a:bodyPr vert="horz" lIns="91424" tIns="45712" rIns="91424" bIns="45712"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5" y="9428585"/>
            <a:ext cx="2945659" cy="496332"/>
          </a:xfrm>
          <a:prstGeom prst="rect">
            <a:avLst/>
          </a:prstGeom>
        </p:spPr>
        <p:txBody>
          <a:bodyPr vert="horz" lIns="91424" tIns="45712" rIns="91424" bIns="45712"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fr-BE"/>
          </a:p>
        </p:txBody>
      </p:sp>
      <p:sp>
        <p:nvSpPr>
          <p:cNvPr id="3" name="Espace réservé de la date 2"/>
          <p:cNvSpPr>
            <a:spLocks noGrp="1"/>
          </p:cNvSpPr>
          <p:nvPr>
            <p:ph type="dt" idx="1"/>
          </p:nvPr>
        </p:nvSpPr>
        <p:spPr>
          <a:xfrm>
            <a:off x="3850445" y="2"/>
            <a:ext cx="2945659" cy="496332"/>
          </a:xfrm>
          <a:prstGeom prst="rect">
            <a:avLst/>
          </a:prstGeom>
        </p:spPr>
        <p:txBody>
          <a:bodyPr vert="horz" lIns="91424" tIns="45712" rIns="91424" bIns="45712" rtlCol="0"/>
          <a:lstStyle>
            <a:lvl1pPr algn="r">
              <a:defRPr sz="1200"/>
            </a:lvl1pPr>
          </a:lstStyle>
          <a:p>
            <a:fld id="{5CFE7606-93E1-4414-B184-EF82DF2282F8}" type="datetimeFigureOut">
              <a:rPr lang="fr-BE" smtClean="0"/>
              <a:pPr/>
              <a:t>4/11/2015</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4" tIns="45712" rIns="91424" bIns="45712" rtlCol="0" anchor="ctr"/>
          <a:lstStyle/>
          <a:p>
            <a:endParaRPr lang="fr-BE"/>
          </a:p>
        </p:txBody>
      </p:sp>
      <p:sp>
        <p:nvSpPr>
          <p:cNvPr id="5" name="Espace réservé des commentaires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L’objectifs de cette session est :</a:t>
            </a:r>
          </a:p>
          <a:p>
            <a:endParaRPr lang="fr-BE" dirty="0" smtClean="0"/>
          </a:p>
          <a:p>
            <a:r>
              <a:rPr lang="fr-BE" dirty="0" smtClean="0"/>
              <a:t>- Pouvoir gérer</a:t>
            </a:r>
            <a:r>
              <a:rPr lang="fr-BE" baseline="0" dirty="0" smtClean="0"/>
              <a:t> la réception d’une commande, ainsi que la post-réception.</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988891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6. Dans le Menu Alma, cliquer sur « Scan In Items », dans la section « Resource </a:t>
            </a:r>
            <a:r>
              <a:rPr lang="fr-BE" dirty="0" err="1" smtClean="0"/>
              <a:t>Requests</a:t>
            </a:r>
            <a:r>
              <a:rPr lang="fr-BE" dirty="0" smtClean="0"/>
              <a:t> » (ou via le</a:t>
            </a:r>
            <a:r>
              <a:rPr lang="fr-BE" baseline="0" dirty="0" smtClean="0"/>
              <a:t> menu Acquisitions).</a:t>
            </a:r>
          </a:p>
          <a:p>
            <a:endParaRPr lang="fr-BE" baseline="0" dirty="0" smtClean="0"/>
          </a:p>
          <a:p>
            <a:r>
              <a:rPr lang="fr-BE" baseline="0" dirty="0" smtClean="0"/>
              <a:t>7. Scanner le code-barres du document afin de pouvoir le ranger en rayon.</a:t>
            </a:r>
          </a:p>
          <a:p>
            <a:endParaRPr lang="fr-BE" baseline="0" dirty="0" smtClean="0"/>
          </a:p>
          <a:p>
            <a:r>
              <a:rPr lang="fr-BE" baseline="0" dirty="0" smtClean="0"/>
              <a:t>Cette solution est à utiliser dans le cas où le document est traité très rapidement après sa réception. Si le traitement dure plus de 24h, il est conseillé de cocher la case « </a:t>
            </a:r>
            <a:r>
              <a:rPr lang="fr-BE" baseline="0" dirty="0" err="1" smtClean="0"/>
              <a:t>Keep</a:t>
            </a:r>
            <a:r>
              <a:rPr lang="fr-BE" baseline="0" dirty="0" smtClean="0"/>
              <a:t> in </a:t>
            </a:r>
            <a:r>
              <a:rPr lang="fr-BE" baseline="0" dirty="0" err="1" smtClean="0"/>
              <a:t>Department</a:t>
            </a:r>
            <a:r>
              <a:rPr lang="fr-BE" baseline="0" dirty="0" smtClean="0"/>
              <a:t> » et de poursuivre le workflow avec le « post-</a:t>
            </a:r>
            <a:r>
              <a:rPr lang="fr-BE" baseline="0" dirty="0" err="1" smtClean="0"/>
              <a:t>receiving</a:t>
            </a:r>
            <a:r>
              <a:rPr lang="fr-BE" baseline="0" dirty="0" smtClean="0"/>
              <a:t> » (voir slides suivants).</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10</a:t>
            </a:fld>
            <a:endParaRPr lang="fr-BE"/>
          </a:p>
        </p:txBody>
      </p:sp>
    </p:spTree>
    <p:extLst>
      <p:ext uri="{BB962C8B-B14F-4D97-AF65-F5344CB8AC3E}">
        <p14:creationId xmlns:p14="http://schemas.microsoft.com/office/powerpoint/2010/main" val="21774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a:t>
            </a:fld>
            <a:endParaRPr lang="fr-BE"/>
          </a:p>
        </p:txBody>
      </p:sp>
    </p:spTree>
    <p:extLst>
      <p:ext uri="{BB962C8B-B14F-4D97-AF65-F5344CB8AC3E}">
        <p14:creationId xmlns:p14="http://schemas.microsoft.com/office/powerpoint/2010/main" val="361439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Lorsque l’on a décidé</a:t>
            </a:r>
            <a:r>
              <a:rPr lang="fr-BE" baseline="0" dirty="0" smtClean="0"/>
              <a:t> que l’ouvrage devait encore être traité après la réception (case « </a:t>
            </a:r>
            <a:r>
              <a:rPr lang="fr-BE" baseline="0" dirty="0" err="1" smtClean="0"/>
              <a:t>Keep</a:t>
            </a:r>
            <a:r>
              <a:rPr lang="fr-BE" baseline="0" dirty="0" smtClean="0"/>
              <a:t> in </a:t>
            </a:r>
            <a:r>
              <a:rPr lang="fr-BE" baseline="0" dirty="0" err="1" smtClean="0"/>
              <a:t>Department</a:t>
            </a:r>
            <a:r>
              <a:rPr lang="fr-BE" baseline="0" dirty="0" smtClean="0"/>
              <a:t> » cochée), les choses ne s’arrêtent pas là. </a:t>
            </a:r>
            <a:r>
              <a:rPr lang="fr-BE" dirty="0" smtClean="0"/>
              <a:t>Deux alternatives existent pour gérer l’après-réception</a:t>
            </a:r>
            <a:r>
              <a:rPr lang="fr-B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	- Alternative A = Passer par le « </a:t>
            </a:r>
            <a:r>
              <a:rPr lang="fr-BE" baseline="0" dirty="0" err="1" smtClean="0"/>
              <a:t>Receiving</a:t>
            </a:r>
            <a:r>
              <a:rPr lang="fr-BE" baseline="0" dirty="0" smtClean="0"/>
              <a:t> </a:t>
            </a:r>
            <a:r>
              <a:rPr lang="fr-BE" baseline="0" dirty="0" err="1" smtClean="0"/>
              <a:t>Department</a:t>
            </a:r>
            <a:r>
              <a:rPr lang="fr-BE" baseline="0" dirty="0" smtClean="0"/>
              <a:t> Items »</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	- Alternative B = Passer par le « Scan In Items »</a:t>
            </a: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1" baseline="0" dirty="0" smtClean="0"/>
              <a:t>Alternative A :</a:t>
            </a:r>
          </a:p>
          <a:p>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1. Pour trouver la liste des exemplaires qui sont encore en cours de traitement suite à leur réception, il faut aller dans le menu Alma puis cliquer sur « </a:t>
            </a:r>
            <a:r>
              <a:rPr lang="fr-BE" baseline="0" dirty="0" err="1" smtClean="0"/>
              <a:t>Receiving</a:t>
            </a:r>
            <a:r>
              <a:rPr lang="fr-BE" baseline="0" dirty="0" smtClean="0"/>
              <a:t> </a:t>
            </a:r>
            <a:r>
              <a:rPr lang="fr-BE" baseline="0" dirty="0" err="1" smtClean="0"/>
              <a:t>Department</a:t>
            </a:r>
            <a:r>
              <a:rPr lang="fr-BE" baseline="0" dirty="0" smtClean="0"/>
              <a:t> Items », dans la section « Post-</a:t>
            </a:r>
            <a:r>
              <a:rPr lang="fr-BE" baseline="0" dirty="0" err="1" smtClean="0"/>
              <a:t>Receiving</a:t>
            </a:r>
            <a:r>
              <a:rPr lang="fr-BE" baseline="0" dirty="0" smtClean="0"/>
              <a:t> </a:t>
            </a:r>
            <a:r>
              <a:rPr lang="fr-BE" baseline="0" dirty="0" err="1" smtClean="0"/>
              <a:t>Processing</a:t>
            </a:r>
            <a:r>
              <a:rPr lang="fr-BE" baseline="0" dirty="0" smtClean="0"/>
              <a:t> ».</a:t>
            </a:r>
          </a:p>
          <a:p>
            <a:endParaRPr lang="fr-BE" dirty="0" smtClean="0"/>
          </a:p>
          <a:p>
            <a:r>
              <a:rPr lang="fr-BE" dirty="0" smtClean="0"/>
              <a:t>Remarque : Il faut toujours bien s’assurer, comme pour la réception, que l’on se trouve bien dans un département « Acquisitions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233517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i="0" baseline="0" dirty="0" smtClean="0"/>
              <a:t>La liste des items qui sont encore en traitement après leurs réceptions s’affiche. C’est-à-dire, ceux pour lesquels la case « </a:t>
            </a:r>
            <a:r>
              <a:rPr lang="fr-BE" i="0" baseline="0" dirty="0" err="1" smtClean="0"/>
              <a:t>Keep</a:t>
            </a:r>
            <a:r>
              <a:rPr lang="fr-BE" i="0" baseline="0" dirty="0" smtClean="0"/>
              <a:t> in </a:t>
            </a:r>
            <a:r>
              <a:rPr lang="fr-BE" i="0" baseline="0" dirty="0" err="1" smtClean="0"/>
              <a:t>department</a:t>
            </a:r>
            <a:r>
              <a:rPr lang="fr-BE" i="0" baseline="0" dirty="0" smtClean="0"/>
              <a:t> » a été cochée à la réception (voir plus haut).</a:t>
            </a:r>
          </a:p>
          <a:p>
            <a:endParaRPr lang="fr-BE" i="0" baseline="0" dirty="0" smtClean="0"/>
          </a:p>
          <a:p>
            <a:pPr marL="0" indent="0">
              <a:buNone/>
            </a:pPr>
            <a:r>
              <a:rPr lang="fr-BE" i="0" baseline="0" dirty="0" smtClean="0"/>
              <a:t>1. Permet de filtrer la recherche.</a:t>
            </a:r>
          </a:p>
          <a:p>
            <a:pPr marL="0" indent="0">
              <a:buNone/>
            </a:pPr>
            <a:endParaRPr lang="fr-BE" i="0" baseline="0" dirty="0" smtClean="0"/>
          </a:p>
          <a:p>
            <a:pPr marL="0" indent="0">
              <a:buNone/>
            </a:pPr>
            <a:r>
              <a:rPr lang="fr-BE" i="0" baseline="0" dirty="0" smtClean="0"/>
              <a:t>2. Reprend les principales informations relatives à l’exemplaire :</a:t>
            </a:r>
          </a:p>
          <a:p>
            <a:pPr marL="628650" lvl="1" indent="-171450">
              <a:buFont typeface="Arial" panose="020B0604020202020204" pitchFamily="34" charset="0"/>
              <a:buChar char="•"/>
            </a:pPr>
            <a:r>
              <a:rPr lang="fr-BE" i="0" baseline="0" dirty="0" smtClean="0"/>
              <a:t>Une case à cocher si l’on veut changer le statut de l’item (« Change </a:t>
            </a:r>
            <a:r>
              <a:rPr lang="fr-BE" i="0" baseline="0" dirty="0" err="1" smtClean="0"/>
              <a:t>status</a:t>
            </a:r>
            <a:r>
              <a:rPr lang="fr-BE" i="0" baseline="0" dirty="0" smtClean="0"/>
              <a:t> ») ou indiquer qu’il a été traité. Voir le slide suivant pour plus d’infos.</a:t>
            </a:r>
          </a:p>
          <a:p>
            <a:pPr marL="628650" lvl="1" indent="-171450">
              <a:buFont typeface="Arial" panose="020B0604020202020204" pitchFamily="34" charset="0"/>
              <a:buChar char="•"/>
            </a:pPr>
            <a:r>
              <a:rPr lang="fr-BE" i="0" baseline="0" dirty="0" smtClean="0"/>
              <a:t>Titre</a:t>
            </a:r>
          </a:p>
          <a:p>
            <a:pPr marL="628650" lvl="1" indent="-171450">
              <a:buFont typeface="Arial" panose="020B0604020202020204" pitchFamily="34" charset="0"/>
              <a:buChar char="•"/>
            </a:pPr>
            <a:r>
              <a:rPr lang="fr-BE" i="0" baseline="0" dirty="0" smtClean="0"/>
              <a:t>Code-barres</a:t>
            </a:r>
          </a:p>
          <a:p>
            <a:pPr marL="628650" lvl="1" indent="-171450">
              <a:buFont typeface="Arial" panose="020B0604020202020204" pitchFamily="34" charset="0"/>
              <a:buChar char="•"/>
            </a:pPr>
            <a:r>
              <a:rPr lang="fr-BE" i="0" baseline="0" dirty="0" smtClean="0"/>
              <a:t>Statuts : 3 statuts possibles </a:t>
            </a:r>
          </a:p>
          <a:p>
            <a:pPr marL="1085850" lvl="2" indent="-171450">
              <a:buFont typeface="Arial" panose="020B0604020202020204" pitchFamily="34" charset="0"/>
              <a:buChar char="•"/>
            </a:pPr>
            <a:r>
              <a:rPr lang="fr-BE" b="0" baseline="0" dirty="0" smtClean="0"/>
              <a:t>Copy </a:t>
            </a:r>
            <a:r>
              <a:rPr lang="fr-BE" b="0" baseline="0" dirty="0" err="1" smtClean="0"/>
              <a:t>cataloging</a:t>
            </a:r>
            <a:r>
              <a:rPr lang="fr-BE" b="0" baseline="0" dirty="0" smtClean="0"/>
              <a:t> : L’ouvrage doit encore passer par la </a:t>
            </a:r>
            <a:r>
              <a:rPr lang="fr-BE" b="0" baseline="0" dirty="0" err="1" smtClean="0"/>
              <a:t>catalo</a:t>
            </a:r>
            <a:r>
              <a:rPr lang="fr-BE" b="0" baseline="0" dirty="0" smtClean="0"/>
              <a:t> ; </a:t>
            </a:r>
          </a:p>
          <a:p>
            <a:pPr marL="1085850" lvl="2" indent="-171450">
              <a:buFont typeface="Arial" panose="020B0604020202020204" pitchFamily="34" charset="0"/>
              <a:buChar char="•"/>
            </a:pPr>
            <a:r>
              <a:rPr lang="fr-BE" b="0" baseline="0" dirty="0" smtClean="0"/>
              <a:t>Physical </a:t>
            </a:r>
            <a:r>
              <a:rPr lang="fr-BE" b="0" baseline="0" dirty="0" err="1" smtClean="0"/>
              <a:t>processing</a:t>
            </a:r>
            <a:r>
              <a:rPr lang="fr-BE" b="0" baseline="0" dirty="0" smtClean="0"/>
              <a:t> : L’ouvrage doit être équipé, doit recevoir un code-barres ; </a:t>
            </a:r>
          </a:p>
          <a:p>
            <a:pPr marL="1085850" lvl="2" indent="-171450">
              <a:buFont typeface="Arial" panose="020B0604020202020204" pitchFamily="34" charset="0"/>
              <a:buChar char="•"/>
            </a:pPr>
            <a:r>
              <a:rPr lang="fr-BE" b="0" baseline="0" dirty="0" err="1" smtClean="0"/>
              <a:t>Temp</a:t>
            </a:r>
            <a:r>
              <a:rPr lang="fr-BE" b="0" baseline="0" dirty="0" smtClean="0"/>
              <a:t> </a:t>
            </a:r>
            <a:r>
              <a:rPr lang="fr-BE" b="0" baseline="0" dirty="0" err="1" smtClean="0"/>
              <a:t>storage</a:t>
            </a:r>
            <a:r>
              <a:rPr lang="fr-BE" b="0" baseline="0" dirty="0" smtClean="0"/>
              <a:t> : L’ouvrage doit être temporairement conservé en dehors du circuit de prêt.</a:t>
            </a:r>
          </a:p>
          <a:p>
            <a:pPr marL="628650" lvl="1" indent="-171450">
              <a:buFont typeface="Arial" panose="020B0604020202020204" pitchFamily="34" charset="0"/>
              <a:buChar char="•"/>
            </a:pPr>
            <a:r>
              <a:rPr lang="fr-BE" i="0" baseline="0" dirty="0" smtClean="0"/>
              <a:t>Date de réception</a:t>
            </a:r>
          </a:p>
          <a:p>
            <a:pPr marL="628650" lvl="1" indent="-171450">
              <a:buFont typeface="Arial" panose="020B0604020202020204" pitchFamily="34" charset="0"/>
              <a:buChar char="•"/>
            </a:pPr>
            <a:r>
              <a:rPr lang="fr-BE" i="0" baseline="0" dirty="0" smtClean="0"/>
              <a:t>Date prévue pour la fin du « traitement » en cours (lié au statut)</a:t>
            </a:r>
          </a:p>
          <a:p>
            <a:pPr marL="628650" lvl="1" indent="-171450">
              <a:buFont typeface="Arial" panose="020B0604020202020204" pitchFamily="34" charset="0"/>
              <a:buChar char="•"/>
            </a:pPr>
            <a:r>
              <a:rPr lang="fr-BE" i="0" baseline="0" dirty="0" smtClean="0"/>
              <a:t>Modifié par :</a:t>
            </a:r>
          </a:p>
          <a:p>
            <a:pPr marL="628650" lvl="1" indent="-171450">
              <a:buFont typeface="Arial" panose="020B0604020202020204" pitchFamily="34" charset="0"/>
              <a:buChar char="•"/>
            </a:pPr>
            <a:r>
              <a:rPr lang="fr-BE" i="0" baseline="0" dirty="0" smtClean="0"/>
              <a:t>Date de dernière modification</a:t>
            </a:r>
          </a:p>
          <a:p>
            <a:pPr marL="628650" lvl="1" indent="-171450">
              <a:buFont typeface="Arial" panose="020B0604020202020204" pitchFamily="34" charset="0"/>
              <a:buChar char="•"/>
            </a:pPr>
            <a:r>
              <a:rPr lang="fr-BE" i="0" baseline="0" dirty="0" smtClean="0"/>
              <a:t>Les éventuelles réservations, notes…</a:t>
            </a:r>
            <a:endParaRPr lang="fr-BE" i="1"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a:t>
            </a:fld>
            <a:endParaRPr lang="fr-BE"/>
          </a:p>
        </p:txBody>
      </p:sp>
    </p:spTree>
    <p:extLst>
      <p:ext uri="{BB962C8B-B14F-4D97-AF65-F5344CB8AC3E}">
        <p14:creationId xmlns:p14="http://schemas.microsoft.com/office/powerpoint/2010/main" val="1634473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smtClean="0"/>
              <a:t>3.</a:t>
            </a:r>
            <a:r>
              <a:rPr lang="fr-BE" b="1" baseline="0" dirty="0" smtClean="0"/>
              <a:t> </a:t>
            </a:r>
            <a:r>
              <a:rPr lang="fr-BE" b="1" dirty="0" smtClean="0"/>
              <a:t>Change</a:t>
            </a:r>
            <a:r>
              <a:rPr lang="fr-BE" b="1" baseline="0" dirty="0" smtClean="0"/>
              <a:t> </a:t>
            </a:r>
            <a:r>
              <a:rPr lang="fr-BE" b="1" baseline="0" dirty="0" err="1" smtClean="0"/>
              <a:t>Status</a:t>
            </a:r>
            <a:r>
              <a:rPr lang="fr-BE" b="1" baseline="0" dirty="0" smtClean="0"/>
              <a:t> :</a:t>
            </a:r>
          </a:p>
          <a:p>
            <a:endParaRPr lang="fr-BE" b="1" baseline="0" dirty="0" smtClean="0"/>
          </a:p>
          <a:p>
            <a:r>
              <a:rPr lang="fr-BE" b="0" baseline="0" dirty="0" smtClean="0"/>
              <a:t>Pour changer le statut d’un ou plusieurs item, il faut cocher la case située au début de la ou des lignes concernées. Ensuite, il faut choisir dans la liste déroulante le statut à appliquer à la sélection. Enfin, il faut cliquer sur le bouton « Change </a:t>
            </a:r>
            <a:r>
              <a:rPr lang="fr-BE" b="0" baseline="0" dirty="0" err="1" smtClean="0"/>
              <a:t>Status</a:t>
            </a:r>
            <a:r>
              <a:rPr lang="fr-BE" b="0" baseline="0" dirty="0" smtClean="0"/>
              <a:t> ».</a:t>
            </a:r>
          </a:p>
          <a:p>
            <a:endParaRPr lang="fr-BE" b="0" baseline="0" dirty="0" smtClean="0"/>
          </a:p>
          <a:p>
            <a:r>
              <a:rPr lang="fr-BE" b="1" baseline="0" dirty="0" err="1" smtClean="0"/>
              <a:t>Done</a:t>
            </a:r>
            <a:r>
              <a:rPr lang="fr-BE" b="1" baseline="0" dirty="0" smtClean="0"/>
              <a:t> :</a:t>
            </a:r>
          </a:p>
          <a:p>
            <a:endParaRPr lang="fr-BE" b="1" baseline="0" dirty="0" smtClean="0"/>
          </a:p>
          <a:p>
            <a:r>
              <a:rPr lang="fr-BE" b="0" baseline="0" dirty="0" smtClean="0"/>
              <a:t>Si l’on souhaite qu’un item quitte cette liste (parce qu’il a fini d’être traité par exemple), on coche la case située au début de la ou des lignes concernées. Ensuite, il suffit de cliquer sur le bouton « </a:t>
            </a:r>
            <a:r>
              <a:rPr lang="fr-BE" b="0" baseline="0" dirty="0" err="1" smtClean="0"/>
              <a:t>Done</a:t>
            </a:r>
            <a:r>
              <a:rPr lang="fr-BE" b="0" baseline="0" dirty="0" smtClean="0"/>
              <a:t> ».</a:t>
            </a:r>
          </a:p>
          <a:p>
            <a:endParaRPr lang="fr-BE" b="0" baseline="0" dirty="0" smtClean="0"/>
          </a:p>
          <a:p>
            <a:endParaRPr lang="fr-BE" b="0" baseline="0" dirty="0" smtClean="0"/>
          </a:p>
          <a:p>
            <a:r>
              <a:rPr lang="fr-BE" b="0" baseline="0" dirty="0" smtClean="0"/>
              <a:t>4. </a:t>
            </a:r>
            <a:r>
              <a:rPr lang="fr-BE" b="1" baseline="0" dirty="0" smtClean="0"/>
              <a:t>Actions :</a:t>
            </a:r>
          </a:p>
          <a:p>
            <a:endParaRPr lang="fr-BE" b="1" baseline="0" dirty="0" smtClean="0"/>
          </a:p>
          <a:p>
            <a:r>
              <a:rPr lang="fr-BE" b="0" baseline="0" dirty="0" smtClean="0"/>
              <a:t>A côté de chaque ligne se trouve un bouton « Actions ». Voici les actions possibles :</a:t>
            </a:r>
          </a:p>
          <a:p>
            <a:endParaRPr lang="fr-BE" b="0" baseline="0" dirty="0" smtClean="0"/>
          </a:p>
          <a:p>
            <a:pPr marL="628650" lvl="1" indent="-171450">
              <a:buFont typeface="Arial" panose="020B0604020202020204" pitchFamily="34" charset="0"/>
              <a:buChar char="•"/>
            </a:pPr>
            <a:r>
              <a:rPr lang="fr-BE" b="0" baseline="0" dirty="0" smtClean="0"/>
              <a:t>Edit Inventory item : Permet de modifier des données relatives à l’inventaire. (Voir les formations en Ressource Management pour plus d’informations)</a:t>
            </a:r>
          </a:p>
          <a:p>
            <a:pPr marL="628650" lvl="1" indent="-171450">
              <a:buFont typeface="Arial" panose="020B0604020202020204" pitchFamily="34" charset="0"/>
              <a:buChar char="•"/>
            </a:pPr>
            <a:r>
              <a:rPr lang="fr-BE" b="0" baseline="0" dirty="0" smtClean="0"/>
              <a:t>Edit : Permet de modifier le statut (comme vu ci-dessus) et d’ajouter des notes à l’exemplaire.</a:t>
            </a:r>
          </a:p>
          <a:p>
            <a:pPr marL="628650" lvl="1" indent="-171450">
              <a:buFont typeface="Arial" panose="020B0604020202020204" pitchFamily="34" charset="0"/>
              <a:buChar char="•"/>
            </a:pPr>
            <a:r>
              <a:rPr lang="fr-BE" b="0" baseline="0" dirty="0" err="1" smtClean="0"/>
              <a:t>Done</a:t>
            </a:r>
            <a:r>
              <a:rPr lang="fr-BE" b="0" baseline="0" dirty="0" smtClean="0"/>
              <a:t> : Pour que la ligne n’apparaisse plus dans cette liste. A le même effet que le bouton « </a:t>
            </a:r>
            <a:r>
              <a:rPr lang="fr-BE" b="0" baseline="0" dirty="0" err="1" smtClean="0"/>
              <a:t>Done</a:t>
            </a:r>
            <a:r>
              <a:rPr lang="fr-BE" b="0" baseline="0" dirty="0" smtClean="0"/>
              <a:t> » expliqué précédemment.</a:t>
            </a:r>
          </a:p>
          <a:p>
            <a:pPr marL="628650" lvl="1" indent="-171450">
              <a:buFont typeface="Arial" panose="020B0604020202020204" pitchFamily="34" charset="0"/>
              <a:buChar char="•"/>
            </a:pPr>
            <a:r>
              <a:rPr lang="fr-BE" b="0" baseline="0" dirty="0" smtClean="0"/>
              <a:t>Update </a:t>
            </a:r>
            <a:r>
              <a:rPr lang="fr-BE" b="0" baseline="0" dirty="0" err="1" smtClean="0"/>
              <a:t>Expiry</a:t>
            </a:r>
            <a:r>
              <a:rPr lang="fr-BE" b="0" baseline="0" dirty="0" smtClean="0"/>
              <a:t> : Permet de modifier date de « End of Activity », c’est-à-dire la date prévue pour la fin du traitement en cours.</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14</a:t>
            </a:fld>
            <a:endParaRPr lang="fr-BE"/>
          </a:p>
        </p:txBody>
      </p:sp>
    </p:spTree>
    <p:extLst>
      <p:ext uri="{BB962C8B-B14F-4D97-AF65-F5344CB8AC3E}">
        <p14:creationId xmlns:p14="http://schemas.microsoft.com/office/powerpoint/2010/main" val="371301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Une fois que le document</a:t>
            </a:r>
            <a:r>
              <a:rPr lang="fr-BE" baseline="0" dirty="0" smtClean="0"/>
              <a:t> a été complètement traité et peut aller en rayon, il faut :</a:t>
            </a:r>
          </a:p>
          <a:p>
            <a:endParaRPr lang="fr-BE" baseline="0" dirty="0" smtClean="0"/>
          </a:p>
          <a:p>
            <a:pPr marL="0" indent="0">
              <a:buNone/>
            </a:pPr>
            <a:r>
              <a:rPr lang="fr-BE" baseline="0" dirty="0" smtClean="0"/>
              <a:t>A. Cliquer sur le menu « Actions » correspondant à la ligne traitée, puis cliquer sur « </a:t>
            </a:r>
            <a:r>
              <a:rPr lang="fr-BE" baseline="0" dirty="0" err="1" smtClean="0"/>
              <a:t>Done</a:t>
            </a:r>
            <a:r>
              <a:rPr lang="fr-BE" baseline="0" dirty="0" smtClean="0"/>
              <a:t> ».</a:t>
            </a:r>
          </a:p>
          <a:p>
            <a:pPr marL="0" indent="0">
              <a:buNone/>
            </a:pPr>
            <a:endParaRPr lang="fr-BE" baseline="0" dirty="0" smtClean="0"/>
          </a:p>
          <a:p>
            <a:pPr marL="0" indent="0">
              <a:buNone/>
            </a:pPr>
            <a:r>
              <a:rPr lang="fr-BE" baseline="0" dirty="0" smtClean="0"/>
              <a:t>OU</a:t>
            </a:r>
          </a:p>
          <a:p>
            <a:pPr marL="0" indent="0">
              <a:buNone/>
            </a:pPr>
            <a:endParaRPr lang="fr-BE" baseline="0" dirty="0" smtClean="0"/>
          </a:p>
          <a:p>
            <a:pPr marL="0" indent="0">
              <a:buNone/>
            </a:pPr>
            <a:r>
              <a:rPr lang="fr-BE" baseline="0" dirty="0" smtClean="0"/>
              <a:t>B. Cocher la case de la ligne traitée, puis cliquer sur le bouton « </a:t>
            </a:r>
            <a:r>
              <a:rPr lang="fr-BE" baseline="0" dirty="0" err="1" smtClean="0"/>
              <a:t>Done</a:t>
            </a:r>
            <a:r>
              <a:rPr lang="fr-BE" baseline="0" dirty="0" smtClean="0"/>
              <a:t> », en bas.</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15</a:t>
            </a:fld>
            <a:endParaRPr lang="fr-BE"/>
          </a:p>
        </p:txBody>
      </p:sp>
    </p:spTree>
    <p:extLst>
      <p:ext uri="{BB962C8B-B14F-4D97-AF65-F5344CB8AC3E}">
        <p14:creationId xmlns:p14="http://schemas.microsoft.com/office/powerpoint/2010/main" val="3619296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document</a:t>
            </a:r>
            <a:r>
              <a:rPr lang="fr-BE" baseline="0" dirty="0" smtClean="0"/>
              <a:t> est alors mentionné comme « en transit » vers les rayons. Il faut encore scanner l’ouvrage à un « Circulation Desk ». La première étape est donc de changer, ou vérifier, le département dans lequel on se trouve.</a:t>
            </a:r>
          </a:p>
          <a:p>
            <a:endParaRPr lang="fr-BE" baseline="0" dirty="0" smtClean="0"/>
          </a:p>
          <a:p>
            <a:pPr marL="0" indent="0">
              <a:buNone/>
            </a:pPr>
            <a:r>
              <a:rPr lang="fr-BE" baseline="0" dirty="0" smtClean="0"/>
              <a:t>1. Cliquer sur « </a:t>
            </a:r>
            <a:r>
              <a:rPr lang="fr-BE" baseline="0" dirty="0" err="1" smtClean="0"/>
              <a:t>Currently</a:t>
            </a:r>
            <a:r>
              <a:rPr lang="fr-BE" baseline="0" dirty="0" smtClean="0"/>
              <a:t> at :… »</a:t>
            </a:r>
          </a:p>
          <a:p>
            <a:pPr marL="0" indent="0">
              <a:buNone/>
            </a:pPr>
            <a:endParaRPr lang="fr-BE" baseline="0" dirty="0" smtClean="0"/>
          </a:p>
          <a:p>
            <a:pPr marL="0" indent="0">
              <a:buNone/>
            </a:pPr>
            <a:r>
              <a:rPr lang="fr-BE" baseline="0" dirty="0" smtClean="0"/>
              <a:t>2. Choisir le « Circulation Desk »</a:t>
            </a:r>
          </a:p>
          <a:p>
            <a:pPr marL="0" indent="0">
              <a:buNone/>
            </a:pPr>
            <a:endParaRPr lang="fr-BE" baseline="0" dirty="0" smtClean="0"/>
          </a:p>
          <a:p>
            <a:pPr marL="0" indent="0">
              <a:buNone/>
            </a:pPr>
            <a:endParaRPr lang="fr-BE" baseline="0" dirty="0" smtClean="0"/>
          </a:p>
          <a:p>
            <a:pPr marL="0" indent="0">
              <a:buNone/>
            </a:pPr>
            <a:r>
              <a:rPr lang="fr-BE" b="1" u="sng" baseline="0" dirty="0" smtClean="0"/>
              <a:t>ATTENTION </a:t>
            </a:r>
            <a:r>
              <a:rPr lang="fr-BE" baseline="0" dirty="0" smtClean="0"/>
              <a:t>: Selon la logique Alma du regroupement des tâches par pôle, il y a donc bien :</a:t>
            </a:r>
          </a:p>
          <a:p>
            <a:pPr marL="171450" indent="-171450">
              <a:buFont typeface="Arial" panose="020B0604020202020204" pitchFamily="34" charset="0"/>
              <a:buChar char="•"/>
            </a:pPr>
            <a:r>
              <a:rPr lang="fr-BE" baseline="0" dirty="0" smtClean="0"/>
              <a:t>1 réception au niveau du département d’Acquisitions, suivi de</a:t>
            </a:r>
          </a:p>
          <a:p>
            <a:pPr marL="171450" indent="-171450">
              <a:buFont typeface="Arial" panose="020B0604020202020204" pitchFamily="34" charset="0"/>
              <a:buChar char="•"/>
            </a:pPr>
            <a:r>
              <a:rPr lang="fr-BE" baseline="0" dirty="0" smtClean="0"/>
              <a:t>1 réception au niveau du Circulation Desk de la bibliothèque</a:t>
            </a:r>
          </a:p>
          <a:p>
            <a:pPr marL="171450" indent="-171450">
              <a:buFontTx/>
              <a:buChar char="-"/>
            </a:pPr>
            <a:endParaRPr lang="fr-BE" baseline="0" dirty="0" smtClean="0"/>
          </a:p>
          <a:p>
            <a:pPr marL="0" indent="0">
              <a:buNone/>
            </a:pPr>
            <a:r>
              <a:rPr lang="fr-BE" b="1" dirty="0" smtClean="0"/>
              <a:t>Ne pas effectuer</a:t>
            </a:r>
            <a:r>
              <a:rPr lang="fr-BE" b="1" baseline="0" dirty="0" smtClean="0"/>
              <a:t> la 2</a:t>
            </a:r>
            <a:r>
              <a:rPr lang="fr-BE" b="1" baseline="30000" dirty="0" smtClean="0"/>
              <a:t>e</a:t>
            </a:r>
            <a:r>
              <a:rPr lang="fr-BE" b="1" baseline="0" dirty="0" smtClean="0"/>
              <a:t> réception laissera l’item en transit !!!</a:t>
            </a:r>
            <a:endParaRPr lang="fr-BE" b="1" dirty="0" smtClean="0"/>
          </a:p>
          <a:p>
            <a:endParaRPr lang="fr-BE" i="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16</a:t>
            </a:fld>
            <a:endParaRPr lang="fr-BE"/>
          </a:p>
        </p:txBody>
      </p:sp>
    </p:spTree>
    <p:extLst>
      <p:ext uri="{BB962C8B-B14F-4D97-AF65-F5344CB8AC3E}">
        <p14:creationId xmlns:p14="http://schemas.microsoft.com/office/powerpoint/2010/main" val="513666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3.</a:t>
            </a:r>
            <a:r>
              <a:rPr lang="fr-BE" baseline="0" dirty="0" smtClean="0"/>
              <a:t> Dans le menu Alma, cliquer sur « Scan In Items », dans la section « Resource </a:t>
            </a:r>
            <a:r>
              <a:rPr lang="fr-BE" baseline="0" dirty="0" err="1" smtClean="0"/>
              <a:t>Requests</a:t>
            </a: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17</a:t>
            </a:fld>
            <a:endParaRPr lang="fr-BE"/>
          </a:p>
        </p:txBody>
      </p:sp>
    </p:spTree>
    <p:extLst>
      <p:ext uri="{BB962C8B-B14F-4D97-AF65-F5344CB8AC3E}">
        <p14:creationId xmlns:p14="http://schemas.microsoft.com/office/powerpoint/2010/main" val="4063688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4. Scanner le code-barres dans le champ</a:t>
            </a:r>
            <a:r>
              <a:rPr lang="fr-BE" baseline="0" dirty="0" smtClean="0"/>
              <a:t> « Scan item </a:t>
            </a:r>
            <a:r>
              <a:rPr lang="fr-BE" baseline="0" dirty="0" err="1" smtClean="0"/>
              <a:t>barcode</a:t>
            </a:r>
            <a:r>
              <a:rPr lang="fr-BE" baseline="0" dirty="0" smtClean="0"/>
              <a:t> ».</a:t>
            </a:r>
          </a:p>
          <a:p>
            <a:endParaRPr lang="fr-BE" baseline="0" dirty="0" smtClean="0"/>
          </a:p>
          <a:p>
            <a:r>
              <a:rPr lang="fr-BE" baseline="0" dirty="0" smtClean="0"/>
              <a:t>5. Cliquer sur OK.</a:t>
            </a:r>
          </a:p>
          <a:p>
            <a:endParaRPr lang="fr-BE" baseline="0" dirty="0" smtClean="0"/>
          </a:p>
          <a:p>
            <a:r>
              <a:rPr lang="fr-BE" baseline="0" dirty="0" smtClean="0"/>
              <a:t>Le livre peut alors rejoindre les rayons.</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18</a:t>
            </a:fld>
            <a:endParaRPr lang="fr-BE"/>
          </a:p>
        </p:txBody>
      </p:sp>
    </p:spTree>
    <p:extLst>
      <p:ext uri="{BB962C8B-B14F-4D97-AF65-F5344CB8AC3E}">
        <p14:creationId xmlns:p14="http://schemas.microsoft.com/office/powerpoint/2010/main" val="3856255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1" dirty="0" smtClean="0"/>
              <a:t>Alternative B :</a:t>
            </a:r>
          </a:p>
          <a:p>
            <a:endParaRPr lang="fr-BE" dirty="0" smtClean="0"/>
          </a:p>
          <a:p>
            <a:r>
              <a:rPr lang="fr-BE" dirty="0" smtClean="0"/>
              <a:t>Il existe également une section « Scan In Items » pour les acquisitions. Mais</a:t>
            </a:r>
            <a:r>
              <a:rPr lang="fr-BE" baseline="0" dirty="0" smtClean="0"/>
              <a:t> attention, il ne s’agit pas de la même interface que pour le « </a:t>
            </a:r>
            <a:r>
              <a:rPr lang="fr-BE" baseline="0" dirty="0" err="1" smtClean="0"/>
              <a:t>Fulfillment</a:t>
            </a:r>
            <a:r>
              <a:rPr lang="fr-BE" baseline="0" dirty="0" smtClean="0"/>
              <a:t> » ! Il faut donc toujours faire attention que vous vous trouviez bien dans le département « Acquisitions » (« </a:t>
            </a:r>
            <a:r>
              <a:rPr lang="fr-BE" baseline="0" dirty="0" err="1" smtClean="0"/>
              <a:t>Currently</a:t>
            </a:r>
            <a:r>
              <a:rPr lang="fr-BE" baseline="0" dirty="0" smtClean="0"/>
              <a:t> at… »).</a:t>
            </a:r>
          </a:p>
          <a:p>
            <a:endParaRPr lang="fr-BE" baseline="0" dirty="0" smtClean="0"/>
          </a:p>
          <a:p>
            <a:r>
              <a:rPr lang="fr-BE" baseline="0" dirty="0" smtClean="0"/>
              <a:t>1. Dans le menu Alma, cliquer sur « Scan In Items », soit dans la section « Post-</a:t>
            </a:r>
            <a:r>
              <a:rPr lang="fr-BE" baseline="0" dirty="0" err="1" smtClean="0"/>
              <a:t>Receiving</a:t>
            </a:r>
            <a:r>
              <a:rPr lang="fr-BE" baseline="0" dirty="0" smtClean="0"/>
              <a:t> </a:t>
            </a:r>
            <a:r>
              <a:rPr lang="fr-BE" baseline="0" dirty="0" err="1" smtClean="0"/>
              <a:t>Processing</a:t>
            </a:r>
            <a:r>
              <a:rPr lang="fr-BE" baseline="0" dirty="0" smtClean="0"/>
              <a:t> », soit dans la section « Resource </a:t>
            </a:r>
            <a:r>
              <a:rPr lang="fr-BE" baseline="0" dirty="0" err="1" smtClean="0"/>
              <a:t>Requests</a:t>
            </a: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127355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a:t>
            </a:fld>
            <a:endParaRPr lang="fr-BE"/>
          </a:p>
        </p:txBody>
      </p:sp>
    </p:spTree>
    <p:extLst>
      <p:ext uri="{BB962C8B-B14F-4D97-AF65-F5344CB8AC3E}">
        <p14:creationId xmlns:p14="http://schemas.microsoft.com/office/powerpoint/2010/main" val="361439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BE" b="0" dirty="0" smtClean="0"/>
              <a:t>L’onglet « Scan in Items »</a:t>
            </a:r>
            <a:r>
              <a:rPr lang="fr-BE" b="0" baseline="0" dirty="0" smtClean="0"/>
              <a:t> </a:t>
            </a:r>
            <a:r>
              <a:rPr lang="fr-BE" baseline="0" dirty="0" smtClean="0"/>
              <a:t>permet la même chose que l’étape précédente. C’est-à-dire changer le statut de post-réception d’un document.</a:t>
            </a:r>
          </a:p>
          <a:p>
            <a:pPr marL="0" indent="0">
              <a:buNone/>
            </a:pPr>
            <a:endParaRPr lang="fr-BE" baseline="0" dirty="0" smtClean="0"/>
          </a:p>
          <a:p>
            <a:pPr marL="0" indent="0">
              <a:buNone/>
            </a:pPr>
            <a:r>
              <a:rPr lang="fr-BE" baseline="0" dirty="0" smtClean="0"/>
              <a:t>2a. Dans le champ « Set </a:t>
            </a:r>
            <a:r>
              <a:rPr lang="fr-BE" baseline="0" dirty="0" err="1" smtClean="0"/>
              <a:t>Status</a:t>
            </a:r>
            <a:r>
              <a:rPr lang="fr-BE" baseline="0" dirty="0" smtClean="0"/>
              <a:t> To », on peut choisir les même statuts que dans l’alternative A présentée dans les slides précédents : « Copy </a:t>
            </a:r>
            <a:r>
              <a:rPr lang="fr-BE" baseline="0" dirty="0" err="1" smtClean="0"/>
              <a:t>Cataloging</a:t>
            </a:r>
            <a:r>
              <a:rPr lang="fr-BE" baseline="0" dirty="0" smtClean="0"/>
              <a:t> » (</a:t>
            </a:r>
            <a:r>
              <a:rPr lang="fr-BE" baseline="0" dirty="0" err="1" smtClean="0"/>
              <a:t>catalo</a:t>
            </a:r>
            <a:r>
              <a:rPr lang="fr-BE" baseline="0" dirty="0" smtClean="0"/>
              <a:t>.), « Physical </a:t>
            </a:r>
            <a:r>
              <a:rPr lang="fr-BE" baseline="0" dirty="0" err="1" smtClean="0"/>
              <a:t>Processing</a:t>
            </a:r>
            <a:r>
              <a:rPr lang="fr-BE" baseline="0" dirty="0" smtClean="0"/>
              <a:t> » (équipement) et « </a:t>
            </a:r>
            <a:r>
              <a:rPr lang="fr-BE" baseline="0" dirty="0" err="1" smtClean="0"/>
              <a:t>Temp</a:t>
            </a:r>
            <a:r>
              <a:rPr lang="fr-BE" baseline="0" dirty="0" smtClean="0"/>
              <a:t> Storage » (« stockage » temporaire).</a:t>
            </a:r>
          </a:p>
          <a:p>
            <a:pPr marL="0" indent="0">
              <a:buNone/>
            </a:pPr>
            <a:endParaRPr lang="fr-BE" baseline="0" dirty="0" smtClean="0"/>
          </a:p>
          <a:p>
            <a:pPr marL="0" indent="0">
              <a:buNone/>
            </a:pPr>
            <a:r>
              <a:rPr lang="fr-BE" baseline="0" dirty="0" smtClean="0"/>
              <a:t>2b. Si le document ne doit plus être traité et peut retourner en rayon, cocher « </a:t>
            </a:r>
            <a:r>
              <a:rPr lang="fr-BE" baseline="0" dirty="0" err="1" smtClean="0"/>
              <a:t>Yes</a:t>
            </a:r>
            <a:r>
              <a:rPr lang="fr-BE" baseline="0" dirty="0" smtClean="0"/>
              <a:t> », dans le champ « </a:t>
            </a:r>
            <a:r>
              <a:rPr lang="fr-BE" baseline="0" dirty="0" err="1" smtClean="0"/>
              <a:t>Done</a:t>
            </a:r>
            <a:r>
              <a:rPr lang="fr-BE" baseline="0" dirty="0" smtClean="0"/>
              <a:t> ».</a:t>
            </a:r>
          </a:p>
          <a:p>
            <a:pPr marL="0" indent="0">
              <a:buNone/>
            </a:pPr>
            <a:endParaRPr lang="fr-BE" baseline="0" dirty="0" smtClean="0"/>
          </a:p>
          <a:p>
            <a:pPr marL="0" indent="0">
              <a:buNone/>
            </a:pPr>
            <a:r>
              <a:rPr lang="fr-BE" baseline="0" dirty="0" smtClean="0"/>
              <a:t>3. Scanner le code-barres de l’ouvrage pour appliquer les changements de statuts.</a:t>
            </a:r>
          </a:p>
          <a:p>
            <a:pPr marL="0" indent="0">
              <a:buNone/>
            </a:pPr>
            <a:endParaRPr lang="fr-BE" baseline="0" dirty="0" smtClean="0"/>
          </a:p>
          <a:p>
            <a:pPr marL="0" indent="0">
              <a:buNone/>
            </a:pPr>
            <a:r>
              <a:rPr lang="fr-BE" baseline="0" dirty="0" smtClean="0"/>
              <a:t>Si le document doit retourner en rayon (« </a:t>
            </a:r>
            <a:r>
              <a:rPr lang="fr-BE" baseline="0" dirty="0" err="1" smtClean="0"/>
              <a:t>Done</a:t>
            </a:r>
            <a:r>
              <a:rPr lang="fr-BE" baseline="0" dirty="0" smtClean="0"/>
              <a:t> »), il faut encore passer par le « Scan In Items » du </a:t>
            </a:r>
            <a:r>
              <a:rPr lang="fr-BE" baseline="0" dirty="0" err="1" smtClean="0"/>
              <a:t>Fulfillment</a:t>
            </a:r>
            <a:r>
              <a:rPr lang="fr-BE" baseline="0" dirty="0" smtClean="0"/>
              <a:t> (voir derniers slides de l’alternative A).</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20</a:t>
            </a:fld>
            <a:endParaRPr lang="fr-BE"/>
          </a:p>
        </p:txBody>
      </p:sp>
    </p:spTree>
    <p:extLst>
      <p:ext uri="{BB962C8B-B14F-4D97-AF65-F5344CB8AC3E}">
        <p14:creationId xmlns:p14="http://schemas.microsoft.com/office/powerpoint/2010/main" val="3770473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21</a:t>
            </a:fld>
            <a:endParaRPr lang="fr-BE"/>
          </a:p>
        </p:txBody>
      </p:sp>
    </p:spTree>
    <p:extLst>
      <p:ext uri="{BB962C8B-B14F-4D97-AF65-F5344CB8AC3E}">
        <p14:creationId xmlns:p14="http://schemas.microsoft.com/office/powerpoint/2010/main" val="361439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Comme vu lors des formations de Resource Management, l’onglet « Change Item Information » du « Scan In Items » (Menu Alma -&gt; Scan In Items) permet de changer des données</a:t>
            </a:r>
            <a:r>
              <a:rPr lang="fr-BE" baseline="0" dirty="0" smtClean="0"/>
              <a:t> </a:t>
            </a:r>
            <a:r>
              <a:rPr lang="fr-BE" dirty="0" smtClean="0"/>
              <a:t>d’inventaire de</a:t>
            </a:r>
            <a:r>
              <a:rPr lang="fr-BE" baseline="0" dirty="0" smtClean="0"/>
              <a:t> manière temporaire (en choisissant « </a:t>
            </a:r>
            <a:r>
              <a:rPr lang="fr-BE" baseline="0" dirty="0" err="1" smtClean="0"/>
              <a:t>Temporary</a:t>
            </a:r>
            <a:r>
              <a:rPr lang="fr-BE" baseline="0" dirty="0" smtClean="0"/>
              <a:t> » dans le champ « Change Type »). </a:t>
            </a:r>
            <a:r>
              <a:rPr lang="fr-BE" b="1" baseline="0" dirty="0" smtClean="0"/>
              <a:t>Attention : Il faut bien veiller à être dans un département de </a:t>
            </a:r>
            <a:r>
              <a:rPr lang="fr-BE" b="1" baseline="0" dirty="0" err="1" smtClean="0"/>
              <a:t>fulfillment</a:t>
            </a:r>
            <a:r>
              <a:rPr lang="fr-BE" b="1" baseline="0" dirty="0" smtClean="0"/>
              <a:t> avant de cliquer sur « Scan In Items ». Cela ne fonctionnera pas si l’on est dans un </a:t>
            </a:r>
            <a:r>
              <a:rPr lang="fr-BE" b="1" baseline="0" smtClean="0"/>
              <a:t>département d’acquisition.</a:t>
            </a:r>
            <a:endParaRPr lang="fr-BE" baseline="0" dirty="0" smtClean="0"/>
          </a:p>
          <a:p>
            <a:endParaRPr lang="fr-BE" baseline="0" dirty="0" smtClean="0"/>
          </a:p>
          <a:p>
            <a:r>
              <a:rPr lang="fr-BE" baseline="0" dirty="0" smtClean="0"/>
              <a:t>Cette option est très intéressante pour les bibliothèques qui utilisent des présentoirs pour les nouveautés. Il suffit de changer temporairement la localisation de l’ouvrage (« Location »). On peut demander la création d’une localisation « Présentoir » si elle n’existe pas encore.</a:t>
            </a:r>
          </a:p>
          <a:p>
            <a:endParaRPr lang="fr-BE" baseline="0" dirty="0" smtClean="0"/>
          </a:p>
          <a:p>
            <a:r>
              <a:rPr lang="fr-BE" baseline="0" dirty="0" smtClean="0"/>
              <a:t>Pour ce qui est de la « Due Back », deux options sont envisageables en fonction de la façon dont on veut travailler :</a:t>
            </a:r>
          </a:p>
          <a:p>
            <a:endParaRPr lang="fr-BE" baseline="0" dirty="0" smtClean="0"/>
          </a:p>
          <a:p>
            <a:r>
              <a:rPr lang="fr-BE" baseline="0" dirty="0" smtClean="0"/>
              <a:t>	- On indique une date : les ouvrages sur le présentoir récupéreront automatiquement leurs localisations d’origines au-delà de cette date. Avantage : Plus besoin de traitement dans Alma lorsqu’il faut les remettre en rayon. Inconvénient : Il ne faut pas oublier d’aller ranger les ouvrages du présentoir une fois la date dépassée.</a:t>
            </a:r>
          </a:p>
          <a:p>
            <a:endParaRPr lang="fr-BE" baseline="0" dirty="0" smtClean="0"/>
          </a:p>
          <a:p>
            <a:r>
              <a:rPr lang="fr-BE" baseline="0" dirty="0" smtClean="0"/>
              <a:t>	- On n’indique pas de date : il faudra traiter manuellement chacun des ouvrages lorsqu’on les remet en rayon. Avantage : On peut retirer les ouvrages du présentoir quand on veut, sans s’inquiéter du changement automatique de localisation. Inconvénient : Il faut restaurer (« Change Type » = « Restore ») les ouvrages avant de les remettre en rayon.</a:t>
            </a: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22</a:t>
            </a:fld>
            <a:endParaRPr lang="fr-BE"/>
          </a:p>
        </p:txBody>
      </p:sp>
    </p:spTree>
    <p:extLst>
      <p:ext uri="{BB962C8B-B14F-4D97-AF65-F5344CB8AC3E}">
        <p14:creationId xmlns:p14="http://schemas.microsoft.com/office/powerpoint/2010/main" val="3208481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23</a:t>
            </a:fld>
            <a:endParaRPr lang="fr-BE"/>
          </a:p>
        </p:txBody>
      </p:sp>
    </p:spTree>
    <p:extLst>
      <p:ext uri="{BB962C8B-B14F-4D97-AF65-F5344CB8AC3E}">
        <p14:creationId xmlns:p14="http://schemas.microsoft.com/office/powerpoint/2010/main" val="361439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i="0" dirty="0" smtClean="0"/>
              <a:t>Comme pour les monographies, avant</a:t>
            </a:r>
            <a:r>
              <a:rPr lang="fr-BE" i="0" baseline="0" dirty="0" smtClean="0"/>
              <a:t> de réceptionner, il faut s’assurer que l’on se trouve dans le bon « département ».</a:t>
            </a:r>
          </a:p>
          <a:p>
            <a:endParaRPr lang="fr-BE" i="0" baseline="0" dirty="0" smtClean="0"/>
          </a:p>
          <a:p>
            <a:pPr marL="0" indent="0">
              <a:buNone/>
            </a:pPr>
            <a:r>
              <a:rPr lang="fr-BE" i="0" baseline="0" dirty="0" smtClean="0"/>
              <a:t>1. Cliquer sur le lien « </a:t>
            </a:r>
            <a:r>
              <a:rPr lang="fr-BE" i="0" baseline="0" dirty="0" err="1" smtClean="0"/>
              <a:t>Currently</a:t>
            </a:r>
            <a:r>
              <a:rPr lang="fr-BE" i="0" baseline="0" dirty="0" smtClean="0"/>
              <a:t> at : … »</a:t>
            </a:r>
          </a:p>
          <a:p>
            <a:pPr marL="0" indent="0">
              <a:buNone/>
            </a:pPr>
            <a:r>
              <a:rPr lang="fr-BE" i="0" baseline="0" dirty="0" smtClean="0"/>
              <a:t>2. Sélectionner un département Acquisitions dans la liste déroulante.</a:t>
            </a:r>
            <a:endParaRPr lang="fr-BE" i="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24</a:t>
            </a:fld>
            <a:endParaRPr lang="fr-BE"/>
          </a:p>
        </p:txBody>
      </p:sp>
    </p:spTree>
    <p:extLst>
      <p:ext uri="{BB962C8B-B14F-4D97-AF65-F5344CB8AC3E}">
        <p14:creationId xmlns:p14="http://schemas.microsoft.com/office/powerpoint/2010/main" val="513666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1.</a:t>
            </a:r>
            <a:r>
              <a:rPr lang="fr-BE" baseline="0" dirty="0" smtClean="0"/>
              <a:t> Dans le menu Alma, cliquer sur « </a:t>
            </a:r>
            <a:r>
              <a:rPr lang="fr-BE" baseline="0" dirty="0" err="1" smtClean="0"/>
              <a:t>Receive</a:t>
            </a:r>
            <a:r>
              <a:rPr lang="fr-BE" baseline="0" dirty="0" smtClean="0"/>
              <a:t> », dans la section « </a:t>
            </a:r>
            <a:r>
              <a:rPr lang="fr-BE" baseline="0" dirty="0" err="1" smtClean="0"/>
              <a:t>Receiving</a:t>
            </a:r>
            <a:r>
              <a:rPr lang="fr-BE" baseline="0" dirty="0" smtClean="0"/>
              <a:t> and </a:t>
            </a:r>
            <a:r>
              <a:rPr lang="fr-BE" baseline="0" dirty="0" err="1" smtClean="0"/>
              <a:t>Invoicing</a:t>
            </a: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25</a:t>
            </a:fld>
            <a:endParaRPr lang="fr-BE"/>
          </a:p>
        </p:txBody>
      </p:sp>
    </p:spTree>
    <p:extLst>
      <p:ext uri="{BB962C8B-B14F-4D97-AF65-F5344CB8AC3E}">
        <p14:creationId xmlns:p14="http://schemas.microsoft.com/office/powerpoint/2010/main" val="3847499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2. Cliquer sur l’onglet</a:t>
            </a:r>
            <a:r>
              <a:rPr lang="fr-BE" baseline="0" dirty="0" smtClean="0"/>
              <a:t> « </a:t>
            </a:r>
            <a:r>
              <a:rPr lang="fr-BE" baseline="0" dirty="0" err="1" smtClean="0"/>
              <a:t>Continuous</a:t>
            </a:r>
            <a:r>
              <a:rPr lang="fr-BE" baseline="0" dirty="0" smtClean="0"/>
              <a:t> ».</a:t>
            </a:r>
          </a:p>
          <a:p>
            <a:endParaRPr lang="fr-BE" baseline="0" dirty="0" smtClean="0"/>
          </a:p>
          <a:p>
            <a:r>
              <a:rPr lang="fr-BE" baseline="0" dirty="0" smtClean="0"/>
              <a:t>3. Rechercher le périodique pour lequel on souhaite réceptionner des exemplaires.</a:t>
            </a:r>
          </a:p>
          <a:p>
            <a:endParaRPr lang="fr-BE" baseline="0" dirty="0" smtClean="0"/>
          </a:p>
          <a:p>
            <a:r>
              <a:rPr lang="fr-BE" baseline="0" dirty="0" smtClean="0"/>
              <a:t>4. Cliquer sur le bouton « Actions » correspondant à la ligne du périodique, puis cliquer sur « Manage Items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26</a:t>
            </a:fld>
            <a:endParaRPr lang="fr-BE"/>
          </a:p>
        </p:txBody>
      </p:sp>
    </p:spTree>
    <p:extLst>
      <p:ext uri="{BB962C8B-B14F-4D97-AF65-F5344CB8AC3E}">
        <p14:creationId xmlns:p14="http://schemas.microsoft.com/office/powerpoint/2010/main" val="1118082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5. Cliquer sur le bouton « Actions »</a:t>
            </a:r>
            <a:r>
              <a:rPr lang="fr-BE" baseline="0" dirty="0" smtClean="0"/>
              <a:t> correspondant au fascicule à réceptionner, puis sur « </a:t>
            </a:r>
            <a:r>
              <a:rPr lang="fr-BE" baseline="0" dirty="0" err="1" smtClean="0"/>
              <a:t>Receive</a:t>
            </a:r>
            <a:r>
              <a:rPr lang="fr-BE" baseline="0" dirty="0" smtClean="0"/>
              <a:t> ». Il est également possible d’éditer l’inventaire du fascicule. Une fois la réception effectuée, le bouton « Actions » se transforme en un bouton « Edit </a:t>
            </a:r>
            <a:r>
              <a:rPr lang="fr-BE" baseline="0" dirty="0" err="1" smtClean="0"/>
              <a:t>inventory</a:t>
            </a:r>
            <a:r>
              <a:rPr lang="fr-BE" baseline="0" dirty="0" smtClean="0"/>
              <a:t> ».</a:t>
            </a:r>
          </a:p>
          <a:p>
            <a:endParaRPr lang="fr-BE"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27</a:t>
            </a:fld>
            <a:endParaRPr lang="fr-BE"/>
          </a:p>
        </p:txBody>
      </p:sp>
    </p:spTree>
    <p:extLst>
      <p:ext uri="{BB962C8B-B14F-4D97-AF65-F5344CB8AC3E}">
        <p14:creationId xmlns:p14="http://schemas.microsoft.com/office/powerpoint/2010/main" val="476920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28</a:t>
            </a:fld>
            <a:endParaRPr lang="fr-BE"/>
          </a:p>
        </p:txBody>
      </p:sp>
    </p:spTree>
    <p:extLst>
      <p:ext uri="{BB962C8B-B14F-4D97-AF65-F5344CB8AC3E}">
        <p14:creationId xmlns:p14="http://schemas.microsoft.com/office/powerpoint/2010/main" val="361439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smtClean="0"/>
          </a:p>
          <a:p>
            <a:r>
              <a:rPr lang="fr-BE" dirty="0" smtClean="0"/>
              <a:t>A la réception, l’acquéreur</a:t>
            </a:r>
            <a:r>
              <a:rPr lang="fr-BE" baseline="0" dirty="0" smtClean="0"/>
              <a:t> </a:t>
            </a:r>
            <a:r>
              <a:rPr lang="fr-BE" dirty="0" smtClean="0"/>
              <a:t>créera automatiquement une e-activation </a:t>
            </a:r>
            <a:r>
              <a:rPr lang="fr-BE" dirty="0" err="1" smtClean="0"/>
              <a:t>task</a:t>
            </a:r>
            <a:r>
              <a:rPr lang="fr-BE" dirty="0" smtClean="0"/>
              <a:t> qui permettra d’assigner aux </a:t>
            </a:r>
            <a:r>
              <a:rPr lang="fr-BE" dirty="0" err="1" smtClean="0"/>
              <a:t>Electronic</a:t>
            </a:r>
            <a:r>
              <a:rPr lang="fr-BE" dirty="0" smtClean="0"/>
              <a:t> Inventory </a:t>
            </a:r>
            <a:r>
              <a:rPr lang="fr-BE" dirty="0" err="1" smtClean="0"/>
              <a:t>Operators</a:t>
            </a:r>
            <a:r>
              <a:rPr lang="fr-BE" dirty="0" smtClean="0"/>
              <a:t> la tâche de vérifier les accès et d’activer la ressource.</a:t>
            </a:r>
          </a:p>
          <a:p>
            <a:endParaRPr lang="fr-BE"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29</a:t>
            </a:fld>
            <a:endParaRPr lang="fr-BE"/>
          </a:p>
        </p:txBody>
      </p:sp>
    </p:spTree>
    <p:extLst>
      <p:ext uri="{BB962C8B-B14F-4D97-AF65-F5344CB8AC3E}">
        <p14:creationId xmlns:p14="http://schemas.microsoft.com/office/powerpoint/2010/main" val="45673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i="0"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BE" i="0" baseline="0" dirty="0" smtClean="0">
                <a:solidFill>
                  <a:srgbClr val="000000"/>
                </a:solidFill>
              </a:rPr>
              <a:t>Nous nous concentrerons ici sur l’étape 6 : la Réception (pour le « papier ») et l’Activation (pour l’électronique).</a:t>
            </a:r>
          </a:p>
          <a:p>
            <a:pPr marL="0" marR="0" indent="0" algn="l" defTabSz="914400" rtl="0" eaLnBrk="1" fontAlgn="auto" latinLnBrk="0" hangingPunct="1">
              <a:lnSpc>
                <a:spcPct val="100000"/>
              </a:lnSpc>
              <a:spcBef>
                <a:spcPts val="0"/>
              </a:spcBef>
              <a:spcAft>
                <a:spcPts val="0"/>
              </a:spcAft>
              <a:buClrTx/>
              <a:buSzTx/>
              <a:buFontTx/>
              <a:buNone/>
              <a:tabLst/>
              <a:defRPr/>
            </a:pPr>
            <a:r>
              <a:rPr lang="fr-BE" i="1" baseline="0" dirty="0" smtClean="0">
                <a:solidFill>
                  <a:srgbClr val="000000"/>
                </a:solidFill>
              </a:rPr>
              <a:t>Pour un détail du schéma, voir plus haut.</a:t>
            </a:r>
          </a:p>
          <a:p>
            <a:pPr marL="228600" indent="-228600">
              <a:buAutoNum type="arabicPeriod"/>
            </a:pPr>
            <a:endParaRPr lang="fr-BE" i="0" baseline="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1296420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Comment activer une collection électronique dans Alma ?</a:t>
            </a:r>
          </a:p>
          <a:p>
            <a:endParaRPr lang="fr-BE" dirty="0" smtClean="0"/>
          </a:p>
          <a:p>
            <a:r>
              <a:rPr lang="fr-BE" dirty="0" smtClean="0"/>
              <a:t>Pour pouvoir activer une ressource électronique dans Alma, il faut disposer du rôle d’</a:t>
            </a:r>
            <a:r>
              <a:rPr lang="fr-BE" dirty="0" err="1" smtClean="0"/>
              <a:t>Electronic</a:t>
            </a:r>
            <a:r>
              <a:rPr lang="fr-BE" dirty="0" smtClean="0"/>
              <a:t> </a:t>
            </a:r>
            <a:r>
              <a:rPr lang="fr-BE" dirty="0" err="1" smtClean="0"/>
              <a:t>Inventory</a:t>
            </a:r>
            <a:r>
              <a:rPr lang="fr-BE" dirty="0" smtClean="0"/>
              <a:t> </a:t>
            </a:r>
            <a:r>
              <a:rPr lang="fr-BE" dirty="0" err="1" smtClean="0"/>
              <a:t>Operator</a:t>
            </a:r>
            <a:r>
              <a:rPr lang="fr-BE" dirty="0" smtClean="0"/>
              <a:t> (</a:t>
            </a:r>
            <a:r>
              <a:rPr lang="fr-BE" dirty="0" err="1" smtClean="0"/>
              <a:t>Extended</a:t>
            </a:r>
            <a:r>
              <a:rPr lang="fr-BE" dirty="0" smtClean="0"/>
              <a:t>) ou de </a:t>
            </a:r>
            <a:r>
              <a:rPr lang="fr-BE" dirty="0" err="1" smtClean="0"/>
              <a:t>Repository</a:t>
            </a:r>
            <a:r>
              <a:rPr lang="fr-BE" dirty="0" smtClean="0"/>
              <a:t> Manager.</a:t>
            </a:r>
          </a:p>
          <a:p>
            <a:endParaRPr lang="fr-BE" dirty="0" smtClean="0"/>
          </a:p>
          <a:p>
            <a:r>
              <a:rPr lang="fr-BE" dirty="0" smtClean="0"/>
              <a:t>Pour être rendue accessible aux utilisateurs, une ressource électronique (collection ou portfolio) doit avoir été :</a:t>
            </a:r>
          </a:p>
          <a:p>
            <a:pPr marL="171450" indent="-171450">
              <a:buFont typeface="Arial" panose="020B0604020202020204" pitchFamily="34" charset="0"/>
              <a:buChar char="•"/>
            </a:pPr>
            <a:r>
              <a:rPr lang="fr-BE" dirty="0" smtClean="0"/>
              <a:t>activée sur le site/portail du fournisseur/de l’éditeur (hors Alma, contact fournisseur ou interface administrateur) =&gt; la ressource devient disponible à l’ULg (IP) ou via identifiant/mot de passe ;</a:t>
            </a:r>
          </a:p>
          <a:p>
            <a:pPr marL="171450" indent="-171450">
              <a:buFont typeface="Arial" panose="020B0604020202020204" pitchFamily="34" charset="0"/>
              <a:buChar char="•"/>
            </a:pPr>
            <a:r>
              <a:rPr lang="fr-BE" dirty="0" smtClean="0"/>
              <a:t>activée dans Alma =&gt; la ressource devient visible dans Primo, peut être recherchée et trouvée par nos utilisateurs.  Au cours de cette étape, l’accès à la ressource sera vérifié, corrigé éventuellement puis activé.</a:t>
            </a:r>
          </a:p>
          <a:p>
            <a:endParaRPr lang="fr-BE" dirty="0" smtClean="0"/>
          </a:p>
          <a:p>
            <a:r>
              <a:rPr lang="fr-BE" dirty="0" smtClean="0"/>
              <a:t>En cas d’ajout au catalogue d’une ressource gratuite depuis la </a:t>
            </a:r>
            <a:r>
              <a:rPr lang="fr-BE" dirty="0" err="1" smtClean="0"/>
              <a:t>Community</a:t>
            </a:r>
            <a:r>
              <a:rPr lang="fr-BE" dirty="0" smtClean="0"/>
              <a:t> Zone, cette étape d’activation est la seule qui soit nécessaire.</a:t>
            </a:r>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30</a:t>
            </a:fld>
            <a:endParaRPr lang="fr-BE"/>
          </a:p>
        </p:txBody>
      </p:sp>
    </p:spTree>
    <p:extLst>
      <p:ext uri="{BB962C8B-B14F-4D97-AF65-F5344CB8AC3E}">
        <p14:creationId xmlns:p14="http://schemas.microsoft.com/office/powerpoint/2010/main" val="3025262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Pour accéder à ma liste des tâches, deux options : soit via le </a:t>
            </a:r>
            <a:r>
              <a:rPr lang="fr-BE" dirty="0" err="1" smtClean="0"/>
              <a:t>widget</a:t>
            </a:r>
            <a:r>
              <a:rPr lang="fr-BE" dirty="0" smtClean="0"/>
              <a:t> des tâches disponible sur le </a:t>
            </a:r>
            <a:r>
              <a:rPr lang="fr-BE" dirty="0" err="1" smtClean="0"/>
              <a:t>dashboard</a:t>
            </a:r>
            <a:r>
              <a:rPr lang="fr-BE" dirty="0" smtClean="0"/>
              <a:t> soit via l’option « </a:t>
            </a:r>
            <a:r>
              <a:rPr lang="fr-BE" dirty="0" err="1" smtClean="0"/>
              <a:t>tasks</a:t>
            </a:r>
            <a:r>
              <a:rPr lang="fr-BE" dirty="0" smtClean="0"/>
              <a:t> » présente en haut de page.</a:t>
            </a:r>
          </a:p>
          <a:p>
            <a:r>
              <a:rPr lang="fr-BE" dirty="0" smtClean="0"/>
              <a:t>Dans la liste des tâches se retrouvent les tâches d’activation qui ont été assignées et celles non-assignées. Ces non-assignées seront vérifiées à intervalles réguliers par les responsables e-</a:t>
            </a:r>
            <a:r>
              <a:rPr lang="fr-BE" dirty="0" err="1" smtClean="0"/>
              <a:t>Resources</a:t>
            </a:r>
            <a:r>
              <a:rPr lang="fr-BE" dirty="0" smtClean="0"/>
              <a:t> DG pour les répartir de manière </a:t>
            </a:r>
            <a:r>
              <a:rPr lang="fr-BE" dirty="0"/>
              <a:t>é</a:t>
            </a:r>
            <a:r>
              <a:rPr lang="fr-BE" dirty="0" smtClean="0"/>
              <a:t>quitable/efficace.</a:t>
            </a:r>
          </a:p>
          <a:p>
            <a:endParaRPr lang="fr-BE" dirty="0" smtClean="0"/>
          </a:p>
          <a:p>
            <a:r>
              <a:rPr lang="fr-BE" dirty="0" smtClean="0"/>
              <a:t>En cliquant sur le lien, s’ouvre la page de traitement où l’on retrouve les 3 onglets d’assignements des tâches, la liste des tâches avec possibilité de sélection et les options (check </a:t>
            </a:r>
            <a:r>
              <a:rPr lang="fr-BE" dirty="0" err="1" smtClean="0"/>
              <a:t>access</a:t>
            </a:r>
            <a:r>
              <a:rPr lang="fr-BE" dirty="0" smtClean="0"/>
              <a:t>, </a:t>
            </a:r>
            <a:r>
              <a:rPr lang="fr-BE" dirty="0" err="1" smtClean="0"/>
              <a:t>acces</a:t>
            </a:r>
            <a:r>
              <a:rPr lang="fr-BE" dirty="0" smtClean="0"/>
              <a:t> </a:t>
            </a:r>
            <a:r>
              <a:rPr lang="fr-BE" dirty="0" err="1" smtClean="0"/>
              <a:t>confirmed</a:t>
            </a:r>
            <a:r>
              <a:rPr lang="fr-BE" dirty="0" smtClean="0"/>
              <a:t>, not </a:t>
            </a:r>
            <a:r>
              <a:rPr lang="fr-BE" dirty="0" err="1" smtClean="0"/>
              <a:t>yet</a:t>
            </a:r>
            <a:r>
              <a:rPr lang="fr-BE" dirty="0" smtClean="0"/>
              <a:t> online). En regard de chaque tâche, se trouvent les autres actions possibles (assigner à quelqu’un d’autre, éditer la ressource…). En cliquant sur </a:t>
            </a:r>
            <a:r>
              <a:rPr lang="fr-BE" dirty="0" err="1" smtClean="0"/>
              <a:t>Activate</a:t>
            </a:r>
            <a:r>
              <a:rPr lang="fr-BE" dirty="0" smtClean="0"/>
              <a:t>, on ouvre la page d’activation (activer le package, rendre le service disponible…).</a:t>
            </a:r>
          </a:p>
          <a:p>
            <a:endParaRPr lang="fr-BE" dirty="0">
              <a:solidFill>
                <a:srgbClr val="FF0000"/>
              </a:solidFill>
            </a:endParaRPr>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31</a:t>
            </a:fld>
            <a:endParaRPr lang="fr-BE"/>
          </a:p>
        </p:txBody>
      </p:sp>
    </p:spTree>
    <p:extLst>
      <p:ext uri="{BB962C8B-B14F-4D97-AF65-F5344CB8AC3E}">
        <p14:creationId xmlns:p14="http://schemas.microsoft.com/office/powerpoint/2010/main" val="1440719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32</a:t>
            </a:fld>
            <a:endParaRPr lang="fr-BE"/>
          </a:p>
        </p:txBody>
      </p:sp>
    </p:spTree>
    <p:extLst>
      <p:ext uri="{BB962C8B-B14F-4D97-AF65-F5344CB8AC3E}">
        <p14:creationId xmlns:p14="http://schemas.microsoft.com/office/powerpoint/2010/main" val="3486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a:t>
            </a:fld>
            <a:endParaRPr lang="fr-BE"/>
          </a:p>
        </p:txBody>
      </p:sp>
    </p:spTree>
    <p:extLst>
      <p:ext uri="{BB962C8B-B14F-4D97-AF65-F5344CB8AC3E}">
        <p14:creationId xmlns:p14="http://schemas.microsoft.com/office/powerpoint/2010/main" val="36143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i="0" dirty="0" smtClean="0"/>
              <a:t>Avant</a:t>
            </a:r>
            <a:r>
              <a:rPr lang="fr-BE" i="0" baseline="0" dirty="0" smtClean="0"/>
              <a:t> de réceptionner, il faut s’assurer que l’on se trouve dans le bon « département » des Acquisitions</a:t>
            </a:r>
          </a:p>
          <a:p>
            <a:endParaRPr lang="fr-BE" i="0" baseline="0" dirty="0" smtClean="0"/>
          </a:p>
          <a:p>
            <a:pPr marL="0" indent="0">
              <a:buNone/>
            </a:pPr>
            <a:r>
              <a:rPr lang="fr-BE" i="0" baseline="0" dirty="0" smtClean="0"/>
              <a:t>1. Cliquer sur le lien « </a:t>
            </a:r>
            <a:r>
              <a:rPr lang="fr-BE" i="0" baseline="0" dirty="0" err="1" smtClean="0"/>
              <a:t>Currently</a:t>
            </a:r>
            <a:r>
              <a:rPr lang="fr-BE" i="0" baseline="0" dirty="0" smtClean="0"/>
              <a:t> at : … »</a:t>
            </a:r>
          </a:p>
          <a:p>
            <a:pPr marL="0" indent="0">
              <a:buNone/>
            </a:pPr>
            <a:r>
              <a:rPr lang="fr-BE" i="0" baseline="0" dirty="0" smtClean="0"/>
              <a:t>2. Sélectionner un département d’acquisitions dans la liste déroulante.</a:t>
            </a:r>
            <a:endParaRPr lang="fr-BE" i="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a:t>
            </a:fld>
            <a:endParaRPr lang="fr-BE"/>
          </a:p>
        </p:txBody>
      </p:sp>
    </p:spTree>
    <p:extLst>
      <p:ext uri="{BB962C8B-B14F-4D97-AF65-F5344CB8AC3E}">
        <p14:creationId xmlns:p14="http://schemas.microsoft.com/office/powerpoint/2010/main" val="513666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1.</a:t>
            </a:r>
            <a:r>
              <a:rPr lang="fr-BE" baseline="0" dirty="0" smtClean="0"/>
              <a:t> Dans le menu Alma, cliquer sur « </a:t>
            </a:r>
            <a:r>
              <a:rPr lang="fr-BE" baseline="0" dirty="0" err="1" smtClean="0"/>
              <a:t>Receive</a:t>
            </a:r>
            <a:r>
              <a:rPr lang="fr-BE" baseline="0" dirty="0" smtClean="0"/>
              <a:t> », dans la section « </a:t>
            </a:r>
            <a:r>
              <a:rPr lang="fr-BE" baseline="0" dirty="0" err="1" smtClean="0"/>
              <a:t>Receiving</a:t>
            </a:r>
            <a:r>
              <a:rPr lang="fr-BE" baseline="0" dirty="0" smtClean="0"/>
              <a:t> and </a:t>
            </a:r>
            <a:r>
              <a:rPr lang="fr-BE" baseline="0" dirty="0" err="1" smtClean="0"/>
              <a:t>Invoicing</a:t>
            </a: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6</a:t>
            </a:fld>
            <a:endParaRPr lang="fr-BE"/>
          </a:p>
        </p:txBody>
      </p:sp>
    </p:spTree>
    <p:extLst>
      <p:ext uri="{BB962C8B-B14F-4D97-AF65-F5344CB8AC3E}">
        <p14:creationId xmlns:p14="http://schemas.microsoft.com/office/powerpoint/2010/main" val="384749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S’affiche alors la liste des PO Lines :</a:t>
            </a:r>
          </a:p>
          <a:p>
            <a:endParaRPr lang="fr-BE" dirty="0" smtClean="0"/>
          </a:p>
          <a:p>
            <a:endParaRPr lang="fr-BE" dirty="0" smtClean="0"/>
          </a:p>
          <a:p>
            <a:r>
              <a:rPr lang="fr-BE" dirty="0" smtClean="0"/>
              <a:t>2. </a:t>
            </a:r>
            <a:r>
              <a:rPr lang="fr-BE" b="1" dirty="0" err="1" smtClean="0"/>
              <a:t>Find</a:t>
            </a:r>
            <a:r>
              <a:rPr lang="fr-BE" b="1" baseline="0" dirty="0" smtClean="0"/>
              <a:t> PO </a:t>
            </a:r>
            <a:r>
              <a:rPr lang="fr-BE" b="1" baseline="0" dirty="0" err="1" smtClean="0"/>
              <a:t>lines</a:t>
            </a:r>
            <a:r>
              <a:rPr lang="fr-BE" b="1" baseline="0" dirty="0" smtClean="0"/>
              <a:t> for </a:t>
            </a:r>
            <a:r>
              <a:rPr lang="fr-BE" b="1" baseline="0" dirty="0" err="1" smtClean="0"/>
              <a:t>receiving</a:t>
            </a:r>
            <a:r>
              <a:rPr lang="fr-BE" b="1" baseline="0" dirty="0" smtClean="0"/>
              <a:t> :</a:t>
            </a:r>
          </a:p>
          <a:p>
            <a:endParaRPr lang="fr-BE" b="0" baseline="0" dirty="0" smtClean="0"/>
          </a:p>
          <a:p>
            <a:r>
              <a:rPr lang="fr-BE" b="0" baseline="0" dirty="0" smtClean="0"/>
              <a:t>Cette section permet d’affiner la recherche.</a:t>
            </a:r>
          </a:p>
          <a:p>
            <a:endParaRPr lang="fr-BE" b="0" baseline="0" dirty="0" smtClean="0"/>
          </a:p>
          <a:p>
            <a:r>
              <a:rPr lang="fr-BE" b="0" baseline="0" dirty="0" err="1" smtClean="0"/>
              <a:t>Status</a:t>
            </a:r>
            <a:r>
              <a:rPr lang="fr-BE" b="0" baseline="0" dirty="0" smtClean="0"/>
              <a:t> = Permet d’affiner par statut de commande. Voici les options possibles :</a:t>
            </a:r>
          </a:p>
          <a:p>
            <a:pPr marL="628650" lvl="1" indent="-171450">
              <a:buFont typeface="Arial" panose="020B0604020202020204" pitchFamily="34" charset="0"/>
              <a:buChar char="•"/>
            </a:pPr>
            <a:r>
              <a:rPr lang="fr-BE" b="0" dirty="0" smtClean="0"/>
              <a:t>Sent :</a:t>
            </a:r>
            <a:r>
              <a:rPr lang="fr-BE" b="0" baseline="0" dirty="0" smtClean="0"/>
              <a:t> La PO line a été envoyée.</a:t>
            </a:r>
          </a:p>
          <a:p>
            <a:pPr marL="628650" lvl="1" indent="-171450">
              <a:buFont typeface="Arial" panose="020B0604020202020204" pitchFamily="34" charset="0"/>
              <a:buChar char="•"/>
            </a:pPr>
            <a:r>
              <a:rPr lang="fr-BE" b="0" baseline="0" dirty="0" smtClean="0"/>
              <a:t>In </a:t>
            </a:r>
            <a:r>
              <a:rPr lang="fr-BE" b="0" baseline="0" dirty="0" err="1" smtClean="0"/>
              <a:t>review</a:t>
            </a:r>
            <a:r>
              <a:rPr lang="fr-BE" b="0" baseline="0" dirty="0" smtClean="0"/>
              <a:t> : La PO line est à « réviser ». Voir les slides concernant le « </a:t>
            </a:r>
            <a:r>
              <a:rPr lang="fr-BE" b="0" baseline="0" dirty="0" err="1" smtClean="0"/>
              <a:t>Review</a:t>
            </a:r>
            <a:r>
              <a:rPr lang="fr-BE" b="0" baseline="0" dirty="0" smtClean="0"/>
              <a:t> ».</a:t>
            </a:r>
          </a:p>
          <a:p>
            <a:pPr marL="628650" lvl="1" indent="-171450">
              <a:buFont typeface="Arial" panose="020B0604020202020204" pitchFamily="34" charset="0"/>
              <a:buChar char="•"/>
            </a:pPr>
            <a:r>
              <a:rPr lang="fr-BE" b="0" baseline="0" dirty="0" err="1" smtClean="0"/>
              <a:t>Manual</a:t>
            </a:r>
            <a:r>
              <a:rPr lang="fr-BE" b="0" baseline="0" dirty="0" smtClean="0"/>
              <a:t>/Auto Packaging : La PO line est en packaging manuel ou automatique. Voir la partie concernant le « Packaging ».</a:t>
            </a:r>
          </a:p>
          <a:p>
            <a:pPr marL="628650" lvl="1" indent="-171450">
              <a:buFont typeface="Arial" panose="020B0604020202020204" pitchFamily="34" charset="0"/>
              <a:buChar char="•"/>
            </a:pPr>
            <a:r>
              <a:rPr lang="fr-BE" b="0" baseline="0" dirty="0" err="1" smtClean="0"/>
              <a:t>Ready</a:t>
            </a:r>
            <a:r>
              <a:rPr lang="fr-BE" b="0" baseline="0" dirty="0" smtClean="0"/>
              <a:t> : La PO line est prête à être envoyée.</a:t>
            </a:r>
          </a:p>
          <a:p>
            <a:pPr marL="628650" lvl="1" indent="-171450">
              <a:buFont typeface="Arial" panose="020B0604020202020204" pitchFamily="34" charset="0"/>
              <a:buChar char="•"/>
            </a:pPr>
            <a:r>
              <a:rPr lang="fr-BE" b="0" baseline="0" dirty="0" err="1" smtClean="0"/>
              <a:t>Closed</a:t>
            </a:r>
            <a:r>
              <a:rPr lang="fr-BE" b="0" baseline="0" dirty="0" smtClean="0"/>
              <a:t> : La PO line est clôturée.</a:t>
            </a:r>
          </a:p>
          <a:p>
            <a:pPr marL="628650" lvl="1" indent="-171450">
              <a:buFont typeface="Arial" panose="020B0604020202020204" pitchFamily="34" charset="0"/>
              <a:buChar char="•"/>
            </a:pPr>
            <a:r>
              <a:rPr lang="fr-BE" b="0" baseline="0" dirty="0" err="1" smtClean="0"/>
              <a:t>Waiting</a:t>
            </a:r>
            <a:r>
              <a:rPr lang="fr-BE" b="0" baseline="0" dirty="0" smtClean="0"/>
              <a:t> for (</a:t>
            </a:r>
            <a:r>
              <a:rPr lang="fr-BE" b="0" baseline="0" dirty="0" err="1" smtClean="0"/>
              <a:t>manual</a:t>
            </a:r>
            <a:r>
              <a:rPr lang="fr-BE" b="0" baseline="0" dirty="0" smtClean="0"/>
              <a:t>) </a:t>
            </a:r>
            <a:r>
              <a:rPr lang="fr-BE" b="0" baseline="0" dirty="0" err="1" smtClean="0"/>
              <a:t>renewal</a:t>
            </a:r>
            <a:r>
              <a:rPr lang="fr-BE" b="0" baseline="0" dirty="0" smtClean="0"/>
              <a:t> : La PO line est en cours de « renouvellement ». Concerne les ressources continues uniquement. Voir la partie concernant le « </a:t>
            </a:r>
            <a:r>
              <a:rPr lang="fr-BE" b="0" baseline="0" dirty="0" err="1" smtClean="0"/>
              <a:t>Renewal</a:t>
            </a:r>
            <a:r>
              <a:rPr lang="fr-BE" b="0"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0" baseline="0" dirty="0" err="1" smtClean="0"/>
              <a:t>Waiting</a:t>
            </a:r>
            <a:r>
              <a:rPr lang="fr-BE" b="0" baseline="0" dirty="0" smtClean="0"/>
              <a:t> for </a:t>
            </a:r>
            <a:r>
              <a:rPr lang="fr-BE" b="0" baseline="0" dirty="0" err="1" smtClean="0"/>
              <a:t>invoice</a:t>
            </a:r>
            <a:r>
              <a:rPr lang="fr-BE" b="0" baseline="0" dirty="0" smtClean="0"/>
              <a:t> : La PO line est en attente de facturation. Voir le Power Point concernant l’ « </a:t>
            </a:r>
            <a:r>
              <a:rPr lang="fr-BE" b="0" baseline="0" dirty="0" err="1" smtClean="0"/>
              <a:t>Invoicing</a:t>
            </a:r>
            <a:r>
              <a:rPr lang="fr-BE" b="0" baseline="0" dirty="0" smtClean="0"/>
              <a:t> »</a:t>
            </a:r>
          </a:p>
          <a:p>
            <a:pPr marL="628650" lvl="1" indent="-171450">
              <a:buFont typeface="Arial" panose="020B0604020202020204" pitchFamily="34" charset="0"/>
              <a:buChar char="•"/>
            </a:pPr>
            <a:r>
              <a:rPr lang="fr-BE" b="0" baseline="0" dirty="0" smtClean="0"/>
              <a:t>Under </a:t>
            </a:r>
            <a:r>
              <a:rPr lang="fr-BE" b="0" baseline="0" dirty="0" err="1" smtClean="0"/>
              <a:t>evaluation</a:t>
            </a:r>
            <a:r>
              <a:rPr lang="fr-BE" b="0" baseline="0" dirty="0" smtClean="0"/>
              <a:t> : La ressource liée à la PO line est en cours de test et la commande ne sera passée (ou non) qu’au terme de celui-ci.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0" baseline="0" dirty="0" smtClean="0"/>
              <a:t>Under </a:t>
            </a:r>
            <a:r>
              <a:rPr lang="fr-BE" b="0" baseline="0" dirty="0" err="1" smtClean="0"/>
              <a:t>evaluation</a:t>
            </a:r>
            <a:r>
              <a:rPr lang="fr-BE" b="0" baseline="0" dirty="0" smtClean="0"/>
              <a:t> (</a:t>
            </a:r>
            <a:r>
              <a:rPr lang="fr-BE" b="0" baseline="0" dirty="0" err="1" smtClean="0"/>
              <a:t>renewal</a:t>
            </a:r>
            <a:r>
              <a:rPr lang="fr-BE" b="0" baseline="0" dirty="0" smtClean="0"/>
              <a:t>) : Le « renouvellement » de la PO line est en cours d’évaluation. Voir la partie concernant le « </a:t>
            </a:r>
            <a:r>
              <a:rPr lang="fr-BE" b="0" baseline="0" dirty="0" err="1" smtClean="0"/>
              <a:t>Renewal</a:t>
            </a:r>
            <a:r>
              <a:rPr lang="fr-BE" b="0" baseline="0" dirty="0" smtClean="0"/>
              <a:t> ».</a:t>
            </a:r>
          </a:p>
          <a:p>
            <a:pPr marL="628650" lvl="1" indent="-171450">
              <a:buFont typeface="Arial" panose="020B0604020202020204" pitchFamily="34" charset="0"/>
              <a:buChar char="•"/>
            </a:pPr>
            <a:r>
              <a:rPr lang="fr-BE" b="0" baseline="0" dirty="0" err="1" smtClean="0"/>
              <a:t>Deferred</a:t>
            </a:r>
            <a:r>
              <a:rPr lang="fr-BE" b="0" baseline="0" dirty="0" smtClean="0"/>
              <a:t> : La PO line est « mise en attente ». Voir la partie concernant le « </a:t>
            </a:r>
            <a:r>
              <a:rPr lang="fr-BE" b="0" baseline="0" dirty="0" err="1" smtClean="0"/>
              <a:t>Deferring</a:t>
            </a:r>
            <a:r>
              <a:rPr lang="fr-BE" b="0" baseline="0" dirty="0" smtClean="0"/>
              <a:t> ».</a:t>
            </a:r>
          </a:p>
          <a:p>
            <a:pPr marL="628650" lvl="1" indent="-171450">
              <a:buFont typeface="Arial" panose="020B0604020202020204" pitchFamily="34" charset="0"/>
              <a:buChar char="•"/>
            </a:pPr>
            <a:r>
              <a:rPr lang="fr-BE" b="0" baseline="0" dirty="0" err="1" smtClean="0"/>
              <a:t>Deleted</a:t>
            </a:r>
            <a:r>
              <a:rPr lang="fr-BE" b="0" baseline="0" dirty="0" smtClean="0"/>
              <a:t> : La PO line a été supprimée.</a:t>
            </a:r>
          </a:p>
          <a:p>
            <a:pPr marL="628650" lvl="1" indent="-171450">
              <a:buFont typeface="Arial" panose="020B0604020202020204" pitchFamily="34" charset="0"/>
              <a:buChar char="•"/>
            </a:pPr>
            <a:r>
              <a:rPr lang="fr-BE" b="0" baseline="0" dirty="0" smtClean="0"/>
              <a:t>All (</a:t>
            </a:r>
            <a:r>
              <a:rPr lang="fr-BE" b="0" baseline="0" dirty="0" err="1" smtClean="0"/>
              <a:t>except</a:t>
            </a:r>
            <a:r>
              <a:rPr lang="fr-BE" b="0" baseline="0" dirty="0" smtClean="0"/>
              <a:t> </a:t>
            </a:r>
            <a:r>
              <a:rPr lang="fr-BE" b="0" baseline="0" dirty="0" err="1" smtClean="0"/>
              <a:t>Closed</a:t>
            </a:r>
            <a:r>
              <a:rPr lang="fr-BE" b="0" baseline="0" dirty="0" smtClean="0"/>
              <a:t>) : Tous les statuts cités ci-dessus, sauf le « </a:t>
            </a:r>
            <a:r>
              <a:rPr lang="fr-BE" b="0" baseline="0" dirty="0" err="1" smtClean="0"/>
              <a:t>Closed</a:t>
            </a:r>
            <a:r>
              <a:rPr lang="fr-BE" b="0" baseline="0" dirty="0" smtClean="0"/>
              <a:t> ».</a:t>
            </a:r>
          </a:p>
          <a:p>
            <a:pPr marL="457200" lvl="1"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err="1" smtClean="0"/>
              <a:t>Locate</a:t>
            </a:r>
            <a:r>
              <a:rPr lang="fr-BE" b="0" baseline="0" dirty="0" smtClean="0"/>
              <a:t> = Permet de chercher au niveau des PO </a:t>
            </a:r>
            <a:r>
              <a:rPr lang="fr-BE" b="0" baseline="0" dirty="0" err="1" smtClean="0"/>
              <a:t>lines</a:t>
            </a:r>
            <a:r>
              <a:rPr lang="fr-BE" b="0" baseline="0" dirty="0" smtClean="0"/>
              <a:t> ou au niveau des PO.</a:t>
            </a:r>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err="1" smtClean="0"/>
              <a:t>Vendor</a:t>
            </a:r>
            <a:r>
              <a:rPr lang="fr-BE" b="0" baseline="0" dirty="0" smtClean="0"/>
              <a:t> = Permet de chercher par fournisseur.</a:t>
            </a:r>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err="1" smtClean="0"/>
              <a:t>Find</a:t>
            </a:r>
            <a:r>
              <a:rPr lang="fr-BE" b="0" baseline="0" dirty="0" smtClean="0"/>
              <a:t>… In… = Permet de chercher par des champs tels que le titre, l’ISBN, le n° de commande…</a:t>
            </a:r>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err="1" smtClean="0"/>
              <a:t>Orders</a:t>
            </a:r>
            <a:r>
              <a:rPr lang="fr-BE" b="0" baseline="0" dirty="0" smtClean="0"/>
              <a:t> </a:t>
            </a:r>
            <a:r>
              <a:rPr lang="fr-BE" b="0" baseline="0" dirty="0" err="1" smtClean="0"/>
              <a:t>with</a:t>
            </a:r>
            <a:r>
              <a:rPr lang="fr-BE" b="0" baseline="0" dirty="0" smtClean="0"/>
              <a:t> patron </a:t>
            </a:r>
            <a:r>
              <a:rPr lang="fr-BE" b="0" baseline="0" dirty="0" err="1" smtClean="0"/>
              <a:t>requests</a:t>
            </a:r>
            <a:r>
              <a:rPr lang="fr-BE" b="0" baseline="0" dirty="0" smtClean="0"/>
              <a:t> = A cocher pour n’avoir que les PO </a:t>
            </a:r>
            <a:r>
              <a:rPr lang="fr-BE" b="0" baseline="0" dirty="0" err="1" smtClean="0"/>
              <a:t>lines</a:t>
            </a:r>
            <a:r>
              <a:rPr lang="fr-BE" b="0" baseline="0" dirty="0" smtClean="0"/>
              <a:t> pour lesquelles il y a une réservation.</a:t>
            </a:r>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err="1" smtClean="0"/>
              <a:t>Orders</a:t>
            </a:r>
            <a:r>
              <a:rPr lang="fr-BE" b="0" baseline="0" dirty="0" smtClean="0"/>
              <a:t> </a:t>
            </a:r>
            <a:r>
              <a:rPr lang="fr-BE" b="0" baseline="0" dirty="0" err="1" smtClean="0"/>
              <a:t>with</a:t>
            </a:r>
            <a:r>
              <a:rPr lang="fr-BE" b="0" baseline="0" dirty="0" smtClean="0"/>
              <a:t> </a:t>
            </a:r>
            <a:r>
              <a:rPr lang="fr-BE" b="0" baseline="0" dirty="0" err="1" smtClean="0"/>
              <a:t>interested</a:t>
            </a:r>
            <a:r>
              <a:rPr lang="fr-BE" b="0" baseline="0" dirty="0" smtClean="0"/>
              <a:t> </a:t>
            </a:r>
            <a:r>
              <a:rPr lang="fr-BE" b="0" baseline="0" dirty="0" err="1" smtClean="0"/>
              <a:t>users</a:t>
            </a:r>
            <a:r>
              <a:rPr lang="fr-BE" b="0" baseline="0" dirty="0" smtClean="0"/>
              <a:t> = A cocher pour n’avoir que les PO </a:t>
            </a:r>
            <a:r>
              <a:rPr lang="fr-BE" b="0" baseline="0" dirty="0" err="1" smtClean="0"/>
              <a:t>lines</a:t>
            </a:r>
            <a:r>
              <a:rPr lang="fr-BE" b="0" baseline="0" dirty="0" smtClean="0"/>
              <a:t> pour lesquelles on a </a:t>
            </a:r>
            <a:r>
              <a:rPr lang="fr-BE" b="0" baseline="0" dirty="0" err="1" smtClean="0"/>
              <a:t>selectioné</a:t>
            </a:r>
            <a:r>
              <a:rPr lang="fr-BE" b="0" baseline="0" dirty="0" smtClean="0"/>
              <a:t> un « </a:t>
            </a:r>
            <a:r>
              <a:rPr lang="fr-BE" b="0" baseline="0" dirty="0" err="1" smtClean="0"/>
              <a:t>Interested</a:t>
            </a:r>
            <a:r>
              <a:rPr lang="fr-BE" b="0" baseline="0" dirty="0" smtClean="0"/>
              <a:t> user ». </a:t>
            </a:r>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err="1" smtClean="0"/>
              <a:t>Shelf</a:t>
            </a:r>
            <a:r>
              <a:rPr lang="fr-BE" b="0" baseline="0" dirty="0" smtClean="0"/>
              <a:t> </a:t>
            </a:r>
            <a:r>
              <a:rPr lang="fr-BE" b="0" baseline="0" dirty="0" err="1" smtClean="0"/>
              <a:t>ready</a:t>
            </a:r>
            <a:r>
              <a:rPr lang="fr-BE" b="0" baseline="0" dirty="0" smtClean="0"/>
              <a:t> = On coche ce bouton lorsque le document à réceptionner n’a plus besoin d’être traité après cette étape et peut directement aller en rayon. Par exemple s’il s’agit d’une PO line technique. Quand cette case est cochée, un champ apparaît, permettant de rechercher après l’item en question.</a:t>
            </a:r>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smtClean="0"/>
              <a:t>3. </a:t>
            </a:r>
            <a:r>
              <a:rPr lang="fr-BE" b="1" baseline="0" dirty="0" err="1" smtClean="0"/>
              <a:t>Receiving</a:t>
            </a:r>
            <a:r>
              <a:rPr lang="fr-BE" b="1" baseline="0" dirty="0" smtClean="0"/>
              <a:t> Settings :</a:t>
            </a:r>
          </a:p>
          <a:p>
            <a:pPr marL="0" lvl="0" indent="0">
              <a:buFont typeface="Arial" panose="020B0604020202020204" pitchFamily="34" charset="0"/>
              <a:buNone/>
            </a:pPr>
            <a:endParaRPr lang="fr-BE" b="1" baseline="0" dirty="0" smtClean="0"/>
          </a:p>
          <a:p>
            <a:pPr marL="0" lvl="0" indent="0">
              <a:buFont typeface="Arial" panose="020B0604020202020204" pitchFamily="34" charset="0"/>
              <a:buNone/>
            </a:pPr>
            <a:r>
              <a:rPr lang="fr-BE" b="0" dirty="0" err="1" smtClean="0"/>
              <a:t>Receveid</a:t>
            </a:r>
            <a:r>
              <a:rPr lang="fr-BE" b="0" dirty="0" smtClean="0"/>
              <a:t> Date = Permet de modifier</a:t>
            </a:r>
            <a:r>
              <a:rPr lang="fr-BE" b="0" baseline="0" dirty="0" smtClean="0"/>
              <a:t> la date de réception. Par défaut, il s’agit de la date du jour.</a:t>
            </a:r>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err="1" smtClean="0"/>
              <a:t>Keep</a:t>
            </a:r>
            <a:r>
              <a:rPr lang="fr-BE" b="0" baseline="0" dirty="0" smtClean="0"/>
              <a:t> in </a:t>
            </a:r>
            <a:r>
              <a:rPr lang="fr-BE" b="0" baseline="0" dirty="0" err="1" smtClean="0"/>
              <a:t>Department</a:t>
            </a:r>
            <a:r>
              <a:rPr lang="fr-BE" b="0" baseline="0" dirty="0" smtClean="0"/>
              <a:t> = Ne rien cocher à ce stade. Cette case se retrouve à l’étape suivante.</a:t>
            </a:r>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smtClean="0"/>
              <a:t>4. </a:t>
            </a:r>
            <a:r>
              <a:rPr lang="fr-BE" b="1" baseline="0" dirty="0" err="1" smtClean="0"/>
              <a:t>Waiting</a:t>
            </a:r>
            <a:r>
              <a:rPr lang="fr-BE" b="1" baseline="0" dirty="0" smtClean="0"/>
              <a:t> for </a:t>
            </a:r>
            <a:r>
              <a:rPr lang="fr-BE" b="1" baseline="0" dirty="0" err="1" smtClean="0"/>
              <a:t>Receiving</a:t>
            </a:r>
            <a:r>
              <a:rPr lang="fr-BE" b="1" baseline="0" dirty="0" smtClean="0"/>
              <a:t> PO </a:t>
            </a:r>
            <a:r>
              <a:rPr lang="fr-BE" b="1" baseline="0" dirty="0" err="1" smtClean="0"/>
              <a:t>lines</a:t>
            </a:r>
            <a:r>
              <a:rPr lang="fr-BE" b="1" baseline="0" dirty="0" smtClean="0"/>
              <a:t> </a:t>
            </a:r>
            <a:r>
              <a:rPr lang="fr-BE" b="1" baseline="0" dirty="0" err="1" smtClean="0"/>
              <a:t>list</a:t>
            </a:r>
            <a:r>
              <a:rPr lang="fr-BE" b="1" baseline="0" dirty="0" smtClean="0"/>
              <a:t> :</a:t>
            </a:r>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r>
              <a:rPr lang="fr-BE" b="0" baseline="0" dirty="0" smtClean="0"/>
              <a:t>Il existe deux listes reprenant les PO </a:t>
            </a:r>
            <a:r>
              <a:rPr lang="fr-BE" b="0" baseline="0" dirty="0" err="1" smtClean="0"/>
              <a:t>lines</a:t>
            </a:r>
            <a:r>
              <a:rPr lang="fr-BE" b="0" baseline="0" dirty="0" smtClean="0"/>
              <a:t> qui correspondent à la recherche : l’une comprenant les monographies, l’autre les périodiques. Cliquer sur les onglets « One time » ou « </a:t>
            </a:r>
            <a:r>
              <a:rPr lang="fr-BE" b="0" baseline="0" dirty="0" err="1" smtClean="0"/>
              <a:t>Continuous</a:t>
            </a:r>
            <a:r>
              <a:rPr lang="fr-BE" b="0" baseline="0" dirty="0" smtClean="0"/>
              <a:t> » permet de voyager entre les deux.</a:t>
            </a:r>
          </a:p>
          <a:p>
            <a:pPr marL="0" lvl="0" indent="0">
              <a:buFont typeface="Arial" panose="020B0604020202020204" pitchFamily="34" charset="0"/>
              <a:buNone/>
            </a:pPr>
            <a:r>
              <a:rPr lang="fr-BE" b="0" baseline="0" dirty="0" smtClean="0"/>
              <a:t>Dans les colonnes « Notes » et « </a:t>
            </a:r>
            <a:r>
              <a:rPr lang="fr-BE" b="0" baseline="0" dirty="0" err="1" smtClean="0"/>
              <a:t>Interested</a:t>
            </a:r>
            <a:r>
              <a:rPr lang="fr-BE" b="0" baseline="0" dirty="0" smtClean="0"/>
              <a:t> </a:t>
            </a:r>
            <a:r>
              <a:rPr lang="fr-BE" b="0" baseline="0" dirty="0" err="1" smtClean="0"/>
              <a:t>Users</a:t>
            </a:r>
            <a:r>
              <a:rPr lang="fr-BE" b="0" baseline="0" dirty="0" smtClean="0"/>
              <a:t> », cliquer sur le V jaune permet d’afficher la note ou l’ « usager demandeur ».</a:t>
            </a:r>
          </a:p>
          <a:p>
            <a:pPr marL="0" lvl="0" indent="0">
              <a:buFont typeface="Arial" panose="020B0604020202020204" pitchFamily="34" charset="0"/>
              <a:buNone/>
            </a:pPr>
            <a:endParaRPr lang="fr-BE" b="0" baseline="0" dirty="0" smtClean="0"/>
          </a:p>
          <a:p>
            <a:pPr marL="0" lvl="0" indent="0">
              <a:buFont typeface="Arial" panose="020B0604020202020204" pitchFamily="34" charset="0"/>
              <a:buNone/>
            </a:pPr>
            <a:endParaRPr lang="fr-BE"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BE" b="0" baseline="0" dirty="0" smtClean="0"/>
              <a:t>5. Cliquer sur le bouton « Manage Items » correspondant à la PO line que l’on veut traiter.</a:t>
            </a:r>
          </a:p>
          <a:p>
            <a:pPr marL="0" lvl="0" indent="0">
              <a:buFont typeface="Arial" panose="020B0604020202020204" pitchFamily="34" charset="0"/>
              <a:buNone/>
            </a:pPr>
            <a:endParaRPr lang="fr-BE" b="0" baseline="0" dirty="0" smtClean="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7</a:t>
            </a:fld>
            <a:endParaRPr lang="fr-BE"/>
          </a:p>
        </p:txBody>
      </p:sp>
    </p:spTree>
    <p:extLst>
      <p:ext uri="{BB962C8B-B14F-4D97-AF65-F5344CB8AC3E}">
        <p14:creationId xmlns:p14="http://schemas.microsoft.com/office/powerpoint/2010/main" val="355886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BE" b="0" dirty="0" smtClean="0"/>
              <a:t>1. </a:t>
            </a:r>
            <a:r>
              <a:rPr lang="fr-BE" b="1" dirty="0" err="1" smtClean="0"/>
              <a:t>Receiving</a:t>
            </a:r>
            <a:r>
              <a:rPr lang="fr-BE" b="1" baseline="0" dirty="0" smtClean="0"/>
              <a:t> Settings :</a:t>
            </a:r>
          </a:p>
          <a:p>
            <a:pPr marL="0" indent="0">
              <a:buNone/>
            </a:pPr>
            <a:endParaRPr lang="fr-BE" b="1" baseline="0" dirty="0" smtClean="0"/>
          </a:p>
          <a:p>
            <a:pPr marL="0" indent="0">
              <a:buNone/>
            </a:pPr>
            <a:r>
              <a:rPr lang="fr-BE" dirty="0" err="1" smtClean="0"/>
              <a:t>Received</a:t>
            </a:r>
            <a:r>
              <a:rPr lang="fr-BE" baseline="0" dirty="0" smtClean="0"/>
              <a:t> Date = Comme à l’étape précédente, on peut modifier la date de réception.</a:t>
            </a:r>
          </a:p>
          <a:p>
            <a:pPr marL="0" indent="0">
              <a:buNone/>
            </a:pPr>
            <a:endParaRPr lang="fr-BE" baseline="0" dirty="0" smtClean="0"/>
          </a:p>
          <a:p>
            <a:pPr marL="0" lvl="0" indent="0">
              <a:buFont typeface="Arial" panose="020B0604020202020204" pitchFamily="34" charset="0"/>
              <a:buNone/>
            </a:pPr>
            <a:r>
              <a:rPr lang="fr-BE" baseline="0" dirty="0" err="1" smtClean="0"/>
              <a:t>Keep</a:t>
            </a:r>
            <a:r>
              <a:rPr lang="fr-BE" baseline="0" dirty="0" smtClean="0"/>
              <a:t> in </a:t>
            </a:r>
            <a:r>
              <a:rPr lang="fr-BE" baseline="0" dirty="0" err="1" smtClean="0"/>
              <a:t>Department</a:t>
            </a:r>
            <a:r>
              <a:rPr lang="fr-BE" baseline="0" dirty="0" smtClean="0"/>
              <a:t> = </a:t>
            </a:r>
            <a:r>
              <a:rPr lang="fr-BE" b="0" baseline="0" dirty="0" smtClean="0"/>
              <a:t>Il faut cocher cette case si le document réceptionné doit encore être traité avant d’être mis à disposition des lecteurs. Lorsque la case est cochée, un champ intitulé « </a:t>
            </a:r>
            <a:r>
              <a:rPr lang="fr-BE" b="0" baseline="0" dirty="0" err="1" smtClean="0"/>
              <a:t>Next</a:t>
            </a:r>
            <a:r>
              <a:rPr lang="fr-BE" b="0" baseline="0" dirty="0" smtClean="0"/>
              <a:t> </a:t>
            </a:r>
            <a:r>
              <a:rPr lang="fr-BE" b="0" baseline="0" dirty="0" err="1" smtClean="0"/>
              <a:t>step</a:t>
            </a:r>
            <a:r>
              <a:rPr lang="fr-BE" b="0" baseline="0" dirty="0" smtClean="0"/>
              <a:t> » dans lequel on peut choisir la prochaine étape par laquelle passera l’ouvrage. Voici les choix disponibles dans ce menu déroulant :</a:t>
            </a:r>
          </a:p>
          <a:p>
            <a:pPr marL="628650" lvl="1" indent="-171450">
              <a:buFont typeface="Arial" panose="020B0604020202020204" pitchFamily="34" charset="0"/>
              <a:buChar char="•"/>
            </a:pPr>
            <a:r>
              <a:rPr lang="fr-BE" b="0" baseline="0" dirty="0" smtClean="0"/>
              <a:t>Copy </a:t>
            </a:r>
            <a:r>
              <a:rPr lang="fr-BE" b="0" baseline="0" dirty="0" err="1" smtClean="0"/>
              <a:t>cataloging</a:t>
            </a:r>
            <a:r>
              <a:rPr lang="fr-BE" b="0" baseline="0" dirty="0" smtClean="0"/>
              <a:t> : L’ouvrage doit encore passer par la </a:t>
            </a:r>
            <a:r>
              <a:rPr lang="fr-BE" b="0" baseline="0" dirty="0" err="1" smtClean="0"/>
              <a:t>catalo</a:t>
            </a:r>
            <a:r>
              <a:rPr lang="fr-BE" b="0" baseline="0" dirty="0" smtClean="0"/>
              <a:t>.</a:t>
            </a:r>
          </a:p>
          <a:p>
            <a:pPr marL="628650" lvl="1" indent="-171450">
              <a:buFont typeface="Arial" panose="020B0604020202020204" pitchFamily="34" charset="0"/>
              <a:buChar char="•"/>
            </a:pPr>
            <a:r>
              <a:rPr lang="fr-BE" b="0" baseline="0" dirty="0" smtClean="0"/>
              <a:t>Physical </a:t>
            </a:r>
            <a:r>
              <a:rPr lang="fr-BE" b="0" baseline="0" dirty="0" err="1" smtClean="0"/>
              <a:t>processing</a:t>
            </a:r>
            <a:r>
              <a:rPr lang="fr-BE" b="0" baseline="0" dirty="0" smtClean="0"/>
              <a:t> : L’ouvrage doit être équipé, doit recevoir un code-barres.</a:t>
            </a:r>
          </a:p>
          <a:p>
            <a:pPr marL="628650" lvl="1" indent="-171450">
              <a:buFont typeface="Arial" panose="020B0604020202020204" pitchFamily="34" charset="0"/>
              <a:buChar char="•"/>
            </a:pPr>
            <a:r>
              <a:rPr lang="fr-BE" b="0" baseline="0" dirty="0" err="1" smtClean="0"/>
              <a:t>Temp</a:t>
            </a:r>
            <a:r>
              <a:rPr lang="fr-BE" b="0" baseline="0" dirty="0" smtClean="0"/>
              <a:t> </a:t>
            </a:r>
            <a:r>
              <a:rPr lang="fr-BE" b="0" baseline="0" dirty="0" err="1" smtClean="0"/>
              <a:t>storage</a:t>
            </a:r>
            <a:r>
              <a:rPr lang="fr-BE" b="0" baseline="0" dirty="0" smtClean="0"/>
              <a:t> : L’ouvrage doit être temporairement conservé en dehors du circuit de prêt.</a:t>
            </a:r>
          </a:p>
          <a:p>
            <a:pPr marL="0" indent="0">
              <a:buNone/>
            </a:pPr>
            <a:endParaRPr lang="fr-BE" baseline="0" dirty="0" smtClean="0"/>
          </a:p>
          <a:p>
            <a:pPr marL="0" indent="0">
              <a:buNone/>
            </a:pPr>
            <a:r>
              <a:rPr lang="fr-BE" baseline="0" dirty="0" smtClean="0"/>
              <a:t>On trouve ensuite la description de la PO line. Ces données ne peuvent être modifiées à ce niveau.</a:t>
            </a:r>
          </a:p>
          <a:p>
            <a:pPr marL="0" indent="0">
              <a:buNone/>
            </a:pPr>
            <a:endParaRPr lang="fr-B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b="1" u="sng" baseline="0" dirty="0" smtClean="0"/>
              <a:t>Attention </a:t>
            </a:r>
            <a:r>
              <a:rPr lang="fr-BE" b="0" baseline="0" dirty="0" smtClean="0"/>
              <a:t>: Il est important de veiller </a:t>
            </a:r>
            <a:r>
              <a:rPr lang="fr-BE" b="0" u="sng" baseline="0" dirty="0" smtClean="0"/>
              <a:t>le plus rapidement possible au traitement complet</a:t>
            </a:r>
            <a:r>
              <a:rPr lang="fr-BE" b="0" baseline="0" dirty="0" smtClean="0"/>
              <a:t> (réception – facturation- équipement du CB et de l’étiquette – catalogage) des nouvelles acquisitions. Sauf cas problématique ou difficile, un </a:t>
            </a:r>
            <a:r>
              <a:rPr lang="fr-BE" b="1" baseline="0" dirty="0" smtClean="0"/>
              <a:t>délai de 48 heures maximum </a:t>
            </a:r>
            <a:r>
              <a:rPr lang="fr-BE" b="0" baseline="0" dirty="0" smtClean="0"/>
              <a:t>ne doit pas être dépassé afin de ne pas laisser s’accumuler des items dans le processus de réception et de permettre une mise à disposition la plus rapide possible des nouvelles acquisitions.</a:t>
            </a:r>
            <a:endParaRPr lang="fr-BE" baseline="0" dirty="0" smtClean="0"/>
          </a:p>
          <a:p>
            <a:pPr marL="0" indent="0">
              <a:buNone/>
            </a:pPr>
            <a:endParaRPr lang="fr-BE" baseline="0" dirty="0" smtClean="0"/>
          </a:p>
          <a:p>
            <a:pPr marL="0" indent="0">
              <a:buNone/>
            </a:pPr>
            <a:endParaRPr lang="fr-BE" baseline="0" dirty="0" smtClean="0"/>
          </a:p>
          <a:p>
            <a:pPr marL="0" indent="0">
              <a:buNone/>
            </a:pPr>
            <a:r>
              <a:rPr lang="fr-BE" baseline="0" dirty="0" smtClean="0"/>
              <a:t>2. </a:t>
            </a:r>
            <a:r>
              <a:rPr lang="fr-BE" b="1" baseline="0" dirty="0" err="1" smtClean="0"/>
              <a:t>Bibliographic</a:t>
            </a:r>
            <a:r>
              <a:rPr lang="fr-BE" b="1" baseline="0" dirty="0" smtClean="0"/>
              <a:t> Information :</a:t>
            </a:r>
          </a:p>
          <a:p>
            <a:pPr marL="0" indent="0">
              <a:buNone/>
            </a:pPr>
            <a:endParaRPr lang="fr-BE" b="1" baseline="0" dirty="0" smtClean="0"/>
          </a:p>
          <a:p>
            <a:pPr marL="0" indent="0">
              <a:buNone/>
            </a:pPr>
            <a:r>
              <a:rPr lang="fr-BE" b="0" baseline="0" dirty="0" smtClean="0"/>
              <a:t>Reprend certaines données bibliographiques relatives au document. A nouveau, ces données ne peuvent être modifiées ici.</a:t>
            </a:r>
          </a:p>
          <a:p>
            <a:pPr marL="0" indent="0">
              <a:buNone/>
            </a:pPr>
            <a:endParaRPr lang="fr-BE" b="0" baseline="0" dirty="0" smtClean="0"/>
          </a:p>
          <a:p>
            <a:pPr marL="0" indent="0">
              <a:buNone/>
            </a:pPr>
            <a:endParaRPr lang="fr-BE" b="0" baseline="0" dirty="0" smtClean="0"/>
          </a:p>
          <a:p>
            <a:pPr marL="0" indent="0">
              <a:buNone/>
            </a:pPr>
            <a:r>
              <a:rPr lang="fr-BE" b="0" baseline="0" dirty="0" smtClean="0"/>
              <a:t>3. </a:t>
            </a:r>
            <a:r>
              <a:rPr lang="fr-BE" b="1" baseline="0" dirty="0" smtClean="0"/>
              <a:t>PO line Items :</a:t>
            </a:r>
          </a:p>
          <a:p>
            <a:pPr marL="0" indent="0">
              <a:buNone/>
            </a:pPr>
            <a:endParaRPr lang="fr-BE" b="1" baseline="0" dirty="0" smtClean="0"/>
          </a:p>
          <a:p>
            <a:pPr marL="0" indent="0">
              <a:buNone/>
            </a:pPr>
            <a:r>
              <a:rPr lang="fr-BE" b="0" baseline="0" dirty="0" smtClean="0"/>
              <a:t>Reprend la liste des exemplaires à recevoir. Trois options sont disponibles :</a:t>
            </a:r>
          </a:p>
          <a:p>
            <a:pPr marL="228600" indent="-228600">
              <a:buAutoNum type="alphaLcParenR"/>
            </a:pPr>
            <a:r>
              <a:rPr lang="fr-BE" b="0" baseline="0" dirty="0" smtClean="0"/>
              <a:t>Remplir les informations de l’exemplaire en cliquant sur le bouton « Edit » correspondant à l’exemplaire que l’on veut réceptionner.</a:t>
            </a:r>
          </a:p>
          <a:p>
            <a:pPr marL="228600" indent="-228600">
              <a:buAutoNum type="alphaLcParenR"/>
            </a:pPr>
            <a:r>
              <a:rPr lang="fr-BE" b="0" baseline="0" dirty="0" smtClean="0"/>
              <a:t>Remplir uniquement le champ du code-barres ou laisser le code-barres fictif et passer directement à l’étape suivante. </a:t>
            </a:r>
            <a:r>
              <a:rPr lang="fr-BE" b="0" u="sng" baseline="0" dirty="0" smtClean="0"/>
              <a:t>Remarque</a:t>
            </a:r>
            <a:r>
              <a:rPr lang="fr-BE" b="0" baseline="0" dirty="0" smtClean="0"/>
              <a:t> : Cette dernière solution sera privilégiée si le document doit encore passer par l’étape de la </a:t>
            </a:r>
            <a:r>
              <a:rPr lang="fr-BE" b="0" baseline="0" dirty="0" err="1" smtClean="0"/>
              <a:t>catalo</a:t>
            </a:r>
            <a:r>
              <a:rPr lang="fr-BE" b="0" baseline="0" dirty="0" smtClean="0"/>
              <a:t> ou de l’équipement.</a:t>
            </a:r>
          </a:p>
          <a:p>
            <a:pPr marL="228600" indent="-228600">
              <a:buAutoNum type="alphaLcParenR"/>
            </a:pPr>
            <a:endParaRPr lang="fr-BE" b="0" baseline="0" dirty="0" smtClean="0"/>
          </a:p>
          <a:p>
            <a:pPr marL="0" indent="0">
              <a:buNone/>
            </a:pPr>
            <a:endParaRPr lang="fr-BE" b="0" baseline="0" dirty="0" smtClean="0"/>
          </a:p>
          <a:p>
            <a:pPr marL="0" indent="0">
              <a:buNone/>
            </a:pPr>
            <a:r>
              <a:rPr lang="fr-BE" b="0" dirty="0" smtClean="0"/>
              <a:t>4. Cliquer sur « Save and </a:t>
            </a:r>
            <a:r>
              <a:rPr lang="fr-BE" b="0" dirty="0" err="1" smtClean="0"/>
              <a:t>Receive</a:t>
            </a:r>
            <a:r>
              <a:rPr lang="fr-BE" b="0" dirty="0" smtClean="0"/>
              <a:t> »,</a:t>
            </a:r>
            <a:r>
              <a:rPr lang="fr-BE" b="0" baseline="0" dirty="0" smtClean="0"/>
              <a:t> sans oublier de cocher la (ou les) case(s) correspondant à l’exemplaire (aux exemplaires) que l’on veut réceptionner.</a:t>
            </a:r>
            <a:endParaRPr lang="fr-BE" b="0"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a:t>
            </a:fld>
            <a:endParaRPr lang="fr-BE"/>
          </a:p>
        </p:txBody>
      </p:sp>
    </p:spTree>
    <p:extLst>
      <p:ext uri="{BB962C8B-B14F-4D97-AF65-F5344CB8AC3E}">
        <p14:creationId xmlns:p14="http://schemas.microsoft.com/office/powerpoint/2010/main" val="363362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5. Si (et uniquement si) la case « </a:t>
            </a:r>
            <a:r>
              <a:rPr lang="fr-BE" dirty="0" err="1" smtClean="0"/>
              <a:t>Keep</a:t>
            </a:r>
            <a:r>
              <a:rPr lang="fr-BE" dirty="0" smtClean="0"/>
              <a:t> in </a:t>
            </a:r>
            <a:r>
              <a:rPr lang="fr-BE" dirty="0" err="1" smtClean="0"/>
              <a:t>Department</a:t>
            </a:r>
            <a:r>
              <a:rPr lang="fr-BE" dirty="0" smtClean="0"/>
              <a:t> » n’a </a:t>
            </a:r>
            <a:r>
              <a:rPr lang="fr-BE" b="1" dirty="0" smtClean="0"/>
              <a:t>PAS </a:t>
            </a:r>
            <a:r>
              <a:rPr lang="fr-BE" b="0" dirty="0" smtClean="0"/>
              <a:t>été cochée,</a:t>
            </a:r>
            <a:r>
              <a:rPr lang="fr-BE" b="0" baseline="0" dirty="0" smtClean="0"/>
              <a:t> il faut retourner dans un département de </a:t>
            </a:r>
            <a:r>
              <a:rPr lang="fr-BE" b="0" baseline="0" dirty="0" err="1" smtClean="0"/>
              <a:t>fulfillment</a:t>
            </a:r>
            <a:r>
              <a:rPr lang="fr-BE" b="0" baseline="0" dirty="0" smtClean="0"/>
              <a:t>.</a:t>
            </a:r>
          </a:p>
          <a:p>
            <a:endParaRPr lang="fr-BE" b="0" baseline="0" dirty="0" smtClean="0"/>
          </a:p>
          <a:p>
            <a:r>
              <a:rPr lang="fr-BE" b="0" baseline="0" dirty="0" smtClean="0"/>
              <a:t>Si la case « </a:t>
            </a:r>
            <a:r>
              <a:rPr lang="fr-BE" b="0" baseline="0" dirty="0" err="1" smtClean="0"/>
              <a:t>Keep</a:t>
            </a:r>
            <a:r>
              <a:rPr lang="fr-BE" b="0" baseline="0" dirty="0" smtClean="0"/>
              <a:t> in </a:t>
            </a:r>
            <a:r>
              <a:rPr lang="fr-BE" b="0" baseline="0" dirty="0" err="1" smtClean="0"/>
              <a:t>Department</a:t>
            </a:r>
            <a:r>
              <a:rPr lang="fr-BE" b="0" baseline="0" dirty="0" smtClean="0"/>
              <a:t> » a été cochée, voir le chapitre suivant : « L’après-réception ».</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9</a:t>
            </a:fld>
            <a:endParaRPr lang="fr-BE"/>
          </a:p>
        </p:txBody>
      </p:sp>
    </p:spTree>
    <p:extLst>
      <p:ext uri="{BB962C8B-B14F-4D97-AF65-F5344CB8AC3E}">
        <p14:creationId xmlns:p14="http://schemas.microsoft.com/office/powerpoint/2010/main" val="406658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4" name="Espace réservé du pied de page 3"/>
          <p:cNvSpPr>
            <a:spLocks noGrp="1"/>
          </p:cNvSpPr>
          <p:nvPr>
            <p:ph type="ftr" sz="quarter" idx="10"/>
          </p:nvPr>
        </p:nvSpPr>
        <p:spPr/>
        <p:txBody>
          <a:bodyPr/>
          <a:lstStyle/>
          <a:p>
            <a:r>
              <a:rPr lang="fr-BE" smtClean="0"/>
              <a:t>Alma @ ULg - Acquisitions - (4) Receiving</a:t>
            </a:r>
            <a:endParaRPr lang="en-US" dirty="0"/>
          </a:p>
        </p:txBody>
      </p:sp>
      <p:sp>
        <p:nvSpPr>
          <p:cNvPr id="5" name="Espace réservé du numéro de diapositive 4"/>
          <p:cNvSpPr>
            <a:spLocks noGrp="1"/>
          </p:cNvSpPr>
          <p:nvPr>
            <p:ph type="sldNum" sz="quarter" idx="11"/>
          </p:nvPr>
        </p:nvSpPr>
        <p:spPr>
          <a:ln w="19050">
            <a:solidFill>
              <a:srgbClr val="FFFFFF"/>
            </a:solidFill>
          </a:ln>
        </p:spPr>
        <p:txBody>
          <a:bodyPr vert="horz" lIns="0" tIns="0" rIns="0" bIns="0" rtlCol="0" anchor="ctr"/>
          <a:lstStyle>
            <a:lvl1pPr>
              <a:defRPr lang="en-US" smtClean="0"/>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p:spPr>
        <p:txBody>
          <a:bodyPr/>
          <a:lstStyle>
            <a:lvl1pPr>
              <a:defRPr sz="3600" b="1"/>
            </a:lvl1pPr>
          </a:lstStyle>
          <a:p>
            <a:r>
              <a:rPr lang="fr-FR" dirty="0" smtClean="0"/>
              <a:t>Modifiez le style du titre</a:t>
            </a:r>
            <a:endParaRPr lang="fr-B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dirty="0" smtClean="0"/>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dirty="0"/>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Acquisitions - (4) Receiving</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dirty="0" smtClean="0"/>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marL="1554480" lvl="4" indent="-228600" algn="l" defTabSz="914400" rtl="0" eaLnBrk="1" latinLnBrk="0" hangingPunct="1">
              <a:spcBef>
                <a:spcPct val="20000"/>
              </a:spcBef>
              <a:buClr>
                <a:schemeClr val="tx2"/>
              </a:buClr>
              <a:buSzPct val="120000"/>
              <a:buFont typeface="Arial" pitchFamily="34" charset="0"/>
              <a:buChar char="•"/>
            </a:pPr>
            <a:r>
              <a:rPr lang="fr-FR" dirty="0" smtClean="0"/>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dirty="0" smtClean="0"/>
              <a:t>Modifiez les styles du texte du masque</a:t>
            </a:r>
          </a:p>
          <a:p>
            <a:pPr marL="640080" lvl="1" indent="-228600" algn="l" defTabSz="914400" rtl="0" eaLnBrk="1" latinLnBrk="0" hangingPunct="1">
              <a:spcBef>
                <a:spcPct val="20000"/>
              </a:spcBef>
              <a:buClr>
                <a:schemeClr val="tx2"/>
              </a:buClr>
              <a:buSzPct val="120000"/>
              <a:buFont typeface="Arial" pitchFamily="34" charset="0"/>
              <a:buChar char="•"/>
            </a:pPr>
            <a:r>
              <a:rPr lang="fr-FR" dirty="0" smtClean="0"/>
              <a:t>Deuxième niveau</a:t>
            </a:r>
          </a:p>
          <a:p>
            <a:pPr marL="1005840" lvl="2" indent="-228600" algn="l" defTabSz="914400" rtl="0" eaLnBrk="1" latinLnBrk="0" hangingPunct="1">
              <a:spcBef>
                <a:spcPct val="20000"/>
              </a:spcBef>
              <a:buClr>
                <a:schemeClr val="accent1"/>
              </a:buClr>
              <a:buSzPct val="120000"/>
              <a:buFont typeface="Arial" pitchFamily="34" charset="0"/>
              <a:buChar char="•"/>
            </a:pPr>
            <a:r>
              <a:rPr lang="fr-FR" dirty="0" smtClean="0"/>
              <a:t>Troisième niveau</a:t>
            </a:r>
          </a:p>
          <a:p>
            <a:pPr marL="1280160" lvl="3" indent="-228600" algn="l" defTabSz="914400" rtl="0" eaLnBrk="1" latinLnBrk="0" hangingPunct="1">
              <a:spcBef>
                <a:spcPct val="20000"/>
              </a:spcBef>
              <a:buClr>
                <a:schemeClr val="tx2"/>
              </a:buClr>
              <a:buSzPct val="120000"/>
              <a:buFont typeface="Arial" pitchFamily="34" charset="0"/>
              <a:buChar char="•"/>
            </a:pPr>
            <a:r>
              <a:rPr lang="fr-FR" dirty="0" smtClean="0"/>
              <a:t>Quatrième niveau</a:t>
            </a:r>
          </a:p>
          <a:p>
            <a:pPr lvl="4"/>
            <a:r>
              <a:rPr lang="fr-FR" dirty="0" smtClean="0"/>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Acquisitions - (4) Receiving</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dirty="0" smtClean="0"/>
              <a:t>Modifiez le style du titre</a:t>
            </a:r>
            <a:endParaRPr lang="en-US" dirty="0"/>
          </a:p>
        </p:txBody>
      </p:sp>
      <p:sp>
        <p:nvSpPr>
          <p:cNvPr id="3" name="Text Placeholder 2"/>
          <p:cNvSpPr>
            <a:spLocks noGrp="1"/>
          </p:cNvSpPr>
          <p:nvPr>
            <p:ph type="body" idx="1"/>
          </p:nvPr>
        </p:nvSpPr>
        <p:spPr>
          <a:xfrm>
            <a:off x="323528" y="1535113"/>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4" name="Content Placeholder 3"/>
          <p:cNvSpPr>
            <a:spLocks noGrp="1"/>
          </p:cNvSpPr>
          <p:nvPr>
            <p:ph sz="half" idx="2"/>
          </p:nvPr>
        </p:nvSpPr>
        <p:spPr>
          <a:xfrm>
            <a:off x="323528" y="2174874"/>
            <a:ext cx="3791272" cy="4206453"/>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marL="1554480" lvl="4" indent="-228600" algn="l" defTabSz="914400" rtl="0" eaLnBrk="1" latinLnBrk="0" hangingPunct="1">
              <a:spcBef>
                <a:spcPct val="20000"/>
              </a:spcBef>
              <a:buClr>
                <a:schemeClr val="accent1"/>
              </a:buClr>
              <a:buSzPct val="120000"/>
              <a:buFont typeface="Arial" pitchFamily="34" charset="0"/>
              <a:buChar char="•"/>
            </a:pPr>
            <a:r>
              <a:rPr lang="fr-FR" dirty="0" smtClean="0"/>
              <a:t>Cinquième niveau</a:t>
            </a:r>
            <a:endParaRPr lang="en-US" dirty="0"/>
          </a:p>
        </p:txBody>
      </p:sp>
      <p:sp>
        <p:nvSpPr>
          <p:cNvPr id="5" name="Text Placeholder 4"/>
          <p:cNvSpPr>
            <a:spLocks noGrp="1"/>
          </p:cNvSpPr>
          <p:nvPr>
            <p:ph type="body" sz="quarter" idx="3"/>
          </p:nvPr>
        </p:nvSpPr>
        <p:spPr>
          <a:xfrm>
            <a:off x="4419600" y="1535113"/>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Modifiez les styles du texte du masque</a:t>
            </a:r>
          </a:p>
        </p:txBody>
      </p:sp>
      <p:sp>
        <p:nvSpPr>
          <p:cNvPr id="6" name="Content Placeholder 5"/>
          <p:cNvSpPr>
            <a:spLocks noGrp="1"/>
          </p:cNvSpPr>
          <p:nvPr>
            <p:ph sz="quarter" idx="4"/>
          </p:nvPr>
        </p:nvSpPr>
        <p:spPr>
          <a:xfrm>
            <a:off x="4419600" y="2174874"/>
            <a:ext cx="3824808" cy="4206453"/>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dirty="0" smtClean="0"/>
              <a:t>Modifiez les styles du texte du masque</a:t>
            </a:r>
          </a:p>
          <a:p>
            <a:pPr marL="640080" lvl="1" indent="-228600" algn="l" defTabSz="914400" rtl="0" eaLnBrk="1" latinLnBrk="0" hangingPunct="1">
              <a:spcBef>
                <a:spcPct val="20000"/>
              </a:spcBef>
              <a:buClr>
                <a:schemeClr val="tx2"/>
              </a:buClr>
              <a:buSzPct val="120000"/>
              <a:buFont typeface="Arial" pitchFamily="34" charset="0"/>
              <a:buChar char="•"/>
            </a:pPr>
            <a:r>
              <a:rPr lang="fr-FR" dirty="0" smtClean="0"/>
              <a:t>Deuxième niveau</a:t>
            </a:r>
          </a:p>
          <a:p>
            <a:pPr marL="1005840" lvl="2" indent="-228600" algn="l" defTabSz="914400" rtl="0" eaLnBrk="1" latinLnBrk="0" hangingPunct="1">
              <a:spcBef>
                <a:spcPct val="20000"/>
              </a:spcBef>
              <a:buClr>
                <a:schemeClr val="accent1"/>
              </a:buClr>
              <a:buSzPct val="120000"/>
              <a:buFont typeface="Arial" pitchFamily="34" charset="0"/>
              <a:buChar char="•"/>
            </a:pPr>
            <a:r>
              <a:rPr lang="fr-FR" dirty="0" smtClean="0"/>
              <a:t>Troisième niveau</a:t>
            </a:r>
          </a:p>
          <a:p>
            <a:pPr marL="1280160" lvl="3" indent="-228600" algn="l" defTabSz="914400" rtl="0" eaLnBrk="1" latinLnBrk="0" hangingPunct="1">
              <a:spcBef>
                <a:spcPct val="20000"/>
              </a:spcBef>
              <a:buClr>
                <a:schemeClr val="tx2"/>
              </a:buClr>
              <a:buSzPct val="120000"/>
              <a:buFont typeface="Arial" pitchFamily="34" charset="0"/>
              <a:buChar char="•"/>
            </a:pPr>
            <a:r>
              <a:rPr lang="fr-FR" dirty="0" smtClean="0"/>
              <a:t>Quatrième niveau</a:t>
            </a:r>
          </a:p>
          <a:p>
            <a:pPr lvl="4"/>
            <a:r>
              <a:rPr lang="fr-FR" dirty="0" smtClean="0"/>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dirty="0"/>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Acquisitions - (4) Receiving</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dirty="0" smtClean="0"/>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dirty="0"/>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Acquisitions - (4) Receiving</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FF9900"/>
                </a:solidFill>
              </a:defRPr>
            </a:lvl1pPr>
          </a:lstStyle>
          <a:p>
            <a:r>
              <a:rPr lang="fr-BE" smtClean="0"/>
              <a:t>Alma @ ULg - Acquisitions - (4) Receiving</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8458200" y="0"/>
            <a:ext cx="685800" cy="6858000"/>
          </a:xfrm>
          <a:prstGeom prst="rect">
            <a:avLst/>
          </a:prstGeom>
          <a:solidFill>
            <a:srgbClr val="585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C7B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500" b="1" baseline="0">
                <a:solidFill>
                  <a:srgbClr val="FFFFFF"/>
                </a:solidFill>
              </a:defRPr>
            </a:lvl1pPr>
          </a:lstStyle>
          <a:p>
            <a:fld id="{E667ED75-B537-4810-9364-B7D9FE7FDC55}" type="slidenum">
              <a:rPr lang="en-US" smtClean="0"/>
              <a:pPr/>
              <a:t>‹N°›</a:t>
            </a:fld>
            <a:endParaRPr lang="en-US" dirty="0"/>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FF9900"/>
                </a:solidFill>
              </a:defRPr>
            </a:lvl1pPr>
          </a:lstStyle>
          <a:p>
            <a:r>
              <a:rPr lang="fr-BE" smtClean="0"/>
              <a:t>Alma @ ULg - Acquisitions - (4) Receiving</a:t>
            </a:r>
            <a:endParaRPr lang="en-US" dirty="0"/>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12" y="6394513"/>
            <a:ext cx="864096" cy="490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552" y="2204864"/>
            <a:ext cx="7620000" cy="1143000"/>
          </a:xfrm>
        </p:spPr>
        <p:txBody>
          <a:bodyPr/>
          <a:lstStyle/>
          <a:p>
            <a:pPr fontAlgn="base"/>
            <a:r>
              <a:rPr lang="fr-BE" dirty="0"/>
              <a:t> (4)	</a:t>
            </a:r>
            <a:r>
              <a:rPr lang="fr-BE" dirty="0" err="1"/>
              <a:t>Receiving</a:t>
            </a:r>
            <a:endParaRPr lang="fr-BE" dirty="0"/>
          </a:p>
        </p:txBody>
      </p:sp>
      <p:sp>
        <p:nvSpPr>
          <p:cNvPr id="5" name="ZoneTexte 4"/>
          <p:cNvSpPr txBox="1"/>
          <p:nvPr/>
        </p:nvSpPr>
        <p:spPr>
          <a:xfrm>
            <a:off x="4139952" y="303024"/>
            <a:ext cx="4216549" cy="461665"/>
          </a:xfrm>
          <a:prstGeom prst="rect">
            <a:avLst/>
          </a:prstGeom>
          <a:noFill/>
        </p:spPr>
        <p:txBody>
          <a:bodyPr wrap="square" rtlCol="0">
            <a:spAutoFit/>
          </a:bodyPr>
          <a:lstStyle/>
          <a:p>
            <a:pPr algn="r"/>
            <a:r>
              <a:rPr lang="fr-BE" sz="2400" b="1" dirty="0" smtClean="0">
                <a:solidFill>
                  <a:schemeClr val="tx2"/>
                </a:solidFill>
              </a:rPr>
              <a:t>Alma @ ULg - Acquisitions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1" y="0"/>
            <a:ext cx="3473886" cy="98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6084168" y="6520872"/>
            <a:ext cx="2319754" cy="307777"/>
          </a:xfrm>
          <a:prstGeom prst="rect">
            <a:avLst/>
          </a:prstGeom>
          <a:noFill/>
        </p:spPr>
        <p:txBody>
          <a:bodyPr wrap="square" rtlCol="0">
            <a:spAutoFit/>
          </a:bodyPr>
          <a:lstStyle/>
          <a:p>
            <a:pPr algn="r"/>
            <a:r>
              <a:rPr lang="fr-BE" sz="1400" i="1" dirty="0" smtClean="0"/>
              <a:t>Version du </a:t>
            </a:r>
            <a:r>
              <a:rPr lang="fr-BE" sz="1400" i="1" dirty="0" smtClean="0"/>
              <a:t>4 novembre </a:t>
            </a:r>
            <a:r>
              <a:rPr lang="fr-BE" sz="1400" i="1" dirty="0" smtClean="0"/>
              <a:t>2015</a:t>
            </a:r>
            <a:endParaRPr lang="fr-BE" sz="1400" i="1"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573015"/>
            <a:ext cx="2664296" cy="2220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41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Réception </a:t>
            </a:r>
            <a:r>
              <a:rPr lang="fr-BE" dirty="0" smtClean="0"/>
              <a:t>(5.)</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196752"/>
            <a:ext cx="2880320" cy="2822249"/>
          </a:xfrm>
          <a:ln w="19050">
            <a:solidFill>
              <a:srgbClr val="FF3300"/>
            </a:solidFill>
            <a:prstDash val="sysDash"/>
          </a:ln>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10</a:t>
            </a:fld>
            <a:endParaRPr lang="en-US" dirty="0"/>
          </a:p>
        </p:txBody>
      </p:sp>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Rectangle à coins arrondis 6"/>
          <p:cNvSpPr/>
          <p:nvPr/>
        </p:nvSpPr>
        <p:spPr>
          <a:xfrm>
            <a:off x="971600" y="1556792"/>
            <a:ext cx="1080120" cy="288032"/>
          </a:xfrm>
          <a:prstGeom prst="roundRect">
            <a:avLst>
              <a:gd name="adj" fmla="val 111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ZoneTexte 7"/>
          <p:cNvSpPr txBox="1"/>
          <p:nvPr/>
        </p:nvSpPr>
        <p:spPr>
          <a:xfrm>
            <a:off x="2051720" y="2742019"/>
            <a:ext cx="468693" cy="461665"/>
          </a:xfrm>
          <a:prstGeom prst="rect">
            <a:avLst/>
          </a:prstGeom>
          <a:noFill/>
        </p:spPr>
        <p:txBody>
          <a:bodyPr wrap="square" rtlCol="0">
            <a:spAutoFit/>
          </a:bodyPr>
          <a:lstStyle/>
          <a:p>
            <a:r>
              <a:rPr lang="fr-BE" sz="2400" b="1" dirty="0">
                <a:solidFill>
                  <a:srgbClr val="FF0000"/>
                </a:solidFill>
              </a:rPr>
              <a:t>6</a:t>
            </a:r>
          </a:p>
        </p:txBody>
      </p:sp>
      <p:sp>
        <p:nvSpPr>
          <p:cNvPr id="9" name="Ellipse 8"/>
          <p:cNvSpPr/>
          <p:nvPr/>
        </p:nvSpPr>
        <p:spPr>
          <a:xfrm>
            <a:off x="827584" y="2852936"/>
            <a:ext cx="1224136" cy="2398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39" y="4725143"/>
            <a:ext cx="6800825" cy="1360165"/>
          </a:xfrm>
          <a:prstGeom prst="rect">
            <a:avLst/>
          </a:prstGeom>
          <a:ln w="19050">
            <a:solidFill>
              <a:srgbClr val="FF3300"/>
            </a:solidFill>
            <a:prstDash val="sysDash"/>
          </a:ln>
        </p:spPr>
      </p:pic>
      <p:sp>
        <p:nvSpPr>
          <p:cNvPr id="11" name="ZoneTexte 10"/>
          <p:cNvSpPr txBox="1"/>
          <p:nvPr/>
        </p:nvSpPr>
        <p:spPr>
          <a:xfrm flipH="1">
            <a:off x="7236296" y="4750461"/>
            <a:ext cx="459027" cy="461665"/>
          </a:xfrm>
          <a:prstGeom prst="rect">
            <a:avLst/>
          </a:prstGeom>
          <a:noFill/>
        </p:spPr>
        <p:txBody>
          <a:bodyPr wrap="square" rtlCol="0">
            <a:spAutoFit/>
          </a:bodyPr>
          <a:lstStyle/>
          <a:p>
            <a:r>
              <a:rPr lang="fr-BE" sz="2400" b="1" dirty="0">
                <a:solidFill>
                  <a:srgbClr val="FF0000"/>
                </a:solidFill>
              </a:rPr>
              <a:t>7</a:t>
            </a:r>
          </a:p>
        </p:txBody>
      </p:sp>
      <p:sp>
        <p:nvSpPr>
          <p:cNvPr id="12" name="Ellipse 11"/>
          <p:cNvSpPr/>
          <p:nvPr/>
        </p:nvSpPr>
        <p:spPr>
          <a:xfrm flipH="1">
            <a:off x="2286066" y="5136742"/>
            <a:ext cx="559830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cxnSp>
        <p:nvCxnSpPr>
          <p:cNvPr id="13" name="Connecteur droit avec flèche 12"/>
          <p:cNvCxnSpPr/>
          <p:nvPr/>
        </p:nvCxnSpPr>
        <p:spPr>
          <a:xfrm>
            <a:off x="2339752" y="4106981"/>
            <a:ext cx="720080" cy="54615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5664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a:bodyPr>
          <a:lstStyle/>
          <a:p>
            <a:pPr marL="712788" indent="-439738"/>
            <a:endParaRPr lang="fr-BE" sz="2800" dirty="0" smtClean="0"/>
          </a:p>
          <a:p>
            <a:pPr marL="712788" indent="-439738"/>
            <a:r>
              <a:rPr lang="fr-BE" sz="2800" dirty="0">
                <a:solidFill>
                  <a:srgbClr val="000000"/>
                </a:solidFill>
              </a:rPr>
              <a:t>Rappel du workflow des achats</a:t>
            </a:r>
          </a:p>
          <a:p>
            <a:pPr marL="712788" indent="-439738"/>
            <a:endParaRPr lang="fr-BE" sz="2800" dirty="0" smtClean="0"/>
          </a:p>
          <a:p>
            <a:pPr marL="712788" indent="-439738"/>
            <a:r>
              <a:rPr lang="fr-BE" sz="2800" dirty="0" smtClean="0"/>
              <a:t>Réception</a:t>
            </a:r>
          </a:p>
          <a:p>
            <a:pPr marL="712788" indent="-439738"/>
            <a:r>
              <a:rPr lang="fr-BE" sz="2800" b="1" dirty="0" smtClean="0">
                <a:solidFill>
                  <a:srgbClr val="FF0000"/>
                </a:solidFill>
              </a:rPr>
              <a:t>Après-réception</a:t>
            </a:r>
          </a:p>
          <a:p>
            <a:pPr marL="712788" indent="-439738"/>
            <a:r>
              <a:rPr lang="fr-BE" sz="2800" dirty="0" smtClean="0"/>
              <a:t>Mise sur présentoir</a:t>
            </a:r>
          </a:p>
          <a:p>
            <a:pPr marL="712788" indent="-439738"/>
            <a:r>
              <a:rPr lang="fr-BE" sz="2800" dirty="0" smtClean="0"/>
              <a:t>Réception de périodiques</a:t>
            </a:r>
          </a:p>
          <a:p>
            <a:pPr marL="712788" indent="-439738"/>
            <a:endParaRPr lang="fr-BE" sz="2800" dirty="0" smtClean="0"/>
          </a:p>
          <a:p>
            <a:pPr marL="712788" indent="-439738"/>
            <a:r>
              <a:rPr lang="fr-BE" sz="2800" dirty="0"/>
              <a:t>A</a:t>
            </a:r>
            <a:r>
              <a:rPr lang="fr-BE" sz="2800" dirty="0" smtClean="0"/>
              <a:t>ctivation (</a:t>
            </a:r>
            <a:r>
              <a:rPr lang="fr-BE" sz="2800" dirty="0" err="1" smtClean="0"/>
              <a:t>eResources</a:t>
            </a:r>
            <a:r>
              <a:rPr lang="fr-BE" sz="2800" dirty="0" smtClean="0"/>
              <a:t>)</a:t>
            </a:r>
            <a:endParaRPr lang="fr-BE" sz="2800" dirty="0"/>
          </a:p>
        </p:txBody>
      </p:sp>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11</a:t>
            </a:fld>
            <a:endParaRPr lang="en-US" dirty="0"/>
          </a:p>
        </p:txBody>
      </p:sp>
    </p:spTree>
    <p:extLst>
      <p:ext uri="{BB962C8B-B14F-4D97-AF65-F5344CB8AC3E}">
        <p14:creationId xmlns:p14="http://schemas.microsoft.com/office/powerpoint/2010/main" val="3297500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près-réception (Alternative A)</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268760"/>
            <a:ext cx="8136904" cy="4704522"/>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ZoneTexte 6"/>
          <p:cNvSpPr txBox="1"/>
          <p:nvPr/>
        </p:nvSpPr>
        <p:spPr>
          <a:xfrm>
            <a:off x="221629" y="4875263"/>
            <a:ext cx="578973" cy="461665"/>
          </a:xfrm>
          <a:prstGeom prst="rect">
            <a:avLst/>
          </a:prstGeom>
          <a:noFill/>
        </p:spPr>
        <p:txBody>
          <a:bodyPr wrap="square" rtlCol="0">
            <a:spAutoFit/>
          </a:bodyPr>
          <a:lstStyle/>
          <a:p>
            <a:r>
              <a:rPr lang="fr-BE" sz="2400" b="1" dirty="0">
                <a:solidFill>
                  <a:srgbClr val="FF0000"/>
                </a:solidFill>
              </a:rPr>
              <a:t>1</a:t>
            </a:r>
          </a:p>
        </p:txBody>
      </p:sp>
      <p:sp>
        <p:nvSpPr>
          <p:cNvPr id="8" name="Ellipse 7"/>
          <p:cNvSpPr/>
          <p:nvPr/>
        </p:nvSpPr>
        <p:spPr>
          <a:xfrm>
            <a:off x="467544" y="4870786"/>
            <a:ext cx="1512168" cy="166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9" name="Ellipse 8"/>
          <p:cNvSpPr/>
          <p:nvPr/>
        </p:nvSpPr>
        <p:spPr>
          <a:xfrm>
            <a:off x="800602" y="1268760"/>
            <a:ext cx="103509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12</a:t>
            </a:fld>
            <a:endParaRPr lang="en-US" dirty="0"/>
          </a:p>
        </p:txBody>
      </p:sp>
    </p:spTree>
    <p:extLst>
      <p:ext uri="{BB962C8B-B14F-4D97-AF65-F5344CB8AC3E}">
        <p14:creationId xmlns:p14="http://schemas.microsoft.com/office/powerpoint/2010/main" val="423608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près-réception </a:t>
            </a:r>
            <a:r>
              <a:rPr lang="fr-BE" dirty="0"/>
              <a:t>(Alternative A)</a:t>
            </a: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340768"/>
            <a:ext cx="7993063" cy="3816424"/>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9" name="ZoneTexte 8"/>
          <p:cNvSpPr txBox="1"/>
          <p:nvPr/>
        </p:nvSpPr>
        <p:spPr>
          <a:xfrm>
            <a:off x="181428" y="2031231"/>
            <a:ext cx="358124" cy="461665"/>
          </a:xfrm>
          <a:prstGeom prst="rect">
            <a:avLst/>
          </a:prstGeom>
          <a:noFill/>
        </p:spPr>
        <p:txBody>
          <a:bodyPr wrap="square" rtlCol="0">
            <a:spAutoFit/>
          </a:bodyPr>
          <a:lstStyle/>
          <a:p>
            <a:r>
              <a:rPr lang="fr-BE" sz="2400" b="1" dirty="0">
                <a:solidFill>
                  <a:srgbClr val="FF0000"/>
                </a:solidFill>
              </a:rPr>
              <a:t>1</a:t>
            </a:r>
          </a:p>
        </p:txBody>
      </p:sp>
      <p:sp>
        <p:nvSpPr>
          <p:cNvPr id="10" name="Rectangle à coins arrondis 9"/>
          <p:cNvSpPr/>
          <p:nvPr/>
        </p:nvSpPr>
        <p:spPr>
          <a:xfrm>
            <a:off x="199858" y="1916235"/>
            <a:ext cx="7992889" cy="485471"/>
          </a:xfrm>
          <a:prstGeom prst="roundRect">
            <a:avLst>
              <a:gd name="adj" fmla="val 932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à coins arrondis 11"/>
          <p:cNvSpPr/>
          <p:nvPr/>
        </p:nvSpPr>
        <p:spPr>
          <a:xfrm>
            <a:off x="199858" y="2532684"/>
            <a:ext cx="7396477" cy="766121"/>
          </a:xfrm>
          <a:prstGeom prst="roundRect">
            <a:avLst>
              <a:gd name="adj" fmla="val 932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199859" y="2837140"/>
            <a:ext cx="358124" cy="461665"/>
          </a:xfrm>
          <a:prstGeom prst="rect">
            <a:avLst/>
          </a:prstGeom>
          <a:noFill/>
        </p:spPr>
        <p:txBody>
          <a:bodyPr wrap="square" rtlCol="0">
            <a:spAutoFit/>
          </a:bodyPr>
          <a:lstStyle/>
          <a:p>
            <a:r>
              <a:rPr lang="fr-BE" sz="2400" b="1" dirty="0">
                <a:solidFill>
                  <a:srgbClr val="FF0000"/>
                </a:solidFill>
              </a:rPr>
              <a:t>2</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13</a:t>
            </a:fld>
            <a:endParaRPr lang="en-US" dirty="0"/>
          </a:p>
        </p:txBody>
      </p:sp>
    </p:spTree>
    <p:extLst>
      <p:ext uri="{BB962C8B-B14F-4D97-AF65-F5344CB8AC3E}">
        <p14:creationId xmlns:p14="http://schemas.microsoft.com/office/powerpoint/2010/main" val="397636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près-réception </a:t>
            </a:r>
            <a:r>
              <a:rPr lang="fr-BE" dirty="0"/>
              <a:t>(Alternative A)</a:t>
            </a: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412776"/>
            <a:ext cx="8136384" cy="4045050"/>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ZoneTexte 6"/>
          <p:cNvSpPr txBox="1"/>
          <p:nvPr/>
        </p:nvSpPr>
        <p:spPr>
          <a:xfrm>
            <a:off x="323528" y="3717032"/>
            <a:ext cx="398953" cy="461665"/>
          </a:xfrm>
          <a:prstGeom prst="rect">
            <a:avLst/>
          </a:prstGeom>
          <a:noFill/>
        </p:spPr>
        <p:txBody>
          <a:bodyPr wrap="square" rtlCol="0">
            <a:spAutoFit/>
          </a:bodyPr>
          <a:lstStyle/>
          <a:p>
            <a:r>
              <a:rPr lang="fr-BE" sz="2400" b="1" dirty="0">
                <a:solidFill>
                  <a:srgbClr val="FF0000"/>
                </a:solidFill>
              </a:rPr>
              <a:t>3</a:t>
            </a:r>
          </a:p>
        </p:txBody>
      </p:sp>
      <p:sp>
        <p:nvSpPr>
          <p:cNvPr id="8" name="Ellipse 7"/>
          <p:cNvSpPr/>
          <p:nvPr/>
        </p:nvSpPr>
        <p:spPr>
          <a:xfrm>
            <a:off x="323528" y="3573016"/>
            <a:ext cx="345638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2" name="Ellipse 11"/>
          <p:cNvSpPr/>
          <p:nvPr/>
        </p:nvSpPr>
        <p:spPr>
          <a:xfrm>
            <a:off x="7491635" y="2924944"/>
            <a:ext cx="93610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3" name="ZoneTexte 12"/>
          <p:cNvSpPr txBox="1"/>
          <p:nvPr/>
        </p:nvSpPr>
        <p:spPr>
          <a:xfrm>
            <a:off x="7164288" y="2895327"/>
            <a:ext cx="398953" cy="461665"/>
          </a:xfrm>
          <a:prstGeom prst="rect">
            <a:avLst/>
          </a:prstGeom>
          <a:noFill/>
        </p:spPr>
        <p:txBody>
          <a:bodyPr wrap="square" rtlCol="0">
            <a:spAutoFit/>
          </a:bodyPr>
          <a:lstStyle/>
          <a:p>
            <a:r>
              <a:rPr lang="fr-BE" sz="2400" b="1" dirty="0">
                <a:solidFill>
                  <a:srgbClr val="FF0000"/>
                </a:solidFill>
              </a:rPr>
              <a:t>4</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14</a:t>
            </a:fld>
            <a:endParaRPr lang="en-US" dirty="0"/>
          </a:p>
        </p:txBody>
      </p:sp>
    </p:spTree>
    <p:extLst>
      <p:ext uri="{BB962C8B-B14F-4D97-AF65-F5344CB8AC3E}">
        <p14:creationId xmlns:p14="http://schemas.microsoft.com/office/powerpoint/2010/main" val="993935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près-réception </a:t>
            </a:r>
            <a:r>
              <a:rPr lang="fr-BE" dirty="0"/>
              <a:t>(Alternative A)</a:t>
            </a:r>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277" y="1484784"/>
            <a:ext cx="8131611" cy="4608512"/>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Ellipse 6"/>
          <p:cNvSpPr/>
          <p:nvPr/>
        </p:nvSpPr>
        <p:spPr>
          <a:xfrm>
            <a:off x="7380312" y="3314601"/>
            <a:ext cx="93610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7052965" y="3602633"/>
            <a:ext cx="398953" cy="461665"/>
          </a:xfrm>
          <a:prstGeom prst="rect">
            <a:avLst/>
          </a:prstGeom>
          <a:noFill/>
        </p:spPr>
        <p:txBody>
          <a:bodyPr wrap="square" rtlCol="0">
            <a:spAutoFit/>
          </a:bodyPr>
          <a:lstStyle/>
          <a:p>
            <a:r>
              <a:rPr lang="fr-BE" sz="2400" b="1" dirty="0">
                <a:solidFill>
                  <a:srgbClr val="FF0000"/>
                </a:solidFill>
              </a:rPr>
              <a:t>A</a:t>
            </a:r>
          </a:p>
        </p:txBody>
      </p:sp>
      <p:sp>
        <p:nvSpPr>
          <p:cNvPr id="9" name="Ellipse 8"/>
          <p:cNvSpPr/>
          <p:nvPr/>
        </p:nvSpPr>
        <p:spPr>
          <a:xfrm>
            <a:off x="7380312" y="3975447"/>
            <a:ext cx="648072" cy="3176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1" name="Ellipse 10"/>
          <p:cNvSpPr/>
          <p:nvPr/>
        </p:nvSpPr>
        <p:spPr>
          <a:xfrm>
            <a:off x="323528" y="3314601"/>
            <a:ext cx="504056" cy="29641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2" name="Ellipse 11"/>
          <p:cNvSpPr/>
          <p:nvPr/>
        </p:nvSpPr>
        <p:spPr>
          <a:xfrm>
            <a:off x="2699792" y="5157192"/>
            <a:ext cx="576064" cy="29641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3" name="ZoneTexte 12"/>
          <p:cNvSpPr txBox="1"/>
          <p:nvPr/>
        </p:nvSpPr>
        <p:spPr>
          <a:xfrm>
            <a:off x="176603" y="3514700"/>
            <a:ext cx="650981" cy="461665"/>
          </a:xfrm>
          <a:prstGeom prst="rect">
            <a:avLst/>
          </a:prstGeom>
          <a:noFill/>
        </p:spPr>
        <p:txBody>
          <a:bodyPr wrap="square" rtlCol="0">
            <a:spAutoFit/>
          </a:bodyPr>
          <a:lstStyle/>
          <a:p>
            <a:r>
              <a:rPr lang="fr-BE" sz="2400" b="1" dirty="0" smtClean="0">
                <a:solidFill>
                  <a:srgbClr val="92D050"/>
                </a:solidFill>
              </a:rPr>
              <a:t>B.1</a:t>
            </a:r>
            <a:endParaRPr lang="fr-BE" sz="2400" b="1" dirty="0">
              <a:solidFill>
                <a:srgbClr val="92D050"/>
              </a:solidFill>
            </a:endParaRPr>
          </a:p>
        </p:txBody>
      </p:sp>
      <p:sp>
        <p:nvSpPr>
          <p:cNvPr id="14" name="ZoneTexte 13"/>
          <p:cNvSpPr txBox="1"/>
          <p:nvPr/>
        </p:nvSpPr>
        <p:spPr>
          <a:xfrm>
            <a:off x="3210144" y="5222775"/>
            <a:ext cx="713784" cy="461665"/>
          </a:xfrm>
          <a:prstGeom prst="rect">
            <a:avLst/>
          </a:prstGeom>
          <a:noFill/>
        </p:spPr>
        <p:txBody>
          <a:bodyPr wrap="square" rtlCol="0">
            <a:spAutoFit/>
          </a:bodyPr>
          <a:lstStyle/>
          <a:p>
            <a:r>
              <a:rPr lang="fr-BE" sz="2400" b="1" dirty="0" smtClean="0">
                <a:solidFill>
                  <a:srgbClr val="92D050"/>
                </a:solidFill>
              </a:rPr>
              <a:t>B.2</a:t>
            </a:r>
            <a:endParaRPr lang="fr-BE" sz="2400" b="1" dirty="0">
              <a:solidFill>
                <a:srgbClr val="92D050"/>
              </a:solidFill>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15</a:t>
            </a:fld>
            <a:endParaRPr lang="en-US" dirty="0"/>
          </a:p>
        </p:txBody>
      </p:sp>
    </p:spTree>
    <p:extLst>
      <p:ext uri="{BB962C8B-B14F-4D97-AF65-F5344CB8AC3E}">
        <p14:creationId xmlns:p14="http://schemas.microsoft.com/office/powerpoint/2010/main" val="301046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près-réception </a:t>
            </a:r>
            <a:r>
              <a:rPr lang="fr-BE" dirty="0"/>
              <a:t>(Alternative A</a:t>
            </a:r>
            <a:r>
              <a:rPr lang="fr-BE" dirty="0" smtClean="0"/>
              <a:t>)</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124744"/>
            <a:ext cx="7993063" cy="2535535"/>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Ellipse 6"/>
          <p:cNvSpPr/>
          <p:nvPr/>
        </p:nvSpPr>
        <p:spPr>
          <a:xfrm>
            <a:off x="5364088" y="1268760"/>
            <a:ext cx="2944774"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5194009" y="1430778"/>
            <a:ext cx="340158" cy="461665"/>
          </a:xfrm>
          <a:prstGeom prst="rect">
            <a:avLst/>
          </a:prstGeom>
          <a:noFill/>
        </p:spPr>
        <p:txBody>
          <a:bodyPr wrap="none" rtlCol="0">
            <a:spAutoFit/>
          </a:bodyPr>
          <a:lstStyle/>
          <a:p>
            <a:r>
              <a:rPr lang="fr-BE" sz="2400" b="1" dirty="0">
                <a:solidFill>
                  <a:srgbClr val="FF0000"/>
                </a:solidFill>
              </a:rPr>
              <a:t>1</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4229420"/>
            <a:ext cx="6696075" cy="1676400"/>
          </a:xfrm>
          <a:prstGeom prst="rect">
            <a:avLst/>
          </a:prstGeom>
          <a:ln>
            <a:solidFill>
              <a:srgbClr val="FF3300"/>
            </a:solidFill>
            <a:prstDash val="sysDash"/>
          </a:ln>
        </p:spPr>
      </p:pic>
      <p:sp>
        <p:nvSpPr>
          <p:cNvPr id="11" name="Ellipse 10"/>
          <p:cNvSpPr/>
          <p:nvPr/>
        </p:nvSpPr>
        <p:spPr>
          <a:xfrm>
            <a:off x="3092624" y="4890583"/>
            <a:ext cx="3442666"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2" name="ZoneTexte 11"/>
          <p:cNvSpPr txBox="1"/>
          <p:nvPr/>
        </p:nvSpPr>
        <p:spPr>
          <a:xfrm>
            <a:off x="2843808" y="5055567"/>
            <a:ext cx="340158" cy="461665"/>
          </a:xfrm>
          <a:prstGeom prst="rect">
            <a:avLst/>
          </a:prstGeom>
          <a:noFill/>
        </p:spPr>
        <p:txBody>
          <a:bodyPr wrap="none" rtlCol="0">
            <a:spAutoFit/>
          </a:bodyPr>
          <a:lstStyle/>
          <a:p>
            <a:r>
              <a:rPr lang="fr-BE" sz="2400" b="1" dirty="0">
                <a:solidFill>
                  <a:srgbClr val="FF0000"/>
                </a:solidFill>
              </a:rPr>
              <a:t>2</a:t>
            </a:r>
          </a:p>
        </p:txBody>
      </p:sp>
      <p:cxnSp>
        <p:nvCxnSpPr>
          <p:cNvPr id="13" name="Connecteur droit avec flèche 12"/>
          <p:cNvCxnSpPr/>
          <p:nvPr/>
        </p:nvCxnSpPr>
        <p:spPr>
          <a:xfrm flipH="1">
            <a:off x="4813957" y="1772816"/>
            <a:ext cx="2022519" cy="237626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9" name="Espace réservé du numéro de diapositive 8"/>
          <p:cNvSpPr>
            <a:spLocks noGrp="1"/>
          </p:cNvSpPr>
          <p:nvPr>
            <p:ph type="sldNum" sz="quarter" idx="12"/>
          </p:nvPr>
        </p:nvSpPr>
        <p:spPr/>
        <p:txBody>
          <a:bodyPr/>
          <a:lstStyle/>
          <a:p>
            <a:fld id="{E667ED75-B537-4810-9364-B7D9FE7FDC55}" type="slidenum">
              <a:rPr lang="en-US" smtClean="0"/>
              <a:pPr/>
              <a:t>16</a:t>
            </a:fld>
            <a:endParaRPr lang="en-US" dirty="0"/>
          </a:p>
        </p:txBody>
      </p:sp>
    </p:spTree>
    <p:extLst>
      <p:ext uri="{BB962C8B-B14F-4D97-AF65-F5344CB8AC3E}">
        <p14:creationId xmlns:p14="http://schemas.microsoft.com/office/powerpoint/2010/main" val="1962705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près-réception </a:t>
            </a:r>
            <a:r>
              <a:rPr lang="fr-BE" dirty="0"/>
              <a:t>(Alternative A</a:t>
            </a:r>
            <a:r>
              <a:rPr lang="fr-BE" dirty="0" smtClean="0"/>
              <a:t>)</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052735"/>
            <a:ext cx="8136904" cy="5014949"/>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Ellipse 6"/>
          <p:cNvSpPr/>
          <p:nvPr/>
        </p:nvSpPr>
        <p:spPr>
          <a:xfrm>
            <a:off x="1043608" y="1124744"/>
            <a:ext cx="10801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9" name="Ellipse 8"/>
          <p:cNvSpPr/>
          <p:nvPr/>
        </p:nvSpPr>
        <p:spPr>
          <a:xfrm>
            <a:off x="4283968" y="2996952"/>
            <a:ext cx="10801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ZoneTexte 9"/>
          <p:cNvSpPr txBox="1"/>
          <p:nvPr/>
        </p:nvSpPr>
        <p:spPr>
          <a:xfrm>
            <a:off x="3956621" y="3176972"/>
            <a:ext cx="460330" cy="461665"/>
          </a:xfrm>
          <a:prstGeom prst="rect">
            <a:avLst/>
          </a:prstGeom>
          <a:noFill/>
        </p:spPr>
        <p:txBody>
          <a:bodyPr wrap="square" rtlCol="0">
            <a:spAutoFit/>
          </a:bodyPr>
          <a:lstStyle/>
          <a:p>
            <a:r>
              <a:rPr lang="fr-BE" sz="2400" b="1" dirty="0">
                <a:solidFill>
                  <a:srgbClr val="FF0000"/>
                </a:solidFill>
              </a:rPr>
              <a:t>3</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17</a:t>
            </a:fld>
            <a:endParaRPr lang="en-US" dirty="0"/>
          </a:p>
        </p:txBody>
      </p:sp>
    </p:spTree>
    <p:extLst>
      <p:ext uri="{BB962C8B-B14F-4D97-AF65-F5344CB8AC3E}">
        <p14:creationId xmlns:p14="http://schemas.microsoft.com/office/powerpoint/2010/main" val="2653736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près-réception </a:t>
            </a:r>
            <a:r>
              <a:rPr lang="fr-BE" dirty="0"/>
              <a:t>(Alternative A</a:t>
            </a:r>
            <a:r>
              <a:rPr lang="fr-BE" dirty="0" smtClean="0"/>
              <a:t>)</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2132856"/>
            <a:ext cx="7121578" cy="3297981"/>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Ellipse 6"/>
          <p:cNvSpPr/>
          <p:nvPr/>
        </p:nvSpPr>
        <p:spPr>
          <a:xfrm>
            <a:off x="3246988" y="4005064"/>
            <a:ext cx="10801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4211960" y="4201929"/>
            <a:ext cx="460330" cy="461665"/>
          </a:xfrm>
          <a:prstGeom prst="rect">
            <a:avLst/>
          </a:prstGeom>
          <a:noFill/>
        </p:spPr>
        <p:txBody>
          <a:bodyPr wrap="square" rtlCol="0">
            <a:spAutoFit/>
          </a:bodyPr>
          <a:lstStyle/>
          <a:p>
            <a:r>
              <a:rPr lang="fr-BE" sz="2400" b="1" dirty="0">
                <a:solidFill>
                  <a:srgbClr val="FF0000"/>
                </a:solidFill>
              </a:rPr>
              <a:t>4</a:t>
            </a:r>
          </a:p>
        </p:txBody>
      </p:sp>
      <p:sp>
        <p:nvSpPr>
          <p:cNvPr id="9" name="Ellipse 8"/>
          <p:cNvSpPr/>
          <p:nvPr/>
        </p:nvSpPr>
        <p:spPr>
          <a:xfrm>
            <a:off x="5940152" y="3960676"/>
            <a:ext cx="504056" cy="3324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ZoneTexte 9"/>
          <p:cNvSpPr txBox="1"/>
          <p:nvPr/>
        </p:nvSpPr>
        <p:spPr>
          <a:xfrm>
            <a:off x="6343918" y="4119581"/>
            <a:ext cx="460330" cy="461665"/>
          </a:xfrm>
          <a:prstGeom prst="rect">
            <a:avLst/>
          </a:prstGeom>
          <a:noFill/>
        </p:spPr>
        <p:txBody>
          <a:bodyPr wrap="square" rtlCol="0">
            <a:spAutoFit/>
          </a:bodyPr>
          <a:lstStyle/>
          <a:p>
            <a:r>
              <a:rPr lang="fr-BE" sz="2400" b="1" dirty="0">
                <a:solidFill>
                  <a:srgbClr val="FF0000"/>
                </a:solidFill>
              </a:rPr>
              <a:t>5</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18</a:t>
            </a:fld>
            <a:endParaRPr lang="en-US" dirty="0"/>
          </a:p>
        </p:txBody>
      </p:sp>
    </p:spTree>
    <p:extLst>
      <p:ext uri="{BB962C8B-B14F-4D97-AF65-F5344CB8AC3E}">
        <p14:creationId xmlns:p14="http://schemas.microsoft.com/office/powerpoint/2010/main" val="2598036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près-réception </a:t>
            </a:r>
            <a:r>
              <a:rPr lang="fr-BE" dirty="0"/>
              <a:t>(Alternative </a:t>
            </a:r>
            <a:r>
              <a:rPr lang="fr-BE" dirty="0" smtClean="0"/>
              <a:t>B)</a:t>
            </a:r>
            <a:endParaRPr lang="fr-BE" dirty="0"/>
          </a:p>
        </p:txBody>
      </p:sp>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pic>
        <p:nvPicPr>
          <p:cNvPr id="8" name="Espace réservé du contenu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7344" y="1497012"/>
            <a:ext cx="7820025" cy="4819650"/>
          </a:xfrm>
        </p:spPr>
      </p:pic>
      <p:sp>
        <p:nvSpPr>
          <p:cNvPr id="10" name="Ellipse 9"/>
          <p:cNvSpPr/>
          <p:nvPr/>
        </p:nvSpPr>
        <p:spPr>
          <a:xfrm>
            <a:off x="1115616" y="1532654"/>
            <a:ext cx="10801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1" name="Ellipse 10"/>
          <p:cNvSpPr/>
          <p:nvPr/>
        </p:nvSpPr>
        <p:spPr>
          <a:xfrm>
            <a:off x="683568" y="5877272"/>
            <a:ext cx="10801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2" name="ZoneTexte 11"/>
          <p:cNvSpPr txBox="1"/>
          <p:nvPr/>
        </p:nvSpPr>
        <p:spPr>
          <a:xfrm>
            <a:off x="1784727" y="6042981"/>
            <a:ext cx="460330" cy="461665"/>
          </a:xfrm>
          <a:prstGeom prst="rect">
            <a:avLst/>
          </a:prstGeom>
          <a:noFill/>
        </p:spPr>
        <p:txBody>
          <a:bodyPr wrap="square" rtlCol="0">
            <a:spAutoFit/>
          </a:bodyPr>
          <a:lstStyle/>
          <a:p>
            <a:r>
              <a:rPr lang="fr-BE" sz="2400" b="1" dirty="0">
                <a:solidFill>
                  <a:srgbClr val="FF0000"/>
                </a:solidFill>
              </a:rPr>
              <a:t>1</a:t>
            </a:r>
          </a:p>
        </p:txBody>
      </p:sp>
      <p:sp>
        <p:nvSpPr>
          <p:cNvPr id="13" name="Ellipse 12"/>
          <p:cNvSpPr/>
          <p:nvPr/>
        </p:nvSpPr>
        <p:spPr>
          <a:xfrm>
            <a:off x="4296065" y="3356992"/>
            <a:ext cx="10801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4" name="ZoneTexte 13"/>
          <p:cNvSpPr txBox="1"/>
          <p:nvPr/>
        </p:nvSpPr>
        <p:spPr>
          <a:xfrm>
            <a:off x="5397224" y="3486199"/>
            <a:ext cx="460330" cy="461665"/>
          </a:xfrm>
          <a:prstGeom prst="rect">
            <a:avLst/>
          </a:prstGeom>
          <a:noFill/>
        </p:spPr>
        <p:txBody>
          <a:bodyPr wrap="square" rtlCol="0">
            <a:spAutoFit/>
          </a:bodyPr>
          <a:lstStyle/>
          <a:p>
            <a:r>
              <a:rPr lang="fr-BE" sz="2400" b="1" dirty="0">
                <a:solidFill>
                  <a:srgbClr val="FF0000"/>
                </a:solidFill>
              </a:rPr>
              <a:t>1</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19</a:t>
            </a:fld>
            <a:endParaRPr lang="en-US" dirty="0"/>
          </a:p>
        </p:txBody>
      </p:sp>
    </p:spTree>
    <p:extLst>
      <p:ext uri="{BB962C8B-B14F-4D97-AF65-F5344CB8AC3E}">
        <p14:creationId xmlns:p14="http://schemas.microsoft.com/office/powerpoint/2010/main" val="2741827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a:bodyPr>
          <a:lstStyle/>
          <a:p>
            <a:pPr marL="712788" indent="-439738"/>
            <a:endParaRPr lang="fr-BE" sz="2800" dirty="0" smtClean="0"/>
          </a:p>
          <a:p>
            <a:pPr marL="712788" indent="-439738"/>
            <a:r>
              <a:rPr lang="fr-BE" sz="2800" b="1" dirty="0">
                <a:solidFill>
                  <a:srgbClr val="FF0000"/>
                </a:solidFill>
              </a:rPr>
              <a:t>Rappel du workflow des achats</a:t>
            </a:r>
          </a:p>
          <a:p>
            <a:pPr marL="712788" indent="-439738"/>
            <a:endParaRPr lang="fr-BE" sz="2800" dirty="0" smtClean="0"/>
          </a:p>
          <a:p>
            <a:pPr marL="712788" indent="-439738"/>
            <a:r>
              <a:rPr lang="fr-BE" sz="2800" dirty="0" smtClean="0"/>
              <a:t>Réception</a:t>
            </a:r>
          </a:p>
          <a:p>
            <a:pPr marL="712788" indent="-439738"/>
            <a:r>
              <a:rPr lang="fr-BE" sz="2800" dirty="0" smtClean="0"/>
              <a:t>Après-réception</a:t>
            </a:r>
          </a:p>
          <a:p>
            <a:pPr marL="712788" indent="-439738"/>
            <a:r>
              <a:rPr lang="fr-BE" sz="2800" dirty="0" smtClean="0"/>
              <a:t>Mise sur présentoir</a:t>
            </a:r>
          </a:p>
          <a:p>
            <a:pPr marL="712788" indent="-439738"/>
            <a:r>
              <a:rPr lang="fr-BE" sz="2800" dirty="0" smtClean="0"/>
              <a:t>Réception de périodiques</a:t>
            </a:r>
          </a:p>
          <a:p>
            <a:pPr marL="712788" indent="-439738"/>
            <a:endParaRPr lang="fr-BE" sz="2800" dirty="0" smtClean="0"/>
          </a:p>
          <a:p>
            <a:pPr marL="712788" indent="-439738"/>
            <a:r>
              <a:rPr lang="fr-BE" sz="2800" dirty="0"/>
              <a:t>A</a:t>
            </a:r>
            <a:r>
              <a:rPr lang="fr-BE" sz="2800" dirty="0" smtClean="0"/>
              <a:t>ctivation (</a:t>
            </a:r>
            <a:r>
              <a:rPr lang="fr-BE" sz="2800" dirty="0" err="1" smtClean="0"/>
              <a:t>eResources</a:t>
            </a:r>
            <a:r>
              <a:rPr lang="fr-BE" sz="2800" dirty="0" smtClean="0"/>
              <a:t>)</a:t>
            </a:r>
            <a:endParaRPr lang="fr-BE" sz="2800" dirty="0"/>
          </a:p>
        </p:txBody>
      </p:sp>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a:t>
            </a:fld>
            <a:endParaRPr lang="en-US" dirty="0"/>
          </a:p>
        </p:txBody>
      </p:sp>
    </p:spTree>
    <p:extLst>
      <p:ext uri="{BB962C8B-B14F-4D97-AF65-F5344CB8AC3E}">
        <p14:creationId xmlns:p14="http://schemas.microsoft.com/office/powerpoint/2010/main" val="3953221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a:t>
            </a:r>
            <a:r>
              <a:rPr lang="fr-BE" dirty="0" smtClean="0"/>
              <a:t>près-réception </a:t>
            </a:r>
            <a:r>
              <a:rPr lang="fr-BE" dirty="0"/>
              <a:t>(Alternative </a:t>
            </a:r>
            <a:r>
              <a:rPr lang="fr-BE" dirty="0" smtClean="0"/>
              <a:t>B)</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101" y="1772816"/>
            <a:ext cx="8135226" cy="4032448"/>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20</a:t>
            </a:fld>
            <a:endParaRPr lang="en-US" dirty="0"/>
          </a:p>
        </p:txBody>
      </p:sp>
      <p:sp>
        <p:nvSpPr>
          <p:cNvPr id="9" name="Ellipse 8"/>
          <p:cNvSpPr/>
          <p:nvPr/>
        </p:nvSpPr>
        <p:spPr>
          <a:xfrm>
            <a:off x="1979712" y="3429000"/>
            <a:ext cx="40324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0" name="ZoneTexte 9"/>
          <p:cNvSpPr txBox="1"/>
          <p:nvPr/>
        </p:nvSpPr>
        <p:spPr>
          <a:xfrm>
            <a:off x="1475656" y="3399383"/>
            <a:ext cx="720080" cy="461665"/>
          </a:xfrm>
          <a:prstGeom prst="rect">
            <a:avLst/>
          </a:prstGeom>
          <a:noFill/>
        </p:spPr>
        <p:txBody>
          <a:bodyPr wrap="square" rtlCol="0">
            <a:spAutoFit/>
          </a:bodyPr>
          <a:lstStyle/>
          <a:p>
            <a:r>
              <a:rPr lang="fr-BE" sz="2400" b="1" dirty="0" smtClean="0">
                <a:solidFill>
                  <a:srgbClr val="FF0000"/>
                </a:solidFill>
              </a:rPr>
              <a:t>2a</a:t>
            </a:r>
            <a:endParaRPr lang="fr-BE" sz="2400" b="1" dirty="0">
              <a:solidFill>
                <a:srgbClr val="FF0000"/>
              </a:solidFill>
            </a:endParaRPr>
          </a:p>
        </p:txBody>
      </p:sp>
      <p:sp>
        <p:nvSpPr>
          <p:cNvPr id="12" name="Rectangle à coins arrondis 11"/>
          <p:cNvSpPr/>
          <p:nvPr/>
        </p:nvSpPr>
        <p:spPr>
          <a:xfrm>
            <a:off x="309387" y="2492896"/>
            <a:ext cx="1454301" cy="470956"/>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13" name="ZoneTexte 12"/>
          <p:cNvSpPr txBox="1"/>
          <p:nvPr/>
        </p:nvSpPr>
        <p:spPr>
          <a:xfrm>
            <a:off x="7596336" y="3408511"/>
            <a:ext cx="720080" cy="461665"/>
          </a:xfrm>
          <a:prstGeom prst="rect">
            <a:avLst/>
          </a:prstGeom>
          <a:noFill/>
        </p:spPr>
        <p:txBody>
          <a:bodyPr wrap="square" rtlCol="0">
            <a:spAutoFit/>
          </a:bodyPr>
          <a:lstStyle/>
          <a:p>
            <a:r>
              <a:rPr lang="fr-BE" sz="2400" b="1" dirty="0" smtClean="0">
                <a:solidFill>
                  <a:srgbClr val="FF0000"/>
                </a:solidFill>
              </a:rPr>
              <a:t>2b</a:t>
            </a:r>
            <a:endParaRPr lang="fr-BE" sz="2400" b="1" dirty="0">
              <a:solidFill>
                <a:srgbClr val="FF0000"/>
              </a:solidFill>
            </a:endParaRPr>
          </a:p>
        </p:txBody>
      </p:sp>
      <p:sp>
        <p:nvSpPr>
          <p:cNvPr id="14" name="Ellipse 13"/>
          <p:cNvSpPr/>
          <p:nvPr/>
        </p:nvSpPr>
        <p:spPr>
          <a:xfrm>
            <a:off x="6228184" y="3429000"/>
            <a:ext cx="136815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5" name="Ellipse 14"/>
          <p:cNvSpPr/>
          <p:nvPr/>
        </p:nvSpPr>
        <p:spPr>
          <a:xfrm>
            <a:off x="1619672" y="3870176"/>
            <a:ext cx="475252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6" name="ZoneTexte 15"/>
          <p:cNvSpPr txBox="1"/>
          <p:nvPr/>
        </p:nvSpPr>
        <p:spPr>
          <a:xfrm>
            <a:off x="1259632" y="3855367"/>
            <a:ext cx="720080" cy="461665"/>
          </a:xfrm>
          <a:prstGeom prst="rect">
            <a:avLst/>
          </a:prstGeom>
          <a:noFill/>
        </p:spPr>
        <p:txBody>
          <a:bodyPr wrap="square" rtlCol="0">
            <a:spAutoFit/>
          </a:bodyPr>
          <a:lstStyle/>
          <a:p>
            <a:r>
              <a:rPr lang="fr-BE" sz="2400" b="1" dirty="0">
                <a:solidFill>
                  <a:srgbClr val="FF0000"/>
                </a:solidFill>
              </a:rPr>
              <a:t>3</a:t>
            </a:r>
          </a:p>
        </p:txBody>
      </p:sp>
    </p:spTree>
    <p:extLst>
      <p:ext uri="{BB962C8B-B14F-4D97-AF65-F5344CB8AC3E}">
        <p14:creationId xmlns:p14="http://schemas.microsoft.com/office/powerpoint/2010/main" val="1659209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a:bodyPr>
          <a:lstStyle/>
          <a:p>
            <a:pPr marL="712788" indent="-439738"/>
            <a:endParaRPr lang="fr-BE" sz="2800" dirty="0" smtClean="0"/>
          </a:p>
          <a:p>
            <a:pPr marL="712788" indent="-439738"/>
            <a:r>
              <a:rPr lang="fr-BE" sz="2800" dirty="0">
                <a:solidFill>
                  <a:srgbClr val="000000"/>
                </a:solidFill>
              </a:rPr>
              <a:t>Rappel du workflow des achats</a:t>
            </a:r>
          </a:p>
          <a:p>
            <a:pPr marL="712788" indent="-439738"/>
            <a:endParaRPr lang="fr-BE" sz="2800" dirty="0" smtClean="0"/>
          </a:p>
          <a:p>
            <a:pPr marL="712788" indent="-439738"/>
            <a:r>
              <a:rPr lang="fr-BE" sz="2800" dirty="0" smtClean="0"/>
              <a:t>Réception</a:t>
            </a:r>
          </a:p>
          <a:p>
            <a:pPr marL="712788" indent="-439738"/>
            <a:r>
              <a:rPr lang="fr-BE" sz="2800" dirty="0" smtClean="0"/>
              <a:t>Après-réception</a:t>
            </a:r>
          </a:p>
          <a:p>
            <a:pPr marL="712788" indent="-439738"/>
            <a:r>
              <a:rPr lang="fr-BE" sz="2800" b="1" dirty="0" smtClean="0">
                <a:solidFill>
                  <a:srgbClr val="FF3300"/>
                </a:solidFill>
              </a:rPr>
              <a:t>Mise sur présentoir</a:t>
            </a:r>
          </a:p>
          <a:p>
            <a:pPr marL="712788" indent="-439738"/>
            <a:r>
              <a:rPr lang="fr-BE" sz="2800" dirty="0" smtClean="0"/>
              <a:t>Réception de périodiques</a:t>
            </a:r>
          </a:p>
          <a:p>
            <a:pPr marL="712788" indent="-439738"/>
            <a:endParaRPr lang="fr-BE" sz="2800" dirty="0" smtClean="0"/>
          </a:p>
          <a:p>
            <a:pPr marL="712788" indent="-439738"/>
            <a:r>
              <a:rPr lang="fr-BE" sz="2800" dirty="0"/>
              <a:t>A</a:t>
            </a:r>
            <a:r>
              <a:rPr lang="fr-BE" sz="2800" dirty="0" smtClean="0"/>
              <a:t>ctivation (</a:t>
            </a:r>
            <a:r>
              <a:rPr lang="fr-BE" sz="2800" dirty="0" err="1" smtClean="0"/>
              <a:t>eResources</a:t>
            </a:r>
            <a:r>
              <a:rPr lang="fr-BE" sz="2800" dirty="0" smtClean="0"/>
              <a:t>)</a:t>
            </a:r>
            <a:endParaRPr lang="fr-BE" sz="2800" dirty="0"/>
          </a:p>
        </p:txBody>
      </p:sp>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21</a:t>
            </a:fld>
            <a:endParaRPr lang="en-US" dirty="0"/>
          </a:p>
        </p:txBody>
      </p:sp>
    </p:spTree>
    <p:extLst>
      <p:ext uri="{BB962C8B-B14F-4D97-AF65-F5344CB8AC3E}">
        <p14:creationId xmlns:p14="http://schemas.microsoft.com/office/powerpoint/2010/main" val="3297500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Mise sur présentoir</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38142"/>
            <a:ext cx="8388424" cy="3799209"/>
          </a:xfrm>
        </p:spPr>
      </p:pic>
      <p:sp>
        <p:nvSpPr>
          <p:cNvPr id="5" name="Espace réservé du pied de page 4"/>
          <p:cNvSpPr>
            <a:spLocks noGrp="1"/>
          </p:cNvSpPr>
          <p:nvPr>
            <p:ph type="ftr" sz="quarter" idx="3"/>
          </p:nvPr>
        </p:nvSpPr>
        <p:spPr/>
        <p:txBody>
          <a:bodyPr/>
          <a:lstStyle/>
          <a:p>
            <a:r>
              <a:rPr lang="fr-BE" dirty="0" smtClean="0"/>
              <a:t>Alma @ ULg - Acquisitions - (4) </a:t>
            </a:r>
            <a:r>
              <a:rPr lang="fr-BE" dirty="0" err="1" smtClean="0"/>
              <a:t>Receiving</a:t>
            </a:r>
            <a:endParaRPr lang="en-US" dirty="0"/>
          </a:p>
        </p:txBody>
      </p:sp>
      <p:sp>
        <p:nvSpPr>
          <p:cNvPr id="8" name="Rectangle à coins arrondis 7"/>
          <p:cNvSpPr/>
          <p:nvPr/>
        </p:nvSpPr>
        <p:spPr>
          <a:xfrm>
            <a:off x="1331640" y="2204864"/>
            <a:ext cx="1584176" cy="36004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9" name="Ellipse 8"/>
          <p:cNvSpPr/>
          <p:nvPr/>
        </p:nvSpPr>
        <p:spPr>
          <a:xfrm>
            <a:off x="827584" y="2695365"/>
            <a:ext cx="3586682" cy="6256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22</a:t>
            </a:fld>
            <a:endParaRPr lang="en-US" dirty="0"/>
          </a:p>
        </p:txBody>
      </p:sp>
      <p:sp>
        <p:nvSpPr>
          <p:cNvPr id="10" name="Ellipse 9"/>
          <p:cNvSpPr/>
          <p:nvPr/>
        </p:nvSpPr>
        <p:spPr>
          <a:xfrm>
            <a:off x="4788024" y="2754198"/>
            <a:ext cx="3442666"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1" name="Rectangle à coins arrondis 10"/>
          <p:cNvSpPr/>
          <p:nvPr/>
        </p:nvSpPr>
        <p:spPr>
          <a:xfrm>
            <a:off x="395536" y="1838898"/>
            <a:ext cx="792088" cy="29395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Tree>
    <p:extLst>
      <p:ext uri="{BB962C8B-B14F-4D97-AF65-F5344CB8AC3E}">
        <p14:creationId xmlns:p14="http://schemas.microsoft.com/office/powerpoint/2010/main" val="4267830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a:bodyPr>
          <a:lstStyle/>
          <a:p>
            <a:pPr marL="712788" indent="-439738"/>
            <a:endParaRPr lang="fr-BE" sz="2800" dirty="0" smtClean="0"/>
          </a:p>
          <a:p>
            <a:pPr marL="712788" indent="-439738"/>
            <a:r>
              <a:rPr lang="fr-BE" sz="2800" dirty="0">
                <a:solidFill>
                  <a:srgbClr val="000000"/>
                </a:solidFill>
              </a:rPr>
              <a:t>Rappel du workflow des achats</a:t>
            </a:r>
          </a:p>
          <a:p>
            <a:pPr marL="712788" indent="-439738"/>
            <a:endParaRPr lang="fr-BE" sz="2800" dirty="0" smtClean="0"/>
          </a:p>
          <a:p>
            <a:pPr marL="712788" indent="-439738"/>
            <a:r>
              <a:rPr lang="fr-BE" sz="2800" dirty="0" smtClean="0"/>
              <a:t>Réception</a:t>
            </a:r>
          </a:p>
          <a:p>
            <a:pPr marL="712788" indent="-439738"/>
            <a:r>
              <a:rPr lang="fr-BE" sz="2800" dirty="0" smtClean="0"/>
              <a:t>Après-réception</a:t>
            </a:r>
          </a:p>
          <a:p>
            <a:pPr marL="712788" indent="-439738"/>
            <a:r>
              <a:rPr lang="fr-BE" sz="2800" dirty="0" smtClean="0"/>
              <a:t>Mise sur présentoir</a:t>
            </a:r>
          </a:p>
          <a:p>
            <a:pPr marL="712788" indent="-439738"/>
            <a:r>
              <a:rPr lang="fr-BE" sz="2800" b="1" dirty="0" smtClean="0">
                <a:solidFill>
                  <a:srgbClr val="FF3300"/>
                </a:solidFill>
              </a:rPr>
              <a:t>Réception de périodiques</a:t>
            </a:r>
          </a:p>
          <a:p>
            <a:pPr marL="712788" indent="-439738"/>
            <a:endParaRPr lang="fr-BE" sz="2800" dirty="0" smtClean="0"/>
          </a:p>
          <a:p>
            <a:pPr marL="712788" indent="-439738"/>
            <a:r>
              <a:rPr lang="fr-BE" sz="2800" dirty="0"/>
              <a:t>A</a:t>
            </a:r>
            <a:r>
              <a:rPr lang="fr-BE" sz="2800" dirty="0" smtClean="0"/>
              <a:t>ctivation (</a:t>
            </a:r>
            <a:r>
              <a:rPr lang="fr-BE" sz="2800" dirty="0" err="1" smtClean="0"/>
              <a:t>eResources</a:t>
            </a:r>
            <a:r>
              <a:rPr lang="fr-BE" sz="2800" dirty="0" smtClean="0"/>
              <a:t>)</a:t>
            </a:r>
            <a:endParaRPr lang="fr-BE" sz="2800" dirty="0"/>
          </a:p>
        </p:txBody>
      </p:sp>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23</a:t>
            </a:fld>
            <a:endParaRPr lang="en-US" dirty="0"/>
          </a:p>
        </p:txBody>
      </p:sp>
    </p:spTree>
    <p:extLst>
      <p:ext uri="{BB962C8B-B14F-4D97-AF65-F5344CB8AC3E}">
        <p14:creationId xmlns:p14="http://schemas.microsoft.com/office/powerpoint/2010/main" val="3297500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Réception de périodiques (</a:t>
            </a:r>
            <a:r>
              <a:rPr lang="fr-BE" dirty="0" smtClean="0"/>
              <a:t>1)</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124744"/>
            <a:ext cx="7993063" cy="2535535"/>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Ellipse 6"/>
          <p:cNvSpPr/>
          <p:nvPr/>
        </p:nvSpPr>
        <p:spPr>
          <a:xfrm>
            <a:off x="5364088" y="1268760"/>
            <a:ext cx="2944774"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5194009" y="1430778"/>
            <a:ext cx="340158" cy="461665"/>
          </a:xfrm>
          <a:prstGeom prst="rect">
            <a:avLst/>
          </a:prstGeom>
          <a:noFill/>
        </p:spPr>
        <p:txBody>
          <a:bodyPr wrap="none" rtlCol="0">
            <a:spAutoFit/>
          </a:bodyPr>
          <a:lstStyle/>
          <a:p>
            <a:r>
              <a:rPr lang="fr-BE" sz="2400" b="1" dirty="0">
                <a:solidFill>
                  <a:srgbClr val="FF0000"/>
                </a:solidFill>
              </a:rPr>
              <a:t>1</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4293096"/>
            <a:ext cx="5812507" cy="1873084"/>
          </a:xfrm>
          <a:prstGeom prst="rect">
            <a:avLst/>
          </a:prstGeom>
          <a:ln>
            <a:solidFill>
              <a:srgbClr val="FF0000"/>
            </a:solidFill>
            <a:prstDash val="dash"/>
          </a:ln>
        </p:spPr>
      </p:pic>
      <p:sp>
        <p:nvSpPr>
          <p:cNvPr id="11" name="Ellipse 10"/>
          <p:cNvSpPr/>
          <p:nvPr/>
        </p:nvSpPr>
        <p:spPr>
          <a:xfrm>
            <a:off x="3721622" y="5067620"/>
            <a:ext cx="3442666"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2" name="ZoneTexte 11"/>
          <p:cNvSpPr txBox="1"/>
          <p:nvPr/>
        </p:nvSpPr>
        <p:spPr>
          <a:xfrm>
            <a:off x="3721622" y="5271591"/>
            <a:ext cx="340158" cy="461665"/>
          </a:xfrm>
          <a:prstGeom prst="rect">
            <a:avLst/>
          </a:prstGeom>
          <a:noFill/>
        </p:spPr>
        <p:txBody>
          <a:bodyPr wrap="none" rtlCol="0">
            <a:spAutoFit/>
          </a:bodyPr>
          <a:lstStyle/>
          <a:p>
            <a:r>
              <a:rPr lang="fr-BE" sz="2400" b="1" dirty="0">
                <a:solidFill>
                  <a:srgbClr val="FF0000"/>
                </a:solidFill>
              </a:rPr>
              <a:t>2</a:t>
            </a:r>
          </a:p>
        </p:txBody>
      </p:sp>
      <p:cxnSp>
        <p:nvCxnSpPr>
          <p:cNvPr id="13" name="Connecteur droit avec flèche 12"/>
          <p:cNvCxnSpPr/>
          <p:nvPr/>
        </p:nvCxnSpPr>
        <p:spPr>
          <a:xfrm flipH="1">
            <a:off x="4813957" y="1772816"/>
            <a:ext cx="2022519" cy="237626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24</a:t>
            </a:fld>
            <a:endParaRPr lang="en-US" dirty="0"/>
          </a:p>
        </p:txBody>
      </p:sp>
    </p:spTree>
    <p:extLst>
      <p:ext uri="{BB962C8B-B14F-4D97-AF65-F5344CB8AC3E}">
        <p14:creationId xmlns:p14="http://schemas.microsoft.com/office/powerpoint/2010/main" val="4226125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Réception de périodiques </a:t>
            </a:r>
            <a:r>
              <a:rPr lang="fr-BE" dirty="0" smtClean="0"/>
              <a:t>(2)</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052736"/>
            <a:ext cx="5903904" cy="4987925"/>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Ellipse 6"/>
          <p:cNvSpPr/>
          <p:nvPr/>
        </p:nvSpPr>
        <p:spPr>
          <a:xfrm>
            <a:off x="1835696" y="1052736"/>
            <a:ext cx="1008112"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1259632" y="4005064"/>
            <a:ext cx="220561" cy="461665"/>
          </a:xfrm>
          <a:prstGeom prst="rect">
            <a:avLst/>
          </a:prstGeom>
          <a:noFill/>
        </p:spPr>
        <p:txBody>
          <a:bodyPr wrap="square" rtlCol="0">
            <a:spAutoFit/>
          </a:bodyPr>
          <a:lstStyle/>
          <a:p>
            <a:r>
              <a:rPr lang="fr-BE" sz="2400" b="1" dirty="0">
                <a:solidFill>
                  <a:srgbClr val="FF0000"/>
                </a:solidFill>
              </a:rPr>
              <a:t>1</a:t>
            </a:r>
          </a:p>
        </p:txBody>
      </p:sp>
      <p:sp>
        <p:nvSpPr>
          <p:cNvPr id="9" name="Ellipse 8"/>
          <p:cNvSpPr/>
          <p:nvPr/>
        </p:nvSpPr>
        <p:spPr>
          <a:xfrm>
            <a:off x="1547664" y="3987062"/>
            <a:ext cx="576064" cy="1620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25</a:t>
            </a:fld>
            <a:endParaRPr lang="en-US" dirty="0"/>
          </a:p>
        </p:txBody>
      </p:sp>
    </p:spTree>
    <p:extLst>
      <p:ext uri="{BB962C8B-B14F-4D97-AF65-F5344CB8AC3E}">
        <p14:creationId xmlns:p14="http://schemas.microsoft.com/office/powerpoint/2010/main" val="2140497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Réception de périodiques </a:t>
            </a:r>
            <a:r>
              <a:rPr lang="fr-BE" dirty="0" smtClean="0"/>
              <a:t>(2)</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5" y="1340768"/>
            <a:ext cx="8280920" cy="4536503"/>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ZoneTexte 6"/>
          <p:cNvSpPr txBox="1"/>
          <p:nvPr/>
        </p:nvSpPr>
        <p:spPr>
          <a:xfrm>
            <a:off x="1475656" y="3195929"/>
            <a:ext cx="261048" cy="461665"/>
          </a:xfrm>
          <a:prstGeom prst="rect">
            <a:avLst/>
          </a:prstGeom>
          <a:noFill/>
        </p:spPr>
        <p:txBody>
          <a:bodyPr wrap="square" rtlCol="0">
            <a:spAutoFit/>
          </a:bodyPr>
          <a:lstStyle/>
          <a:p>
            <a:r>
              <a:rPr lang="fr-BE" sz="2400" b="1" dirty="0">
                <a:solidFill>
                  <a:srgbClr val="FF0000"/>
                </a:solidFill>
              </a:rPr>
              <a:t>2</a:t>
            </a:r>
          </a:p>
        </p:txBody>
      </p:sp>
      <p:sp>
        <p:nvSpPr>
          <p:cNvPr id="8" name="Ellipse 7"/>
          <p:cNvSpPr/>
          <p:nvPr/>
        </p:nvSpPr>
        <p:spPr>
          <a:xfrm>
            <a:off x="793848" y="3212976"/>
            <a:ext cx="681808" cy="1620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9" name="ZoneTexte 8"/>
          <p:cNvSpPr txBox="1"/>
          <p:nvPr/>
        </p:nvSpPr>
        <p:spPr>
          <a:xfrm>
            <a:off x="4990556" y="2203859"/>
            <a:ext cx="261048" cy="461665"/>
          </a:xfrm>
          <a:prstGeom prst="rect">
            <a:avLst/>
          </a:prstGeom>
          <a:noFill/>
        </p:spPr>
        <p:txBody>
          <a:bodyPr wrap="square" rtlCol="0">
            <a:spAutoFit/>
          </a:bodyPr>
          <a:lstStyle/>
          <a:p>
            <a:r>
              <a:rPr lang="fr-BE" sz="2400" b="1" dirty="0">
                <a:solidFill>
                  <a:srgbClr val="FF0000"/>
                </a:solidFill>
              </a:rPr>
              <a:t>3</a:t>
            </a:r>
          </a:p>
        </p:txBody>
      </p:sp>
      <p:sp>
        <p:nvSpPr>
          <p:cNvPr id="10" name="Ellipse 9"/>
          <p:cNvSpPr/>
          <p:nvPr/>
        </p:nvSpPr>
        <p:spPr>
          <a:xfrm>
            <a:off x="3721396" y="2078546"/>
            <a:ext cx="1399684" cy="242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1" name="Ellipse 10"/>
          <p:cNvSpPr/>
          <p:nvPr/>
        </p:nvSpPr>
        <p:spPr>
          <a:xfrm>
            <a:off x="7164288" y="4509120"/>
            <a:ext cx="139968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2" name="ZoneTexte 11"/>
          <p:cNvSpPr txBox="1"/>
          <p:nvPr/>
        </p:nvSpPr>
        <p:spPr>
          <a:xfrm>
            <a:off x="6903240" y="4278287"/>
            <a:ext cx="261048" cy="461665"/>
          </a:xfrm>
          <a:prstGeom prst="rect">
            <a:avLst/>
          </a:prstGeom>
          <a:noFill/>
        </p:spPr>
        <p:txBody>
          <a:bodyPr wrap="square" rtlCol="0">
            <a:spAutoFit/>
          </a:bodyPr>
          <a:lstStyle/>
          <a:p>
            <a:r>
              <a:rPr lang="fr-BE" sz="2400" b="1" dirty="0">
                <a:solidFill>
                  <a:srgbClr val="FF0000"/>
                </a:solidFill>
              </a:rPr>
              <a:t>4</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26</a:t>
            </a:fld>
            <a:endParaRPr lang="en-US" dirty="0"/>
          </a:p>
        </p:txBody>
      </p:sp>
    </p:spTree>
    <p:extLst>
      <p:ext uri="{BB962C8B-B14F-4D97-AF65-F5344CB8AC3E}">
        <p14:creationId xmlns:p14="http://schemas.microsoft.com/office/powerpoint/2010/main" val="1551698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Réception de périodiques (</a:t>
            </a:r>
            <a:r>
              <a:rPr lang="fr-BE" dirty="0" smtClean="0"/>
              <a:t>2)</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2132856"/>
            <a:ext cx="8424936" cy="2664297"/>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Ellipse 6"/>
          <p:cNvSpPr/>
          <p:nvPr/>
        </p:nvSpPr>
        <p:spPr>
          <a:xfrm>
            <a:off x="7884368" y="3861048"/>
            <a:ext cx="79208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7574923" y="3630215"/>
            <a:ext cx="351346" cy="461665"/>
          </a:xfrm>
          <a:prstGeom prst="rect">
            <a:avLst/>
          </a:prstGeom>
          <a:noFill/>
        </p:spPr>
        <p:txBody>
          <a:bodyPr wrap="square" rtlCol="0">
            <a:spAutoFit/>
          </a:bodyPr>
          <a:lstStyle/>
          <a:p>
            <a:r>
              <a:rPr lang="fr-BE" sz="2400" b="1" dirty="0">
                <a:solidFill>
                  <a:srgbClr val="FF0000"/>
                </a:solidFill>
              </a:rPr>
              <a:t>5</a:t>
            </a: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27</a:t>
            </a:fld>
            <a:endParaRPr lang="en-US" dirty="0"/>
          </a:p>
        </p:txBody>
      </p:sp>
    </p:spTree>
    <p:extLst>
      <p:ext uri="{BB962C8B-B14F-4D97-AF65-F5344CB8AC3E}">
        <p14:creationId xmlns:p14="http://schemas.microsoft.com/office/powerpoint/2010/main" val="1608216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a:bodyPr>
          <a:lstStyle/>
          <a:p>
            <a:pPr marL="712788" indent="-439738"/>
            <a:endParaRPr lang="fr-BE" sz="2800" dirty="0" smtClean="0"/>
          </a:p>
          <a:p>
            <a:pPr marL="712788" indent="-439738"/>
            <a:r>
              <a:rPr lang="fr-BE" sz="2800" dirty="0">
                <a:solidFill>
                  <a:srgbClr val="000000"/>
                </a:solidFill>
              </a:rPr>
              <a:t>Rappel du workflow des achats</a:t>
            </a:r>
          </a:p>
          <a:p>
            <a:pPr marL="712788" indent="-439738"/>
            <a:endParaRPr lang="fr-BE" sz="2800" dirty="0" smtClean="0"/>
          </a:p>
          <a:p>
            <a:pPr marL="712788" indent="-439738"/>
            <a:r>
              <a:rPr lang="fr-BE" sz="2800" dirty="0" smtClean="0"/>
              <a:t>Réception</a:t>
            </a:r>
          </a:p>
          <a:p>
            <a:pPr marL="712788" indent="-439738"/>
            <a:r>
              <a:rPr lang="fr-BE" sz="2800" dirty="0" smtClean="0"/>
              <a:t>Après-réception</a:t>
            </a:r>
          </a:p>
          <a:p>
            <a:pPr marL="712788" indent="-439738"/>
            <a:r>
              <a:rPr lang="fr-BE" sz="2800" dirty="0" smtClean="0"/>
              <a:t>Mise sur présentoir</a:t>
            </a:r>
          </a:p>
          <a:p>
            <a:pPr marL="712788" indent="-439738"/>
            <a:r>
              <a:rPr lang="fr-BE" sz="2800" dirty="0" smtClean="0"/>
              <a:t>Réception de périodiques</a:t>
            </a:r>
          </a:p>
          <a:p>
            <a:pPr marL="712788" indent="-439738"/>
            <a:endParaRPr lang="fr-BE" sz="2800" dirty="0" smtClean="0"/>
          </a:p>
          <a:p>
            <a:pPr marL="712788" indent="-439738"/>
            <a:r>
              <a:rPr lang="fr-BE" sz="2800" b="1" dirty="0">
                <a:solidFill>
                  <a:srgbClr val="FF3300"/>
                </a:solidFill>
              </a:rPr>
              <a:t>A</a:t>
            </a:r>
            <a:r>
              <a:rPr lang="fr-BE" sz="2800" b="1" dirty="0" smtClean="0">
                <a:solidFill>
                  <a:srgbClr val="FF3300"/>
                </a:solidFill>
              </a:rPr>
              <a:t>ctivation (</a:t>
            </a:r>
            <a:r>
              <a:rPr lang="fr-BE" sz="2800" b="1" dirty="0" err="1" smtClean="0">
                <a:solidFill>
                  <a:srgbClr val="FF3300"/>
                </a:solidFill>
              </a:rPr>
              <a:t>eResources</a:t>
            </a:r>
            <a:r>
              <a:rPr lang="fr-BE" sz="2800" b="1" dirty="0" smtClean="0">
                <a:solidFill>
                  <a:srgbClr val="FF3300"/>
                </a:solidFill>
              </a:rPr>
              <a:t>)</a:t>
            </a:r>
            <a:endParaRPr lang="fr-BE" sz="2800" b="1" dirty="0">
              <a:solidFill>
                <a:srgbClr val="FF3300"/>
              </a:solidFill>
            </a:endParaRPr>
          </a:p>
        </p:txBody>
      </p:sp>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28</a:t>
            </a:fld>
            <a:endParaRPr lang="en-US" dirty="0"/>
          </a:p>
        </p:txBody>
      </p:sp>
    </p:spTree>
    <p:extLst>
      <p:ext uri="{BB962C8B-B14F-4D97-AF65-F5344CB8AC3E}">
        <p14:creationId xmlns:p14="http://schemas.microsoft.com/office/powerpoint/2010/main" val="3297500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Activation (</a:t>
            </a:r>
            <a:r>
              <a:rPr lang="fr-BE" dirty="0" err="1"/>
              <a:t>eResources</a:t>
            </a:r>
            <a:r>
              <a:rPr lang="fr-BE" dirty="0"/>
              <a:t>)</a:t>
            </a:r>
          </a:p>
        </p:txBody>
      </p:sp>
      <p:sp>
        <p:nvSpPr>
          <p:cNvPr id="3" name="Espace réservé du contenu 2"/>
          <p:cNvSpPr>
            <a:spLocks noGrp="1"/>
          </p:cNvSpPr>
          <p:nvPr>
            <p:ph idx="1"/>
          </p:nvPr>
        </p:nvSpPr>
        <p:spPr>
          <a:xfrm>
            <a:off x="251520" y="1268760"/>
            <a:ext cx="7992888" cy="5132040"/>
          </a:xfrm>
        </p:spPr>
        <p:txBody>
          <a:bodyPr>
            <a:normAutofit/>
          </a:bodyPr>
          <a:lstStyle/>
          <a:p>
            <a:pPr>
              <a:buNone/>
            </a:pPr>
            <a:r>
              <a:rPr lang="fr-BE" sz="2800" dirty="0" smtClean="0"/>
              <a:t>Workflow : </a:t>
            </a:r>
          </a:p>
          <a:p>
            <a:r>
              <a:rPr lang="fr-BE" dirty="0" smtClean="0"/>
              <a:t>Commandes e-</a:t>
            </a:r>
            <a:r>
              <a:rPr lang="fr-BE" dirty="0" err="1" smtClean="0"/>
              <a:t>resources</a:t>
            </a:r>
            <a:r>
              <a:rPr lang="fr-BE" dirty="0" smtClean="0"/>
              <a:t> : rôle Acquisitions dans Alma, activation automatique</a:t>
            </a:r>
          </a:p>
          <a:p>
            <a:endParaRPr lang="fr-BE" dirty="0" smtClean="0">
              <a:solidFill>
                <a:schemeClr val="tx2"/>
              </a:solidFill>
            </a:endParaRPr>
          </a:p>
          <a:p>
            <a:endParaRPr lang="fr-BE" dirty="0" smtClean="0"/>
          </a:p>
          <a:p>
            <a:pPr marL="114300" indent="0">
              <a:buNone/>
            </a:pPr>
            <a:endParaRPr lang="fr-BE" dirty="0" smtClean="0"/>
          </a:p>
          <a:p>
            <a:endParaRPr lang="fr-BE" dirty="0"/>
          </a:p>
          <a:p>
            <a:pPr marL="114300" indent="0">
              <a:buNone/>
            </a:pPr>
            <a:endParaRPr lang="fr-BE" dirty="0" smtClean="0"/>
          </a:p>
        </p:txBody>
      </p:sp>
      <p:sp>
        <p:nvSpPr>
          <p:cNvPr id="4" name="Espace réservé du pied de page 3"/>
          <p:cNvSpPr>
            <a:spLocks noGrp="1"/>
          </p:cNvSpPr>
          <p:nvPr>
            <p:ph type="ftr" sz="quarter" idx="3"/>
          </p:nvPr>
        </p:nvSpPr>
        <p:spPr/>
        <p:txBody>
          <a:bodyPr/>
          <a:lstStyle/>
          <a:p>
            <a:r>
              <a:rPr lang="fr-BE" smtClean="0"/>
              <a:t>Alma @ ULg - Acquisitions - (4) Receiving</a:t>
            </a:r>
            <a:endParaRPr lang="en-US" dirty="0"/>
          </a:p>
        </p:txBody>
      </p:sp>
      <p:graphicFrame>
        <p:nvGraphicFramePr>
          <p:cNvPr id="5" name="Diagramme 4"/>
          <p:cNvGraphicFramePr/>
          <p:nvPr>
            <p:extLst>
              <p:ext uri="{D42A27DB-BD31-4B8C-83A1-F6EECF244321}">
                <p14:modId xmlns:p14="http://schemas.microsoft.com/office/powerpoint/2010/main" val="2275247921"/>
              </p:ext>
            </p:extLst>
          </p:nvPr>
        </p:nvGraphicFramePr>
        <p:xfrm>
          <a:off x="1187624" y="26369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arenthèse fermante 6"/>
          <p:cNvSpPr/>
          <p:nvPr/>
        </p:nvSpPr>
        <p:spPr>
          <a:xfrm rot="5400000">
            <a:off x="3473878" y="3122966"/>
            <a:ext cx="324036" cy="4896544"/>
          </a:xfrm>
          <a:prstGeom prst="rightBracket">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8" name="ZoneTexte 7"/>
          <p:cNvSpPr txBox="1"/>
          <p:nvPr/>
        </p:nvSpPr>
        <p:spPr>
          <a:xfrm>
            <a:off x="3059832" y="5764227"/>
            <a:ext cx="1440160" cy="307777"/>
          </a:xfrm>
          <a:prstGeom prst="rect">
            <a:avLst/>
          </a:prstGeom>
          <a:noFill/>
        </p:spPr>
        <p:txBody>
          <a:bodyPr wrap="square" rtlCol="0">
            <a:spAutoFit/>
          </a:bodyPr>
          <a:lstStyle/>
          <a:p>
            <a:r>
              <a:rPr lang="fr-BE" sz="1400" b="1" dirty="0" smtClean="0">
                <a:solidFill>
                  <a:schemeClr val="tx2"/>
                </a:solidFill>
              </a:rPr>
              <a:t>Acquisitions</a:t>
            </a:r>
            <a:endParaRPr lang="fr-BE" sz="1400" b="1" dirty="0">
              <a:solidFill>
                <a:schemeClr val="tx2"/>
              </a:solidFill>
            </a:endParaRPr>
          </a:p>
        </p:txBody>
      </p:sp>
      <p:sp>
        <p:nvSpPr>
          <p:cNvPr id="9" name="Parenthèse fermante 8"/>
          <p:cNvSpPr/>
          <p:nvPr/>
        </p:nvSpPr>
        <p:spPr>
          <a:xfrm rot="5400000">
            <a:off x="6570222" y="5005507"/>
            <a:ext cx="324036" cy="1152128"/>
          </a:xfrm>
          <a:prstGeom prst="rightBracket">
            <a:avLst/>
          </a:prstGeom>
          <a:ln w="57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0" name="ZoneTexte 9"/>
          <p:cNvSpPr txBox="1"/>
          <p:nvPr/>
        </p:nvSpPr>
        <p:spPr>
          <a:xfrm>
            <a:off x="6171380" y="5733256"/>
            <a:ext cx="1568971" cy="523220"/>
          </a:xfrm>
          <a:prstGeom prst="rect">
            <a:avLst/>
          </a:prstGeom>
          <a:noFill/>
        </p:spPr>
        <p:txBody>
          <a:bodyPr wrap="square" rtlCol="0">
            <a:spAutoFit/>
          </a:bodyPr>
          <a:lstStyle/>
          <a:p>
            <a:r>
              <a:rPr lang="fr-BE" sz="1400" b="1" dirty="0" smtClean="0">
                <a:solidFill>
                  <a:schemeClr val="tx2"/>
                </a:solidFill>
              </a:rPr>
              <a:t>Gestionnaires e-</a:t>
            </a:r>
            <a:r>
              <a:rPr lang="fr-BE" sz="1400" b="1" dirty="0" err="1" smtClean="0">
                <a:solidFill>
                  <a:schemeClr val="tx2"/>
                </a:solidFill>
              </a:rPr>
              <a:t>Resources</a:t>
            </a:r>
            <a:endParaRPr lang="fr-BE" sz="1400" b="1" dirty="0">
              <a:solidFill>
                <a:schemeClr val="tx2"/>
              </a:solidFill>
            </a:endParaRPr>
          </a:p>
        </p:txBody>
      </p:sp>
      <p:sp>
        <p:nvSpPr>
          <p:cNvPr id="11" name="Demi-tour 10"/>
          <p:cNvSpPr/>
          <p:nvPr/>
        </p:nvSpPr>
        <p:spPr>
          <a:xfrm>
            <a:off x="4355976" y="3429000"/>
            <a:ext cx="2160240" cy="432048"/>
          </a:xfrm>
          <a:prstGeom prst="uturnArrow">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2" name="ZoneTexte 11"/>
          <p:cNvSpPr txBox="1"/>
          <p:nvPr/>
        </p:nvSpPr>
        <p:spPr>
          <a:xfrm>
            <a:off x="4427984" y="2833772"/>
            <a:ext cx="2088231" cy="523220"/>
          </a:xfrm>
          <a:prstGeom prst="rect">
            <a:avLst/>
          </a:prstGeom>
          <a:noFill/>
        </p:spPr>
        <p:txBody>
          <a:bodyPr wrap="square" rtlCol="0">
            <a:spAutoFit/>
          </a:bodyPr>
          <a:lstStyle/>
          <a:p>
            <a:r>
              <a:rPr lang="fr-BE" sz="1400" b="1" dirty="0" smtClean="0">
                <a:solidFill>
                  <a:schemeClr val="tx2"/>
                </a:solidFill>
              </a:rPr>
              <a:t>Création automatique d’une e-activation </a:t>
            </a:r>
            <a:r>
              <a:rPr lang="fr-BE" sz="1400" b="1" dirty="0" err="1" smtClean="0">
                <a:solidFill>
                  <a:schemeClr val="tx2"/>
                </a:solidFill>
              </a:rPr>
              <a:t>task</a:t>
            </a:r>
            <a:endParaRPr lang="fr-BE" sz="1400" b="1" dirty="0">
              <a:solidFill>
                <a:schemeClr val="tx2"/>
              </a:solidFill>
            </a:endParaRPr>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29</a:t>
            </a:fld>
            <a:endParaRPr lang="en-US" dirty="0"/>
          </a:p>
        </p:txBody>
      </p:sp>
    </p:spTree>
    <p:extLst>
      <p:ext uri="{BB962C8B-B14F-4D97-AF65-F5344CB8AC3E}">
        <p14:creationId xmlns:p14="http://schemas.microsoft.com/office/powerpoint/2010/main" val="1800428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Rappel du workflow des achats</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5736" y="1052736"/>
            <a:ext cx="4462940" cy="5429297"/>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Rectangle à coins arrondis 6"/>
          <p:cNvSpPr/>
          <p:nvPr/>
        </p:nvSpPr>
        <p:spPr>
          <a:xfrm>
            <a:off x="2195736" y="5589240"/>
            <a:ext cx="4464496" cy="9328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3</a:t>
            </a:fld>
            <a:endParaRPr lang="en-US" dirty="0"/>
          </a:p>
        </p:txBody>
      </p:sp>
    </p:spTree>
    <p:extLst>
      <p:ext uri="{BB962C8B-B14F-4D97-AF65-F5344CB8AC3E}">
        <p14:creationId xmlns:p14="http://schemas.microsoft.com/office/powerpoint/2010/main" val="2001292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Activation (</a:t>
            </a:r>
            <a:r>
              <a:rPr lang="fr-BE" dirty="0" err="1"/>
              <a:t>eResources</a:t>
            </a:r>
            <a:r>
              <a:rPr lang="fr-BE" dirty="0"/>
              <a:t>)</a:t>
            </a:r>
            <a:endParaRPr lang="fr-BE" sz="4000" dirty="0"/>
          </a:p>
        </p:txBody>
      </p:sp>
      <p:sp>
        <p:nvSpPr>
          <p:cNvPr id="3" name="Espace réservé du contenu 2"/>
          <p:cNvSpPr>
            <a:spLocks noGrp="1"/>
          </p:cNvSpPr>
          <p:nvPr>
            <p:ph idx="1"/>
          </p:nvPr>
        </p:nvSpPr>
        <p:spPr/>
        <p:txBody>
          <a:bodyPr/>
          <a:lstStyle/>
          <a:p>
            <a:pPr>
              <a:buNone/>
            </a:pPr>
            <a:r>
              <a:rPr lang="fr-BE" sz="2400" dirty="0" smtClean="0"/>
              <a:t>Préalables :</a:t>
            </a:r>
          </a:p>
          <a:p>
            <a:r>
              <a:rPr lang="fr-BE" dirty="0" smtClean="0"/>
              <a:t>Rôle Alma: </a:t>
            </a:r>
            <a:r>
              <a:rPr lang="fr-BE" dirty="0" err="1" smtClean="0"/>
              <a:t>Electronic</a:t>
            </a:r>
            <a:r>
              <a:rPr lang="fr-BE" dirty="0" smtClean="0"/>
              <a:t> Inventory </a:t>
            </a:r>
            <a:r>
              <a:rPr lang="fr-BE" dirty="0" err="1" smtClean="0"/>
              <a:t>Operator</a:t>
            </a:r>
            <a:r>
              <a:rPr lang="fr-BE" dirty="0" smtClean="0"/>
              <a:t> (et Extended) ou </a:t>
            </a:r>
            <a:r>
              <a:rPr lang="fr-BE" dirty="0" err="1" smtClean="0"/>
              <a:t>Repository</a:t>
            </a:r>
            <a:r>
              <a:rPr lang="fr-BE" dirty="0" smtClean="0"/>
              <a:t> Manager</a:t>
            </a:r>
          </a:p>
          <a:p>
            <a:r>
              <a:rPr lang="fr-BE" dirty="0" smtClean="0"/>
              <a:t>Pour être rendue accessible aux utilisateurs, une ressource électronique (collection ou portfolio) doit avoir été: </a:t>
            </a:r>
          </a:p>
          <a:p>
            <a:pPr lvl="1"/>
            <a:r>
              <a:rPr lang="fr-BE" dirty="0" smtClean="0"/>
              <a:t>activée auprès du fournisseur/de l’éditeur (hors Alma).</a:t>
            </a:r>
          </a:p>
          <a:p>
            <a:pPr lvl="1"/>
            <a:r>
              <a:rPr lang="fr-BE" dirty="0" smtClean="0"/>
              <a:t>activée dans Alma (=&gt; publiée dans Primo).</a:t>
            </a:r>
          </a:p>
          <a:p>
            <a:pPr lvl="1"/>
            <a:endParaRPr lang="fr-BE" dirty="0" smtClean="0"/>
          </a:p>
          <a:p>
            <a:pPr marL="114300" indent="0">
              <a:buNone/>
            </a:pPr>
            <a:r>
              <a:rPr lang="fr-BE" u="sng" dirty="0" smtClean="0"/>
              <a:t>Remarque</a:t>
            </a:r>
            <a:r>
              <a:rPr lang="fr-BE" dirty="0" smtClean="0"/>
              <a:t> : pour les ressources gratuites</a:t>
            </a:r>
          </a:p>
          <a:p>
            <a:pPr lvl="1"/>
            <a:r>
              <a:rPr lang="fr-BE" dirty="0"/>
              <a:t>n</a:t>
            </a:r>
            <a:r>
              <a:rPr lang="fr-BE" dirty="0" smtClean="0"/>
              <a:t>e pas passer par les commandes</a:t>
            </a:r>
            <a:endParaRPr lang="fr-BE" dirty="0"/>
          </a:p>
          <a:p>
            <a:pPr lvl="1"/>
            <a:r>
              <a:rPr lang="fr-BE" dirty="0" smtClean="0"/>
              <a:t>directement gérées par le gestionnaire </a:t>
            </a:r>
            <a:r>
              <a:rPr lang="fr-BE" dirty="0" err="1" smtClean="0"/>
              <a:t>eResources</a:t>
            </a:r>
            <a:r>
              <a:rPr lang="fr-BE" dirty="0" smtClean="0"/>
              <a:t> de la Bib</a:t>
            </a:r>
          </a:p>
        </p:txBody>
      </p:sp>
      <p:sp>
        <p:nvSpPr>
          <p:cNvPr id="4" name="Espace réservé du pied de page 3"/>
          <p:cNvSpPr>
            <a:spLocks noGrp="1"/>
          </p:cNvSpPr>
          <p:nvPr>
            <p:ph type="ftr" sz="quarter" idx="3"/>
          </p:nvPr>
        </p:nvSpPr>
        <p:spPr/>
        <p:txBody>
          <a:bodyPr/>
          <a:lstStyle/>
          <a:p>
            <a:r>
              <a:rPr lang="fr-BE" smtClean="0"/>
              <a:t>Alma @ ULg - Acquisitions - (4) Receiving</a:t>
            </a:r>
            <a:endParaRPr lang="en-US" dirty="0"/>
          </a:p>
        </p:txBody>
      </p:sp>
      <p:sp>
        <p:nvSpPr>
          <p:cNvPr id="5" name="Rectangle à coins arrondis 4"/>
          <p:cNvSpPr/>
          <p:nvPr/>
        </p:nvSpPr>
        <p:spPr>
          <a:xfrm>
            <a:off x="1570124" y="5589240"/>
            <a:ext cx="5810188" cy="90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a:t>gestionnaire </a:t>
            </a:r>
            <a:r>
              <a:rPr lang="fr-BE" sz="2000" b="1" dirty="0" err="1"/>
              <a:t>eResources</a:t>
            </a:r>
            <a:r>
              <a:rPr lang="fr-BE" sz="2000" b="1" dirty="0"/>
              <a:t> de </a:t>
            </a:r>
            <a:r>
              <a:rPr lang="fr-BE" sz="2000" b="1" dirty="0" smtClean="0"/>
              <a:t>votre bibliothèque </a:t>
            </a:r>
          </a:p>
          <a:p>
            <a:pPr algn="ctr"/>
            <a:r>
              <a:rPr lang="fr-BE" sz="2000" b="1" dirty="0" smtClean="0"/>
              <a:t>= votre aide et soutien principal !</a:t>
            </a:r>
            <a:endParaRPr lang="fr-BE" sz="2000" b="1"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30</a:t>
            </a:fld>
            <a:endParaRPr lang="en-US" dirty="0"/>
          </a:p>
        </p:txBody>
      </p:sp>
    </p:spTree>
    <p:extLst>
      <p:ext uri="{BB962C8B-B14F-4D97-AF65-F5344CB8AC3E}">
        <p14:creationId xmlns:p14="http://schemas.microsoft.com/office/powerpoint/2010/main" val="938499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488832" cy="1143000"/>
          </a:xfrm>
        </p:spPr>
        <p:txBody>
          <a:bodyPr/>
          <a:lstStyle/>
          <a:p>
            <a:r>
              <a:rPr lang="fr-BE" dirty="0"/>
              <a:t>Activation (</a:t>
            </a:r>
            <a:r>
              <a:rPr lang="fr-BE" dirty="0" err="1"/>
              <a:t>eResources</a:t>
            </a:r>
            <a:r>
              <a:rPr lang="fr-BE" dirty="0"/>
              <a:t>)</a:t>
            </a:r>
          </a:p>
        </p:txBody>
      </p:sp>
      <p:sp>
        <p:nvSpPr>
          <p:cNvPr id="4" name="Espace réservé du pied de page 3"/>
          <p:cNvSpPr>
            <a:spLocks noGrp="1"/>
          </p:cNvSpPr>
          <p:nvPr>
            <p:ph type="ftr" sz="quarter" idx="3"/>
          </p:nvPr>
        </p:nvSpPr>
        <p:spPr/>
        <p:txBody>
          <a:bodyPr/>
          <a:lstStyle/>
          <a:p>
            <a:r>
              <a:rPr lang="fr-BE" smtClean="0"/>
              <a:t>Alma @ ULg - Acquisitions - (4) Receiving</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51520" y="1268760"/>
            <a:ext cx="3724275" cy="2419350"/>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747539"/>
            <a:ext cx="1990725"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contenu 2"/>
          <p:cNvSpPr txBox="1">
            <a:spLocks/>
          </p:cNvSpPr>
          <p:nvPr/>
        </p:nvSpPr>
        <p:spPr>
          <a:xfrm>
            <a:off x="251520" y="1412776"/>
            <a:ext cx="7992888" cy="498802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endParaRPr lang="fr-BE" sz="2400" dirty="0" smtClean="0"/>
          </a:p>
        </p:txBody>
      </p:sp>
      <p:sp>
        <p:nvSpPr>
          <p:cNvPr id="8" name="Rectangle 7"/>
          <p:cNvSpPr/>
          <p:nvPr/>
        </p:nvSpPr>
        <p:spPr>
          <a:xfrm>
            <a:off x="5724128" y="3428999"/>
            <a:ext cx="20162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395536" y="2132856"/>
            <a:ext cx="3491210" cy="12961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31</a:t>
            </a:fld>
            <a:endParaRPr lang="en-US" dirty="0"/>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542" y="4293096"/>
            <a:ext cx="7874843" cy="246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04726" y="4581128"/>
            <a:ext cx="40324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255907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Activation (</a:t>
            </a:r>
            <a:r>
              <a:rPr lang="fr-BE" dirty="0" err="1"/>
              <a:t>eResources</a:t>
            </a:r>
            <a:r>
              <a:rPr lang="fr-BE" dirty="0" smtClean="0"/>
              <a:t>) : règles d’or</a:t>
            </a:r>
            <a:endParaRPr lang="fr-BE" dirty="0"/>
          </a:p>
        </p:txBody>
      </p:sp>
      <p:sp>
        <p:nvSpPr>
          <p:cNvPr id="3" name="Espace réservé du contenu 2"/>
          <p:cNvSpPr>
            <a:spLocks noGrp="1"/>
          </p:cNvSpPr>
          <p:nvPr>
            <p:ph idx="1"/>
          </p:nvPr>
        </p:nvSpPr>
        <p:spPr/>
        <p:txBody>
          <a:bodyPr>
            <a:normAutofit/>
          </a:bodyPr>
          <a:lstStyle/>
          <a:p>
            <a:pPr marL="571500" indent="-457200"/>
            <a:r>
              <a:rPr lang="fr-BE" dirty="0" smtClean="0"/>
              <a:t>Vérifier </a:t>
            </a:r>
            <a:r>
              <a:rPr lang="fr-BE" b="1" dirty="0" smtClean="0"/>
              <a:t>au moins une fois par an </a:t>
            </a:r>
            <a:r>
              <a:rPr lang="fr-BE" dirty="0" smtClean="0"/>
              <a:t>les souscriptions et mettre en place, </a:t>
            </a:r>
            <a:r>
              <a:rPr lang="fr-BE" u="sng" dirty="0" smtClean="0"/>
              <a:t>en collaboration </a:t>
            </a:r>
            <a:r>
              <a:rPr lang="fr-BE" u="sng" dirty="0"/>
              <a:t>avec </a:t>
            </a:r>
            <a:r>
              <a:rPr lang="fr-BE" u="sng" dirty="0" smtClean="0"/>
              <a:t>le </a:t>
            </a:r>
            <a:r>
              <a:rPr lang="fr-BE" u="sng" dirty="0"/>
              <a:t>gestionnaire </a:t>
            </a:r>
            <a:r>
              <a:rPr lang="fr-BE" u="sng" dirty="0" err="1"/>
              <a:t>eResources</a:t>
            </a:r>
            <a:r>
              <a:rPr lang="fr-BE" u="sng" dirty="0"/>
              <a:t> de votre </a:t>
            </a:r>
            <a:r>
              <a:rPr lang="fr-BE" u="sng" dirty="0" smtClean="0"/>
              <a:t>bibliothèque</a:t>
            </a:r>
            <a:r>
              <a:rPr lang="fr-BE" dirty="0" smtClean="0"/>
              <a:t>, les méthodes de suivi utiles avec les éditeurs (alertes…) ou en suivant les rapports hebdomadaires CZ</a:t>
            </a:r>
          </a:p>
          <a:p>
            <a:pPr marL="571500" indent="-457200"/>
            <a:r>
              <a:rPr lang="fr-BE" dirty="0" smtClean="0"/>
              <a:t>Assurez-vous de sélectionner la </a:t>
            </a:r>
            <a:r>
              <a:rPr lang="fr-BE" b="1" dirty="0" smtClean="0"/>
              <a:t>collection électronique correcte</a:t>
            </a:r>
            <a:r>
              <a:rPr lang="fr-BE" u="sng" dirty="0" smtClean="0"/>
              <a:t> </a:t>
            </a:r>
            <a:r>
              <a:rPr lang="fr-BE" dirty="0" smtClean="0"/>
              <a:t>correspondant à l’abonnement souscrit (attention à ne pas confondre accès gratuit et payant!)</a:t>
            </a:r>
          </a:p>
          <a:p>
            <a:pPr marL="571500" indent="-457200"/>
            <a:r>
              <a:rPr lang="fr-BE" dirty="0" smtClean="0"/>
              <a:t>Collaborer étroitement avec le gestionnaire </a:t>
            </a:r>
            <a:r>
              <a:rPr lang="fr-BE" dirty="0" err="1" smtClean="0"/>
              <a:t>eResources</a:t>
            </a:r>
            <a:r>
              <a:rPr lang="fr-BE" dirty="0" smtClean="0"/>
              <a:t> de votre bibliothèque !</a:t>
            </a:r>
            <a:r>
              <a:rPr lang="fr-BE" b="1" dirty="0" smtClean="0"/>
              <a:t/>
            </a:r>
            <a:br>
              <a:rPr lang="fr-BE" b="1" dirty="0" smtClean="0"/>
            </a:br>
            <a:endParaRPr lang="fr-BE" b="1" dirty="0" smtClean="0"/>
          </a:p>
          <a:p>
            <a:pPr marL="571500" indent="-457200">
              <a:buFont typeface="+mj-lt"/>
              <a:buAutoNum type="arabicPeriod"/>
            </a:pPr>
            <a:endParaRPr lang="fr-BE" dirty="0" smtClean="0"/>
          </a:p>
          <a:p>
            <a:endParaRPr lang="fr-BE" dirty="0" smtClean="0"/>
          </a:p>
          <a:p>
            <a:endParaRPr lang="fr-BE" dirty="0" smtClean="0"/>
          </a:p>
          <a:p>
            <a:pPr lvl="1"/>
            <a:endParaRPr lang="fr-BE" dirty="0" smtClean="0"/>
          </a:p>
          <a:p>
            <a:endParaRPr lang="fr-BE" dirty="0" smtClean="0"/>
          </a:p>
        </p:txBody>
      </p:sp>
      <p:sp>
        <p:nvSpPr>
          <p:cNvPr id="4" name="Espace réservé du pied de page 3"/>
          <p:cNvSpPr>
            <a:spLocks noGrp="1"/>
          </p:cNvSpPr>
          <p:nvPr>
            <p:ph type="ftr" sz="quarter" idx="3"/>
          </p:nvPr>
        </p:nvSpPr>
        <p:spPr/>
        <p:txBody>
          <a:bodyPr/>
          <a:lstStyle/>
          <a:p>
            <a:r>
              <a:rPr lang="fr-BE" smtClean="0"/>
              <a:t>Alma @ ULg - Acquisitions - (4) Receiving</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32</a:t>
            </a:fld>
            <a:endParaRPr lang="en-US" dirty="0"/>
          </a:p>
        </p:txBody>
      </p:sp>
      <p:sp>
        <p:nvSpPr>
          <p:cNvPr id="6" name="Rectangle à coins arrondis 5"/>
          <p:cNvSpPr/>
          <p:nvPr/>
        </p:nvSpPr>
        <p:spPr>
          <a:xfrm>
            <a:off x="899592" y="4725144"/>
            <a:ext cx="6912768" cy="1584176"/>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285750">
              <a:buFont typeface="Arial" panose="020B0604020202020204" pitchFamily="34" charset="0"/>
              <a:buChar char="•"/>
            </a:pPr>
            <a:r>
              <a:rPr lang="fr-BE" dirty="0">
                <a:solidFill>
                  <a:schemeClr val="tx1"/>
                </a:solidFill>
              </a:rPr>
              <a:t>Une URL n’est pas correcte ?</a:t>
            </a:r>
          </a:p>
          <a:p>
            <a:pPr marL="0" lvl="1" indent="-285750">
              <a:buFont typeface="Arial" panose="020B0604020202020204" pitchFamily="34" charset="0"/>
              <a:buChar char="•"/>
            </a:pPr>
            <a:r>
              <a:rPr lang="fr-BE" dirty="0">
                <a:solidFill>
                  <a:schemeClr val="tx1"/>
                </a:solidFill>
              </a:rPr>
              <a:t>Les années d’accès ne correspondent pas avec votre abonnement </a:t>
            </a:r>
          </a:p>
          <a:p>
            <a:pPr marL="0" lvl="1" indent="-285750">
              <a:buFont typeface="Arial" panose="020B0604020202020204" pitchFamily="34" charset="0"/>
              <a:buChar char="•"/>
            </a:pPr>
            <a:r>
              <a:rPr lang="fr-BE" dirty="0">
                <a:solidFill>
                  <a:schemeClr val="tx1"/>
                </a:solidFill>
              </a:rPr>
              <a:t>…</a:t>
            </a:r>
          </a:p>
          <a:p>
            <a:pPr marL="0" lvl="1"/>
            <a:r>
              <a:rPr lang="fr-BE" dirty="0">
                <a:solidFill>
                  <a:schemeClr val="tx1"/>
                </a:solidFill>
                <a:sym typeface="Wingdings" panose="05000000000000000000" pitchFamily="2" charset="2"/>
              </a:rPr>
              <a:t> Contactez le gestionnaire </a:t>
            </a:r>
            <a:r>
              <a:rPr lang="fr-BE" dirty="0" err="1">
                <a:solidFill>
                  <a:schemeClr val="tx1"/>
                </a:solidFill>
                <a:sym typeface="Wingdings" panose="05000000000000000000" pitchFamily="2" charset="2"/>
              </a:rPr>
              <a:t>eResources</a:t>
            </a:r>
            <a:r>
              <a:rPr lang="fr-BE" dirty="0">
                <a:solidFill>
                  <a:schemeClr val="tx1"/>
                </a:solidFill>
                <a:sym typeface="Wingdings" panose="05000000000000000000" pitchFamily="2" charset="2"/>
              </a:rPr>
              <a:t> de votre bibliothèque </a:t>
            </a:r>
            <a:r>
              <a:rPr lang="fr-BE" dirty="0" smtClean="0">
                <a:solidFill>
                  <a:schemeClr val="tx1"/>
                </a:solidFill>
                <a:sym typeface="Wingdings" panose="05000000000000000000" pitchFamily="2" charset="2"/>
              </a:rPr>
              <a:t>!</a:t>
            </a:r>
            <a:endParaRPr lang="fr-BE" sz="1600" dirty="0">
              <a:solidFill>
                <a:schemeClr val="tx1"/>
              </a:solidFill>
            </a:endParaRPr>
          </a:p>
        </p:txBody>
      </p:sp>
    </p:spTree>
    <p:extLst>
      <p:ext uri="{BB962C8B-B14F-4D97-AF65-F5344CB8AC3E}">
        <p14:creationId xmlns:p14="http://schemas.microsoft.com/office/powerpoint/2010/main" val="2907613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Plan</a:t>
            </a:r>
            <a:endParaRPr lang="fr-BE" dirty="0"/>
          </a:p>
        </p:txBody>
      </p:sp>
      <p:sp>
        <p:nvSpPr>
          <p:cNvPr id="3" name="Espace réservé du contenu 2"/>
          <p:cNvSpPr>
            <a:spLocks noGrp="1"/>
          </p:cNvSpPr>
          <p:nvPr>
            <p:ph idx="1"/>
          </p:nvPr>
        </p:nvSpPr>
        <p:spPr/>
        <p:txBody>
          <a:bodyPr>
            <a:normAutofit/>
          </a:bodyPr>
          <a:lstStyle/>
          <a:p>
            <a:pPr marL="712788" indent="-439738"/>
            <a:endParaRPr lang="fr-BE" sz="2800" dirty="0" smtClean="0"/>
          </a:p>
          <a:p>
            <a:pPr marL="712788" indent="-439738"/>
            <a:r>
              <a:rPr lang="fr-BE" sz="2800" dirty="0"/>
              <a:t>Rappel du workflow des achats</a:t>
            </a:r>
          </a:p>
          <a:p>
            <a:pPr marL="712788" indent="-439738"/>
            <a:endParaRPr lang="fr-BE" sz="2800" dirty="0" smtClean="0"/>
          </a:p>
          <a:p>
            <a:pPr marL="712788" indent="-439738"/>
            <a:r>
              <a:rPr lang="fr-BE" sz="2800" b="1" dirty="0" smtClean="0">
                <a:solidFill>
                  <a:srgbClr val="FF0000"/>
                </a:solidFill>
              </a:rPr>
              <a:t>Réception</a:t>
            </a:r>
          </a:p>
          <a:p>
            <a:pPr marL="712788" indent="-439738"/>
            <a:r>
              <a:rPr lang="fr-BE" sz="2800" dirty="0" smtClean="0"/>
              <a:t>Après-réception</a:t>
            </a:r>
          </a:p>
          <a:p>
            <a:pPr marL="712788" indent="-439738"/>
            <a:r>
              <a:rPr lang="fr-BE" sz="2800" dirty="0" smtClean="0"/>
              <a:t>Mise sur présentoir</a:t>
            </a:r>
          </a:p>
          <a:p>
            <a:pPr marL="712788" indent="-439738"/>
            <a:r>
              <a:rPr lang="fr-BE" sz="2800" dirty="0" smtClean="0"/>
              <a:t>Réception de périodiques</a:t>
            </a:r>
          </a:p>
          <a:p>
            <a:pPr marL="712788" indent="-439738"/>
            <a:endParaRPr lang="fr-BE" sz="2800" dirty="0" smtClean="0"/>
          </a:p>
          <a:p>
            <a:pPr marL="712788" indent="-439738"/>
            <a:r>
              <a:rPr lang="fr-BE" sz="2800" dirty="0"/>
              <a:t>A</a:t>
            </a:r>
            <a:r>
              <a:rPr lang="fr-BE" sz="2800" dirty="0" smtClean="0"/>
              <a:t>ctivation (</a:t>
            </a:r>
            <a:r>
              <a:rPr lang="fr-BE" sz="2800" dirty="0" err="1" smtClean="0"/>
              <a:t>eResources</a:t>
            </a:r>
            <a:r>
              <a:rPr lang="fr-BE" sz="2800" dirty="0" smtClean="0"/>
              <a:t>)</a:t>
            </a:r>
            <a:endParaRPr lang="fr-BE" sz="2800" dirty="0"/>
          </a:p>
        </p:txBody>
      </p:sp>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4</a:t>
            </a:fld>
            <a:endParaRPr lang="en-US" dirty="0"/>
          </a:p>
        </p:txBody>
      </p:sp>
    </p:spTree>
    <p:extLst>
      <p:ext uri="{BB962C8B-B14F-4D97-AF65-F5344CB8AC3E}">
        <p14:creationId xmlns:p14="http://schemas.microsoft.com/office/powerpoint/2010/main" val="3297500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Réception (1)</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124744"/>
            <a:ext cx="7993063" cy="2535535"/>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Ellipse 6"/>
          <p:cNvSpPr/>
          <p:nvPr/>
        </p:nvSpPr>
        <p:spPr>
          <a:xfrm>
            <a:off x="5364088" y="1268760"/>
            <a:ext cx="2944774"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5194009" y="1430778"/>
            <a:ext cx="340158" cy="461665"/>
          </a:xfrm>
          <a:prstGeom prst="rect">
            <a:avLst/>
          </a:prstGeom>
          <a:noFill/>
        </p:spPr>
        <p:txBody>
          <a:bodyPr wrap="none" rtlCol="0">
            <a:spAutoFit/>
          </a:bodyPr>
          <a:lstStyle/>
          <a:p>
            <a:r>
              <a:rPr lang="fr-BE" sz="2400" b="1" dirty="0">
                <a:solidFill>
                  <a:srgbClr val="FF0000"/>
                </a:solidFill>
              </a:rPr>
              <a:t>1</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4293096"/>
            <a:ext cx="5812507" cy="1873084"/>
          </a:xfrm>
          <a:prstGeom prst="rect">
            <a:avLst/>
          </a:prstGeom>
          <a:ln>
            <a:solidFill>
              <a:srgbClr val="FF0000"/>
            </a:solidFill>
            <a:prstDash val="dash"/>
          </a:ln>
        </p:spPr>
      </p:pic>
      <p:sp>
        <p:nvSpPr>
          <p:cNvPr id="11" name="Ellipse 10"/>
          <p:cNvSpPr/>
          <p:nvPr/>
        </p:nvSpPr>
        <p:spPr>
          <a:xfrm>
            <a:off x="3721622" y="5067620"/>
            <a:ext cx="3442666"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12" name="ZoneTexte 11"/>
          <p:cNvSpPr txBox="1"/>
          <p:nvPr/>
        </p:nvSpPr>
        <p:spPr>
          <a:xfrm>
            <a:off x="3721622" y="5271591"/>
            <a:ext cx="340158" cy="461665"/>
          </a:xfrm>
          <a:prstGeom prst="rect">
            <a:avLst/>
          </a:prstGeom>
          <a:noFill/>
        </p:spPr>
        <p:txBody>
          <a:bodyPr wrap="none" rtlCol="0">
            <a:spAutoFit/>
          </a:bodyPr>
          <a:lstStyle/>
          <a:p>
            <a:r>
              <a:rPr lang="fr-BE" sz="2400" b="1" dirty="0">
                <a:solidFill>
                  <a:srgbClr val="FF0000"/>
                </a:solidFill>
              </a:rPr>
              <a:t>2</a:t>
            </a:r>
          </a:p>
        </p:txBody>
      </p:sp>
      <p:cxnSp>
        <p:nvCxnSpPr>
          <p:cNvPr id="13" name="Connecteur droit avec flèche 12"/>
          <p:cNvCxnSpPr/>
          <p:nvPr/>
        </p:nvCxnSpPr>
        <p:spPr>
          <a:xfrm flipH="1">
            <a:off x="4813957" y="1772816"/>
            <a:ext cx="2022519" cy="237626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 name="Espace réservé du numéro de diapositive 2"/>
          <p:cNvSpPr>
            <a:spLocks noGrp="1"/>
          </p:cNvSpPr>
          <p:nvPr>
            <p:ph type="sldNum" sz="quarter" idx="12"/>
          </p:nvPr>
        </p:nvSpPr>
        <p:spPr/>
        <p:txBody>
          <a:bodyPr/>
          <a:lstStyle/>
          <a:p>
            <a:fld id="{E667ED75-B537-4810-9364-B7D9FE7FDC55}" type="slidenum">
              <a:rPr lang="en-US" smtClean="0"/>
              <a:pPr/>
              <a:t>5</a:t>
            </a:fld>
            <a:endParaRPr lang="en-US" dirty="0"/>
          </a:p>
        </p:txBody>
      </p:sp>
    </p:spTree>
    <p:extLst>
      <p:ext uri="{BB962C8B-B14F-4D97-AF65-F5344CB8AC3E}">
        <p14:creationId xmlns:p14="http://schemas.microsoft.com/office/powerpoint/2010/main" val="63417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Réception (2)</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052736"/>
            <a:ext cx="5903904" cy="4987925"/>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Ellipse 6"/>
          <p:cNvSpPr/>
          <p:nvPr/>
        </p:nvSpPr>
        <p:spPr>
          <a:xfrm>
            <a:off x="1835696" y="1052736"/>
            <a:ext cx="1008112"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8" name="ZoneTexte 7"/>
          <p:cNvSpPr txBox="1"/>
          <p:nvPr/>
        </p:nvSpPr>
        <p:spPr>
          <a:xfrm>
            <a:off x="1259632" y="4005064"/>
            <a:ext cx="220561" cy="461665"/>
          </a:xfrm>
          <a:prstGeom prst="rect">
            <a:avLst/>
          </a:prstGeom>
          <a:noFill/>
        </p:spPr>
        <p:txBody>
          <a:bodyPr wrap="square" rtlCol="0">
            <a:spAutoFit/>
          </a:bodyPr>
          <a:lstStyle/>
          <a:p>
            <a:r>
              <a:rPr lang="fr-BE" sz="2400" b="1" dirty="0">
                <a:solidFill>
                  <a:srgbClr val="FF0000"/>
                </a:solidFill>
              </a:rPr>
              <a:t>1</a:t>
            </a:r>
          </a:p>
        </p:txBody>
      </p:sp>
      <p:sp>
        <p:nvSpPr>
          <p:cNvPr id="9" name="Ellipse 8"/>
          <p:cNvSpPr/>
          <p:nvPr/>
        </p:nvSpPr>
        <p:spPr>
          <a:xfrm>
            <a:off x="1547664" y="3987062"/>
            <a:ext cx="576064" cy="1620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6</a:t>
            </a:fld>
            <a:endParaRPr lang="en-US" dirty="0"/>
          </a:p>
        </p:txBody>
      </p:sp>
    </p:spTree>
    <p:extLst>
      <p:ext uri="{BB962C8B-B14F-4D97-AF65-F5344CB8AC3E}">
        <p14:creationId xmlns:p14="http://schemas.microsoft.com/office/powerpoint/2010/main" val="226074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Réception (2)</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825" y="1484784"/>
            <a:ext cx="8137599" cy="4392487"/>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ZoneTexte 6"/>
          <p:cNvSpPr txBox="1"/>
          <p:nvPr/>
        </p:nvSpPr>
        <p:spPr>
          <a:xfrm>
            <a:off x="251520" y="1808861"/>
            <a:ext cx="364577" cy="461665"/>
          </a:xfrm>
          <a:prstGeom prst="rect">
            <a:avLst/>
          </a:prstGeom>
          <a:noFill/>
        </p:spPr>
        <p:txBody>
          <a:bodyPr wrap="square" rtlCol="0">
            <a:spAutoFit/>
          </a:bodyPr>
          <a:lstStyle/>
          <a:p>
            <a:r>
              <a:rPr lang="fr-BE" sz="2400" b="1" dirty="0">
                <a:solidFill>
                  <a:srgbClr val="FF0000"/>
                </a:solidFill>
              </a:rPr>
              <a:t>2</a:t>
            </a:r>
          </a:p>
        </p:txBody>
      </p:sp>
      <p:sp>
        <p:nvSpPr>
          <p:cNvPr id="9" name="Rectangle à coins arrondis 8"/>
          <p:cNvSpPr/>
          <p:nvPr/>
        </p:nvSpPr>
        <p:spPr>
          <a:xfrm>
            <a:off x="251520" y="1556792"/>
            <a:ext cx="8136904" cy="720080"/>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10" name="Rectangle à coins arrondis 9"/>
          <p:cNvSpPr/>
          <p:nvPr/>
        </p:nvSpPr>
        <p:spPr>
          <a:xfrm>
            <a:off x="251520" y="2276872"/>
            <a:ext cx="8136904" cy="576064"/>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11" name="ZoneTexte 10"/>
          <p:cNvSpPr txBox="1"/>
          <p:nvPr/>
        </p:nvSpPr>
        <p:spPr>
          <a:xfrm>
            <a:off x="246983" y="2391271"/>
            <a:ext cx="364577" cy="461665"/>
          </a:xfrm>
          <a:prstGeom prst="rect">
            <a:avLst/>
          </a:prstGeom>
          <a:noFill/>
        </p:spPr>
        <p:txBody>
          <a:bodyPr wrap="square" rtlCol="0">
            <a:spAutoFit/>
          </a:bodyPr>
          <a:lstStyle/>
          <a:p>
            <a:r>
              <a:rPr lang="fr-BE" sz="2400" b="1" dirty="0">
                <a:solidFill>
                  <a:srgbClr val="FF0000"/>
                </a:solidFill>
              </a:rPr>
              <a:t>3</a:t>
            </a:r>
          </a:p>
        </p:txBody>
      </p:sp>
      <p:sp>
        <p:nvSpPr>
          <p:cNvPr id="12" name="Rectangle à coins arrondis 11"/>
          <p:cNvSpPr/>
          <p:nvPr/>
        </p:nvSpPr>
        <p:spPr>
          <a:xfrm>
            <a:off x="254323" y="2852936"/>
            <a:ext cx="8134101" cy="3384376"/>
          </a:xfrm>
          <a:prstGeom prst="roundRect">
            <a:avLst>
              <a:gd name="adj" fmla="val 6140"/>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0000"/>
              </a:solidFill>
            </a:endParaRPr>
          </a:p>
        </p:txBody>
      </p:sp>
      <p:sp>
        <p:nvSpPr>
          <p:cNvPr id="13" name="ZoneTexte 12"/>
          <p:cNvSpPr txBox="1"/>
          <p:nvPr/>
        </p:nvSpPr>
        <p:spPr>
          <a:xfrm>
            <a:off x="254323" y="3111351"/>
            <a:ext cx="364577" cy="461665"/>
          </a:xfrm>
          <a:prstGeom prst="rect">
            <a:avLst/>
          </a:prstGeom>
          <a:noFill/>
        </p:spPr>
        <p:txBody>
          <a:bodyPr wrap="square" rtlCol="0">
            <a:spAutoFit/>
          </a:bodyPr>
          <a:lstStyle/>
          <a:p>
            <a:r>
              <a:rPr lang="fr-BE" sz="2400" b="1" dirty="0">
                <a:solidFill>
                  <a:srgbClr val="FF0000"/>
                </a:solidFill>
              </a:rPr>
              <a:t>4</a:t>
            </a:r>
          </a:p>
        </p:txBody>
      </p:sp>
      <p:sp>
        <p:nvSpPr>
          <p:cNvPr id="14" name="ZoneTexte 13"/>
          <p:cNvSpPr txBox="1"/>
          <p:nvPr/>
        </p:nvSpPr>
        <p:spPr>
          <a:xfrm>
            <a:off x="7206405" y="3718659"/>
            <a:ext cx="330842" cy="461665"/>
          </a:xfrm>
          <a:prstGeom prst="rect">
            <a:avLst/>
          </a:prstGeom>
          <a:noFill/>
        </p:spPr>
        <p:txBody>
          <a:bodyPr wrap="square" rtlCol="0">
            <a:spAutoFit/>
          </a:bodyPr>
          <a:lstStyle/>
          <a:p>
            <a:r>
              <a:rPr lang="fr-BE" sz="2400" b="1" dirty="0">
                <a:solidFill>
                  <a:srgbClr val="FF0000"/>
                </a:solidFill>
              </a:rPr>
              <a:t>5</a:t>
            </a:r>
          </a:p>
        </p:txBody>
      </p:sp>
      <p:sp>
        <p:nvSpPr>
          <p:cNvPr id="15" name="Ellipse 14"/>
          <p:cNvSpPr/>
          <p:nvPr/>
        </p:nvSpPr>
        <p:spPr>
          <a:xfrm>
            <a:off x="7452320" y="3717032"/>
            <a:ext cx="864096" cy="167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7</a:t>
            </a:fld>
            <a:endParaRPr lang="en-US" dirty="0"/>
          </a:p>
        </p:txBody>
      </p:sp>
    </p:spTree>
    <p:extLst>
      <p:ext uri="{BB962C8B-B14F-4D97-AF65-F5344CB8AC3E}">
        <p14:creationId xmlns:p14="http://schemas.microsoft.com/office/powerpoint/2010/main" val="195259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Réception (3)</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950" y="1325155"/>
            <a:ext cx="8254203" cy="4552117"/>
          </a:xfrm>
        </p:spPr>
      </p:pic>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ZoneTexte 6"/>
          <p:cNvSpPr txBox="1"/>
          <p:nvPr/>
        </p:nvSpPr>
        <p:spPr>
          <a:xfrm>
            <a:off x="179511" y="2062053"/>
            <a:ext cx="367803" cy="461665"/>
          </a:xfrm>
          <a:prstGeom prst="rect">
            <a:avLst/>
          </a:prstGeom>
          <a:noFill/>
        </p:spPr>
        <p:txBody>
          <a:bodyPr wrap="square" rtlCol="0">
            <a:spAutoFit/>
          </a:bodyPr>
          <a:lstStyle/>
          <a:p>
            <a:r>
              <a:rPr lang="fr-BE" sz="2400" b="1" dirty="0">
                <a:solidFill>
                  <a:srgbClr val="FF0000"/>
                </a:solidFill>
              </a:rPr>
              <a:t>1</a:t>
            </a:r>
          </a:p>
        </p:txBody>
      </p:sp>
      <p:sp>
        <p:nvSpPr>
          <p:cNvPr id="8" name="Rectangle à coins arrondis 7"/>
          <p:cNvSpPr/>
          <p:nvPr/>
        </p:nvSpPr>
        <p:spPr>
          <a:xfrm>
            <a:off x="179511" y="1809983"/>
            <a:ext cx="8208912" cy="970943"/>
          </a:xfrm>
          <a:prstGeom prst="roundRect">
            <a:avLst>
              <a:gd name="adj" fmla="val 932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179512" y="3198166"/>
            <a:ext cx="364577" cy="461665"/>
          </a:xfrm>
          <a:prstGeom prst="rect">
            <a:avLst/>
          </a:prstGeom>
          <a:noFill/>
        </p:spPr>
        <p:txBody>
          <a:bodyPr wrap="square" rtlCol="0">
            <a:spAutoFit/>
          </a:bodyPr>
          <a:lstStyle/>
          <a:p>
            <a:r>
              <a:rPr lang="fr-BE" sz="2400" b="1" dirty="0">
                <a:solidFill>
                  <a:srgbClr val="FF0000"/>
                </a:solidFill>
              </a:rPr>
              <a:t>2</a:t>
            </a:r>
          </a:p>
        </p:txBody>
      </p:sp>
      <p:sp>
        <p:nvSpPr>
          <p:cNvPr id="10" name="Rectangle à coins arrondis 9"/>
          <p:cNvSpPr/>
          <p:nvPr/>
        </p:nvSpPr>
        <p:spPr>
          <a:xfrm>
            <a:off x="179511" y="2780926"/>
            <a:ext cx="8208913" cy="1296146"/>
          </a:xfrm>
          <a:prstGeom prst="roundRect">
            <a:avLst>
              <a:gd name="adj" fmla="val 111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à coins arrondis 10"/>
          <p:cNvSpPr/>
          <p:nvPr/>
        </p:nvSpPr>
        <p:spPr>
          <a:xfrm>
            <a:off x="179512" y="4077072"/>
            <a:ext cx="8208913" cy="936104"/>
          </a:xfrm>
          <a:prstGeom prst="roundRect">
            <a:avLst>
              <a:gd name="adj" fmla="val 111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174975" y="4191471"/>
            <a:ext cx="364577" cy="461665"/>
          </a:xfrm>
          <a:prstGeom prst="rect">
            <a:avLst/>
          </a:prstGeom>
          <a:noFill/>
        </p:spPr>
        <p:txBody>
          <a:bodyPr wrap="square" rtlCol="0">
            <a:spAutoFit/>
          </a:bodyPr>
          <a:lstStyle/>
          <a:p>
            <a:r>
              <a:rPr lang="fr-BE" sz="2400" b="1" dirty="0">
                <a:solidFill>
                  <a:srgbClr val="FF0000"/>
                </a:solidFill>
              </a:rPr>
              <a:t>3</a:t>
            </a:r>
          </a:p>
        </p:txBody>
      </p:sp>
      <p:sp>
        <p:nvSpPr>
          <p:cNvPr id="13" name="ZoneTexte 12"/>
          <p:cNvSpPr txBox="1"/>
          <p:nvPr/>
        </p:nvSpPr>
        <p:spPr>
          <a:xfrm>
            <a:off x="7125910" y="5086811"/>
            <a:ext cx="389231" cy="461665"/>
          </a:xfrm>
          <a:prstGeom prst="rect">
            <a:avLst/>
          </a:prstGeom>
          <a:noFill/>
        </p:spPr>
        <p:txBody>
          <a:bodyPr wrap="square" rtlCol="0">
            <a:spAutoFit/>
          </a:bodyPr>
          <a:lstStyle/>
          <a:p>
            <a:r>
              <a:rPr lang="fr-BE" sz="2400" b="1" dirty="0">
                <a:solidFill>
                  <a:srgbClr val="FF0000"/>
                </a:solidFill>
              </a:rPr>
              <a:t>4</a:t>
            </a:r>
          </a:p>
        </p:txBody>
      </p:sp>
      <p:sp>
        <p:nvSpPr>
          <p:cNvPr id="14" name="Ellipse 13"/>
          <p:cNvSpPr/>
          <p:nvPr/>
        </p:nvSpPr>
        <p:spPr>
          <a:xfrm>
            <a:off x="7371825" y="5085184"/>
            <a:ext cx="1016597" cy="167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8</a:t>
            </a:fld>
            <a:endParaRPr lang="en-US" dirty="0"/>
          </a:p>
        </p:txBody>
      </p:sp>
    </p:spTree>
    <p:extLst>
      <p:ext uri="{BB962C8B-B14F-4D97-AF65-F5344CB8AC3E}">
        <p14:creationId xmlns:p14="http://schemas.microsoft.com/office/powerpoint/2010/main" val="3533665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Réception </a:t>
            </a:r>
            <a:r>
              <a:rPr lang="fr-BE" dirty="0" smtClean="0"/>
              <a:t>(4)</a:t>
            </a:r>
            <a:endParaRPr lang="fr-BE"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628800"/>
            <a:ext cx="8081881" cy="1314127"/>
          </a:xfrm>
          <a:ln w="19050">
            <a:solidFill>
              <a:srgbClr val="FF3300"/>
            </a:solidFill>
            <a:prstDash val="sysDash"/>
          </a:ln>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9</a:t>
            </a:fld>
            <a:endParaRPr lang="en-US" dirty="0"/>
          </a:p>
        </p:txBody>
      </p:sp>
      <p:sp>
        <p:nvSpPr>
          <p:cNvPr id="5" name="Espace réservé du pied de page 4"/>
          <p:cNvSpPr>
            <a:spLocks noGrp="1"/>
          </p:cNvSpPr>
          <p:nvPr>
            <p:ph type="ftr" sz="quarter" idx="3"/>
          </p:nvPr>
        </p:nvSpPr>
        <p:spPr/>
        <p:txBody>
          <a:bodyPr/>
          <a:lstStyle/>
          <a:p>
            <a:r>
              <a:rPr lang="fr-BE" smtClean="0"/>
              <a:t>Alma @ ULg - Acquisitions - (4) Receiving</a:t>
            </a:r>
            <a:endParaRPr lang="en-US" dirty="0"/>
          </a:p>
        </p:txBody>
      </p:sp>
      <p:sp>
        <p:nvSpPr>
          <p:cNvPr id="7" name="Ellipse 6"/>
          <p:cNvSpPr/>
          <p:nvPr/>
        </p:nvSpPr>
        <p:spPr>
          <a:xfrm flipV="1">
            <a:off x="1259632" y="2348880"/>
            <a:ext cx="22322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rgbClr val="FF3300"/>
                </a:solidFill>
              </a:ln>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27" y="3798169"/>
            <a:ext cx="7527582" cy="2232248"/>
          </a:xfrm>
          <a:prstGeom prst="rect">
            <a:avLst/>
          </a:prstGeom>
          <a:ln w="19050">
            <a:solidFill>
              <a:srgbClr val="FF3300"/>
            </a:solidFill>
            <a:prstDash val="sysDash"/>
          </a:ln>
        </p:spPr>
      </p:pic>
      <p:sp>
        <p:nvSpPr>
          <p:cNvPr id="9" name="ZoneTexte 8"/>
          <p:cNvSpPr txBox="1"/>
          <p:nvPr/>
        </p:nvSpPr>
        <p:spPr>
          <a:xfrm>
            <a:off x="366345" y="3567336"/>
            <a:ext cx="389231" cy="461665"/>
          </a:xfrm>
          <a:prstGeom prst="rect">
            <a:avLst/>
          </a:prstGeom>
          <a:noFill/>
        </p:spPr>
        <p:txBody>
          <a:bodyPr wrap="square" rtlCol="0">
            <a:spAutoFit/>
          </a:bodyPr>
          <a:lstStyle/>
          <a:p>
            <a:r>
              <a:rPr lang="fr-BE" sz="2400" b="1" dirty="0">
                <a:solidFill>
                  <a:srgbClr val="FF0000"/>
                </a:solidFill>
              </a:rPr>
              <a:t>5</a:t>
            </a:r>
          </a:p>
        </p:txBody>
      </p:sp>
      <p:cxnSp>
        <p:nvCxnSpPr>
          <p:cNvPr id="10" name="Connecteur droit avec flèche 9"/>
          <p:cNvCxnSpPr/>
          <p:nvPr/>
        </p:nvCxnSpPr>
        <p:spPr>
          <a:xfrm>
            <a:off x="4283968" y="3068960"/>
            <a:ext cx="0" cy="54006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61171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19283</TotalTime>
  <Words>1477</Words>
  <Application>Microsoft Office PowerPoint</Application>
  <PresentationFormat>Affichage à l'écran (4:3)</PresentationFormat>
  <Paragraphs>467</Paragraphs>
  <Slides>32</Slides>
  <Notes>32</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Contiguïté</vt:lpstr>
      <vt:lpstr> (4) Receiving</vt:lpstr>
      <vt:lpstr>Plan</vt:lpstr>
      <vt:lpstr>Rappel du workflow des achats</vt:lpstr>
      <vt:lpstr>Plan</vt:lpstr>
      <vt:lpstr>Réception (1)</vt:lpstr>
      <vt:lpstr>Réception (2)</vt:lpstr>
      <vt:lpstr>Réception (2)</vt:lpstr>
      <vt:lpstr>Réception (3)</vt:lpstr>
      <vt:lpstr>Réception (4)</vt:lpstr>
      <vt:lpstr>Réception (5.)</vt:lpstr>
      <vt:lpstr>Plan</vt:lpstr>
      <vt:lpstr>Après-réception (Alternative A)</vt:lpstr>
      <vt:lpstr>Après-réception (Alternative A)</vt:lpstr>
      <vt:lpstr>Après-réception (Alternative A)</vt:lpstr>
      <vt:lpstr>Après-réception (Alternative A)</vt:lpstr>
      <vt:lpstr>Après-réception (Alternative A)</vt:lpstr>
      <vt:lpstr>Après-réception (Alternative A)</vt:lpstr>
      <vt:lpstr>Après-réception (Alternative A)</vt:lpstr>
      <vt:lpstr>Après-réception (Alternative B)</vt:lpstr>
      <vt:lpstr>Après-réception (Alternative B)</vt:lpstr>
      <vt:lpstr>Plan</vt:lpstr>
      <vt:lpstr>Mise sur présentoir</vt:lpstr>
      <vt:lpstr>Plan</vt:lpstr>
      <vt:lpstr>Réception de périodiques (1)</vt:lpstr>
      <vt:lpstr>Réception de périodiques (2)</vt:lpstr>
      <vt:lpstr>Réception de périodiques (2)</vt:lpstr>
      <vt:lpstr>Réception de périodiques (2)</vt:lpstr>
      <vt:lpstr>Plan</vt:lpstr>
      <vt:lpstr>Activation (eResources)</vt:lpstr>
      <vt:lpstr>Activation (eResources)</vt:lpstr>
      <vt:lpstr>Activation (eResources)</vt:lpstr>
      <vt:lpstr>Activation (eResources) : règles d’or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Scriptorium, a retro-cataloguing tool to easily and quickly encode older book items</dc:title>
  <dc:creator>François Renaville</dc:creator>
  <cp:lastModifiedBy>François Renaville</cp:lastModifiedBy>
  <cp:revision>1312</cp:revision>
  <cp:lastPrinted>2013-11-05T15:03:53Z</cp:lastPrinted>
  <dcterms:created xsi:type="dcterms:W3CDTF">2012-10-03T15:09:59Z</dcterms:created>
  <dcterms:modified xsi:type="dcterms:W3CDTF">2015-11-04T14:37:16Z</dcterms:modified>
</cp:coreProperties>
</file>