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5"/>
  </p:notesMasterIdLst>
  <p:handoutMasterIdLst>
    <p:handoutMasterId r:id="rId36"/>
  </p:handoutMasterIdLst>
  <p:sldIdLst>
    <p:sldId id="500" r:id="rId2"/>
    <p:sldId id="463" r:id="rId3"/>
    <p:sldId id="469" r:id="rId4"/>
    <p:sldId id="468" r:id="rId5"/>
    <p:sldId id="472" r:id="rId6"/>
    <p:sldId id="473" r:id="rId7"/>
    <p:sldId id="471" r:id="rId8"/>
    <p:sldId id="466" r:id="rId9"/>
    <p:sldId id="490" r:id="rId10"/>
    <p:sldId id="489" r:id="rId11"/>
    <p:sldId id="474" r:id="rId12"/>
    <p:sldId id="475" r:id="rId13"/>
    <p:sldId id="498" r:id="rId14"/>
    <p:sldId id="480" r:id="rId15"/>
    <p:sldId id="476" r:id="rId16"/>
    <p:sldId id="477" r:id="rId17"/>
    <p:sldId id="478" r:id="rId18"/>
    <p:sldId id="487" r:id="rId19"/>
    <p:sldId id="479" r:id="rId20"/>
    <p:sldId id="488" r:id="rId21"/>
    <p:sldId id="486" r:id="rId22"/>
    <p:sldId id="481" r:id="rId23"/>
    <p:sldId id="485" r:id="rId24"/>
    <p:sldId id="494" r:id="rId25"/>
    <p:sldId id="495" r:id="rId26"/>
    <p:sldId id="497" r:id="rId27"/>
    <p:sldId id="499" r:id="rId28"/>
    <p:sldId id="484" r:id="rId29"/>
    <p:sldId id="483" r:id="rId30"/>
    <p:sldId id="482" r:id="rId31"/>
    <p:sldId id="491" r:id="rId32"/>
    <p:sldId id="493" r:id="rId33"/>
    <p:sldId id="496" r:id="rId34"/>
  </p:sldIdLst>
  <p:sldSz cx="9144000" cy="6858000" type="screen4x3"/>
  <p:notesSz cx="6797675" cy="99282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FF3300"/>
    <a:srgbClr val="FF9900"/>
    <a:srgbClr val="C7BA97"/>
    <a:srgbClr val="585B6E"/>
    <a:srgbClr val="7B7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Style moyen 1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31" autoAdjust="0"/>
    <p:restoredTop sz="78580" autoAdjust="0"/>
  </p:normalViewPr>
  <p:slideViewPr>
    <p:cSldViewPr>
      <p:cViewPr>
        <p:scale>
          <a:sx n="70" d="100"/>
          <a:sy n="70" d="100"/>
        </p:scale>
        <p:origin x="-942" y="-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3084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3240" y="-8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2.xml><?xml version="1.0" encoding="utf-8"?>
<ax:ocx xmlns:ax="http://schemas.microsoft.com/office/2006/activeX" xmlns:r="http://schemas.openxmlformats.org/officeDocument/2006/relationships" ax:classid="{5512D122-5CC6-11CF-8D67-00AA00BDCE1D}" ax:persistence="persistStream" r:id="rId1"/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5659" cy="496411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6" y="2"/>
            <a:ext cx="2945659" cy="496411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F5EA7798-A561-4C99-91F3-D24BACABD4A1}" type="datetimeFigureOut">
              <a:rPr lang="fr-BE" smtClean="0"/>
              <a:pPr/>
              <a:t>4/11/2015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3" y="9430093"/>
            <a:ext cx="2945659" cy="496411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6" y="9430093"/>
            <a:ext cx="2945659" cy="496411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BBD89D9C-4971-4BD5-A9AF-8B8AA5943C9D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482969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5659" cy="496411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6" y="2"/>
            <a:ext cx="2945659" cy="496411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5CFE7606-93E1-4414-B184-EF82DF2282F8}" type="datetimeFigureOut">
              <a:rPr lang="fr-BE" smtClean="0"/>
              <a:pPr/>
              <a:t>4/11/2015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909"/>
            <a:ext cx="5438140" cy="4467701"/>
          </a:xfrm>
          <a:prstGeom prst="rect">
            <a:avLst/>
          </a:prstGeom>
        </p:spPr>
        <p:txBody>
          <a:bodyPr vert="horz" lIns="91424" tIns="45712" rIns="91424" bIns="45712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3" y="9430093"/>
            <a:ext cx="2945659" cy="496411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6" y="9430093"/>
            <a:ext cx="2945659" cy="496411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9B6F5836-DC94-4EDB-AAF6-CE956D4E9F1D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65229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F5836-DC94-4EDB-AAF6-CE956D4E9F1D}" type="slidenum">
              <a:rPr lang="fr-BE" smtClean="0"/>
              <a:pPr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135565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 smtClean="0"/>
          </a:p>
          <a:p>
            <a:r>
              <a:rPr lang="fr-BE" dirty="0" smtClean="0"/>
              <a:t>Remarque : un Funds actif</a:t>
            </a:r>
            <a:r>
              <a:rPr lang="fr-BE" baseline="0" dirty="0" smtClean="0"/>
              <a:t> dans Alma n’est utilisable dans le workflow des acquisitions que si des montants lui ont été alloués.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F5836-DC94-4EDB-AAF6-CE956D4E9F1D}" type="slidenum">
              <a:rPr lang="fr-BE" smtClean="0"/>
              <a:pPr/>
              <a:t>10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098577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F5836-DC94-4EDB-AAF6-CE956D4E9F1D}" type="slidenum">
              <a:rPr lang="fr-BE" smtClean="0"/>
              <a:pPr/>
              <a:t>11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278048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effectLst/>
              </a:rPr>
              <a:t>Filtres</a:t>
            </a:r>
            <a:r>
              <a:rPr lang="en-US" baseline="0" dirty="0" smtClean="0">
                <a:effectLst/>
              </a:rPr>
              <a:t> </a:t>
            </a:r>
            <a:r>
              <a:rPr lang="en-US" baseline="0" dirty="0" err="1" smtClean="0">
                <a:effectLst/>
              </a:rPr>
              <a:t>possibles</a:t>
            </a:r>
            <a:r>
              <a:rPr lang="en-US" baseline="0" dirty="0" smtClean="0">
                <a:effectLst/>
              </a:rPr>
              <a:t> </a:t>
            </a:r>
            <a:r>
              <a:rPr lang="en-US" baseline="0" dirty="0" err="1" smtClean="0">
                <a:effectLst/>
              </a:rPr>
              <a:t>sur</a:t>
            </a:r>
            <a:r>
              <a:rPr lang="en-US" baseline="0" dirty="0" smtClean="0">
                <a:effectLst/>
              </a:rPr>
              <a:t> :</a:t>
            </a:r>
            <a:r>
              <a:rPr lang="en-US" dirty="0" smtClean="0">
                <a:effectLst/>
              </a:rPr>
              <a:t> </a:t>
            </a:r>
          </a:p>
          <a:p>
            <a:r>
              <a:rPr lang="en-US" dirty="0" smtClean="0">
                <a:effectLst/>
              </a:rPr>
              <a:t>Status – Le </a:t>
            </a:r>
            <a:r>
              <a:rPr lang="en-US" dirty="0" err="1" smtClean="0">
                <a:effectLst/>
              </a:rPr>
              <a:t>statut</a:t>
            </a:r>
            <a:r>
              <a:rPr lang="en-US" dirty="0" smtClean="0">
                <a:effectLst/>
              </a:rPr>
              <a:t> du </a:t>
            </a:r>
            <a:r>
              <a:rPr lang="en-US" dirty="0" err="1" smtClean="0">
                <a:effectLst/>
              </a:rPr>
              <a:t>fonds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ou</a:t>
            </a:r>
            <a:r>
              <a:rPr lang="en-US" dirty="0" smtClean="0">
                <a:effectLst/>
              </a:rPr>
              <a:t> du ledger</a:t>
            </a:r>
            <a:r>
              <a:rPr lang="en-US" baseline="0" dirty="0" smtClean="0">
                <a:effectLst/>
              </a:rPr>
              <a:t> :</a:t>
            </a:r>
            <a:r>
              <a:rPr lang="en-US" dirty="0" smtClean="0">
                <a:effectLst/>
              </a:rPr>
              <a:t> Active, Inactive,</a:t>
            </a:r>
            <a:r>
              <a:rPr lang="en-US" b="0" dirty="0" smtClean="0">
                <a:effectLst/>
              </a:rPr>
              <a:t> </a:t>
            </a:r>
            <a:r>
              <a:rPr lang="en-US" dirty="0" smtClean="0">
                <a:effectLst/>
              </a:rPr>
              <a:t>or </a:t>
            </a:r>
            <a:r>
              <a:rPr lang="en-US" b="0" dirty="0" smtClean="0">
                <a:effectLst/>
              </a:rPr>
              <a:t>Draft</a:t>
            </a:r>
          </a:p>
          <a:p>
            <a:r>
              <a:rPr lang="en-US" dirty="0" smtClean="0">
                <a:effectLst/>
              </a:rPr>
              <a:t>Type – Le type de </a:t>
            </a:r>
            <a:r>
              <a:rPr lang="en-US" dirty="0" err="1" smtClean="0">
                <a:effectLst/>
              </a:rPr>
              <a:t>fonds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ou</a:t>
            </a:r>
            <a:r>
              <a:rPr lang="en-US" dirty="0" smtClean="0">
                <a:effectLst/>
              </a:rPr>
              <a:t> ledger :  Allocated fund, Ledger, or Summary fund</a:t>
            </a:r>
          </a:p>
          <a:p>
            <a:r>
              <a:rPr lang="en-US" dirty="0" smtClean="0">
                <a:effectLst/>
              </a:rPr>
              <a:t>Fiscal Period – La </a:t>
            </a:r>
            <a:r>
              <a:rPr lang="en-US" dirty="0" err="1" smtClean="0">
                <a:effectLst/>
              </a:rPr>
              <a:t>période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fiscale</a:t>
            </a:r>
            <a:r>
              <a:rPr lang="en-US" dirty="0" smtClean="0">
                <a:effectLst/>
              </a:rPr>
              <a:t> du </a:t>
            </a:r>
            <a:r>
              <a:rPr lang="en-US" dirty="0" err="1" smtClean="0">
                <a:effectLst/>
              </a:rPr>
              <a:t>fonds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ou</a:t>
            </a:r>
            <a:r>
              <a:rPr lang="en-US" dirty="0" smtClean="0">
                <a:effectLst/>
              </a:rPr>
              <a:t> du ledger</a:t>
            </a:r>
          </a:p>
          <a:p>
            <a:r>
              <a:rPr lang="en-US" dirty="0" smtClean="0">
                <a:effectLst/>
              </a:rPr>
              <a:t>Ledger – Le nom du ledger</a:t>
            </a:r>
          </a:p>
          <a:p>
            <a:r>
              <a:rPr lang="en-US" dirty="0" smtClean="0">
                <a:effectLst/>
              </a:rPr>
              <a:t>Library – La </a:t>
            </a:r>
            <a:r>
              <a:rPr lang="en-US" dirty="0" err="1" smtClean="0">
                <a:effectLst/>
              </a:rPr>
              <a:t>bibliothèque</a:t>
            </a:r>
            <a:r>
              <a:rPr lang="en-US" baseline="0" dirty="0" smtClean="0">
                <a:effectLst/>
              </a:rPr>
              <a:t> pour </a:t>
            </a:r>
            <a:r>
              <a:rPr lang="en-US" baseline="0" dirty="0" err="1" smtClean="0">
                <a:effectLst/>
              </a:rPr>
              <a:t>laquelle</a:t>
            </a:r>
            <a:r>
              <a:rPr lang="en-US" baseline="0" dirty="0" smtClean="0">
                <a:effectLst/>
              </a:rPr>
              <a:t> le </a:t>
            </a:r>
            <a:r>
              <a:rPr lang="en-US" baseline="0" dirty="0" err="1" smtClean="0">
                <a:effectLst/>
              </a:rPr>
              <a:t>fonds</a:t>
            </a:r>
            <a:r>
              <a:rPr lang="en-US" baseline="0" dirty="0" smtClean="0">
                <a:effectLst/>
              </a:rPr>
              <a:t> </a:t>
            </a:r>
            <a:r>
              <a:rPr lang="en-US" baseline="0" dirty="0" err="1" smtClean="0">
                <a:effectLst/>
              </a:rPr>
              <a:t>est</a:t>
            </a:r>
            <a:r>
              <a:rPr lang="en-US" baseline="0" dirty="0" smtClean="0">
                <a:effectLst/>
              </a:rPr>
              <a:t> </a:t>
            </a:r>
            <a:r>
              <a:rPr lang="en-US" baseline="0" dirty="0" err="1" smtClean="0">
                <a:effectLst/>
              </a:rPr>
              <a:t>activé</a:t>
            </a:r>
            <a:endParaRPr lang="en-US" baseline="0" dirty="0" smtClean="0">
              <a:effectLst/>
            </a:endParaRPr>
          </a:p>
          <a:p>
            <a:endParaRPr lang="en-US" baseline="0" dirty="0" smtClean="0">
              <a:effectLst/>
            </a:endParaRPr>
          </a:p>
          <a:p>
            <a:r>
              <a:rPr lang="en-US" baseline="0" dirty="0" smtClean="0">
                <a:effectLst/>
              </a:rPr>
              <a:t>Avec la </a:t>
            </a:r>
            <a:r>
              <a:rPr lang="en-US" baseline="0" dirty="0" err="1" smtClean="0">
                <a:effectLst/>
              </a:rPr>
              <a:t>fonction</a:t>
            </a:r>
            <a:r>
              <a:rPr lang="en-US" baseline="0" dirty="0" smtClean="0">
                <a:effectLst/>
              </a:rPr>
              <a:t> FIND, </a:t>
            </a:r>
            <a:r>
              <a:rPr lang="en-US" baseline="0" dirty="0" err="1" smtClean="0">
                <a:effectLst/>
              </a:rPr>
              <a:t>introduisez</a:t>
            </a:r>
            <a:r>
              <a:rPr lang="en-US" baseline="0" dirty="0" smtClean="0">
                <a:effectLst/>
              </a:rPr>
              <a:t> </a:t>
            </a:r>
            <a:r>
              <a:rPr lang="en-US" baseline="0" dirty="0" err="1" smtClean="0">
                <a:effectLst/>
              </a:rPr>
              <a:t>directement</a:t>
            </a:r>
            <a:r>
              <a:rPr lang="en-US" baseline="0" dirty="0" smtClean="0">
                <a:effectLst/>
              </a:rPr>
              <a:t> </a:t>
            </a:r>
            <a:r>
              <a:rPr lang="en-US" baseline="0" dirty="0" err="1" smtClean="0">
                <a:effectLst/>
              </a:rPr>
              <a:t>l’OTP</a:t>
            </a:r>
            <a:r>
              <a:rPr lang="en-US" baseline="0" dirty="0" smtClean="0">
                <a:effectLst/>
              </a:rPr>
              <a:t> (</a:t>
            </a:r>
            <a:r>
              <a:rPr lang="en-US" baseline="0" dirty="0" err="1" smtClean="0">
                <a:effectLst/>
              </a:rPr>
              <a:t>fonds</a:t>
            </a:r>
            <a:r>
              <a:rPr lang="en-US" baseline="0" dirty="0" smtClean="0">
                <a:effectLst/>
              </a:rPr>
              <a:t>) recherché </a:t>
            </a:r>
            <a:r>
              <a:rPr lang="en-US" baseline="0" dirty="0" err="1" smtClean="0">
                <a:effectLst/>
              </a:rPr>
              <a:t>ou</a:t>
            </a:r>
            <a:r>
              <a:rPr lang="en-US" baseline="0" dirty="0" smtClean="0">
                <a:effectLst/>
              </a:rPr>
              <a:t> </a:t>
            </a:r>
            <a:r>
              <a:rPr lang="en-US" baseline="0" dirty="0" err="1" smtClean="0">
                <a:effectLst/>
              </a:rPr>
              <a:t>une</a:t>
            </a:r>
            <a:r>
              <a:rPr lang="en-US" baseline="0" dirty="0" smtClean="0">
                <a:effectLst/>
              </a:rPr>
              <a:t> </a:t>
            </a:r>
            <a:r>
              <a:rPr lang="en-US" baseline="0" dirty="0" err="1" smtClean="0">
                <a:effectLst/>
              </a:rPr>
              <a:t>partie</a:t>
            </a:r>
            <a:r>
              <a:rPr lang="en-US" baseline="0" dirty="0" smtClean="0">
                <a:effectLst/>
              </a:rPr>
              <a:t> (O.RBRBBST01-01-A-12*) pour </a:t>
            </a:r>
            <a:r>
              <a:rPr lang="en-US" baseline="0" dirty="0" err="1" smtClean="0">
                <a:effectLst/>
              </a:rPr>
              <a:t>vous</a:t>
            </a:r>
            <a:r>
              <a:rPr lang="en-US" baseline="0" dirty="0" smtClean="0">
                <a:effectLst/>
              </a:rPr>
              <a:t> </a:t>
            </a:r>
            <a:r>
              <a:rPr lang="en-US" baseline="0" dirty="0" err="1" smtClean="0">
                <a:effectLst/>
              </a:rPr>
              <a:t>retrouver</a:t>
            </a:r>
            <a:r>
              <a:rPr lang="en-US" baseline="0" dirty="0" smtClean="0">
                <a:effectLst/>
              </a:rPr>
              <a:t> </a:t>
            </a:r>
            <a:r>
              <a:rPr lang="en-US" baseline="0" dirty="0" err="1" smtClean="0">
                <a:effectLst/>
              </a:rPr>
              <a:t>dans</a:t>
            </a:r>
            <a:r>
              <a:rPr lang="en-US" baseline="0" dirty="0" smtClean="0">
                <a:effectLst/>
              </a:rPr>
              <a:t> la page Funds.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F5836-DC94-4EDB-AAF6-CE956D4E9F1D}" type="slidenum">
              <a:rPr lang="fr-BE" smtClean="0"/>
              <a:pPr/>
              <a:t>12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472493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b="0" dirty="0" smtClean="0">
                <a:solidFill>
                  <a:schemeClr val="tx1"/>
                </a:solidFill>
              </a:rPr>
              <a:t>Possibilité de filtrer</a:t>
            </a:r>
            <a:r>
              <a:rPr lang="fr-BE" b="0" baseline="0" dirty="0" smtClean="0">
                <a:solidFill>
                  <a:schemeClr val="tx1"/>
                </a:solidFill>
              </a:rPr>
              <a:t> et </a:t>
            </a:r>
            <a:r>
              <a:rPr lang="fr-BE" b="0" dirty="0" smtClean="0">
                <a:solidFill>
                  <a:schemeClr val="tx1"/>
                </a:solidFill>
              </a:rPr>
              <a:t>d’affiner notre recherche grâce aux différentes facettes.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BE" b="0" dirty="0" smtClean="0">
              <a:solidFill>
                <a:schemeClr val="tx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b="0" dirty="0" smtClean="0">
                <a:solidFill>
                  <a:schemeClr val="tx1"/>
                </a:solidFill>
              </a:rPr>
              <a:t>Path = Dans quel </a:t>
            </a:r>
            <a:r>
              <a:rPr lang="fr-BE" b="0" dirty="0" err="1" smtClean="0">
                <a:solidFill>
                  <a:schemeClr val="tx1"/>
                </a:solidFill>
              </a:rPr>
              <a:t>Ledger</a:t>
            </a:r>
            <a:r>
              <a:rPr lang="fr-BE" b="0" dirty="0" smtClean="0">
                <a:solidFill>
                  <a:schemeClr val="tx1"/>
                </a:solidFill>
              </a:rPr>
              <a:t> et </a:t>
            </a:r>
            <a:r>
              <a:rPr lang="fr-BE" b="0" dirty="0" err="1" smtClean="0">
                <a:solidFill>
                  <a:schemeClr val="tx1"/>
                </a:solidFill>
              </a:rPr>
              <a:t>Summary</a:t>
            </a:r>
            <a:r>
              <a:rPr lang="fr-BE" b="0" dirty="0" smtClean="0">
                <a:solidFill>
                  <a:schemeClr val="tx1"/>
                </a:solidFill>
              </a:rPr>
              <a:t> </a:t>
            </a:r>
            <a:r>
              <a:rPr lang="fr-BE" b="0" dirty="0" err="1" smtClean="0">
                <a:solidFill>
                  <a:schemeClr val="tx1"/>
                </a:solidFill>
              </a:rPr>
              <a:t>fund</a:t>
            </a:r>
            <a:r>
              <a:rPr lang="fr-BE" b="0" dirty="0" smtClean="0">
                <a:solidFill>
                  <a:schemeClr val="tx1"/>
                </a:solidFill>
              </a:rPr>
              <a:t>,</a:t>
            </a:r>
            <a:r>
              <a:rPr lang="fr-BE" b="0" baseline="0" dirty="0" smtClean="0">
                <a:solidFill>
                  <a:schemeClr val="tx1"/>
                </a:solidFill>
              </a:rPr>
              <a:t> le fonds se trouve : </a:t>
            </a:r>
            <a:r>
              <a:rPr lang="fr-BE" b="0" baseline="0" dirty="0" err="1" smtClean="0">
                <a:solidFill>
                  <a:schemeClr val="tx1"/>
                </a:solidFill>
              </a:rPr>
              <a:t>Ledger</a:t>
            </a:r>
            <a:r>
              <a:rPr lang="fr-BE" b="0" baseline="0" dirty="0" smtClean="0">
                <a:solidFill>
                  <a:schemeClr val="tx1"/>
                </a:solidFill>
              </a:rPr>
              <a:t> (Bibliothèque des Sciences et Techniques) </a:t>
            </a:r>
            <a:r>
              <a:rPr lang="fr-BE" b="0" baseline="0" dirty="0" err="1" smtClean="0">
                <a:solidFill>
                  <a:schemeClr val="tx1"/>
                </a:solidFill>
              </a:rPr>
              <a:t>Summary</a:t>
            </a:r>
            <a:r>
              <a:rPr lang="fr-BE" b="0" baseline="0" dirty="0" smtClean="0">
                <a:solidFill>
                  <a:schemeClr val="tx1"/>
                </a:solidFill>
              </a:rPr>
              <a:t> </a:t>
            </a:r>
            <a:r>
              <a:rPr lang="fr-BE" b="0" baseline="0" dirty="0" err="1" smtClean="0">
                <a:solidFill>
                  <a:schemeClr val="tx1"/>
                </a:solidFill>
              </a:rPr>
              <a:t>fund</a:t>
            </a:r>
            <a:r>
              <a:rPr lang="fr-BE" b="0" baseline="0" dirty="0" smtClean="0">
                <a:solidFill>
                  <a:schemeClr val="tx1"/>
                </a:solidFill>
              </a:rPr>
              <a:t> (BST – Ouvrages) </a:t>
            </a:r>
            <a:endParaRPr lang="fr-BE" b="0" dirty="0" smtClean="0">
              <a:solidFill>
                <a:schemeClr val="tx1"/>
              </a:solidFill>
            </a:endParaRPr>
          </a:p>
          <a:p>
            <a:endParaRPr lang="fr-BE" dirty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F5836-DC94-4EDB-AAF6-CE956D4E9F1D}" type="slidenum">
              <a:rPr lang="fr-BE" smtClean="0"/>
              <a:pPr/>
              <a:t>13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272589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F5836-DC94-4EDB-AAF6-CE956D4E9F1D}" type="slidenum">
              <a:rPr lang="fr-BE" smtClean="0"/>
              <a:pPr/>
              <a:t>14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656864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baseline="0" dirty="0" smtClean="0"/>
              <a:t>1-Bouton « </a:t>
            </a:r>
            <a:r>
              <a:rPr lang="fr-BE" baseline="0" dirty="0" err="1" smtClean="0"/>
              <a:t>Add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Ledger</a:t>
            </a:r>
            <a:r>
              <a:rPr lang="fr-BE" baseline="0" dirty="0" smtClean="0"/>
              <a:t> » ou cliquer sur le « </a:t>
            </a:r>
            <a:r>
              <a:rPr lang="fr-BE" baseline="0" dirty="0" err="1" smtClean="0"/>
              <a:t>Ledger</a:t>
            </a:r>
            <a:r>
              <a:rPr lang="fr-BE" baseline="0" dirty="0" smtClean="0"/>
              <a:t> » et dupliquer « Duplicate » ensuite modifier « Edit ».</a:t>
            </a:r>
          </a:p>
          <a:p>
            <a:endParaRPr lang="fr-BE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baseline="0" dirty="0" smtClean="0"/>
              <a:t>2-En utilisant la fonction « Duplicate », seul la première page résumé (</a:t>
            </a:r>
            <a:r>
              <a:rPr lang="fr-BE" baseline="0" dirty="0" err="1" smtClean="0"/>
              <a:t>summary</a:t>
            </a:r>
            <a:r>
              <a:rPr lang="fr-BE" baseline="0" dirty="0" smtClean="0"/>
              <a:t>) est dupliquée. </a:t>
            </a:r>
          </a:p>
          <a:p>
            <a:pPr marL="0" marR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BE" b="0" baseline="0" dirty="0" smtClean="0">
              <a:effectLst/>
            </a:endParaRPr>
          </a:p>
          <a:p>
            <a:pPr marL="0" marR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BE" b="0" baseline="0" dirty="0" smtClean="0">
              <a:effectLst/>
            </a:endParaRPr>
          </a:p>
          <a:p>
            <a:pPr marL="0" marR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b="0" baseline="0" dirty="0" smtClean="0">
                <a:effectLst/>
              </a:rPr>
              <a:t>************************</a:t>
            </a:r>
          </a:p>
          <a:p>
            <a:pPr marL="0" marR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BE" b="0" baseline="0" dirty="0" smtClean="0">
              <a:effectLst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BE" baseline="0" dirty="0" smtClean="0"/>
          </a:p>
          <a:p>
            <a:r>
              <a:rPr lang="fr-BE" u="sng" baseline="0" dirty="0" smtClean="0">
                <a:solidFill>
                  <a:srgbClr val="FF0000"/>
                </a:solidFill>
              </a:rPr>
              <a:t>Attention</a:t>
            </a:r>
            <a:r>
              <a:rPr lang="fr-BE" baseline="0" dirty="0" smtClean="0">
                <a:solidFill>
                  <a:srgbClr val="FF0000"/>
                </a:solidFill>
              </a:rPr>
              <a:t> : Le nombre de </a:t>
            </a:r>
            <a:r>
              <a:rPr lang="fr-BE" baseline="0" dirty="0" err="1" smtClean="0">
                <a:solidFill>
                  <a:srgbClr val="FF0000"/>
                </a:solidFill>
              </a:rPr>
              <a:t>ledgers</a:t>
            </a:r>
            <a:r>
              <a:rPr lang="fr-BE" baseline="0" dirty="0" smtClean="0">
                <a:solidFill>
                  <a:srgbClr val="FF0000"/>
                </a:solidFill>
              </a:rPr>
              <a:t> n’est pas particulièrement destiné à croître (sauf avec les années fiscales). </a:t>
            </a:r>
          </a:p>
          <a:p>
            <a:endParaRPr lang="fr-BE" baseline="0" dirty="0" smtClean="0">
              <a:solidFill>
                <a:srgbClr val="FF0000"/>
              </a:solidFill>
            </a:endParaRPr>
          </a:p>
          <a:p>
            <a:r>
              <a:rPr lang="fr-BE" u="sng" baseline="0" dirty="0" smtClean="0">
                <a:solidFill>
                  <a:srgbClr val="FF0000"/>
                </a:solidFill>
              </a:rPr>
              <a:t>Remarque</a:t>
            </a:r>
            <a:r>
              <a:rPr lang="fr-BE" baseline="0" dirty="0" smtClean="0">
                <a:solidFill>
                  <a:srgbClr val="FF0000"/>
                </a:solidFill>
              </a:rPr>
              <a:t> : Jusqu’à nouvel ordre, </a:t>
            </a:r>
            <a:r>
              <a:rPr lang="fr-BE" b="1" baseline="0" dirty="0" smtClean="0">
                <a:solidFill>
                  <a:srgbClr val="FF0000"/>
                </a:solidFill>
              </a:rPr>
              <a:t>aucun nouveau </a:t>
            </a:r>
            <a:r>
              <a:rPr lang="fr-BE" b="1" baseline="0" dirty="0" err="1" smtClean="0">
                <a:solidFill>
                  <a:srgbClr val="FF0000"/>
                </a:solidFill>
              </a:rPr>
              <a:t>ledger</a:t>
            </a:r>
            <a:r>
              <a:rPr lang="fr-BE" b="1" baseline="0" dirty="0" smtClean="0">
                <a:solidFill>
                  <a:srgbClr val="FF0000"/>
                </a:solidFill>
              </a:rPr>
              <a:t> </a:t>
            </a:r>
            <a:r>
              <a:rPr lang="fr-BE" baseline="0" dirty="0" smtClean="0">
                <a:solidFill>
                  <a:srgbClr val="FF0000"/>
                </a:solidFill>
              </a:rPr>
              <a:t>ne doit être créé dans Alma sans concertation préalable avec la TF Acquisitions.</a:t>
            </a:r>
            <a:endParaRPr lang="fr-BE" dirty="0" smtClean="0">
              <a:solidFill>
                <a:srgbClr val="FF000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BE" dirty="0" smtClean="0"/>
          </a:p>
          <a:p>
            <a:endParaRPr lang="fr-BE" baseline="0" dirty="0" smtClean="0"/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F5836-DC94-4EDB-AAF6-CE956D4E9F1D}" type="slidenum">
              <a:rPr lang="fr-BE" smtClean="0"/>
              <a:pPr/>
              <a:t>15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405873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Dans l’onglet « </a:t>
            </a:r>
            <a:r>
              <a:rPr lang="fr-BE" dirty="0" err="1" smtClean="0"/>
              <a:t>Summary</a:t>
            </a:r>
            <a:r>
              <a:rPr lang="fr-BE" dirty="0" smtClean="0"/>
              <a:t> »</a:t>
            </a:r>
            <a:r>
              <a:rPr lang="fr-BE" baseline="0" dirty="0" smtClean="0"/>
              <a:t> :</a:t>
            </a:r>
          </a:p>
          <a:p>
            <a:r>
              <a:rPr lang="fr-BE" baseline="0" dirty="0" smtClean="0"/>
              <a:t>Nom et code : Champs obligatoires </a:t>
            </a:r>
          </a:p>
          <a:p>
            <a:r>
              <a:rPr lang="fr-BE" baseline="0" dirty="0" smtClean="0"/>
              <a:t>« </a:t>
            </a:r>
            <a:r>
              <a:rPr lang="fr-BE" baseline="0" dirty="0" err="1" smtClean="0"/>
              <a:t>Available</a:t>
            </a:r>
            <a:r>
              <a:rPr lang="fr-BE" baseline="0" dirty="0" smtClean="0"/>
              <a:t> for » :  Bibliothèques concernées par ce </a:t>
            </a:r>
            <a:r>
              <a:rPr lang="fr-BE" baseline="0" dirty="0" err="1" smtClean="0"/>
              <a:t>ledger</a:t>
            </a:r>
            <a:r>
              <a:rPr lang="fr-BE" baseline="0" dirty="0" smtClean="0"/>
              <a:t> à cocher. </a:t>
            </a:r>
          </a:p>
          <a:p>
            <a:r>
              <a:rPr lang="fr-BE" baseline="0" dirty="0" smtClean="0"/>
              <a:t>« </a:t>
            </a:r>
            <a:r>
              <a:rPr lang="fr-BE" baseline="0" dirty="0" err="1" smtClean="0"/>
              <a:t>Status</a:t>
            </a:r>
            <a:r>
              <a:rPr lang="fr-BE" baseline="0" dirty="0" smtClean="0"/>
              <a:t> » : </a:t>
            </a:r>
          </a:p>
          <a:p>
            <a:pPr marL="171450" indent="-171450">
              <a:buFontTx/>
              <a:buChar char="-"/>
            </a:pPr>
            <a:r>
              <a:rPr lang="fr-BE" baseline="0" dirty="0" smtClean="0"/>
              <a:t>Active : Opérationnel</a:t>
            </a:r>
          </a:p>
          <a:p>
            <a:pPr marL="171450" indent="-171450">
              <a:buFontTx/>
              <a:buChar char="-"/>
            </a:pPr>
            <a:r>
              <a:rPr lang="fr-BE" baseline="0" dirty="0" smtClean="0"/>
              <a:t>Inactive : Non opérationnel </a:t>
            </a:r>
          </a:p>
          <a:p>
            <a:pPr marL="171450" indent="-171450">
              <a:buFontTx/>
              <a:buChar char="-"/>
            </a:pPr>
            <a:r>
              <a:rPr lang="fr-BE" baseline="0" dirty="0" err="1" smtClean="0"/>
              <a:t>Draft</a:t>
            </a:r>
            <a:r>
              <a:rPr lang="fr-BE" baseline="0" dirty="0" smtClean="0"/>
              <a:t> : configuré mais non encore opérationnel </a:t>
            </a:r>
          </a:p>
          <a:p>
            <a:pPr marL="171450" indent="-171450">
              <a:buFontTx/>
              <a:buChar char="-"/>
            </a:pPr>
            <a:endParaRPr lang="fr-BE" baseline="0" dirty="0" smtClean="0"/>
          </a:p>
          <a:p>
            <a:pPr marL="0" indent="0">
              <a:buFontTx/>
              <a:buNone/>
            </a:pPr>
            <a:r>
              <a:rPr lang="fr-BE" baseline="0" dirty="0" smtClean="0"/>
              <a:t>« </a:t>
            </a:r>
            <a:r>
              <a:rPr lang="fr-BE" baseline="0" dirty="0" err="1" smtClean="0"/>
              <a:t>Currency</a:t>
            </a:r>
            <a:r>
              <a:rPr lang="fr-BE" baseline="0" dirty="0" smtClean="0"/>
              <a:t> » : Devise à sélectionner</a:t>
            </a:r>
          </a:p>
          <a:p>
            <a:pPr marL="0" indent="0">
              <a:buFontTx/>
              <a:buNone/>
            </a:pPr>
            <a:r>
              <a:rPr lang="fr-BE" baseline="0" dirty="0" smtClean="0"/>
              <a:t>« Fiscal </a:t>
            </a:r>
            <a:r>
              <a:rPr lang="fr-BE" baseline="0" dirty="0" err="1" smtClean="0"/>
              <a:t>period</a:t>
            </a:r>
            <a:r>
              <a:rPr lang="fr-BE" baseline="0" dirty="0" smtClean="0"/>
              <a:t> » et « Fiscal </a:t>
            </a:r>
            <a:r>
              <a:rPr lang="fr-BE" baseline="0" dirty="0" err="1" smtClean="0"/>
              <a:t>period</a:t>
            </a:r>
            <a:r>
              <a:rPr lang="fr-BE" baseline="0" dirty="0" smtClean="0"/>
              <a:t> dates » : Exercice auquel se rapporte ce </a:t>
            </a:r>
            <a:r>
              <a:rPr lang="fr-BE" baseline="0" dirty="0" err="1" smtClean="0"/>
              <a:t>Ledger</a:t>
            </a:r>
            <a:r>
              <a:rPr lang="fr-BE" baseline="0" dirty="0" smtClean="0"/>
              <a:t>.</a:t>
            </a:r>
          </a:p>
          <a:p>
            <a:pPr marL="0" indent="0">
              <a:buFontTx/>
              <a:buNone/>
            </a:pPr>
            <a:endParaRPr lang="fr-BE" baseline="0" dirty="0" smtClean="0"/>
          </a:p>
          <a:p>
            <a:pPr marL="0" indent="0">
              <a:buFontTx/>
              <a:buNone/>
            </a:pPr>
            <a:r>
              <a:rPr lang="fr-BE" baseline="0" dirty="0" smtClean="0"/>
              <a:t>Dans la partie « Reports », sélectionnez le type d’affichage que vous souhaitez :</a:t>
            </a:r>
          </a:p>
          <a:p>
            <a:pPr marL="0" indent="0">
              <a:buFontTx/>
              <a:buNone/>
            </a:pPr>
            <a:r>
              <a:rPr lang="fr-BE" baseline="0" dirty="0" smtClean="0"/>
              <a:t>« </a:t>
            </a:r>
            <a:r>
              <a:rPr lang="fr-BE" baseline="0" dirty="0" err="1" smtClean="0"/>
              <a:t>Fund</a:t>
            </a:r>
            <a:r>
              <a:rPr lang="fr-BE" baseline="0" dirty="0" smtClean="0"/>
              <a:t> balance » </a:t>
            </a:r>
          </a:p>
          <a:p>
            <a:pPr marL="0" indent="0">
              <a:buFontTx/>
              <a:buNone/>
            </a:pPr>
            <a:r>
              <a:rPr lang="fr-BE" baseline="0" dirty="0" smtClean="0"/>
              <a:t>Ou « </a:t>
            </a:r>
            <a:r>
              <a:rPr lang="fr-BE" baseline="0" dirty="0" err="1" smtClean="0"/>
              <a:t>Fund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Burn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Drown</a:t>
            </a:r>
            <a:r>
              <a:rPr lang="fr-BE" baseline="0" dirty="0" smtClean="0"/>
              <a:t> » qui affiche le rapport configuré par Alma </a:t>
            </a:r>
            <a:r>
              <a:rPr lang="fr-BE" baseline="0" dirty="0" err="1" smtClean="0"/>
              <a:t>Analytics</a:t>
            </a:r>
            <a:r>
              <a:rPr lang="fr-BE" baseline="0" dirty="0" smtClean="0"/>
              <a:t>.</a:t>
            </a:r>
          </a:p>
          <a:p>
            <a:pPr marL="0" indent="0">
              <a:buFontTx/>
              <a:buNone/>
            </a:pPr>
            <a:endParaRPr lang="fr-BE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F5836-DC94-4EDB-AAF6-CE956D4E9F1D}" type="slidenum">
              <a:rPr lang="fr-BE" smtClean="0"/>
              <a:pPr/>
              <a:t>16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146239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err="1" smtClean="0"/>
              <a:t>Available</a:t>
            </a:r>
            <a:r>
              <a:rPr lang="fr-BE" dirty="0" smtClean="0"/>
              <a:t>  for : Cocher les bibliothèques concernées par ce </a:t>
            </a:r>
            <a:r>
              <a:rPr lang="fr-BE" dirty="0" err="1" smtClean="0"/>
              <a:t>ledger</a:t>
            </a:r>
            <a:r>
              <a:rPr lang="fr-BE" dirty="0" smtClean="0"/>
              <a:t>.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F5836-DC94-4EDB-AAF6-CE956D4E9F1D}" type="slidenum">
              <a:rPr lang="fr-BE" smtClean="0"/>
              <a:pPr/>
              <a:t>17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291339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b="1" dirty="0" err="1" smtClean="0"/>
              <a:t>Rules</a:t>
            </a:r>
            <a:r>
              <a:rPr lang="fr-BE" b="1" baseline="0" dirty="0" smtClean="0"/>
              <a:t> :</a:t>
            </a:r>
          </a:p>
          <a:p>
            <a:endParaRPr lang="fr-BE" baseline="0" dirty="0" smtClean="0"/>
          </a:p>
          <a:p>
            <a:pPr fontAlgn="t"/>
            <a:r>
              <a:rPr lang="fr-BE" b="1" dirty="0" err="1" smtClean="0">
                <a:effectLst/>
              </a:rPr>
              <a:t>Overencumbrance</a:t>
            </a:r>
            <a:r>
              <a:rPr lang="fr-BE" b="1" dirty="0" smtClean="0">
                <a:effectLst/>
              </a:rPr>
              <a:t> </a:t>
            </a:r>
            <a:r>
              <a:rPr lang="fr-BE" b="1" dirty="0" err="1" smtClean="0">
                <a:effectLst/>
              </a:rPr>
              <a:t>allowed</a:t>
            </a:r>
            <a:r>
              <a:rPr lang="fr-BE" b="1" dirty="0" smtClean="0">
                <a:effectLst/>
              </a:rPr>
              <a:t> </a:t>
            </a:r>
            <a:r>
              <a:rPr lang="fr-BE" dirty="0" smtClean="0">
                <a:effectLst/>
              </a:rPr>
              <a:t>: Indique si</a:t>
            </a:r>
            <a:r>
              <a:rPr lang="fr-BE" baseline="0" dirty="0" smtClean="0">
                <a:effectLst/>
              </a:rPr>
              <a:t> les fonds associés autorisent un surplus de charges (BC engagés) par rapport au solde de trésorerie (Cash balance)</a:t>
            </a:r>
          </a:p>
          <a:p>
            <a:pPr fontAlgn="t"/>
            <a:r>
              <a:rPr lang="fr-BE" u="sng" baseline="0" dirty="0" smtClean="0">
                <a:effectLst/>
              </a:rPr>
              <a:t>3 possibilités :</a:t>
            </a:r>
          </a:p>
          <a:p>
            <a:pPr fontAlgn="base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No :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Non</a:t>
            </a:r>
            <a:endParaRPr lang="en-US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en-US" dirty="0" smtClean="0">
                <a:effectLst/>
              </a:rPr>
              <a:t>- Yes :</a:t>
            </a:r>
            <a:r>
              <a:rPr lang="en-US" baseline="0" dirty="0" smtClean="0">
                <a:effectLst/>
              </a:rPr>
              <a:t> </a:t>
            </a:r>
            <a:r>
              <a:rPr lang="en-US" dirty="0" smtClean="0">
                <a:effectLst/>
              </a:rPr>
              <a:t>Alma </a:t>
            </a:r>
            <a:r>
              <a:rPr lang="en-US" dirty="0" err="1" smtClean="0">
                <a:effectLst/>
              </a:rPr>
              <a:t>vérifie</a:t>
            </a:r>
            <a:r>
              <a:rPr lang="en-US" dirty="0" smtClean="0">
                <a:effectLst/>
              </a:rPr>
              <a:t> la</a:t>
            </a:r>
            <a:r>
              <a:rPr lang="en-US" baseline="0" dirty="0" smtClean="0">
                <a:effectLst/>
              </a:rPr>
              <a:t> </a:t>
            </a:r>
            <a:r>
              <a:rPr lang="en-US" baseline="0" dirty="0" err="1" smtClean="0">
                <a:effectLst/>
              </a:rPr>
              <a:t>limite</a:t>
            </a:r>
            <a:r>
              <a:rPr lang="en-US" baseline="0" dirty="0" smtClean="0">
                <a:effectLst/>
              </a:rPr>
              <a:t> </a:t>
            </a:r>
            <a:r>
              <a:rPr lang="en-US" baseline="0" dirty="0" err="1" smtClean="0">
                <a:effectLst/>
              </a:rPr>
              <a:t>spécifiée</a:t>
            </a:r>
            <a:r>
              <a:rPr lang="en-US" baseline="0" dirty="0" smtClean="0">
                <a:effectLst/>
              </a:rPr>
              <a:t> </a:t>
            </a:r>
            <a:r>
              <a:rPr lang="en-US" baseline="0" dirty="0" err="1" smtClean="0">
                <a:effectLst/>
              </a:rPr>
              <a:t>dans</a:t>
            </a:r>
            <a:r>
              <a:rPr lang="en-US" baseline="0" dirty="0" smtClean="0">
                <a:effectLst/>
              </a:rPr>
              <a:t> le </a:t>
            </a:r>
            <a:r>
              <a:rPr lang="en-US" baseline="0" dirty="0" err="1" smtClean="0">
                <a:effectLst/>
              </a:rPr>
              <a:t>fonds</a:t>
            </a:r>
            <a:r>
              <a:rPr lang="en-US" baseline="0" dirty="0" smtClean="0">
                <a:effectLst/>
              </a:rPr>
              <a:t>. (Si </a:t>
            </a:r>
            <a:r>
              <a:rPr lang="en-US" baseline="0" dirty="0" err="1" smtClean="0">
                <a:effectLst/>
              </a:rPr>
              <a:t>rien</a:t>
            </a:r>
            <a:r>
              <a:rPr lang="en-US" baseline="0" dirty="0" smtClean="0">
                <a:effectLst/>
              </a:rPr>
              <a:t> </a:t>
            </a:r>
            <a:r>
              <a:rPr lang="en-US" baseline="0" dirty="0" err="1" smtClean="0">
                <a:effectLst/>
              </a:rPr>
              <a:t>est</a:t>
            </a:r>
            <a:r>
              <a:rPr lang="en-US" baseline="0" dirty="0" smtClean="0">
                <a:effectLst/>
              </a:rPr>
              <a:t> </a:t>
            </a:r>
            <a:r>
              <a:rPr lang="en-US" baseline="0" dirty="0" err="1" smtClean="0">
                <a:effectLst/>
              </a:rPr>
              <a:t>spécifié</a:t>
            </a:r>
            <a:r>
              <a:rPr lang="en-US" baseline="0" dirty="0" smtClean="0">
                <a:effectLst/>
              </a:rPr>
              <a:t>, la </a:t>
            </a:r>
            <a:r>
              <a:rPr lang="en-US" baseline="0" dirty="0" err="1" smtClean="0">
                <a:effectLst/>
              </a:rPr>
              <a:t>limite</a:t>
            </a:r>
            <a:r>
              <a:rPr lang="en-US" baseline="0" dirty="0" smtClean="0">
                <a:effectLst/>
              </a:rPr>
              <a:t> </a:t>
            </a:r>
            <a:r>
              <a:rPr lang="en-US" baseline="0" dirty="0" err="1" smtClean="0">
                <a:effectLst/>
              </a:rPr>
              <a:t>est</a:t>
            </a:r>
            <a:r>
              <a:rPr lang="en-US" baseline="0" dirty="0" smtClean="0">
                <a:effectLst/>
              </a:rPr>
              <a:t> de 0€, </a:t>
            </a:r>
            <a:r>
              <a:rPr lang="en-US" baseline="0" dirty="0" err="1" smtClean="0">
                <a:effectLst/>
              </a:rPr>
              <a:t>c’est</a:t>
            </a:r>
            <a:r>
              <a:rPr lang="en-US" baseline="0" dirty="0" smtClean="0">
                <a:effectLst/>
              </a:rPr>
              <a:t> à dire que le </a:t>
            </a:r>
            <a:r>
              <a:rPr lang="en-US" i="1" baseline="0" dirty="0" smtClean="0">
                <a:effectLst/>
              </a:rPr>
              <a:t>Yes </a:t>
            </a:r>
            <a:r>
              <a:rPr lang="en-US" baseline="0" dirty="0" err="1" smtClean="0">
                <a:effectLst/>
              </a:rPr>
              <a:t>fonctionnera</a:t>
            </a:r>
            <a:r>
              <a:rPr lang="en-US" baseline="0" dirty="0" smtClean="0">
                <a:effectLst/>
              </a:rPr>
              <a:t> </a:t>
            </a:r>
            <a:r>
              <a:rPr lang="en-US" baseline="0" dirty="0" err="1" smtClean="0">
                <a:effectLst/>
              </a:rPr>
              <a:t>comme</a:t>
            </a:r>
            <a:r>
              <a:rPr lang="en-US" baseline="0" dirty="0" smtClean="0">
                <a:effectLst/>
              </a:rPr>
              <a:t> un </a:t>
            </a:r>
            <a:r>
              <a:rPr lang="en-US" i="1" baseline="0" dirty="0" smtClean="0">
                <a:effectLst/>
              </a:rPr>
              <a:t>No</a:t>
            </a:r>
            <a:r>
              <a:rPr lang="en-US" dirty="0" smtClean="0">
                <a:effectLst/>
              </a:rPr>
              <a:t>.)</a:t>
            </a:r>
          </a:p>
          <a:p>
            <a:pPr fontAlgn="t"/>
            <a:r>
              <a:rPr lang="en-US" dirty="0" smtClean="0">
                <a:effectLst/>
              </a:rPr>
              <a:t>- No Limits : Les charges </a:t>
            </a:r>
            <a:r>
              <a:rPr lang="en-US" dirty="0" err="1" smtClean="0">
                <a:effectLst/>
              </a:rPr>
              <a:t>sont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autorisées</a:t>
            </a:r>
            <a:r>
              <a:rPr lang="en-US" baseline="0" dirty="0" smtClean="0">
                <a:effectLst/>
              </a:rPr>
              <a:t> sans </a:t>
            </a:r>
            <a:r>
              <a:rPr lang="en-US" baseline="0" dirty="0" err="1" smtClean="0">
                <a:effectLst/>
              </a:rPr>
              <a:t>limite</a:t>
            </a:r>
            <a:r>
              <a:rPr lang="en-US" baseline="0" dirty="0" smtClean="0">
                <a:effectLst/>
              </a:rPr>
              <a:t>, </a:t>
            </a:r>
            <a:r>
              <a:rPr lang="en-US" baseline="0" dirty="0" err="1" smtClean="0">
                <a:effectLst/>
              </a:rPr>
              <a:t>aucun</a:t>
            </a:r>
            <a:r>
              <a:rPr lang="en-US" baseline="0" dirty="0" smtClean="0">
                <a:effectLst/>
              </a:rPr>
              <a:t> </a:t>
            </a:r>
            <a:r>
              <a:rPr lang="en-US" baseline="0" dirty="0" err="1" smtClean="0">
                <a:effectLst/>
              </a:rPr>
              <a:t>contrôle</a:t>
            </a:r>
            <a:r>
              <a:rPr lang="en-US" baseline="0" dirty="0" smtClean="0">
                <a:effectLst/>
              </a:rPr>
              <a:t> </a:t>
            </a:r>
            <a:r>
              <a:rPr lang="en-US" baseline="0" dirty="0" err="1" smtClean="0">
                <a:effectLst/>
              </a:rPr>
              <a:t>sur</a:t>
            </a:r>
            <a:r>
              <a:rPr lang="en-US" baseline="0" dirty="0" smtClean="0">
                <a:effectLst/>
              </a:rPr>
              <a:t> le </a:t>
            </a:r>
            <a:r>
              <a:rPr lang="en-US" baseline="0" dirty="0" err="1" smtClean="0">
                <a:effectLst/>
              </a:rPr>
              <a:t>fonds</a:t>
            </a:r>
            <a:r>
              <a:rPr lang="en-US" baseline="0" dirty="0" smtClean="0">
                <a:effectLst/>
              </a:rPr>
              <a:t> ne sera </a:t>
            </a:r>
            <a:r>
              <a:rPr lang="en-US" baseline="0" dirty="0" err="1" smtClean="0">
                <a:effectLst/>
              </a:rPr>
              <a:t>effectué</a:t>
            </a:r>
            <a:r>
              <a:rPr lang="en-US" baseline="0" dirty="0" smtClean="0">
                <a:effectLst/>
              </a:rPr>
              <a:t>.</a:t>
            </a:r>
          </a:p>
          <a:p>
            <a:pPr fontAlgn="t"/>
            <a:endParaRPr lang="en-US" baseline="0" dirty="0" smtClean="0">
              <a:effectLst/>
            </a:endParaRPr>
          </a:p>
          <a:p>
            <a:pPr marL="0" marR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b="1" dirty="0" err="1" smtClean="0">
                <a:effectLst/>
              </a:rPr>
              <a:t>Overencumbrance</a:t>
            </a:r>
            <a:r>
              <a:rPr lang="fr-BE" b="1" dirty="0" smtClean="0">
                <a:effectLst/>
              </a:rPr>
              <a:t> warning percent : </a:t>
            </a:r>
            <a:r>
              <a:rPr lang="fr-BE" b="0" dirty="0" smtClean="0">
                <a:effectLst/>
              </a:rPr>
              <a:t>Indique le pourcentage de charges supplémentaire</a:t>
            </a:r>
            <a:r>
              <a:rPr lang="fr-BE" b="0" baseline="0" dirty="0" smtClean="0">
                <a:effectLst/>
              </a:rPr>
              <a:t>s autorisées avant avertissement.</a:t>
            </a:r>
          </a:p>
          <a:p>
            <a:pPr marL="0" marR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BE" b="0" baseline="0" dirty="0" smtClean="0">
              <a:effectLst/>
            </a:endParaRPr>
          </a:p>
          <a:p>
            <a:pPr marL="0" marR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b="1" dirty="0" err="1" smtClean="0">
                <a:effectLst/>
              </a:rPr>
              <a:t>Overencumbrance</a:t>
            </a:r>
            <a:r>
              <a:rPr lang="fr-BE" b="1" dirty="0" smtClean="0">
                <a:effectLst/>
              </a:rPr>
              <a:t> </a:t>
            </a:r>
            <a:r>
              <a:rPr lang="fr-BE" b="1" dirty="0" err="1" smtClean="0">
                <a:effectLst/>
              </a:rPr>
              <a:t>limit</a:t>
            </a:r>
            <a:r>
              <a:rPr lang="fr-BE" b="1" dirty="0" smtClean="0">
                <a:effectLst/>
              </a:rPr>
              <a:t> percent :</a:t>
            </a:r>
            <a:r>
              <a:rPr lang="fr-BE" b="0" dirty="0" smtClean="0">
                <a:effectLst/>
              </a:rPr>
              <a:t> Indique le pourcentage maximum de charges supplémentaire</a:t>
            </a:r>
            <a:r>
              <a:rPr lang="fr-BE" b="0" baseline="0" dirty="0" smtClean="0">
                <a:effectLst/>
              </a:rPr>
              <a:t>s autorisées avant que le système ne bloque les commandes.</a:t>
            </a:r>
          </a:p>
          <a:p>
            <a:pPr marL="0" marR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BE" b="1" dirty="0" smtClean="0">
              <a:effectLst/>
            </a:endParaRPr>
          </a:p>
          <a:p>
            <a:pPr fontAlgn="t"/>
            <a:r>
              <a:rPr lang="fr-BE" b="1" dirty="0" err="1" smtClean="0">
                <a:effectLst/>
              </a:rPr>
              <a:t>Encumbrances</a:t>
            </a:r>
            <a:r>
              <a:rPr lang="fr-BE" b="1" dirty="0" smtClean="0">
                <a:effectLst/>
              </a:rPr>
              <a:t> </a:t>
            </a:r>
            <a:r>
              <a:rPr lang="fr-BE" b="1" dirty="0" err="1" smtClean="0">
                <a:effectLst/>
              </a:rPr>
              <a:t>prior</a:t>
            </a:r>
            <a:r>
              <a:rPr lang="fr-BE" b="1" dirty="0" smtClean="0">
                <a:effectLst/>
              </a:rPr>
              <a:t> to fiscal </a:t>
            </a:r>
            <a:r>
              <a:rPr lang="fr-BE" b="1" dirty="0" err="1" smtClean="0">
                <a:effectLst/>
              </a:rPr>
              <a:t>period</a:t>
            </a:r>
            <a:r>
              <a:rPr lang="fr-BE" b="1" dirty="0" smtClean="0">
                <a:effectLst/>
              </a:rPr>
              <a:t> (</a:t>
            </a:r>
            <a:r>
              <a:rPr lang="fr-BE" b="1" dirty="0" err="1" smtClean="0">
                <a:effectLst/>
              </a:rPr>
              <a:t>days</a:t>
            </a:r>
            <a:r>
              <a:rPr lang="fr-BE" b="1" dirty="0" smtClean="0">
                <a:effectLst/>
              </a:rPr>
              <a:t>) : </a:t>
            </a:r>
            <a:r>
              <a:rPr lang="fr-BE" b="0" dirty="0" smtClean="0">
                <a:effectLst/>
              </a:rPr>
              <a:t>Indique le nombre de jours autorisés pour encoder des bons de commande</a:t>
            </a:r>
            <a:r>
              <a:rPr lang="fr-BE" b="0" baseline="0" dirty="0" smtClean="0">
                <a:effectLst/>
              </a:rPr>
              <a:t> après le dernier jour de la période fiscale déterminée par le </a:t>
            </a:r>
            <a:r>
              <a:rPr lang="fr-BE" b="0" baseline="0" dirty="0" err="1" smtClean="0">
                <a:effectLst/>
              </a:rPr>
              <a:t>ledger</a:t>
            </a:r>
            <a:r>
              <a:rPr lang="fr-BE" b="0" baseline="0" dirty="0" smtClean="0">
                <a:effectLst/>
              </a:rPr>
              <a:t>.</a:t>
            </a:r>
          </a:p>
          <a:p>
            <a:pPr fontAlgn="t"/>
            <a:endParaRPr lang="fr-BE" b="0" baseline="0" dirty="0" smtClean="0">
              <a:effectLst/>
            </a:endParaRPr>
          </a:p>
          <a:p>
            <a:pPr marL="0" marR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effectLst/>
              </a:rPr>
              <a:t>Fiscal period end expenditure grace period (days) : </a:t>
            </a:r>
            <a:r>
              <a:rPr lang="fr-BE" b="0" dirty="0" smtClean="0">
                <a:effectLst/>
              </a:rPr>
              <a:t>Indique le nombre de jours autorisés pour encoder des factures d’achat </a:t>
            </a:r>
            <a:r>
              <a:rPr lang="fr-BE" b="0" baseline="0" dirty="0" smtClean="0">
                <a:effectLst/>
              </a:rPr>
              <a:t>après le dernier jour de la période fiscale déterminée par le </a:t>
            </a:r>
            <a:r>
              <a:rPr lang="fr-BE" b="0" baseline="0" dirty="0" err="1" smtClean="0">
                <a:effectLst/>
              </a:rPr>
              <a:t>ledger</a:t>
            </a:r>
            <a:r>
              <a:rPr lang="fr-BE" b="0" baseline="0" dirty="0" smtClean="0">
                <a:effectLst/>
              </a:rPr>
              <a:t>.</a:t>
            </a:r>
          </a:p>
          <a:p>
            <a:pPr marL="0" marR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>
              <a:effectLst/>
            </a:endParaRPr>
          </a:p>
          <a:p>
            <a:pPr marL="0" marR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b="1" dirty="0" err="1" smtClean="0">
                <a:effectLst/>
              </a:rPr>
              <a:t>Overexpenditure</a:t>
            </a:r>
            <a:r>
              <a:rPr lang="fr-BE" b="1" dirty="0" smtClean="0">
                <a:effectLst/>
              </a:rPr>
              <a:t> </a:t>
            </a:r>
            <a:r>
              <a:rPr lang="fr-BE" b="1" dirty="0" err="1" smtClean="0">
                <a:effectLst/>
              </a:rPr>
              <a:t>allowed</a:t>
            </a:r>
            <a:r>
              <a:rPr lang="fr-BE" b="1" dirty="0" smtClean="0">
                <a:effectLst/>
              </a:rPr>
              <a:t> : </a:t>
            </a:r>
            <a:r>
              <a:rPr lang="fr-BE" dirty="0" smtClean="0">
                <a:effectLst/>
              </a:rPr>
              <a:t>Indique si</a:t>
            </a:r>
            <a:r>
              <a:rPr lang="fr-BE" baseline="0" dirty="0" smtClean="0">
                <a:effectLst/>
              </a:rPr>
              <a:t> les fonds associés peuvent avoir un dépassement budgétaire. (Non, oui, sans limite)</a:t>
            </a:r>
          </a:p>
          <a:p>
            <a:pPr marL="0" marR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BE" b="1" baseline="0" dirty="0" smtClean="0">
              <a:effectLst/>
            </a:endParaRPr>
          </a:p>
          <a:p>
            <a:pPr marL="0" marR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b="1" dirty="0" err="1" smtClean="0">
                <a:effectLst/>
              </a:rPr>
              <a:t>Overexpenditure</a:t>
            </a:r>
            <a:r>
              <a:rPr lang="fr-BE" b="1" dirty="0" smtClean="0">
                <a:effectLst/>
              </a:rPr>
              <a:t> warning </a:t>
            </a:r>
            <a:r>
              <a:rPr lang="fr-BE" b="1" dirty="0" err="1" smtClean="0">
                <a:effectLst/>
              </a:rPr>
              <a:t>sum</a:t>
            </a:r>
            <a:r>
              <a:rPr lang="fr-BE" b="1" dirty="0" smtClean="0">
                <a:effectLst/>
              </a:rPr>
              <a:t> : </a:t>
            </a:r>
            <a:r>
              <a:rPr lang="fr-BE" b="0" dirty="0" smtClean="0">
                <a:effectLst/>
              </a:rPr>
              <a:t>Le montant excédentaire à</a:t>
            </a:r>
            <a:r>
              <a:rPr lang="fr-BE" b="0" baseline="0" dirty="0" smtClean="0">
                <a:effectLst/>
              </a:rPr>
              <a:t> partir duquel le système nous avertira.</a:t>
            </a:r>
          </a:p>
          <a:p>
            <a:pPr marL="0" marR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BE" b="0" baseline="0" dirty="0" smtClean="0">
              <a:effectLst/>
            </a:endParaRPr>
          </a:p>
          <a:p>
            <a:pPr marL="0" marR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b="1" dirty="0" err="1" smtClean="0">
                <a:effectLst/>
              </a:rPr>
              <a:t>Overexpenditure</a:t>
            </a:r>
            <a:r>
              <a:rPr lang="fr-BE" b="1" dirty="0" smtClean="0">
                <a:effectLst/>
              </a:rPr>
              <a:t> </a:t>
            </a:r>
            <a:r>
              <a:rPr lang="fr-BE" b="1" dirty="0" err="1" smtClean="0">
                <a:effectLst/>
              </a:rPr>
              <a:t>limit</a:t>
            </a:r>
            <a:r>
              <a:rPr lang="fr-BE" b="1" dirty="0" smtClean="0">
                <a:effectLst/>
              </a:rPr>
              <a:t> </a:t>
            </a:r>
            <a:r>
              <a:rPr lang="fr-BE" b="1" dirty="0" err="1" smtClean="0">
                <a:effectLst/>
              </a:rPr>
              <a:t>sum</a:t>
            </a:r>
            <a:r>
              <a:rPr lang="fr-BE" b="1" dirty="0" smtClean="0">
                <a:effectLst/>
              </a:rPr>
              <a:t> : </a:t>
            </a:r>
            <a:r>
              <a:rPr lang="fr-BE" b="0" dirty="0" smtClean="0">
                <a:effectLst/>
              </a:rPr>
              <a:t>Le montant excédentaire autorisé avant que </a:t>
            </a:r>
            <a:r>
              <a:rPr lang="fr-BE" b="0" baseline="0" dirty="0" smtClean="0">
                <a:effectLst/>
              </a:rPr>
              <a:t>le système ne bloque de nouvelles factures.</a:t>
            </a:r>
          </a:p>
          <a:p>
            <a:pPr marL="0" marR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BE" b="0" baseline="0" dirty="0" smtClean="0">
              <a:effectLst/>
            </a:endParaRPr>
          </a:p>
          <a:p>
            <a:pPr marL="0" marR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effectLst/>
              </a:rPr>
              <a:t>Expenditures prior to fiscal period (days) : </a:t>
            </a:r>
            <a:r>
              <a:rPr lang="fr-BE" b="0" dirty="0" smtClean="0">
                <a:effectLst/>
              </a:rPr>
              <a:t>Indique le nombre de jours autorisés pour encoder des factures d’achat avant la date de début de la</a:t>
            </a:r>
            <a:r>
              <a:rPr lang="fr-BE" b="0" baseline="0" dirty="0" smtClean="0">
                <a:effectLst/>
              </a:rPr>
              <a:t> période fiscale déterminée par le </a:t>
            </a:r>
            <a:r>
              <a:rPr lang="fr-BE" b="0" baseline="0" dirty="0" err="1" smtClean="0">
                <a:effectLst/>
              </a:rPr>
              <a:t>ledger</a:t>
            </a:r>
            <a:r>
              <a:rPr lang="fr-BE" b="0" baseline="0" dirty="0" smtClean="0">
                <a:effectLst/>
              </a:rPr>
              <a:t>.</a:t>
            </a:r>
          </a:p>
          <a:p>
            <a:pPr marL="0" marR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BE" b="0" baseline="0" dirty="0" smtClean="0">
              <a:effectLst/>
            </a:endParaRPr>
          </a:p>
          <a:p>
            <a:pPr marL="0" marR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BE" b="0" baseline="0" dirty="0" smtClean="0">
              <a:effectLst/>
            </a:endParaRPr>
          </a:p>
          <a:p>
            <a:pPr marL="0" marR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b="0" baseline="0" dirty="0" smtClean="0">
                <a:effectLst/>
              </a:rPr>
              <a:t>************************</a:t>
            </a:r>
          </a:p>
          <a:p>
            <a:pPr marL="0" marR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b="0" baseline="0" dirty="0" smtClean="0">
                <a:effectLst/>
              </a:rPr>
              <a:t>Dans l’exemple repris ci-dessus, nous pourrons créer des PO Lines et bons de commandes jusqu’au 30 janvier 2016.</a:t>
            </a:r>
          </a:p>
          <a:p>
            <a:pPr marL="0" marR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b="0" baseline="0" dirty="0" smtClean="0">
                <a:effectLst/>
              </a:rPr>
              <a:t>Nous pourrons également encoder des factures dans cette période.</a:t>
            </a:r>
          </a:p>
          <a:p>
            <a:pPr marL="0" marR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b="0" baseline="0" dirty="0" smtClean="0">
                <a:effectLst/>
              </a:rPr>
              <a:t>Effectivement l’ARF accepte que les secrétaires exécutifs encodent des bons des commande relatifs à des régularisations de l’année 2015 jusqu’au 20 janvier.</a:t>
            </a:r>
          </a:p>
          <a:p>
            <a:pPr marL="0" marR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b="0" baseline="0" dirty="0" smtClean="0">
                <a:effectLst/>
              </a:rPr>
              <a:t>L’ARF validera également les factures d’achat reçues jusqu’à cette date. Une période de 10 jours afin de faire concorder ALMA avec SAP a </a:t>
            </a:r>
            <a:r>
              <a:rPr lang="fr-BE" b="0" baseline="0" smtClean="0">
                <a:effectLst/>
              </a:rPr>
              <a:t>été ajoutée.</a:t>
            </a:r>
            <a:endParaRPr lang="fr-BE" b="0" baseline="0" dirty="0" smtClean="0">
              <a:effectLst/>
            </a:endParaRPr>
          </a:p>
          <a:p>
            <a:pPr marL="0" marR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BE" b="0" baseline="0" dirty="0" smtClean="0">
              <a:effectLst/>
            </a:endParaRPr>
          </a:p>
          <a:p>
            <a:pPr marL="0" marR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b="0" baseline="0" dirty="0" smtClean="0">
                <a:effectLst/>
              </a:rPr>
              <a:t>Toutefois, ce </a:t>
            </a:r>
            <a:r>
              <a:rPr lang="fr-BE" b="0" baseline="0" dirty="0" err="1" smtClean="0">
                <a:effectLst/>
              </a:rPr>
              <a:t>ledger</a:t>
            </a:r>
            <a:r>
              <a:rPr lang="fr-BE" b="0" baseline="0" dirty="0" smtClean="0">
                <a:effectLst/>
              </a:rPr>
              <a:t> n’acceptera pas de dépassement de budget. Comme dans SAP, l’opération ne pourra être validée.</a:t>
            </a:r>
          </a:p>
          <a:p>
            <a:pPr marL="0" marR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BE" b="0" baseline="0" dirty="0" smtClean="0">
              <a:effectLst/>
            </a:endParaRPr>
          </a:p>
          <a:p>
            <a:pPr marL="0" marR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b="1" baseline="0" dirty="0" smtClean="0">
                <a:solidFill>
                  <a:srgbClr val="FF0000"/>
                </a:solidFill>
                <a:effectLst/>
              </a:rPr>
              <a:t>ATTENTION </a:t>
            </a:r>
            <a:r>
              <a:rPr lang="fr-BE" b="0" baseline="0" dirty="0" smtClean="0">
                <a:solidFill>
                  <a:srgbClr val="FF0000"/>
                </a:solidFill>
                <a:effectLst/>
              </a:rPr>
              <a:t>: </a:t>
            </a:r>
          </a:p>
          <a:p>
            <a:pPr marL="0" marR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b="0" baseline="0" dirty="0" smtClean="0">
                <a:solidFill>
                  <a:srgbClr val="FF0000"/>
                </a:solidFill>
                <a:effectLst/>
              </a:rPr>
              <a:t>Des modifications ne sont pas nécessairement exclues, mais en cas de changements :</a:t>
            </a:r>
          </a:p>
          <a:p>
            <a:pPr marL="228600" marR="0" indent="-22860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fr-BE" b="0" baseline="0" dirty="0" smtClean="0">
                <a:solidFill>
                  <a:srgbClr val="FF0000"/>
                </a:solidFill>
                <a:effectLst/>
              </a:rPr>
              <a:t>ceux-ci </a:t>
            </a:r>
            <a:r>
              <a:rPr lang="fr-BE" baseline="0" dirty="0" smtClean="0">
                <a:solidFill>
                  <a:srgbClr val="FF0000"/>
                </a:solidFill>
              </a:rPr>
              <a:t>ne peuvent avoir lieu sans concertation préalable avec la TF Acquisitions ;</a:t>
            </a:r>
          </a:p>
          <a:p>
            <a:pPr marL="228600" marR="0" indent="-22860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fr-BE" baseline="0" dirty="0" smtClean="0">
                <a:solidFill>
                  <a:srgbClr val="FF0000"/>
                </a:solidFill>
              </a:rPr>
              <a:t>une analyse préalable des conséquences et risques doit être menée ;</a:t>
            </a:r>
            <a:endParaRPr lang="fr-BE" dirty="0" smtClean="0">
              <a:solidFill>
                <a:srgbClr val="FF0000"/>
              </a:solidFill>
            </a:endParaRPr>
          </a:p>
          <a:p>
            <a:pPr marL="228600" marR="0" indent="-22860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fr-BE" b="0" baseline="0" dirty="0" smtClean="0">
                <a:solidFill>
                  <a:srgbClr val="FF0000"/>
                </a:solidFill>
                <a:effectLst/>
              </a:rPr>
              <a:t>les changements ne peuvent être réalisés que dans les </a:t>
            </a:r>
            <a:r>
              <a:rPr lang="fr-BE" b="0" baseline="0" dirty="0" err="1" smtClean="0">
                <a:solidFill>
                  <a:srgbClr val="FF0000"/>
                </a:solidFill>
                <a:effectLst/>
              </a:rPr>
              <a:t>ledgers</a:t>
            </a:r>
            <a:r>
              <a:rPr lang="fr-BE" b="0" baseline="0" dirty="0" smtClean="0">
                <a:solidFill>
                  <a:srgbClr val="FF0000"/>
                </a:solidFill>
                <a:effectLst/>
              </a:rPr>
              <a:t> dont vous avez la responsabilité.</a:t>
            </a:r>
          </a:p>
          <a:p>
            <a:pPr marL="0" marR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BE" b="0" baseline="0" dirty="0" smtClean="0">
              <a:effectLst/>
            </a:endParaRPr>
          </a:p>
          <a:p>
            <a:pPr marL="0" marR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>
              <a:effectLst/>
            </a:endParaRPr>
          </a:p>
          <a:p>
            <a:pPr marL="0" marR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b="0" baseline="0" dirty="0" smtClean="0">
                <a:effectLst/>
              </a:rPr>
              <a:t> </a:t>
            </a:r>
            <a:endParaRPr lang="fr-BE" b="1" dirty="0" smtClean="0">
              <a:effectLst/>
            </a:endParaRPr>
          </a:p>
          <a:p>
            <a:pPr marL="0" marR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BE" b="1" dirty="0" smtClean="0">
              <a:effectLst/>
            </a:endParaRPr>
          </a:p>
          <a:p>
            <a:pPr marL="0" marR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>
              <a:effectLst/>
            </a:endParaRPr>
          </a:p>
          <a:p>
            <a:pPr fontAlgn="t"/>
            <a:endParaRPr lang="fr-BE" b="1" dirty="0" smtClean="0">
              <a:effectLst/>
            </a:endParaRPr>
          </a:p>
          <a:p>
            <a:pPr fontAlgn="t"/>
            <a:endParaRPr lang="en-US" baseline="0" dirty="0" smtClean="0">
              <a:effectLst/>
            </a:endParaRPr>
          </a:p>
          <a:p>
            <a:pPr fontAlgn="t"/>
            <a:endParaRPr lang="fr-BE" dirty="0">
              <a:effectLst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F5836-DC94-4EDB-AAF6-CE956D4E9F1D}" type="slidenum">
              <a:rPr lang="fr-BE" smtClean="0"/>
              <a:pPr/>
              <a:t>18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753769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« </a:t>
            </a:r>
            <a:r>
              <a:rPr lang="fr-BE" dirty="0" err="1" smtClean="0"/>
              <a:t>Add</a:t>
            </a:r>
            <a:r>
              <a:rPr lang="fr-BE" dirty="0" smtClean="0"/>
              <a:t> </a:t>
            </a:r>
            <a:r>
              <a:rPr lang="fr-BE" dirty="0" err="1" smtClean="0"/>
              <a:t>fund</a:t>
            </a:r>
            <a:r>
              <a:rPr lang="fr-BE" dirty="0" smtClean="0"/>
              <a:t> » : Choix du type de fonds</a:t>
            </a:r>
            <a:r>
              <a:rPr lang="fr-BE" baseline="0" dirty="0" smtClean="0"/>
              <a:t> (</a:t>
            </a:r>
            <a:r>
              <a:rPr lang="fr-BE" baseline="0" dirty="0" err="1" smtClean="0"/>
              <a:t>Allocated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fund</a:t>
            </a:r>
            <a:r>
              <a:rPr lang="fr-BE" baseline="0" dirty="0" smtClean="0"/>
              <a:t> ou </a:t>
            </a:r>
            <a:r>
              <a:rPr lang="fr-BE" baseline="0" dirty="0" err="1" smtClean="0"/>
              <a:t>summary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fund</a:t>
            </a:r>
            <a:r>
              <a:rPr lang="fr-BE" baseline="0" dirty="0" smtClean="0"/>
              <a:t>)</a:t>
            </a:r>
          </a:p>
          <a:p>
            <a:endParaRPr lang="fr-BE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F5836-DC94-4EDB-AAF6-CE956D4E9F1D}" type="slidenum">
              <a:rPr lang="fr-BE" smtClean="0"/>
              <a:pPr/>
              <a:t>19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36352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F5836-DC94-4EDB-AAF6-CE956D4E9F1D}" type="slidenum">
              <a:rPr lang="fr-BE" smtClean="0"/>
              <a:pPr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034475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F5836-DC94-4EDB-AAF6-CE956D4E9F1D}" type="slidenum">
              <a:rPr lang="fr-BE" smtClean="0"/>
              <a:pPr/>
              <a:t>20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061971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F5836-DC94-4EDB-AAF6-CE956D4E9F1D}" type="slidenum">
              <a:rPr lang="fr-BE" smtClean="0"/>
              <a:pPr/>
              <a:t>21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656864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Acquisitions &gt; Acquisitions Infrastructure &gt; Funds and </a:t>
            </a:r>
            <a:r>
              <a:rPr lang="fr-B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Ledgers</a:t>
            </a:r>
            <a:r>
              <a:rPr lang="fr-B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cliquez</a:t>
            </a:r>
            <a:r>
              <a:rPr lang="fr-BE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sur </a:t>
            </a:r>
            <a:r>
              <a:rPr lang="fr-B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« Edit »</a:t>
            </a:r>
          </a:p>
          <a:p>
            <a:r>
              <a:rPr lang="fr-B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F5836-DC94-4EDB-AAF6-CE956D4E9F1D}" type="slidenum">
              <a:rPr lang="fr-BE" smtClean="0"/>
              <a:pPr/>
              <a:t>22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398520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F5836-DC94-4EDB-AAF6-CE956D4E9F1D}" type="slidenum">
              <a:rPr lang="fr-BE" smtClean="0"/>
              <a:pPr/>
              <a:t>23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343566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baseline="0" dirty="0" smtClean="0"/>
              <a:t>Activation : Cliquer sur « </a:t>
            </a:r>
            <a:r>
              <a:rPr lang="fr-BE" baseline="0" dirty="0" err="1" smtClean="0"/>
              <a:t>Activate</a:t>
            </a:r>
            <a:r>
              <a:rPr lang="fr-BE" baseline="0" dirty="0" smtClean="0"/>
              <a:t> »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F5836-DC94-4EDB-AAF6-CE956D4E9F1D}" type="slidenum">
              <a:rPr lang="fr-BE" smtClean="0"/>
              <a:pPr/>
              <a:t>24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057116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F5836-DC94-4EDB-AAF6-CE956D4E9F1D}" type="slidenum">
              <a:rPr lang="fr-BE" smtClean="0"/>
              <a:pPr/>
              <a:t>25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787028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F5836-DC94-4EDB-AAF6-CE956D4E9F1D}" type="slidenum">
              <a:rPr lang="fr-BE" smtClean="0"/>
              <a:pPr/>
              <a:t>26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233026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F5836-DC94-4EDB-AAF6-CE956D4E9F1D}" type="slidenum">
              <a:rPr lang="fr-BE" smtClean="0"/>
              <a:pPr/>
              <a:t>27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827666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En cas d’allocation massive</a:t>
            </a:r>
            <a:r>
              <a:rPr lang="fr-BE" baseline="0" dirty="0" smtClean="0"/>
              <a:t> (= à de nombreux Funds), par exemple en début de nouvelle année fiscale, il est possible de procéder à des chargements à partir d’un import Excel </a:t>
            </a:r>
            <a:r>
              <a:rPr lang="fr-BE" baseline="0" dirty="0" smtClean="0">
                <a:sym typeface="Wingdings" panose="05000000000000000000" pitchFamily="2" charset="2"/>
              </a:rPr>
              <a:t> contactez pour ce faire la TF Acquisitions.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F5836-DC94-4EDB-AAF6-CE956D4E9F1D}" type="slidenum">
              <a:rPr lang="fr-BE" smtClean="0"/>
              <a:pPr/>
              <a:t>28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379438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Edit (Funds)</a:t>
            </a:r>
          </a:p>
          <a:p>
            <a:r>
              <a:rPr lang="fr-BE" dirty="0" smtClean="0"/>
              <a:t>Onglet « Transactions » 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BE" dirty="0" smtClean="0"/>
              <a:t>1-Historique des transactions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BE" dirty="0" smtClean="0"/>
              <a:t>2-Accès aux détails</a:t>
            </a:r>
            <a:r>
              <a:rPr lang="fr-BE" baseline="0" dirty="0" smtClean="0"/>
              <a:t> d’une transaction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BE" baseline="0" dirty="0" smtClean="0"/>
              <a:t>3-Allouer un montant à un fonds (</a:t>
            </a:r>
            <a:r>
              <a:rPr lang="fr-BE" baseline="0" dirty="0" err="1" smtClean="0"/>
              <a:t>allocated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fund</a:t>
            </a:r>
            <a:r>
              <a:rPr lang="fr-BE" baseline="0" dirty="0" smtClean="0"/>
              <a:t>) - Approvisionnement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BE" baseline="0" dirty="0" smtClean="0"/>
              <a:t>4-Transférer un montant d’un fonds (AF) à un autre (AF)</a:t>
            </a:r>
            <a:endParaRPr lang="fr-BE" dirty="0" smtClean="0"/>
          </a:p>
          <a:p>
            <a:endParaRPr lang="fr-BE" dirty="0" smtClean="0"/>
          </a:p>
          <a:p>
            <a:r>
              <a:rPr lang="fr-BE" dirty="0" smtClean="0"/>
              <a:t>Accès aux transactions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smtClean="0"/>
              <a:t>Allocation : Approvisionnement du fonds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smtClean="0"/>
              <a:t>Transfer : Les transferts d’un fonds à un autre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err="1" smtClean="0"/>
              <a:t>Encumbrance</a:t>
            </a:r>
            <a:r>
              <a:rPr lang="fr-BE" dirty="0" smtClean="0"/>
              <a:t> / </a:t>
            </a:r>
            <a:r>
              <a:rPr lang="fr-BE" dirty="0" err="1" smtClean="0"/>
              <a:t>Disencumbrance</a:t>
            </a:r>
            <a:r>
              <a:rPr lang="fr-BE" dirty="0" smtClean="0"/>
              <a:t>  : relatif aux POL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err="1" smtClean="0"/>
              <a:t>Expenditure</a:t>
            </a:r>
            <a:r>
              <a:rPr lang="fr-BE" dirty="0" smtClean="0"/>
              <a:t> : relatif aux factures </a:t>
            </a:r>
          </a:p>
          <a:p>
            <a:endParaRPr lang="fr-BE" dirty="0" smtClean="0"/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F5836-DC94-4EDB-AAF6-CE956D4E9F1D}" type="slidenum">
              <a:rPr lang="fr-BE" smtClean="0"/>
              <a:pPr/>
              <a:t>29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59859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F5836-DC94-4EDB-AAF6-CE956D4E9F1D}" type="slidenum">
              <a:rPr lang="fr-BE" smtClean="0"/>
              <a:pPr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500068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F5836-DC94-4EDB-AAF6-CE956D4E9F1D}" type="slidenum">
              <a:rPr lang="fr-BE" smtClean="0"/>
              <a:pPr/>
              <a:t>30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657029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Pour transférer un fonds</a:t>
            </a:r>
            <a:r>
              <a:rPr lang="fr-BE" baseline="0" dirty="0" smtClean="0"/>
              <a:t> (OTP) sous un autre </a:t>
            </a:r>
            <a:r>
              <a:rPr lang="fr-BE" baseline="0" dirty="0" err="1" smtClean="0"/>
              <a:t>ledger</a:t>
            </a:r>
            <a:r>
              <a:rPr lang="fr-BE" baseline="0" dirty="0" smtClean="0"/>
              <a:t> ou sous un autre </a:t>
            </a:r>
            <a:r>
              <a:rPr lang="fr-BE" baseline="0" dirty="0" err="1" smtClean="0"/>
              <a:t>summary</a:t>
            </a:r>
            <a:r>
              <a:rPr lang="fr-BE" dirty="0" smtClean="0"/>
              <a:t> </a:t>
            </a:r>
            <a:r>
              <a:rPr lang="fr-BE" dirty="0" err="1" smtClean="0"/>
              <a:t>fund</a:t>
            </a:r>
            <a:r>
              <a:rPr lang="fr-BE" dirty="0" smtClean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BE" i="1" dirty="0" smtClean="0"/>
              <a:t>Acquisitions &gt; Acquisitions Infrastructure&gt; Move </a:t>
            </a:r>
            <a:r>
              <a:rPr lang="fr-BE" i="1" dirty="0" err="1" smtClean="0"/>
              <a:t>funds</a:t>
            </a:r>
            <a:r>
              <a:rPr lang="fr-BE" i="1" dirty="0" smtClean="0"/>
              <a:t> in </a:t>
            </a:r>
            <a:r>
              <a:rPr lang="fr-BE" i="1" dirty="0" err="1" smtClean="0"/>
              <a:t>hierarchy</a:t>
            </a:r>
            <a:endParaRPr lang="fr-BE" i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BE" dirty="0" smtClean="0"/>
              <a:t>Cliquez sur la loupe et sélectionnez un fonds, et cliquez ensuite sur Select.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BE" dirty="0" smtClean="0"/>
              <a:t>Cliquez sur la loupe du Target </a:t>
            </a:r>
            <a:r>
              <a:rPr lang="fr-BE" dirty="0" err="1" smtClean="0"/>
              <a:t>ledger</a:t>
            </a:r>
            <a:r>
              <a:rPr lang="fr-BE" dirty="0" smtClean="0"/>
              <a:t>/</a:t>
            </a:r>
            <a:r>
              <a:rPr lang="fr-BE" dirty="0" err="1" smtClean="0"/>
              <a:t>summary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fund</a:t>
            </a:r>
            <a:r>
              <a:rPr lang="fr-BE" baseline="0" dirty="0" smtClean="0"/>
              <a:t> et sélectionnez la nouvelle destination du fonds</a:t>
            </a:r>
            <a:r>
              <a:rPr lang="fr-BE" dirty="0" smtClean="0"/>
              <a:t>.</a:t>
            </a:r>
          </a:p>
          <a:p>
            <a:endParaRPr lang="fr-BE" dirty="0" smtClean="0"/>
          </a:p>
          <a:p>
            <a:r>
              <a:rPr lang="fr-BE" dirty="0" smtClean="0"/>
              <a:t>Vous pouvez également, sous le fonds,</a:t>
            </a:r>
            <a:r>
              <a:rPr lang="fr-BE" baseline="0" dirty="0" smtClean="0"/>
              <a:t> cliquer sur le bouton « MOVE ». Il suffira alors uniquement de sélectionner la nouvelle destination du fonds.</a:t>
            </a:r>
          </a:p>
          <a:p>
            <a:r>
              <a:rPr lang="fr-BE" dirty="0" smtClean="0"/>
              <a:t>Cliquez ensuite sur le bouton « </a:t>
            </a:r>
            <a:r>
              <a:rPr lang="fr-BE" dirty="0" err="1" smtClean="0"/>
              <a:t>Add</a:t>
            </a:r>
            <a:r>
              <a:rPr lang="fr-BE" dirty="0" smtClean="0"/>
              <a:t> </a:t>
            </a:r>
            <a:r>
              <a:rPr lang="fr-BE" dirty="0" err="1" smtClean="0"/>
              <a:t>fund</a:t>
            </a:r>
            <a:r>
              <a:rPr lang="fr-BE" dirty="0" smtClean="0"/>
              <a:t> relocation » </a:t>
            </a:r>
          </a:p>
          <a:p>
            <a:r>
              <a:rPr lang="fr-BE" dirty="0" smtClean="0"/>
              <a:t>Un message apparaitra,</a:t>
            </a:r>
            <a:r>
              <a:rPr lang="fr-BE" baseline="0" dirty="0" smtClean="0"/>
              <a:t> cliquez sur le bouton </a:t>
            </a:r>
            <a:r>
              <a:rPr lang="fr-BE" dirty="0" smtClean="0"/>
              <a:t>« </a:t>
            </a:r>
            <a:r>
              <a:rPr lang="fr-BE" dirty="0" err="1" smtClean="0"/>
              <a:t>Confirm</a:t>
            </a:r>
            <a:r>
              <a:rPr lang="fr-BE" dirty="0" smtClean="0"/>
              <a:t>  ».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F5836-DC94-4EDB-AAF6-CE956D4E9F1D}" type="slidenum">
              <a:rPr lang="fr-BE" smtClean="0"/>
              <a:pPr/>
              <a:t>31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192554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F5836-DC94-4EDB-AAF6-CE956D4E9F1D}" type="slidenum">
              <a:rPr lang="fr-BE" smtClean="0"/>
              <a:pPr/>
              <a:t>32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8443442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BE" b="0" baseline="0" dirty="0" smtClean="0">
              <a:effectLst/>
            </a:endParaRPr>
          </a:p>
          <a:p>
            <a:endParaRPr lang="fr-BE" baseline="0" dirty="0" smtClean="0">
              <a:solidFill>
                <a:srgbClr val="FF0000"/>
              </a:solidFill>
            </a:endParaRPr>
          </a:p>
          <a:p>
            <a:r>
              <a:rPr lang="fr-BE" u="sng" baseline="0" dirty="0" smtClean="0">
                <a:solidFill>
                  <a:srgbClr val="FF0000"/>
                </a:solidFill>
              </a:rPr>
              <a:t>Remarque</a:t>
            </a:r>
            <a:r>
              <a:rPr lang="fr-BE" baseline="0" dirty="0" smtClean="0">
                <a:solidFill>
                  <a:srgbClr val="FF0000"/>
                </a:solidFill>
              </a:rPr>
              <a:t> : A priori, supprimer un fonds ou un </a:t>
            </a:r>
            <a:r>
              <a:rPr lang="fr-BE" baseline="0" dirty="0" err="1" smtClean="0">
                <a:solidFill>
                  <a:srgbClr val="FF0000"/>
                </a:solidFill>
              </a:rPr>
              <a:t>ledger</a:t>
            </a:r>
            <a:r>
              <a:rPr lang="fr-BE" baseline="0" dirty="0" smtClean="0">
                <a:solidFill>
                  <a:srgbClr val="FF0000"/>
                </a:solidFill>
              </a:rPr>
              <a:t> n’est pas nécessaire (sauf en cas de correction manifeste à sa création), la désactivation peut suffire pour le neutraliser.</a:t>
            </a:r>
          </a:p>
          <a:p>
            <a:r>
              <a:rPr lang="fr-BE" baseline="0" dirty="0" smtClean="0">
                <a:solidFill>
                  <a:srgbClr val="FF0000"/>
                </a:solidFill>
              </a:rPr>
              <a:t>Merci de ne supprimer aucun </a:t>
            </a:r>
            <a:r>
              <a:rPr lang="fr-BE" baseline="0" dirty="0" err="1" smtClean="0">
                <a:solidFill>
                  <a:srgbClr val="FF0000"/>
                </a:solidFill>
              </a:rPr>
              <a:t>ledger</a:t>
            </a:r>
            <a:r>
              <a:rPr lang="fr-BE" baseline="0" dirty="0" smtClean="0">
                <a:solidFill>
                  <a:srgbClr val="FF0000"/>
                </a:solidFill>
              </a:rPr>
              <a:t> ni fonds sans concertation préalable avec la TF Acquisitions.</a:t>
            </a:r>
            <a:endParaRPr lang="fr-BE" dirty="0" smtClean="0">
              <a:solidFill>
                <a:srgbClr val="FF0000"/>
              </a:solidFill>
            </a:endParaRP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F5836-DC94-4EDB-AAF6-CE956D4E9F1D}" type="slidenum">
              <a:rPr lang="fr-BE" smtClean="0"/>
              <a:pPr/>
              <a:t>33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138828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F5836-DC94-4EDB-AAF6-CE956D4E9F1D}" type="slidenum">
              <a:rPr lang="fr-BE" smtClean="0"/>
              <a:pPr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07845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F5836-DC94-4EDB-AAF6-CE956D4E9F1D}" type="slidenum">
              <a:rPr lang="fr-BE" smtClean="0"/>
              <a:pPr/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76709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F5836-DC94-4EDB-AAF6-CE956D4E9F1D}" type="slidenum">
              <a:rPr lang="fr-BE" smtClean="0"/>
              <a:pPr/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2998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F5836-DC94-4EDB-AAF6-CE956D4E9F1D}" type="slidenum">
              <a:rPr lang="fr-BE" smtClean="0"/>
              <a:pPr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836458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Par facilité et cohérence avec ce que l’on trouve actuellement</a:t>
            </a:r>
            <a:r>
              <a:rPr lang="fr-BE" baseline="0" dirty="0" smtClean="0"/>
              <a:t> dans SAP</a:t>
            </a:r>
            <a:r>
              <a:rPr lang="fr-BE" dirty="0" smtClean="0"/>
              <a:t>, les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ledgers</a:t>
            </a:r>
            <a:r>
              <a:rPr lang="fr-BE" baseline="0" dirty="0" smtClean="0"/>
              <a:t> ont été établis sur base de la structure du Réseau (1 DG + 5 bibliothèques) + 1 </a:t>
            </a:r>
            <a:r>
              <a:rPr lang="fr-BE" baseline="0" dirty="0" err="1" smtClean="0"/>
              <a:t>ledger</a:t>
            </a:r>
            <a:r>
              <a:rPr lang="fr-BE" baseline="0" dirty="0" smtClean="0"/>
              <a:t> pour accueillir des OTP CHU.</a:t>
            </a:r>
          </a:p>
          <a:p>
            <a:endParaRPr lang="fr-BE" baseline="0" dirty="0" smtClean="0"/>
          </a:p>
          <a:p>
            <a:r>
              <a:rPr lang="fr-BE" baseline="0" dirty="0" smtClean="0"/>
              <a:t>Le nombre de </a:t>
            </a:r>
            <a:r>
              <a:rPr lang="fr-BE" baseline="0" dirty="0" err="1" smtClean="0"/>
              <a:t>ledgers</a:t>
            </a:r>
            <a:r>
              <a:rPr lang="fr-BE" baseline="0" dirty="0" smtClean="0"/>
              <a:t> n’est pas particulièrement destiné à croître (sauf avec les années fiscales). </a:t>
            </a:r>
          </a:p>
          <a:p>
            <a:pPr marL="0" marR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BE" b="0" baseline="0" dirty="0" smtClean="0">
              <a:effectLst/>
            </a:endParaRPr>
          </a:p>
          <a:p>
            <a:pPr marL="0" marR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BE" b="0" baseline="0" dirty="0" smtClean="0">
              <a:effectLst/>
            </a:endParaRPr>
          </a:p>
          <a:p>
            <a:pPr marL="0" marR="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b="0" baseline="0" dirty="0" smtClean="0">
                <a:effectLst/>
              </a:rPr>
              <a:t>************************</a:t>
            </a:r>
          </a:p>
          <a:p>
            <a:pPr marL="0" marR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BE" b="0" baseline="0" dirty="0" smtClean="0">
              <a:effectLst/>
            </a:endParaRPr>
          </a:p>
          <a:p>
            <a:endParaRPr lang="fr-BE" baseline="0" dirty="0" smtClean="0">
              <a:solidFill>
                <a:srgbClr val="FF0000"/>
              </a:solidFill>
            </a:endParaRPr>
          </a:p>
          <a:p>
            <a:r>
              <a:rPr lang="fr-BE" u="sng" baseline="0" dirty="0" smtClean="0">
                <a:solidFill>
                  <a:srgbClr val="FF0000"/>
                </a:solidFill>
              </a:rPr>
              <a:t>Remarque</a:t>
            </a:r>
            <a:r>
              <a:rPr lang="fr-BE" baseline="0" dirty="0" smtClean="0">
                <a:solidFill>
                  <a:srgbClr val="FF0000"/>
                </a:solidFill>
              </a:rPr>
              <a:t> : Jusqu’à nouvel ordre, </a:t>
            </a:r>
            <a:r>
              <a:rPr lang="fr-BE" b="1" baseline="0" dirty="0" smtClean="0">
                <a:solidFill>
                  <a:srgbClr val="FF0000"/>
                </a:solidFill>
              </a:rPr>
              <a:t>aucun nouveau </a:t>
            </a:r>
            <a:r>
              <a:rPr lang="fr-BE" b="1" baseline="0" dirty="0" err="1" smtClean="0">
                <a:solidFill>
                  <a:srgbClr val="FF0000"/>
                </a:solidFill>
              </a:rPr>
              <a:t>ledger</a:t>
            </a:r>
            <a:r>
              <a:rPr lang="fr-BE" b="1" baseline="0" dirty="0" smtClean="0">
                <a:solidFill>
                  <a:srgbClr val="FF0000"/>
                </a:solidFill>
              </a:rPr>
              <a:t> </a:t>
            </a:r>
            <a:r>
              <a:rPr lang="fr-BE" baseline="0" dirty="0" smtClean="0">
                <a:solidFill>
                  <a:srgbClr val="FF0000"/>
                </a:solidFill>
              </a:rPr>
              <a:t>ne doit être créé dans Alma sans concertation préalable avec la TF Acquisitions.</a:t>
            </a:r>
            <a:endParaRPr lang="fr-BE" dirty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F5836-DC94-4EDB-AAF6-CE956D4E9F1D}" type="slidenum">
              <a:rPr lang="fr-BE" smtClean="0"/>
              <a:pPr/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857574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Pour chaque </a:t>
            </a:r>
            <a:r>
              <a:rPr lang="fr-BE" dirty="0" err="1" smtClean="0"/>
              <a:t>ledger</a:t>
            </a:r>
            <a:r>
              <a:rPr lang="fr-BE" dirty="0" smtClean="0"/>
              <a:t>,</a:t>
            </a:r>
            <a:r>
              <a:rPr lang="fr-BE" baseline="0" dirty="0" smtClean="0"/>
              <a:t> on retrouve les informations suivantes :</a:t>
            </a:r>
          </a:p>
          <a:p>
            <a:endParaRPr lang="fr-BE" baseline="0" dirty="0" smtClean="0"/>
          </a:p>
          <a:p>
            <a:r>
              <a:rPr lang="fr-BE" baseline="0" dirty="0" smtClean="0"/>
              <a:t>Name : Nom du </a:t>
            </a:r>
            <a:r>
              <a:rPr lang="fr-BE" baseline="0" dirty="0" err="1" smtClean="0"/>
              <a:t>ledger</a:t>
            </a:r>
            <a:endParaRPr lang="fr-BE" baseline="0" dirty="0" smtClean="0"/>
          </a:p>
          <a:p>
            <a:r>
              <a:rPr lang="fr-BE" baseline="0" dirty="0" smtClean="0"/>
              <a:t>Code : Abréviation du nom du </a:t>
            </a:r>
            <a:r>
              <a:rPr lang="fr-BE" baseline="0" dirty="0" err="1" smtClean="0"/>
              <a:t>ledger</a:t>
            </a:r>
            <a:endParaRPr lang="fr-BE" baseline="0" dirty="0" smtClean="0"/>
          </a:p>
          <a:p>
            <a:r>
              <a:rPr lang="fr-BE" baseline="0" dirty="0" err="1" smtClean="0"/>
              <a:t>Status</a:t>
            </a:r>
            <a:r>
              <a:rPr lang="fr-BE" baseline="0" dirty="0" smtClean="0"/>
              <a:t> : Active / Inactive / </a:t>
            </a:r>
            <a:r>
              <a:rPr lang="fr-BE" baseline="0" dirty="0" err="1" smtClean="0"/>
              <a:t>Draft</a:t>
            </a:r>
            <a:endParaRPr lang="fr-BE" baseline="0" dirty="0" smtClean="0"/>
          </a:p>
          <a:p>
            <a:endParaRPr lang="fr-BE" baseline="0" dirty="0" smtClean="0"/>
          </a:p>
          <a:p>
            <a:r>
              <a:rPr lang="fr-BE" baseline="0" dirty="0" err="1" smtClean="0"/>
              <a:t>Available</a:t>
            </a:r>
            <a:r>
              <a:rPr lang="fr-BE" baseline="0" dirty="0" smtClean="0"/>
              <a:t> balance : le disponible </a:t>
            </a:r>
          </a:p>
          <a:p>
            <a:r>
              <a:rPr lang="fr-BE" baseline="0" dirty="0" smtClean="0"/>
              <a:t>Cash balance : le solde de trésorerie</a:t>
            </a:r>
          </a:p>
          <a:p>
            <a:r>
              <a:rPr lang="fr-BE" baseline="0" dirty="0" err="1" smtClean="0"/>
              <a:t>Encumbered</a:t>
            </a:r>
            <a:r>
              <a:rPr lang="fr-BE" baseline="0" dirty="0" smtClean="0"/>
              <a:t> balance : les charges </a:t>
            </a:r>
          </a:p>
          <a:p>
            <a:r>
              <a:rPr lang="fr-BE" baseline="0" dirty="0" err="1" smtClean="0"/>
              <a:t>Expenditure</a:t>
            </a:r>
            <a:r>
              <a:rPr lang="fr-BE" baseline="0" dirty="0" smtClean="0"/>
              <a:t> balance : les dépenses réalisées.</a:t>
            </a: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F5836-DC94-4EDB-AAF6-CE956D4E9F1D}" type="slidenum">
              <a:rPr lang="fr-BE" smtClean="0"/>
              <a:pPr/>
              <a:t>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76819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gradFill>
          <a:gsLst>
            <a:gs pos="0">
              <a:schemeClr val="bg1">
                <a:tint val="90000"/>
              </a:schemeClr>
            </a:gs>
            <a:gs pos="75000">
              <a:schemeClr val="bg1">
                <a:shade val="100000"/>
                <a:satMod val="115000"/>
              </a:schemeClr>
            </a:gs>
            <a:gs pos="100000">
              <a:schemeClr val="bg1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3933056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Alma @ ULg - Acquisitions - (2b) Funds &amp; Ledgers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>
              <a:defRPr lang="en-US" smtClean="0"/>
            </a:lvl1pPr>
          </a:lstStyle>
          <a:p>
            <a:fld id="{E667ED75-B537-4810-9364-B7D9FE7FDC55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611560" y="2780928"/>
            <a:ext cx="7620000" cy="1143000"/>
          </a:xfrm>
        </p:spPr>
        <p:txBody>
          <a:bodyPr/>
          <a:lstStyle>
            <a:lvl1pPr>
              <a:defRPr sz="3600" b="1"/>
            </a:lvl1pPr>
          </a:lstStyle>
          <a:p>
            <a:r>
              <a:rPr lang="fr-FR" smtClean="0"/>
              <a:t>Modifiez le style du titre</a:t>
            </a:r>
            <a:endParaRPr lang="fr-BE" dirty="0"/>
          </a:p>
        </p:txBody>
      </p:sp>
      <p:sp>
        <p:nvSpPr>
          <p:cNvPr id="7" name="ZoneTexte 6"/>
          <p:cNvSpPr txBox="1"/>
          <p:nvPr userDrawn="1"/>
        </p:nvSpPr>
        <p:spPr>
          <a:xfrm>
            <a:off x="4114376" y="259233"/>
            <a:ext cx="4216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2400" b="1" dirty="0" smtClean="0">
                <a:solidFill>
                  <a:schemeClr val="tx2"/>
                </a:solidFill>
              </a:rPr>
              <a:t>Alma @ ULg - Acquisitions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1" y="1"/>
            <a:ext cx="2672261" cy="753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Pr>
        <a:gradFill flip="none" rotWithShape="1">
          <a:gsLst>
            <a:gs pos="37500">
              <a:srgbClr val="FFFFFF"/>
            </a:gs>
            <a:gs pos="0">
              <a:schemeClr val="bg1">
                <a:tint val="90000"/>
              </a:schemeClr>
            </a:gs>
            <a:gs pos="75000">
              <a:schemeClr val="bg1">
                <a:shade val="100000"/>
                <a:satMod val="115000"/>
              </a:schemeClr>
            </a:gs>
            <a:gs pos="100000">
              <a:schemeClr val="bg1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latin typeface="Arial Rounded MT Bold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7992888" cy="4988024"/>
          </a:xfrm>
        </p:spPr>
        <p:txBody>
          <a:bodyPr/>
          <a:lstStyle>
            <a:lvl1pPr>
              <a:buSzPct val="120000"/>
              <a:defRPr/>
            </a:lvl1pPr>
            <a:lvl2pPr>
              <a:buClr>
                <a:schemeClr val="tx2"/>
              </a:buClr>
              <a:buSzPct val="120000"/>
              <a:defRPr/>
            </a:lvl2pPr>
            <a:lvl3pPr>
              <a:buClr>
                <a:schemeClr val="accent1"/>
              </a:buClr>
              <a:buSzPct val="120000"/>
              <a:defRPr/>
            </a:lvl3pPr>
            <a:lvl4pPr>
              <a:buClr>
                <a:schemeClr val="tx2"/>
              </a:buClr>
              <a:buSzPct val="120000"/>
              <a:defRPr/>
            </a:lvl4pPr>
            <a:lvl5pPr>
              <a:buClr>
                <a:schemeClr val="accent1"/>
              </a:buClr>
              <a:buSzPct val="120000"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6246015" y="2547073"/>
            <a:ext cx="5082628" cy="365760"/>
          </a:xfrm>
          <a:prstGeom prst="rect">
            <a:avLst/>
          </a:prstGeom>
        </p:spPr>
        <p:txBody>
          <a:bodyPr/>
          <a:lstStyle>
            <a:lvl1pPr>
              <a:defRPr sz="1300" b="0" baseline="0">
                <a:solidFill>
                  <a:srgbClr val="FF9900"/>
                </a:solidFill>
              </a:defRPr>
            </a:lvl1pPr>
          </a:lstStyle>
          <a:p>
            <a:r>
              <a:rPr lang="en-US" smtClean="0"/>
              <a:t>Alma @ ULg - Acquisitions - (2b) Funds &amp; Ledgers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latin typeface="Arial Rounded MT Bold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412776"/>
            <a:ext cx="3863280" cy="4968552"/>
          </a:xfrm>
        </p:spPr>
        <p:txBody>
          <a:bodyPr/>
          <a:lstStyle>
            <a:lvl1pPr>
              <a:buSzPct val="120000"/>
              <a:defRPr sz="2000"/>
            </a:lvl1pPr>
            <a:lvl2pPr>
              <a:buClr>
                <a:schemeClr val="tx2"/>
              </a:buClr>
              <a:buSzPct val="120000"/>
              <a:defRPr sz="2000"/>
            </a:lvl2pPr>
            <a:lvl3pPr>
              <a:buClr>
                <a:schemeClr val="accent1"/>
              </a:buClr>
              <a:buSzPct val="120000"/>
              <a:defRPr sz="1800"/>
            </a:lvl3pPr>
            <a:lvl4pPr>
              <a:buClr>
                <a:schemeClr val="tx2"/>
              </a:buClr>
              <a:buSzPct val="120000"/>
              <a:defRPr sz="1600"/>
            </a:lvl4pPr>
            <a:lvl5pPr marL="1554480" indent="-228600">
              <a:defRPr lang="en-US" sz="14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412776"/>
            <a:ext cx="3824808" cy="4968552"/>
          </a:xfrm>
        </p:spPr>
        <p:txBody>
          <a:bodyPr/>
          <a:lstStyle>
            <a:lvl1pPr marL="342900" indent="-228600">
              <a:defRPr lang="fr-FR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>
              <a:defRPr lang="fr-FR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>
              <a:buClr>
                <a:schemeClr val="accent1"/>
              </a:buClr>
              <a:defRPr lang="fr-F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>
              <a:defRPr lang="fr-F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buClr>
                <a:schemeClr val="tx2"/>
              </a:buClr>
              <a:buSzPct val="120000"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lvl="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20000"/>
              <a:buFont typeface="Arial" pitchFamily="34" charset="0"/>
              <a:buChar char="•"/>
            </a:pPr>
            <a:r>
              <a:rPr lang="fr-FR" smtClean="0"/>
              <a:t>Modifiez les styles du texte du masque</a:t>
            </a:r>
          </a:p>
          <a:p>
            <a:pPr marL="342900" lvl="1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20000"/>
              <a:buFont typeface="Arial" pitchFamily="34" charset="0"/>
              <a:buChar char="•"/>
            </a:pPr>
            <a:r>
              <a:rPr lang="fr-FR" smtClean="0"/>
              <a:t>Deuxième niveau</a:t>
            </a:r>
          </a:p>
          <a:p>
            <a:pPr marL="342900" lvl="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20000"/>
              <a:buFont typeface="Arial" pitchFamily="34" charset="0"/>
              <a:buChar char="•"/>
            </a:pPr>
            <a:r>
              <a:rPr lang="fr-FR" smtClean="0"/>
              <a:t>Troisième niveau</a:t>
            </a:r>
          </a:p>
          <a:p>
            <a:pPr marL="342900" lvl="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20000"/>
              <a:buFont typeface="Arial" pitchFamily="34" charset="0"/>
              <a:buChar char="•"/>
            </a:pPr>
            <a:r>
              <a:rPr lang="fr-FR" smtClean="0"/>
              <a:t>Quatrième niveau</a:t>
            </a:r>
          </a:p>
          <a:p>
            <a:pPr marL="342900" lvl="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20000"/>
              <a:buFont typeface="Arial" pitchFamily="34" charset="0"/>
              <a:buChar char="•"/>
            </a:pPr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6246015" y="2547073"/>
            <a:ext cx="5082628" cy="365760"/>
          </a:xfrm>
          <a:prstGeom prst="rect">
            <a:avLst/>
          </a:prstGeom>
        </p:spPr>
        <p:txBody>
          <a:bodyPr/>
          <a:lstStyle>
            <a:lvl1pPr>
              <a:defRPr sz="1300" b="0" baseline="0">
                <a:solidFill>
                  <a:srgbClr val="FF9900"/>
                </a:solidFill>
              </a:defRPr>
            </a:lvl1pPr>
          </a:lstStyle>
          <a:p>
            <a:r>
              <a:rPr lang="en-US" smtClean="0"/>
              <a:t>Alma @ ULg - Acquisitions - (2b) Funds &amp; Ledgers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412776"/>
            <a:ext cx="3791272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528" y="2060848"/>
            <a:ext cx="3791272" cy="4320479"/>
          </a:xfrm>
        </p:spPr>
        <p:txBody>
          <a:bodyPr/>
          <a:lstStyle>
            <a:lvl1pPr marL="342900" indent="-228600"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2000"/>
            </a:lvl1pPr>
            <a:lvl2pPr>
              <a:buClr>
                <a:schemeClr val="tx2"/>
              </a:buClr>
              <a:buSzPct val="120000"/>
              <a:defRPr sz="2000"/>
            </a:lvl2pPr>
            <a:lvl3pPr>
              <a:buClr>
                <a:schemeClr val="accent1"/>
              </a:buClr>
              <a:buSzPct val="120000"/>
              <a:defRPr sz="1800"/>
            </a:lvl3pPr>
            <a:lvl4pPr>
              <a:buClr>
                <a:schemeClr val="tx2"/>
              </a:buClr>
              <a:buSzPct val="120000"/>
              <a:defRPr sz="1600"/>
            </a:lvl4pPr>
            <a:lvl5pPr marL="1554480" indent="-228600">
              <a:defRPr lang="en-US" sz="16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412776"/>
            <a:ext cx="3824808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060848"/>
            <a:ext cx="3824808" cy="4320479"/>
          </a:xfrm>
        </p:spPr>
        <p:txBody>
          <a:bodyPr/>
          <a:lstStyle>
            <a:lvl1pPr marL="342900" indent="-228600">
              <a:defRPr lang="fr-FR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>
              <a:defRPr lang="fr-FR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>
              <a:defRPr lang="fr-F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>
              <a:defRPr lang="fr-F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buClr>
                <a:schemeClr val="accent1"/>
              </a:buClr>
              <a:buSzPct val="120000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fr-FR" smtClean="0"/>
              <a:t>Modifiez les styles du texte du masque</a:t>
            </a:r>
          </a:p>
          <a:p>
            <a:pPr marL="342900" lvl="1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fr-FR" smtClean="0"/>
              <a:t>Deuxième niveau</a:t>
            </a:r>
          </a:p>
          <a:p>
            <a:pPr marL="342900" lvl="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fr-FR" smtClean="0"/>
              <a:t>Troisième niveau</a:t>
            </a:r>
          </a:p>
          <a:p>
            <a:pPr marL="342900" lvl="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fr-FR" smtClean="0"/>
              <a:t>Quatrième niveau</a:t>
            </a:r>
          </a:p>
          <a:p>
            <a:pPr marL="342900" lvl="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3"/>
          </p:nvPr>
        </p:nvSpPr>
        <p:spPr>
          <a:xfrm rot="16200000">
            <a:off x="6246015" y="2547073"/>
            <a:ext cx="5082628" cy="365760"/>
          </a:xfrm>
          <a:prstGeom prst="rect">
            <a:avLst/>
          </a:prstGeom>
        </p:spPr>
        <p:txBody>
          <a:bodyPr/>
          <a:lstStyle>
            <a:lvl1pPr>
              <a:defRPr sz="1300" b="0" baseline="0">
                <a:solidFill>
                  <a:srgbClr val="FF9900"/>
                </a:solidFill>
              </a:defRPr>
            </a:lvl1pPr>
          </a:lstStyle>
          <a:p>
            <a:r>
              <a:rPr lang="en-US" smtClean="0"/>
              <a:t>Alma @ ULg - Acquisitions - (2b) Funds &amp; Ledgers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latin typeface="Arial Rounded MT Bold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6246015" y="2547073"/>
            <a:ext cx="5082628" cy="365760"/>
          </a:xfrm>
          <a:prstGeom prst="rect">
            <a:avLst/>
          </a:prstGeom>
        </p:spPr>
        <p:txBody>
          <a:bodyPr/>
          <a:lstStyle>
            <a:lvl1pPr>
              <a:defRPr sz="1300" b="0" baseline="0">
                <a:solidFill>
                  <a:srgbClr val="FF9900"/>
                </a:solidFill>
              </a:defRPr>
            </a:lvl1pPr>
          </a:lstStyle>
          <a:p>
            <a:r>
              <a:rPr lang="en-US" smtClean="0"/>
              <a:t>Alma @ ULg - Acquisitions - (2b) Funds &amp; Ledgers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6246015" y="2547073"/>
            <a:ext cx="5082628" cy="365760"/>
          </a:xfrm>
          <a:prstGeom prst="rect">
            <a:avLst/>
          </a:prstGeom>
        </p:spPr>
        <p:txBody>
          <a:bodyPr/>
          <a:lstStyle>
            <a:lvl1pPr>
              <a:defRPr sz="1300" b="0" baseline="0">
                <a:solidFill>
                  <a:srgbClr val="FF9900"/>
                </a:solidFill>
              </a:defRPr>
            </a:lvl1pPr>
          </a:lstStyle>
          <a:p>
            <a:r>
              <a:rPr lang="en-US" smtClean="0"/>
              <a:t>Alma @ ULg - Acquisitions - (2b) Funds &amp; Ledgers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0000"/>
              </a:schemeClr>
            </a:gs>
            <a:gs pos="75000">
              <a:schemeClr val="bg1">
                <a:shade val="100000"/>
                <a:satMod val="115000"/>
              </a:schemeClr>
            </a:gs>
            <a:gs pos="100000">
              <a:schemeClr val="bg1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9928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1412776"/>
            <a:ext cx="7992888" cy="4988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rgbClr val="585B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rgbClr val="C7BA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500" b="1" baseline="0">
                <a:solidFill>
                  <a:srgbClr val="FFFFFF"/>
                </a:solidFill>
              </a:defRPr>
            </a:lvl1pPr>
          </a:lstStyle>
          <a:p>
            <a:fld id="{E667ED75-B537-4810-9364-B7D9FE7FDC5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6195040" y="2598047"/>
            <a:ext cx="5184577" cy="365760"/>
          </a:xfrm>
          <a:prstGeom prst="rect">
            <a:avLst/>
          </a:prstGeom>
        </p:spPr>
        <p:txBody>
          <a:bodyPr/>
          <a:lstStyle>
            <a:lvl1pPr>
              <a:defRPr sz="1300" b="0" baseline="0">
                <a:solidFill>
                  <a:srgbClr val="FF9900"/>
                </a:solidFill>
              </a:defRPr>
            </a:lvl1pPr>
          </a:lstStyle>
          <a:p>
            <a:r>
              <a:rPr lang="en-US" smtClean="0"/>
              <a:t>Alma @ ULg - Acquisitions - (2b) Funds &amp; Ledgers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6353607"/>
            <a:ext cx="936104" cy="531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3200" b="0" kern="1200" cap="none" spc="-100" baseline="0">
          <a:ln>
            <a:noFill/>
          </a:ln>
          <a:solidFill>
            <a:schemeClr val="tx2"/>
          </a:solidFill>
          <a:effectLst/>
          <a:latin typeface="Arial Rounded MT Bold" pitchFamily="34" charset="0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SzPct val="12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tx2"/>
        </a:buClr>
        <a:buSzPct val="12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1"/>
        </a:buClr>
        <a:buSzPct val="12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tx2"/>
        </a:buClr>
        <a:buSzPct val="12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1"/>
        </a:buClr>
        <a:buSzPct val="12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control" Target="../activeX/activeX2.xml"/><Relationship Id="rId7" Type="http://schemas.openxmlformats.org/officeDocument/2006/relationships/image" Target="../media/image35.pn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4.png"/><Relationship Id="rId5" Type="http://schemas.openxmlformats.org/officeDocument/2006/relationships/notesSlide" Target="../notesSlides/notesSlide29.xml"/><Relationship Id="rId10" Type="http://schemas.openxmlformats.org/officeDocument/2006/relationships/image" Target="../media/image38.wmf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7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7.png"/><Relationship Id="rId4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/>
          <p:nvPr/>
        </p:nvPicPr>
        <p:blipFill rotWithShape="1">
          <a:blip r:embed="rId3"/>
          <a:srcRect l="30688" t="39372" r="47619" b="34543"/>
          <a:stretch/>
        </p:blipFill>
        <p:spPr bwMode="auto">
          <a:xfrm>
            <a:off x="1979712" y="4573860"/>
            <a:ext cx="2952328" cy="17281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 5"/>
          <p:cNvPicPr/>
          <p:nvPr/>
        </p:nvPicPr>
        <p:blipFill rotWithShape="1">
          <a:blip r:embed="rId4"/>
          <a:srcRect l="31526" t="35190" r="46958" b="30803"/>
          <a:stretch/>
        </p:blipFill>
        <p:spPr bwMode="auto">
          <a:xfrm>
            <a:off x="5047235" y="692696"/>
            <a:ext cx="3299395" cy="1800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6084168" y="6520872"/>
            <a:ext cx="2319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1400" i="1" dirty="0" smtClean="0"/>
              <a:t>Version du </a:t>
            </a:r>
            <a:r>
              <a:rPr lang="fr-BE" sz="1400" i="1" dirty="0" smtClean="0"/>
              <a:t>4 novembre 2015</a:t>
            </a:r>
            <a:endParaRPr lang="fr-BE" sz="1400" i="1" dirty="0"/>
          </a:p>
        </p:txBody>
      </p:sp>
      <p:sp>
        <p:nvSpPr>
          <p:cNvPr id="9" name="Titre 2"/>
          <p:cNvSpPr>
            <a:spLocks noGrp="1"/>
          </p:cNvSpPr>
          <p:nvPr>
            <p:ph type="title"/>
          </p:nvPr>
        </p:nvSpPr>
        <p:spPr>
          <a:xfrm>
            <a:off x="827584" y="2924944"/>
            <a:ext cx="6912768" cy="1143000"/>
          </a:xfr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lvl="0" fontAlgn="base"/>
            <a:r>
              <a:rPr lang="fr-BE" sz="2800" i="1" dirty="0"/>
              <a:t>Infrastructure</a:t>
            </a:r>
            <a:r>
              <a:rPr lang="fr-BE" dirty="0" smtClean="0"/>
              <a:t/>
            </a:r>
            <a:br>
              <a:rPr lang="fr-BE" dirty="0" smtClean="0"/>
            </a:br>
            <a:r>
              <a:rPr lang="fr-BE" dirty="0" smtClean="0"/>
              <a:t>(</a:t>
            </a:r>
            <a:r>
              <a:rPr lang="fr-BE" dirty="0"/>
              <a:t>2b)  Funds and </a:t>
            </a:r>
            <a:r>
              <a:rPr lang="fr-BE" dirty="0" err="1"/>
              <a:t>Ledgers</a:t>
            </a:r>
            <a:r>
              <a:rPr lang="fr-B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4932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Informations générales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55576" y="2708920"/>
            <a:ext cx="6984776" cy="639762"/>
          </a:xfrm>
        </p:spPr>
        <p:txBody>
          <a:bodyPr/>
          <a:lstStyle/>
          <a:p>
            <a:r>
              <a:rPr lang="fr-BE" dirty="0" smtClean="0"/>
              <a:t>145 FONDS ACTIVES </a:t>
            </a:r>
            <a:r>
              <a:rPr lang="fr-BE" dirty="0"/>
              <a:t>(OTP de type « O », « P », « R », et « D </a:t>
            </a:r>
            <a:r>
              <a:rPr lang="fr-BE" dirty="0" smtClean="0"/>
              <a:t>»)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1560" y="3429000"/>
            <a:ext cx="7560840" cy="3024336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marL="114300" indent="0">
              <a:buNone/>
            </a:pPr>
            <a:r>
              <a:rPr lang="fr-BE" dirty="0"/>
              <a:t>Il y a autant de </a:t>
            </a:r>
            <a:r>
              <a:rPr lang="fr-BE" dirty="0" smtClean="0"/>
              <a:t>fonds activés dans ALMA </a:t>
            </a:r>
            <a:r>
              <a:rPr lang="fr-BE" dirty="0"/>
              <a:t>que d’OTP (SAP) </a:t>
            </a:r>
            <a:r>
              <a:rPr lang="fr-BE" dirty="0" smtClean="0"/>
              <a:t>utilisés </a:t>
            </a:r>
            <a:r>
              <a:rPr lang="fr-BE" dirty="0"/>
              <a:t>à des fins d’acquisitions documentaires :</a:t>
            </a:r>
          </a:p>
          <a:p>
            <a:pPr marL="114300" indent="0">
              <a:buNone/>
            </a:pPr>
            <a:r>
              <a:rPr lang="fr-BE" dirty="0"/>
              <a:t>-Périodiques</a:t>
            </a:r>
          </a:p>
          <a:p>
            <a:pPr marL="114300" indent="0">
              <a:buNone/>
            </a:pPr>
            <a:r>
              <a:rPr lang="fr-BE" dirty="0"/>
              <a:t>-Ouvrages</a:t>
            </a:r>
          </a:p>
          <a:p>
            <a:pPr marL="114300" indent="0">
              <a:buNone/>
            </a:pPr>
            <a:r>
              <a:rPr lang="fr-BE" dirty="0"/>
              <a:t>-Autres non électroniques (ex. Cartes géologiques, CD, DVD…)</a:t>
            </a:r>
          </a:p>
          <a:p>
            <a:pPr marL="114300" indent="0">
              <a:buNone/>
            </a:pPr>
            <a:r>
              <a:rPr lang="fr-BE" dirty="0"/>
              <a:t>-Bases de données</a:t>
            </a:r>
          </a:p>
          <a:p>
            <a:pPr marL="114300" indent="0">
              <a:buNone/>
            </a:pPr>
            <a:r>
              <a:rPr lang="fr-BE" dirty="0"/>
              <a:t>-Accès électroniques aux revues</a:t>
            </a:r>
          </a:p>
          <a:p>
            <a:pPr marL="114300" indent="0">
              <a:buNone/>
            </a:pPr>
            <a:r>
              <a:rPr lang="fr-BE" dirty="0"/>
              <a:t>-Autres électroniques (ex. </a:t>
            </a:r>
            <a:r>
              <a:rPr lang="fr-BE" dirty="0" err="1" smtClean="0"/>
              <a:t>eBooks</a:t>
            </a:r>
            <a:r>
              <a:rPr lang="fr-BE" dirty="0" smtClean="0"/>
              <a:t>)</a:t>
            </a:r>
            <a:endParaRPr lang="fr-BE" dirty="0"/>
          </a:p>
          <a:p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Alma @ ULg - Acquisitions - (2b) Funds &amp; Ledgers</a:t>
            </a:r>
            <a:endParaRPr lang="en-US" dirty="0"/>
          </a:p>
        </p:txBody>
      </p:sp>
      <p:sp>
        <p:nvSpPr>
          <p:cNvPr id="10" name="Flèche vers le bas 9"/>
          <p:cNvSpPr/>
          <p:nvPr/>
        </p:nvSpPr>
        <p:spPr>
          <a:xfrm>
            <a:off x="2555776" y="2132856"/>
            <a:ext cx="360040" cy="671686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ZoneTexte 10"/>
          <p:cNvSpPr txBox="1"/>
          <p:nvPr/>
        </p:nvSpPr>
        <p:spPr>
          <a:xfrm>
            <a:off x="2141466" y="1412776"/>
            <a:ext cx="23870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4400" b="1" dirty="0">
                <a:solidFill>
                  <a:schemeClr val="tx2"/>
                </a:solidFill>
              </a:rPr>
              <a:t>7 </a:t>
            </a:r>
            <a:r>
              <a:rPr lang="fr-BE" sz="4400" b="1" dirty="0" err="1" smtClean="0">
                <a:solidFill>
                  <a:schemeClr val="tx2"/>
                </a:solidFill>
              </a:rPr>
              <a:t>Ledgers</a:t>
            </a:r>
            <a:endParaRPr lang="fr-BE" sz="4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00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Contenu</a:t>
            </a:r>
            <a:endParaRPr lang="fr-BE" dirty="0" smtClean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dirty="0"/>
              <a:t>Informations générales</a:t>
            </a:r>
          </a:p>
          <a:p>
            <a:r>
              <a:rPr lang="fr-BE" dirty="0">
                <a:solidFill>
                  <a:srgbClr val="FF0000"/>
                </a:solidFill>
              </a:rPr>
              <a:t>Naviguer dans la base de données</a:t>
            </a:r>
          </a:p>
          <a:p>
            <a:r>
              <a:rPr lang="fr-BE" dirty="0"/>
              <a:t>Ajouter un « </a:t>
            </a:r>
            <a:r>
              <a:rPr lang="fr-BE" dirty="0" err="1"/>
              <a:t>Ledger</a:t>
            </a:r>
            <a:r>
              <a:rPr lang="fr-BE" dirty="0"/>
              <a:t> » ou un « </a:t>
            </a:r>
            <a:r>
              <a:rPr lang="fr-BE" dirty="0" err="1"/>
              <a:t>Fund</a:t>
            </a:r>
            <a:r>
              <a:rPr lang="fr-BE" dirty="0"/>
              <a:t> »</a:t>
            </a:r>
          </a:p>
          <a:p>
            <a:r>
              <a:rPr lang="fr-BE" dirty="0"/>
              <a:t>Modifier un « </a:t>
            </a:r>
            <a:r>
              <a:rPr lang="fr-BE" dirty="0" err="1"/>
              <a:t>Ledger</a:t>
            </a:r>
            <a:r>
              <a:rPr lang="fr-BE" dirty="0"/>
              <a:t> » ou un « </a:t>
            </a:r>
            <a:r>
              <a:rPr lang="fr-BE" dirty="0" err="1"/>
              <a:t>Fund</a:t>
            </a:r>
            <a:r>
              <a:rPr lang="fr-BE" dirty="0"/>
              <a:t> »</a:t>
            </a:r>
          </a:p>
          <a:p>
            <a:r>
              <a:rPr lang="fr-BE" dirty="0"/>
              <a:t>Activer/désactiver </a:t>
            </a:r>
          </a:p>
          <a:p>
            <a:r>
              <a:rPr lang="fr-BE" dirty="0"/>
              <a:t>Gérer les transactions</a:t>
            </a:r>
          </a:p>
          <a:p>
            <a:r>
              <a:rPr lang="fr-BE" dirty="0"/>
              <a:t>Transfert de fonds</a:t>
            </a:r>
          </a:p>
          <a:p>
            <a:r>
              <a:rPr lang="fr-BE" dirty="0"/>
              <a:t>Supprimer un « </a:t>
            </a:r>
            <a:r>
              <a:rPr lang="fr-BE" dirty="0" err="1"/>
              <a:t>Ledger</a:t>
            </a:r>
            <a:r>
              <a:rPr lang="fr-BE" dirty="0"/>
              <a:t> » ou un « </a:t>
            </a:r>
            <a:r>
              <a:rPr lang="fr-BE" dirty="0" err="1"/>
              <a:t>Fund</a:t>
            </a:r>
            <a:r>
              <a:rPr lang="fr-BE" dirty="0"/>
              <a:t> »</a:t>
            </a:r>
          </a:p>
          <a:p>
            <a:pPr marL="114300" indent="0">
              <a:buNone/>
            </a:pPr>
            <a:endParaRPr lang="fr-BE" dirty="0"/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Alma @ ULg - Acquisitions - (2b) Funds &amp; Ledgers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89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Naviguer dans la base de données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Alma @ ULg - Acquisitions - (2b) Funds &amp; Ledgers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55397" y="5764614"/>
            <a:ext cx="5472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b="1" dirty="0">
                <a:solidFill>
                  <a:srgbClr val="FF0000"/>
                </a:solidFill>
              </a:rPr>
              <a:t>Possibilité de filtrer grâce aux différentes facettes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111947" y="1123395"/>
            <a:ext cx="52145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b="1" dirty="0" smtClean="0"/>
              <a:t>Rechercher un fonds ou un </a:t>
            </a:r>
            <a:r>
              <a:rPr lang="fr-BE" b="1" dirty="0" err="1" smtClean="0"/>
              <a:t>ledger</a:t>
            </a:r>
            <a:r>
              <a:rPr lang="fr-BE" b="1" dirty="0"/>
              <a:t> </a:t>
            </a:r>
            <a:r>
              <a:rPr lang="fr-BE" b="1" dirty="0" smtClean="0"/>
              <a:t>avec </a:t>
            </a:r>
            <a:r>
              <a:rPr lang="fr-BE" b="1" dirty="0"/>
              <a:t>le « </a:t>
            </a:r>
            <a:r>
              <a:rPr lang="fr-BE" b="1" dirty="0">
                <a:solidFill>
                  <a:srgbClr val="00B050"/>
                </a:solidFill>
              </a:rPr>
              <a:t>FIND</a:t>
            </a:r>
            <a:r>
              <a:rPr lang="fr-BE" b="1" dirty="0"/>
              <a:t> » :</a:t>
            </a:r>
          </a:p>
        </p:txBody>
      </p:sp>
      <p:pic>
        <p:nvPicPr>
          <p:cNvPr id="17" name="Image 16"/>
          <p:cNvPicPr/>
          <p:nvPr/>
        </p:nvPicPr>
        <p:blipFill rotWithShape="1">
          <a:blip r:embed="rId3"/>
          <a:srcRect l="1574" t="18686" r="1339" b="21930"/>
          <a:stretch/>
        </p:blipFill>
        <p:spPr bwMode="auto">
          <a:xfrm>
            <a:off x="107504" y="1492727"/>
            <a:ext cx="8157283" cy="42475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ectangle 8"/>
          <p:cNvSpPr/>
          <p:nvPr/>
        </p:nvSpPr>
        <p:spPr>
          <a:xfrm>
            <a:off x="35496" y="1916832"/>
            <a:ext cx="936104" cy="26642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Ellipse 12"/>
          <p:cNvSpPr/>
          <p:nvPr/>
        </p:nvSpPr>
        <p:spPr>
          <a:xfrm>
            <a:off x="899592" y="1308062"/>
            <a:ext cx="1296144" cy="49658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Flèche vers le bas 10"/>
          <p:cNvSpPr/>
          <p:nvPr/>
        </p:nvSpPr>
        <p:spPr>
          <a:xfrm>
            <a:off x="395536" y="4725144"/>
            <a:ext cx="252028" cy="1008112"/>
          </a:xfrm>
          <a:prstGeom prst="downArrow">
            <a:avLst/>
          </a:prstGeom>
          <a:solidFill>
            <a:srgbClr val="FF33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Ellipse 6"/>
          <p:cNvSpPr/>
          <p:nvPr/>
        </p:nvSpPr>
        <p:spPr>
          <a:xfrm>
            <a:off x="6660232" y="1628800"/>
            <a:ext cx="1800200" cy="165618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8" name="Image 7"/>
          <p:cNvPicPr/>
          <p:nvPr/>
        </p:nvPicPr>
        <p:blipFill rotWithShape="1">
          <a:blip r:embed="rId4"/>
          <a:srcRect l="90476" t="23377" r="4232" b="68256"/>
          <a:stretch/>
        </p:blipFill>
        <p:spPr bwMode="auto">
          <a:xfrm>
            <a:off x="7052084" y="2132856"/>
            <a:ext cx="1016496" cy="921628"/>
          </a:xfrm>
          <a:prstGeom prst="rect">
            <a:avLst/>
          </a:prstGeom>
          <a:ln>
            <a:solidFill>
              <a:srgbClr val="00B05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ZoneTexte 15"/>
          <p:cNvSpPr txBox="1"/>
          <p:nvPr/>
        </p:nvSpPr>
        <p:spPr>
          <a:xfrm>
            <a:off x="4706188" y="1562780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ou</a:t>
            </a:r>
            <a:endParaRPr lang="fr-BE" dirty="0"/>
          </a:p>
        </p:txBody>
      </p:sp>
      <p:cxnSp>
        <p:nvCxnSpPr>
          <p:cNvPr id="15" name="Connecteur droit avec flèche 14"/>
          <p:cNvCxnSpPr>
            <a:stCxn id="13" idx="6"/>
          </p:cNvCxnSpPr>
          <p:nvPr/>
        </p:nvCxnSpPr>
        <p:spPr>
          <a:xfrm>
            <a:off x="2195736" y="1556356"/>
            <a:ext cx="4176464" cy="432484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422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Naviguer dans la base de données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Alma @ ULg - Acquisitions - (2b) Funds &amp; Ledgers</a:t>
            </a:r>
            <a:endParaRPr lang="en-US" dirty="0"/>
          </a:p>
        </p:txBody>
      </p:sp>
      <p:pic>
        <p:nvPicPr>
          <p:cNvPr id="6" name="Espace réservé du contenu 5"/>
          <p:cNvPicPr>
            <a:picLocks noGrp="1"/>
          </p:cNvPicPr>
          <p:nvPr>
            <p:ph idx="1"/>
          </p:nvPr>
        </p:nvPicPr>
        <p:blipFill rotWithShape="1">
          <a:blip r:embed="rId3"/>
          <a:srcRect l="1388" t="18077" r="42529" b="43353"/>
          <a:stretch/>
        </p:blipFill>
        <p:spPr bwMode="auto">
          <a:xfrm>
            <a:off x="107504" y="1484784"/>
            <a:ext cx="8280919" cy="3816423"/>
          </a:xfrm>
          <a:prstGeom prst="rect">
            <a:avLst/>
          </a:prstGeom>
          <a:ln>
            <a:solidFill>
              <a:schemeClr val="bg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Ellipse 6"/>
          <p:cNvSpPr/>
          <p:nvPr/>
        </p:nvSpPr>
        <p:spPr>
          <a:xfrm>
            <a:off x="5580112" y="2132856"/>
            <a:ext cx="1224136" cy="43889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Rectangle 7"/>
          <p:cNvSpPr/>
          <p:nvPr/>
        </p:nvSpPr>
        <p:spPr>
          <a:xfrm>
            <a:off x="107504" y="1700808"/>
            <a:ext cx="1440160" cy="37444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Étoile à 5 branches 8"/>
          <p:cNvSpPr/>
          <p:nvPr/>
        </p:nvSpPr>
        <p:spPr>
          <a:xfrm>
            <a:off x="1619672" y="2420888"/>
            <a:ext cx="144016" cy="144016"/>
          </a:xfrm>
          <a:prstGeom prst="star5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Étoile à 5 branches 9"/>
          <p:cNvSpPr/>
          <p:nvPr/>
        </p:nvSpPr>
        <p:spPr>
          <a:xfrm>
            <a:off x="1619672" y="3573016"/>
            <a:ext cx="144016" cy="144016"/>
          </a:xfrm>
          <a:prstGeom prst="star5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Étoile à 5 branches 10"/>
          <p:cNvSpPr/>
          <p:nvPr/>
        </p:nvSpPr>
        <p:spPr>
          <a:xfrm>
            <a:off x="1619672" y="4149080"/>
            <a:ext cx="144016" cy="144016"/>
          </a:xfrm>
          <a:prstGeom prst="star5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Étoile à 5 branches 11"/>
          <p:cNvSpPr/>
          <p:nvPr/>
        </p:nvSpPr>
        <p:spPr>
          <a:xfrm>
            <a:off x="1619672" y="4725144"/>
            <a:ext cx="144016" cy="144016"/>
          </a:xfrm>
          <a:prstGeom prst="star5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Étoile à 5 branches 12"/>
          <p:cNvSpPr/>
          <p:nvPr/>
        </p:nvSpPr>
        <p:spPr>
          <a:xfrm>
            <a:off x="1619672" y="2996952"/>
            <a:ext cx="144016" cy="144016"/>
          </a:xfrm>
          <a:prstGeom prst="star5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2681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Contenu</a:t>
            </a:r>
            <a:endParaRPr lang="fr-BE" dirty="0" smtClean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dirty="0"/>
              <a:t>Informations </a:t>
            </a:r>
            <a:r>
              <a:rPr lang="fr-BE" dirty="0" smtClean="0"/>
              <a:t>générales</a:t>
            </a:r>
          </a:p>
          <a:p>
            <a:r>
              <a:rPr lang="fr-BE" dirty="0"/>
              <a:t>Naviguer dans la base de </a:t>
            </a:r>
            <a:r>
              <a:rPr lang="fr-BE" dirty="0" smtClean="0"/>
              <a:t>données</a:t>
            </a:r>
          </a:p>
          <a:p>
            <a:r>
              <a:rPr lang="fr-BE" dirty="0" smtClean="0">
                <a:solidFill>
                  <a:srgbClr val="FF0000"/>
                </a:solidFill>
              </a:rPr>
              <a:t>Ajouter un « </a:t>
            </a:r>
            <a:r>
              <a:rPr lang="fr-BE" dirty="0" err="1" smtClean="0">
                <a:solidFill>
                  <a:srgbClr val="FF0000"/>
                </a:solidFill>
              </a:rPr>
              <a:t>Ledger</a:t>
            </a:r>
            <a:r>
              <a:rPr lang="fr-BE" dirty="0" smtClean="0">
                <a:solidFill>
                  <a:srgbClr val="FF0000"/>
                </a:solidFill>
              </a:rPr>
              <a:t> » ou un « </a:t>
            </a:r>
            <a:r>
              <a:rPr lang="fr-BE" dirty="0" err="1" smtClean="0">
                <a:solidFill>
                  <a:srgbClr val="FF0000"/>
                </a:solidFill>
              </a:rPr>
              <a:t>Fund</a:t>
            </a:r>
            <a:r>
              <a:rPr lang="fr-BE" dirty="0" smtClean="0">
                <a:solidFill>
                  <a:srgbClr val="FF0000"/>
                </a:solidFill>
              </a:rPr>
              <a:t> »</a:t>
            </a:r>
          </a:p>
          <a:p>
            <a:r>
              <a:rPr lang="fr-BE" dirty="0" smtClean="0"/>
              <a:t>Modifier </a:t>
            </a:r>
            <a:r>
              <a:rPr lang="fr-BE" dirty="0"/>
              <a:t>un « </a:t>
            </a:r>
            <a:r>
              <a:rPr lang="fr-BE" dirty="0" err="1"/>
              <a:t>Ledger</a:t>
            </a:r>
            <a:r>
              <a:rPr lang="fr-BE" dirty="0"/>
              <a:t> </a:t>
            </a:r>
            <a:r>
              <a:rPr lang="fr-BE" dirty="0" smtClean="0"/>
              <a:t>» ou un « </a:t>
            </a:r>
            <a:r>
              <a:rPr lang="fr-BE" dirty="0" err="1" smtClean="0"/>
              <a:t>Fund</a:t>
            </a:r>
            <a:r>
              <a:rPr lang="fr-BE" dirty="0" smtClean="0"/>
              <a:t> »</a:t>
            </a:r>
          </a:p>
          <a:p>
            <a:r>
              <a:rPr lang="fr-BE" dirty="0"/>
              <a:t>Activer/désactiver </a:t>
            </a:r>
          </a:p>
          <a:p>
            <a:r>
              <a:rPr lang="fr-BE" dirty="0"/>
              <a:t>Gérer les transactions</a:t>
            </a:r>
          </a:p>
          <a:p>
            <a:r>
              <a:rPr lang="fr-BE" dirty="0"/>
              <a:t>Transfert de fonds</a:t>
            </a:r>
          </a:p>
          <a:p>
            <a:r>
              <a:rPr lang="fr-BE" dirty="0"/>
              <a:t>Supprimer un « </a:t>
            </a:r>
            <a:r>
              <a:rPr lang="fr-BE" dirty="0" err="1"/>
              <a:t>Ledger</a:t>
            </a:r>
            <a:r>
              <a:rPr lang="fr-BE" dirty="0"/>
              <a:t> » ou un « </a:t>
            </a:r>
            <a:r>
              <a:rPr lang="fr-BE" dirty="0" err="1"/>
              <a:t>Fund</a:t>
            </a:r>
            <a:r>
              <a:rPr lang="fr-BE" dirty="0"/>
              <a:t> »</a:t>
            </a:r>
          </a:p>
          <a:p>
            <a:pPr marL="114300" indent="0">
              <a:buNone/>
            </a:pPr>
            <a:endParaRPr lang="fr-BE" dirty="0"/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Alma @ ULg - Acquisitions - (2b) Funds &amp; Ledgers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Ajouter un « </a:t>
            </a:r>
            <a:r>
              <a:rPr lang="fr-BE" dirty="0" err="1" smtClean="0"/>
              <a:t>Ledger</a:t>
            </a:r>
            <a:r>
              <a:rPr lang="fr-BE" dirty="0" smtClean="0"/>
              <a:t> » ou un « </a:t>
            </a:r>
            <a:r>
              <a:rPr lang="fr-BE" dirty="0" err="1" smtClean="0"/>
              <a:t>Fund</a:t>
            </a:r>
            <a:r>
              <a:rPr lang="fr-BE" dirty="0" smtClean="0"/>
              <a:t> »</a:t>
            </a:r>
            <a:br>
              <a:rPr lang="fr-BE" dirty="0" smtClean="0"/>
            </a:br>
            <a:r>
              <a:rPr lang="fr-BE" sz="2800" dirty="0" smtClean="0"/>
              <a:t>1. </a:t>
            </a:r>
            <a:r>
              <a:rPr lang="fr-BE" sz="2800" dirty="0" err="1" smtClean="0"/>
              <a:t>Ledger</a:t>
            </a:r>
            <a:endParaRPr lang="fr-BE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Alma @ ULg - Acquisitions - (2b) Funds &amp; Ledgers</a:t>
            </a:r>
            <a:endParaRPr lang="en-US" dirty="0"/>
          </a:p>
        </p:txBody>
      </p:sp>
      <p:pic>
        <p:nvPicPr>
          <p:cNvPr id="10" name="Image 9"/>
          <p:cNvPicPr/>
          <p:nvPr/>
        </p:nvPicPr>
        <p:blipFill rotWithShape="1">
          <a:blip r:embed="rId3"/>
          <a:srcRect l="1574" t="25093" r="44518" b="42627"/>
          <a:stretch/>
        </p:blipFill>
        <p:spPr bwMode="auto">
          <a:xfrm>
            <a:off x="467544" y="1305319"/>
            <a:ext cx="7488832" cy="46805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Ellipse 6"/>
          <p:cNvSpPr/>
          <p:nvPr/>
        </p:nvSpPr>
        <p:spPr>
          <a:xfrm>
            <a:off x="1691680" y="1556792"/>
            <a:ext cx="1118195" cy="6244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Ellipse 7"/>
          <p:cNvSpPr/>
          <p:nvPr/>
        </p:nvSpPr>
        <p:spPr>
          <a:xfrm>
            <a:off x="2123728" y="4005064"/>
            <a:ext cx="864096" cy="36004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Ellipse 10"/>
          <p:cNvSpPr/>
          <p:nvPr/>
        </p:nvSpPr>
        <p:spPr>
          <a:xfrm>
            <a:off x="2123728" y="4797152"/>
            <a:ext cx="864096" cy="36004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Ellipse 11"/>
          <p:cNvSpPr/>
          <p:nvPr/>
        </p:nvSpPr>
        <p:spPr>
          <a:xfrm>
            <a:off x="2123728" y="5589240"/>
            <a:ext cx="864096" cy="36004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Ellipse 12"/>
          <p:cNvSpPr/>
          <p:nvPr/>
        </p:nvSpPr>
        <p:spPr>
          <a:xfrm>
            <a:off x="2123728" y="3140968"/>
            <a:ext cx="864096" cy="36004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16" name="Connecteur droit avec flèche 15"/>
          <p:cNvCxnSpPr/>
          <p:nvPr/>
        </p:nvCxnSpPr>
        <p:spPr>
          <a:xfrm flipH="1">
            <a:off x="2699792" y="1377327"/>
            <a:ext cx="360042" cy="25147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1698179" y="137212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 smtClean="0">
                <a:solidFill>
                  <a:srgbClr val="FF0000"/>
                </a:solidFill>
              </a:rPr>
              <a:t>1</a:t>
            </a:r>
            <a:endParaRPr lang="fr-BE" b="1" dirty="0">
              <a:solidFill>
                <a:srgbClr val="FF0000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1849022" y="30050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 smtClean="0">
                <a:solidFill>
                  <a:srgbClr val="00B050"/>
                </a:solidFill>
              </a:rPr>
              <a:t>2</a:t>
            </a:r>
            <a:endParaRPr lang="fr-BE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18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064896" cy="864096"/>
          </a:xfrm>
        </p:spPr>
        <p:txBody>
          <a:bodyPr/>
          <a:lstStyle/>
          <a:p>
            <a:r>
              <a:rPr lang="fr-BE" dirty="0"/>
              <a:t>Ajouter un « </a:t>
            </a:r>
            <a:r>
              <a:rPr lang="fr-BE" dirty="0" err="1"/>
              <a:t>Ledger</a:t>
            </a:r>
            <a:r>
              <a:rPr lang="fr-BE" dirty="0"/>
              <a:t> » ou un « </a:t>
            </a:r>
            <a:r>
              <a:rPr lang="fr-BE" dirty="0" err="1"/>
              <a:t>Fund</a:t>
            </a:r>
            <a:r>
              <a:rPr lang="fr-BE" dirty="0"/>
              <a:t> </a:t>
            </a:r>
            <a:r>
              <a:rPr lang="fr-BE" dirty="0" smtClean="0"/>
              <a:t>»</a:t>
            </a:r>
            <a:br>
              <a:rPr lang="fr-BE" dirty="0" smtClean="0"/>
            </a:br>
            <a:r>
              <a:rPr lang="fr-BE" dirty="0"/>
              <a:t>1. </a:t>
            </a:r>
            <a:r>
              <a:rPr lang="fr-BE" dirty="0" err="1"/>
              <a:t>Ledger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Alma @ ULg - Acquisitions - (2b) Funds &amp; Ledgers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85627"/>
            <a:ext cx="7056784" cy="5772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711" y="3356992"/>
            <a:ext cx="4740289" cy="3532208"/>
          </a:xfrm>
          <a:prstGeom prst="rect">
            <a:avLst/>
          </a:prstGeom>
          <a:noFill/>
          <a:ln w="3175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123" y="3260435"/>
            <a:ext cx="4516834" cy="3624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llipse 7"/>
          <p:cNvSpPr/>
          <p:nvPr/>
        </p:nvSpPr>
        <p:spPr>
          <a:xfrm>
            <a:off x="1331640" y="3260435"/>
            <a:ext cx="1872208" cy="3125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Ellipse 8"/>
          <p:cNvSpPr/>
          <p:nvPr/>
        </p:nvSpPr>
        <p:spPr>
          <a:xfrm>
            <a:off x="5868144" y="3416725"/>
            <a:ext cx="1656184" cy="4443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4707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992888" cy="864096"/>
          </a:xfrm>
        </p:spPr>
        <p:txBody>
          <a:bodyPr/>
          <a:lstStyle/>
          <a:p>
            <a:r>
              <a:rPr lang="fr-BE" dirty="0"/>
              <a:t>Ajouter un « </a:t>
            </a:r>
            <a:r>
              <a:rPr lang="fr-BE" dirty="0" err="1"/>
              <a:t>Ledger</a:t>
            </a:r>
            <a:r>
              <a:rPr lang="fr-BE" dirty="0"/>
              <a:t> » ou un « </a:t>
            </a:r>
            <a:r>
              <a:rPr lang="fr-BE" dirty="0" err="1"/>
              <a:t>Fund</a:t>
            </a:r>
            <a:r>
              <a:rPr lang="fr-BE" dirty="0"/>
              <a:t> </a:t>
            </a:r>
            <a:r>
              <a:rPr lang="fr-BE" dirty="0" smtClean="0"/>
              <a:t>»</a:t>
            </a:r>
            <a:br>
              <a:rPr lang="fr-BE" dirty="0" smtClean="0"/>
            </a:br>
            <a:r>
              <a:rPr lang="fr-BE" dirty="0"/>
              <a:t>1. </a:t>
            </a:r>
            <a:r>
              <a:rPr lang="fr-BE" dirty="0" err="1"/>
              <a:t>Ledger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Alma @ ULg - Acquisitions - (2b) Funds &amp; Ledgers</a:t>
            </a:r>
            <a:endParaRPr lang="en-US" dirty="0"/>
          </a:p>
        </p:txBody>
      </p:sp>
      <p:pic>
        <p:nvPicPr>
          <p:cNvPr id="8" name="Espace réservé du contenu 7"/>
          <p:cNvPicPr>
            <a:picLocks noGrp="1"/>
          </p:cNvPicPr>
          <p:nvPr>
            <p:ph idx="1"/>
          </p:nvPr>
        </p:nvPicPr>
        <p:blipFill rotWithShape="1">
          <a:blip r:embed="rId3"/>
          <a:srcRect l="1190" t="17477" r="48360" b="9854"/>
          <a:stretch/>
        </p:blipFill>
        <p:spPr bwMode="auto">
          <a:xfrm>
            <a:off x="955321" y="1124745"/>
            <a:ext cx="6713023" cy="52760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703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Ajouter un « </a:t>
            </a:r>
            <a:r>
              <a:rPr lang="fr-BE" dirty="0" err="1"/>
              <a:t>Ledger</a:t>
            </a:r>
            <a:r>
              <a:rPr lang="fr-BE" dirty="0"/>
              <a:t> » ou un « </a:t>
            </a:r>
            <a:r>
              <a:rPr lang="fr-BE" dirty="0" err="1"/>
              <a:t>Fund</a:t>
            </a:r>
            <a:r>
              <a:rPr lang="fr-BE" dirty="0"/>
              <a:t> »</a:t>
            </a:r>
            <a:br>
              <a:rPr lang="fr-BE" dirty="0"/>
            </a:br>
            <a:r>
              <a:rPr lang="fr-BE" dirty="0"/>
              <a:t>1. </a:t>
            </a:r>
            <a:r>
              <a:rPr lang="fr-BE" dirty="0" err="1"/>
              <a:t>Ledger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Alma @ ULg - Acquisitions - (2b) Funds &amp; Ledgers</a:t>
            </a:r>
            <a:endParaRPr lang="en-US" dirty="0"/>
          </a:p>
        </p:txBody>
      </p:sp>
      <p:sp>
        <p:nvSpPr>
          <p:cNvPr id="3" name="ZoneTexte 2"/>
          <p:cNvSpPr txBox="1"/>
          <p:nvPr/>
        </p:nvSpPr>
        <p:spPr>
          <a:xfrm>
            <a:off x="179512" y="1700808"/>
            <a:ext cx="6868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spc="-100" dirty="0">
                <a:solidFill>
                  <a:schemeClr val="tx2"/>
                </a:solidFill>
                <a:latin typeface="Arial Rounded MT Bold" pitchFamily="34" charset="0"/>
                <a:ea typeface="+mj-ea"/>
                <a:cs typeface="+mj-cs"/>
              </a:rPr>
              <a:t>Configuration des règles d’utilisation d’un </a:t>
            </a:r>
            <a:r>
              <a:rPr lang="fr-BE" sz="2400" spc="-100" dirty="0" err="1">
                <a:solidFill>
                  <a:schemeClr val="tx2"/>
                </a:solidFill>
                <a:latin typeface="Arial Rounded MT Bold" pitchFamily="34" charset="0"/>
                <a:ea typeface="+mj-ea"/>
                <a:cs typeface="+mj-cs"/>
              </a:rPr>
              <a:t>ledger</a:t>
            </a:r>
            <a:r>
              <a:rPr lang="fr-BE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92763"/>
            <a:ext cx="8561026" cy="1972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247" y="4369643"/>
            <a:ext cx="2143779" cy="355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621166" y="5589240"/>
            <a:ext cx="4572000" cy="923330"/>
          </a:xfrm>
          <a:prstGeom prst="rect">
            <a:avLst/>
          </a:prstGeom>
          <a:ln>
            <a:solidFill>
              <a:schemeClr val="tx1"/>
            </a:solidFill>
            <a:prstDash val="sysDash"/>
          </a:ln>
        </p:spPr>
        <p:txBody>
          <a:bodyPr>
            <a:spAutoFit/>
          </a:bodyPr>
          <a:lstStyle/>
          <a:p>
            <a:r>
              <a:rPr lang="fr-BE" dirty="0" smtClean="0"/>
              <a:t>ARF 2015 : Pour </a:t>
            </a:r>
            <a:r>
              <a:rPr lang="fr-BE" dirty="0"/>
              <a:t>le </a:t>
            </a:r>
            <a:r>
              <a:rPr lang="fr-BE" b="1" dirty="0"/>
              <a:t>20 janvier</a:t>
            </a:r>
            <a:r>
              <a:rPr lang="fr-BE" dirty="0"/>
              <a:t>, </a:t>
            </a:r>
            <a:r>
              <a:rPr lang="fr-BE" dirty="0" smtClean="0"/>
              <a:t>l’enregistrement </a:t>
            </a:r>
            <a:r>
              <a:rPr lang="fr-BE" dirty="0"/>
              <a:t>des factures d’achats, </a:t>
            </a:r>
            <a:r>
              <a:rPr lang="fr-BE" dirty="0" smtClean="0"/>
              <a:t>et des notes </a:t>
            </a:r>
            <a:r>
              <a:rPr lang="fr-BE" dirty="0"/>
              <a:t>de débours </a:t>
            </a:r>
            <a:r>
              <a:rPr lang="fr-BE" dirty="0" smtClean="0"/>
              <a:t>doit être clôturé.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01653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136904" cy="792088"/>
          </a:xfrm>
        </p:spPr>
        <p:txBody>
          <a:bodyPr/>
          <a:lstStyle/>
          <a:p>
            <a:r>
              <a:rPr lang="fr-BE" dirty="0"/>
              <a:t>Ajouter un « </a:t>
            </a:r>
            <a:r>
              <a:rPr lang="fr-BE" dirty="0" err="1"/>
              <a:t>Ledger</a:t>
            </a:r>
            <a:r>
              <a:rPr lang="fr-BE" dirty="0"/>
              <a:t> » ou un « </a:t>
            </a:r>
            <a:r>
              <a:rPr lang="fr-BE" dirty="0" err="1"/>
              <a:t>Fund</a:t>
            </a:r>
            <a:r>
              <a:rPr lang="fr-BE" dirty="0"/>
              <a:t> </a:t>
            </a:r>
            <a:r>
              <a:rPr lang="fr-BE" dirty="0" smtClean="0"/>
              <a:t>»</a:t>
            </a:r>
            <a:br>
              <a:rPr lang="fr-BE" dirty="0" smtClean="0"/>
            </a:br>
            <a:r>
              <a:rPr lang="fr-BE" dirty="0" smtClean="0"/>
              <a:t>2. </a:t>
            </a:r>
            <a:r>
              <a:rPr lang="fr-BE" dirty="0" err="1" smtClean="0"/>
              <a:t>Fund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Alma @ ULg - Acquisitions - (2b) Funds &amp; Ledgers</a:t>
            </a:r>
            <a:endParaRPr lang="en-US" dirty="0"/>
          </a:p>
        </p:txBody>
      </p:sp>
      <p:sp>
        <p:nvSpPr>
          <p:cNvPr id="12" name="ZoneTexte 11"/>
          <p:cNvSpPr txBox="1"/>
          <p:nvPr/>
        </p:nvSpPr>
        <p:spPr>
          <a:xfrm>
            <a:off x="2663651" y="5589240"/>
            <a:ext cx="4782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dirty="0" smtClean="0">
                <a:solidFill>
                  <a:srgbClr val="00B050"/>
                </a:solidFill>
              </a:rPr>
              <a:t>Ou dupliquer et ensuite modifier …</a:t>
            </a:r>
            <a:endParaRPr lang="fr-BE" sz="2400" b="1" dirty="0">
              <a:solidFill>
                <a:srgbClr val="00B050"/>
              </a:solidFill>
            </a:endParaRPr>
          </a:p>
        </p:txBody>
      </p:sp>
      <p:pic>
        <p:nvPicPr>
          <p:cNvPr id="11" name="Image 10"/>
          <p:cNvPicPr/>
          <p:nvPr/>
        </p:nvPicPr>
        <p:blipFill rotWithShape="1">
          <a:blip r:embed="rId3"/>
          <a:srcRect l="1190" t="24608" r="39551" b="35035"/>
          <a:stretch/>
        </p:blipFill>
        <p:spPr bwMode="auto">
          <a:xfrm>
            <a:off x="158974" y="1268760"/>
            <a:ext cx="7941418" cy="42484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Image 12"/>
          <p:cNvPicPr/>
          <p:nvPr/>
        </p:nvPicPr>
        <p:blipFill rotWithShape="1">
          <a:blip r:embed="rId4"/>
          <a:srcRect l="12055" t="37650" r="81878" b="56436"/>
          <a:stretch/>
        </p:blipFill>
        <p:spPr bwMode="auto">
          <a:xfrm>
            <a:off x="1547664" y="1988840"/>
            <a:ext cx="1167274" cy="8640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Ellipse 6"/>
          <p:cNvSpPr/>
          <p:nvPr/>
        </p:nvSpPr>
        <p:spPr>
          <a:xfrm>
            <a:off x="1403648" y="1916832"/>
            <a:ext cx="1152128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Ellipse 9"/>
          <p:cNvSpPr/>
          <p:nvPr/>
        </p:nvSpPr>
        <p:spPr>
          <a:xfrm>
            <a:off x="1907704" y="4581128"/>
            <a:ext cx="576064" cy="39604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15" name="Connecteur droit avec flèche 14"/>
          <p:cNvCxnSpPr/>
          <p:nvPr/>
        </p:nvCxnSpPr>
        <p:spPr>
          <a:xfrm flipH="1">
            <a:off x="2464743" y="1693959"/>
            <a:ext cx="360042" cy="25147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946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Contenu</a:t>
            </a:r>
            <a:endParaRPr lang="fr-BE" dirty="0" smtClean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dirty="0"/>
              <a:t>Informations générales</a:t>
            </a:r>
          </a:p>
          <a:p>
            <a:r>
              <a:rPr lang="fr-BE" dirty="0"/>
              <a:t>Naviguer dans la base de données</a:t>
            </a:r>
          </a:p>
          <a:p>
            <a:r>
              <a:rPr lang="fr-BE" dirty="0"/>
              <a:t>Ajouter un « </a:t>
            </a:r>
            <a:r>
              <a:rPr lang="fr-BE" dirty="0" err="1"/>
              <a:t>Ledger</a:t>
            </a:r>
            <a:r>
              <a:rPr lang="fr-BE" dirty="0"/>
              <a:t> » ou un « </a:t>
            </a:r>
            <a:r>
              <a:rPr lang="fr-BE" dirty="0" err="1"/>
              <a:t>Fund</a:t>
            </a:r>
            <a:r>
              <a:rPr lang="fr-BE" dirty="0"/>
              <a:t> »</a:t>
            </a:r>
          </a:p>
          <a:p>
            <a:r>
              <a:rPr lang="fr-BE" dirty="0"/>
              <a:t>Modifier un « </a:t>
            </a:r>
            <a:r>
              <a:rPr lang="fr-BE" dirty="0" err="1"/>
              <a:t>Ledger</a:t>
            </a:r>
            <a:r>
              <a:rPr lang="fr-BE" dirty="0"/>
              <a:t> » ou un « </a:t>
            </a:r>
            <a:r>
              <a:rPr lang="fr-BE" dirty="0" err="1"/>
              <a:t>Fund</a:t>
            </a:r>
            <a:r>
              <a:rPr lang="fr-BE" dirty="0"/>
              <a:t> »</a:t>
            </a:r>
          </a:p>
          <a:p>
            <a:r>
              <a:rPr lang="fr-BE" dirty="0"/>
              <a:t>Activer/désactiver </a:t>
            </a:r>
            <a:endParaRPr lang="fr-BE" dirty="0" smtClean="0"/>
          </a:p>
          <a:p>
            <a:r>
              <a:rPr lang="fr-BE" dirty="0"/>
              <a:t>Gérer les </a:t>
            </a:r>
            <a:r>
              <a:rPr lang="fr-BE" dirty="0" smtClean="0"/>
              <a:t>transactions</a:t>
            </a:r>
          </a:p>
          <a:p>
            <a:r>
              <a:rPr lang="fr-BE" dirty="0"/>
              <a:t>Transfert </a:t>
            </a:r>
            <a:r>
              <a:rPr lang="fr-BE" dirty="0" smtClean="0"/>
              <a:t>de </a:t>
            </a:r>
            <a:r>
              <a:rPr lang="fr-BE" dirty="0"/>
              <a:t>fonds</a:t>
            </a:r>
          </a:p>
          <a:p>
            <a:r>
              <a:rPr lang="fr-BE" dirty="0" smtClean="0"/>
              <a:t>Supprimer </a:t>
            </a:r>
            <a:r>
              <a:rPr lang="fr-BE" dirty="0"/>
              <a:t>un « </a:t>
            </a:r>
            <a:r>
              <a:rPr lang="fr-BE" dirty="0" err="1"/>
              <a:t>Ledger</a:t>
            </a:r>
            <a:r>
              <a:rPr lang="fr-BE" dirty="0"/>
              <a:t> » ou un « </a:t>
            </a:r>
            <a:r>
              <a:rPr lang="fr-BE" dirty="0" err="1"/>
              <a:t>Fund</a:t>
            </a:r>
            <a:r>
              <a:rPr lang="fr-BE" dirty="0"/>
              <a:t> »</a:t>
            </a:r>
          </a:p>
          <a:p>
            <a:pPr marL="114300" indent="0">
              <a:buNone/>
            </a:pP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Alma @ ULg - Acquisitions - (2b) Funds &amp; Ledgers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29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Ajouter un « </a:t>
            </a:r>
            <a:r>
              <a:rPr lang="fr-BE" dirty="0" err="1"/>
              <a:t>Ledger</a:t>
            </a:r>
            <a:r>
              <a:rPr lang="fr-BE" dirty="0"/>
              <a:t> » ou un « </a:t>
            </a:r>
            <a:r>
              <a:rPr lang="fr-BE" dirty="0" err="1"/>
              <a:t>Fund</a:t>
            </a:r>
            <a:r>
              <a:rPr lang="fr-BE" dirty="0"/>
              <a:t> »</a:t>
            </a:r>
            <a:br>
              <a:rPr lang="fr-BE" dirty="0"/>
            </a:br>
            <a:r>
              <a:rPr lang="fr-BE" dirty="0"/>
              <a:t>2. </a:t>
            </a:r>
            <a:r>
              <a:rPr lang="fr-BE" dirty="0" err="1"/>
              <a:t>Fund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Alma @ ULg - Acquisitions - (2b) Funds &amp; Ledgers</a:t>
            </a:r>
            <a:endParaRPr lang="en-US" dirty="0"/>
          </a:p>
        </p:txBody>
      </p:sp>
      <p:pic>
        <p:nvPicPr>
          <p:cNvPr id="6" name="Espace réservé du contenu 5"/>
          <p:cNvPicPr>
            <a:picLocks noGrp="1"/>
          </p:cNvPicPr>
          <p:nvPr>
            <p:ph idx="1"/>
          </p:nvPr>
        </p:nvPicPr>
        <p:blipFill rotWithShape="1">
          <a:blip r:embed="rId3"/>
          <a:srcRect l="1455" t="25838" r="29365" b="1076"/>
          <a:stretch/>
        </p:blipFill>
        <p:spPr bwMode="auto">
          <a:xfrm>
            <a:off x="34305" y="1268760"/>
            <a:ext cx="8354119" cy="475252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899592" y="6334780"/>
            <a:ext cx="7560840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fr-BE" sz="1400" b="1" dirty="0" smtClean="0"/>
              <a:t>Certains champs ne sont pas modifiables puisque le fonds dépend du </a:t>
            </a:r>
            <a:r>
              <a:rPr lang="fr-BE" sz="1400" b="1" dirty="0" err="1"/>
              <a:t>l</a:t>
            </a:r>
            <a:r>
              <a:rPr lang="fr-BE" sz="1400" b="1" dirty="0" err="1" smtClean="0"/>
              <a:t>edger</a:t>
            </a:r>
            <a:r>
              <a:rPr lang="fr-BE" sz="1400" b="1" dirty="0" smtClean="0"/>
              <a:t> auquel il est rattaché !</a:t>
            </a:r>
            <a:endParaRPr lang="fr-BE" sz="1400" b="1" dirty="0"/>
          </a:p>
        </p:txBody>
      </p:sp>
      <p:sp>
        <p:nvSpPr>
          <p:cNvPr id="8" name="Ellipse 7"/>
          <p:cNvSpPr/>
          <p:nvPr/>
        </p:nvSpPr>
        <p:spPr>
          <a:xfrm>
            <a:off x="5580112" y="1700808"/>
            <a:ext cx="432048" cy="216024"/>
          </a:xfrm>
          <a:prstGeom prst="ellipse">
            <a:avLst/>
          </a:prstGeom>
          <a:noFill/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Ellipse 9"/>
          <p:cNvSpPr/>
          <p:nvPr/>
        </p:nvSpPr>
        <p:spPr>
          <a:xfrm>
            <a:off x="1259632" y="2564904"/>
            <a:ext cx="648072" cy="288032"/>
          </a:xfrm>
          <a:prstGeom prst="ellipse">
            <a:avLst/>
          </a:prstGeom>
          <a:noFill/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Rectangle à coins arrondis 11"/>
          <p:cNvSpPr/>
          <p:nvPr/>
        </p:nvSpPr>
        <p:spPr>
          <a:xfrm>
            <a:off x="5292080" y="2420888"/>
            <a:ext cx="720080" cy="432048"/>
          </a:xfrm>
          <a:prstGeom prst="roundRect">
            <a:avLst/>
          </a:prstGeom>
          <a:noFill/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ZoneTexte 12"/>
          <p:cNvSpPr txBox="1"/>
          <p:nvPr/>
        </p:nvSpPr>
        <p:spPr>
          <a:xfrm>
            <a:off x="-21227" y="5157192"/>
            <a:ext cx="320978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600" b="1" dirty="0" smtClean="0">
                <a:solidFill>
                  <a:srgbClr val="002060"/>
                </a:solidFill>
              </a:rPr>
              <a:t>Une fois les champs remplis, </a:t>
            </a:r>
          </a:p>
          <a:p>
            <a:r>
              <a:rPr lang="fr-BE" sz="1600" b="1" dirty="0" smtClean="0">
                <a:solidFill>
                  <a:srgbClr val="002060"/>
                </a:solidFill>
              </a:rPr>
              <a:t>Enregistrer le fonds en cliquant </a:t>
            </a:r>
          </a:p>
          <a:p>
            <a:r>
              <a:rPr lang="fr-BE" sz="1600" b="1" dirty="0" smtClean="0">
                <a:solidFill>
                  <a:srgbClr val="002060"/>
                </a:solidFill>
              </a:rPr>
              <a:t>sur « SAVE » et puis « ACTIVATE » </a:t>
            </a:r>
          </a:p>
          <a:p>
            <a:r>
              <a:rPr lang="fr-BE" sz="1600" b="1" dirty="0" smtClean="0">
                <a:solidFill>
                  <a:srgbClr val="002060"/>
                </a:solidFill>
              </a:rPr>
              <a:t>pour que le fonds soit fonctionnel.  </a:t>
            </a:r>
            <a:endParaRPr lang="fr-BE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70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Contenu</a:t>
            </a:r>
            <a:endParaRPr lang="fr-BE" dirty="0" smtClean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dirty="0"/>
              <a:t>Informations </a:t>
            </a:r>
            <a:r>
              <a:rPr lang="fr-BE" dirty="0" smtClean="0"/>
              <a:t>générales</a:t>
            </a:r>
          </a:p>
          <a:p>
            <a:r>
              <a:rPr lang="fr-BE" dirty="0"/>
              <a:t>Naviguer dans la base de </a:t>
            </a:r>
            <a:r>
              <a:rPr lang="fr-BE" dirty="0" smtClean="0"/>
              <a:t>données</a:t>
            </a:r>
          </a:p>
          <a:p>
            <a:r>
              <a:rPr lang="fr-BE" dirty="0" smtClean="0"/>
              <a:t>Ajouter un « </a:t>
            </a:r>
            <a:r>
              <a:rPr lang="fr-BE" dirty="0" err="1" smtClean="0"/>
              <a:t>Ledger</a:t>
            </a:r>
            <a:r>
              <a:rPr lang="fr-BE" dirty="0" smtClean="0"/>
              <a:t> » ou un « </a:t>
            </a:r>
            <a:r>
              <a:rPr lang="fr-BE" dirty="0" err="1" smtClean="0"/>
              <a:t>Fund</a:t>
            </a:r>
            <a:r>
              <a:rPr lang="fr-BE" dirty="0" smtClean="0"/>
              <a:t> »</a:t>
            </a:r>
          </a:p>
          <a:p>
            <a:r>
              <a:rPr lang="fr-BE" dirty="0" smtClean="0">
                <a:solidFill>
                  <a:srgbClr val="FF0000"/>
                </a:solidFill>
              </a:rPr>
              <a:t>Modifier </a:t>
            </a:r>
            <a:r>
              <a:rPr lang="fr-BE" dirty="0">
                <a:solidFill>
                  <a:srgbClr val="FF0000"/>
                </a:solidFill>
              </a:rPr>
              <a:t>un « </a:t>
            </a:r>
            <a:r>
              <a:rPr lang="fr-BE" dirty="0" err="1">
                <a:solidFill>
                  <a:srgbClr val="FF0000"/>
                </a:solidFill>
              </a:rPr>
              <a:t>Ledger</a:t>
            </a:r>
            <a:r>
              <a:rPr lang="fr-BE" dirty="0">
                <a:solidFill>
                  <a:srgbClr val="FF0000"/>
                </a:solidFill>
              </a:rPr>
              <a:t> </a:t>
            </a:r>
            <a:r>
              <a:rPr lang="fr-BE" dirty="0" smtClean="0">
                <a:solidFill>
                  <a:srgbClr val="FF0000"/>
                </a:solidFill>
              </a:rPr>
              <a:t>» ou un « </a:t>
            </a:r>
            <a:r>
              <a:rPr lang="fr-BE" dirty="0" err="1" smtClean="0">
                <a:solidFill>
                  <a:srgbClr val="FF0000"/>
                </a:solidFill>
              </a:rPr>
              <a:t>Fund</a:t>
            </a:r>
            <a:r>
              <a:rPr lang="fr-BE" dirty="0" smtClean="0">
                <a:solidFill>
                  <a:srgbClr val="FF0000"/>
                </a:solidFill>
              </a:rPr>
              <a:t> »</a:t>
            </a:r>
          </a:p>
          <a:p>
            <a:r>
              <a:rPr lang="fr-BE" dirty="0"/>
              <a:t>Activer/désactiver </a:t>
            </a:r>
          </a:p>
          <a:p>
            <a:r>
              <a:rPr lang="fr-BE" dirty="0"/>
              <a:t>Gérer les transactions</a:t>
            </a:r>
          </a:p>
          <a:p>
            <a:r>
              <a:rPr lang="fr-BE" dirty="0"/>
              <a:t>Transfert de fonds</a:t>
            </a:r>
          </a:p>
          <a:p>
            <a:r>
              <a:rPr lang="fr-BE" dirty="0"/>
              <a:t>Supprimer un « </a:t>
            </a:r>
            <a:r>
              <a:rPr lang="fr-BE" dirty="0" err="1"/>
              <a:t>Ledger</a:t>
            </a:r>
            <a:r>
              <a:rPr lang="fr-BE" dirty="0"/>
              <a:t> » ou un « </a:t>
            </a:r>
            <a:r>
              <a:rPr lang="fr-BE" dirty="0" err="1"/>
              <a:t>Fund</a:t>
            </a:r>
            <a:r>
              <a:rPr lang="fr-BE" dirty="0"/>
              <a:t> »</a:t>
            </a:r>
          </a:p>
          <a:p>
            <a:pPr marL="114300" indent="0">
              <a:buNone/>
            </a:pPr>
            <a:endParaRPr lang="fr-BE" dirty="0"/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Alma @ ULg - Acquisitions - (2b) Funds &amp; Ledgers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96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19" y="260648"/>
            <a:ext cx="7992888" cy="1143000"/>
          </a:xfrm>
        </p:spPr>
        <p:txBody>
          <a:bodyPr/>
          <a:lstStyle/>
          <a:p>
            <a:r>
              <a:rPr lang="fr-BE" dirty="0" smtClean="0"/>
              <a:t>Modifier </a:t>
            </a:r>
            <a:r>
              <a:rPr lang="fr-BE" dirty="0"/>
              <a:t>un « </a:t>
            </a:r>
            <a:r>
              <a:rPr lang="fr-BE" dirty="0" err="1"/>
              <a:t>Ledger</a:t>
            </a:r>
            <a:r>
              <a:rPr lang="fr-BE" dirty="0"/>
              <a:t> » ou un « </a:t>
            </a:r>
            <a:r>
              <a:rPr lang="fr-BE" dirty="0" err="1"/>
              <a:t>Fund</a:t>
            </a:r>
            <a:r>
              <a:rPr lang="fr-BE" dirty="0"/>
              <a:t> »</a:t>
            </a:r>
            <a:br>
              <a:rPr lang="fr-BE" dirty="0"/>
            </a:b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Alma @ ULg - Acquisitions - (2b) Funds &amp; Ledgers</a:t>
            </a:r>
            <a:endParaRPr lang="en-US" dirty="0"/>
          </a:p>
        </p:txBody>
      </p:sp>
      <p:pic>
        <p:nvPicPr>
          <p:cNvPr id="6" name="Espace réservé du contenu 5"/>
          <p:cNvPicPr>
            <a:picLocks noGrp="1"/>
          </p:cNvPicPr>
          <p:nvPr>
            <p:ph idx="1"/>
          </p:nvPr>
        </p:nvPicPr>
        <p:blipFill rotWithShape="1">
          <a:blip r:embed="rId3"/>
          <a:srcRect l="15808" t="34699" r="82248" b="63573"/>
          <a:stretch/>
        </p:blipFill>
        <p:spPr bwMode="auto">
          <a:xfrm>
            <a:off x="467544" y="1196752"/>
            <a:ext cx="936104" cy="504056"/>
          </a:xfrm>
          <a:prstGeom prst="rect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323528" y="1700808"/>
            <a:ext cx="7526997" cy="5786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dirty="0" smtClean="0"/>
              <a:t>Pourquoi ?</a:t>
            </a:r>
          </a:p>
          <a:p>
            <a:endParaRPr lang="fr-BE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000" dirty="0" smtClean="0"/>
              <a:t>Mettre à jour des informations </a:t>
            </a:r>
            <a:r>
              <a:rPr lang="fr-BE" dirty="0" smtClean="0"/>
              <a:t>(</a:t>
            </a:r>
            <a:r>
              <a:rPr lang="fr-BE" dirty="0"/>
              <a:t>! Le code n’est pas </a:t>
            </a:r>
            <a:r>
              <a:rPr lang="fr-BE" dirty="0" smtClean="0"/>
              <a:t>modifiable)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B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000" dirty="0" smtClean="0"/>
              <a:t>Ajouter, modifier ou supprimer une note</a:t>
            </a:r>
          </a:p>
          <a:p>
            <a:endParaRPr lang="fr-BE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000" dirty="0" smtClean="0"/>
              <a:t>Ajouter ou supprimer des annexes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BE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000" dirty="0"/>
              <a:t>Ajouter un </a:t>
            </a:r>
            <a:r>
              <a:rPr lang="fr-BE" sz="2000" dirty="0" smtClean="0"/>
              <a:t>fonds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B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000" dirty="0" smtClean="0"/>
              <a:t>Activer </a:t>
            </a:r>
            <a:r>
              <a:rPr lang="fr-BE" sz="2000" dirty="0"/>
              <a:t>ou </a:t>
            </a:r>
            <a:r>
              <a:rPr lang="fr-BE" sz="2000" dirty="0" smtClean="0"/>
              <a:t>désactiver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BE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000" dirty="0" smtClean="0"/>
              <a:t>Gérer les transactions (Approvisionnement d’un fonds</a:t>
            </a:r>
            <a:r>
              <a:rPr lang="fr-BE" sz="2000" dirty="0"/>
              <a:t> </a:t>
            </a:r>
            <a:r>
              <a:rPr lang="fr-BE" sz="2000" dirty="0" smtClean="0"/>
              <a:t>et transfert) </a:t>
            </a:r>
          </a:p>
          <a:p>
            <a:r>
              <a:rPr lang="fr-BE" sz="2000" dirty="0"/>
              <a:t> </a:t>
            </a:r>
            <a:r>
              <a:rPr lang="fr-BE" sz="2000" dirty="0" smtClean="0"/>
              <a:t> </a:t>
            </a:r>
            <a:r>
              <a:rPr lang="fr-BE" sz="2800" dirty="0" smtClean="0">
                <a:solidFill>
                  <a:srgbClr val="0070C0"/>
                </a:solidFill>
              </a:rPr>
              <a:t> </a:t>
            </a:r>
          </a:p>
          <a:p>
            <a:endParaRPr lang="fr-BE" dirty="0"/>
          </a:p>
          <a:p>
            <a:endParaRPr lang="fr-BE" dirty="0" smtClean="0"/>
          </a:p>
          <a:p>
            <a:endParaRPr lang="fr-BE" dirty="0"/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13604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Contenu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Informations générales</a:t>
            </a:r>
          </a:p>
          <a:p>
            <a:r>
              <a:rPr lang="fr-BE" dirty="0"/>
              <a:t>Naviguer dans la base de données</a:t>
            </a:r>
          </a:p>
          <a:p>
            <a:r>
              <a:rPr lang="fr-BE" dirty="0"/>
              <a:t>Ajouter un « </a:t>
            </a:r>
            <a:r>
              <a:rPr lang="fr-BE" dirty="0" err="1"/>
              <a:t>Ledger</a:t>
            </a:r>
            <a:r>
              <a:rPr lang="fr-BE" dirty="0"/>
              <a:t> » ou un « </a:t>
            </a:r>
            <a:r>
              <a:rPr lang="fr-BE" dirty="0" err="1"/>
              <a:t>Fund</a:t>
            </a:r>
            <a:r>
              <a:rPr lang="fr-BE" dirty="0"/>
              <a:t> »</a:t>
            </a:r>
          </a:p>
          <a:p>
            <a:r>
              <a:rPr lang="fr-BE" dirty="0"/>
              <a:t>Modifier un « </a:t>
            </a:r>
            <a:r>
              <a:rPr lang="fr-BE" dirty="0" err="1"/>
              <a:t>Ledger</a:t>
            </a:r>
            <a:r>
              <a:rPr lang="fr-BE" dirty="0"/>
              <a:t> » ou un « </a:t>
            </a:r>
            <a:r>
              <a:rPr lang="fr-BE" dirty="0" err="1"/>
              <a:t>Fund</a:t>
            </a:r>
            <a:r>
              <a:rPr lang="fr-BE" dirty="0"/>
              <a:t> »</a:t>
            </a:r>
          </a:p>
          <a:p>
            <a:r>
              <a:rPr lang="fr-BE" dirty="0">
                <a:solidFill>
                  <a:srgbClr val="FF3300"/>
                </a:solidFill>
              </a:rPr>
              <a:t>Activer/désactiver </a:t>
            </a:r>
          </a:p>
          <a:p>
            <a:r>
              <a:rPr lang="fr-BE" dirty="0"/>
              <a:t>Gérer les transactions</a:t>
            </a:r>
          </a:p>
          <a:p>
            <a:r>
              <a:rPr lang="fr-BE" dirty="0"/>
              <a:t>Transfert de fonds</a:t>
            </a:r>
          </a:p>
          <a:p>
            <a:r>
              <a:rPr lang="fr-BE" dirty="0"/>
              <a:t>Supprimer un « </a:t>
            </a:r>
            <a:r>
              <a:rPr lang="fr-BE" dirty="0" err="1"/>
              <a:t>Ledger</a:t>
            </a:r>
            <a:r>
              <a:rPr lang="fr-BE" dirty="0"/>
              <a:t> » ou un « </a:t>
            </a:r>
            <a:r>
              <a:rPr lang="fr-BE" dirty="0" err="1"/>
              <a:t>Fund</a:t>
            </a:r>
            <a:r>
              <a:rPr lang="fr-BE" dirty="0"/>
              <a:t> »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Alma @ ULg - Acquisitions - (2b) Funds &amp; Ledgers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05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Activer/désactiver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7624" y="1196752"/>
            <a:ext cx="7272808" cy="547260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fr-BE" sz="2800" b="1" u="sng" dirty="0" smtClean="0"/>
              <a:t>3 statuts </a:t>
            </a:r>
            <a:endParaRPr lang="fr-BE" sz="2800" b="1" u="sng" dirty="0"/>
          </a:p>
          <a:p>
            <a:r>
              <a:rPr lang="en-US" b="1" dirty="0" smtClean="0"/>
              <a:t>Active : </a:t>
            </a:r>
            <a:r>
              <a:rPr lang="en-US" dirty="0" smtClean="0"/>
              <a:t> </a:t>
            </a:r>
            <a:r>
              <a:rPr lang="fr-BE" i="1" dirty="0" smtClean="0"/>
              <a:t>opérationnel  </a:t>
            </a:r>
          </a:p>
          <a:p>
            <a:pPr marL="114300" indent="0">
              <a:buNone/>
            </a:pPr>
            <a:endParaRPr lang="fr-BE" i="1" dirty="0" smtClean="0"/>
          </a:p>
          <a:p>
            <a:endParaRPr lang="fr-BE" i="1" dirty="0"/>
          </a:p>
          <a:p>
            <a:endParaRPr lang="fr-BE" i="1" dirty="0" smtClean="0"/>
          </a:p>
          <a:p>
            <a:pPr marL="114300" indent="0">
              <a:buNone/>
            </a:pPr>
            <a:endParaRPr lang="fr-BE" i="1" dirty="0" smtClean="0"/>
          </a:p>
          <a:p>
            <a:r>
              <a:rPr lang="en-US" b="1" dirty="0" smtClean="0"/>
              <a:t>Draft :</a:t>
            </a:r>
            <a:r>
              <a:rPr lang="en-US" dirty="0" smtClean="0"/>
              <a:t> </a:t>
            </a:r>
            <a:r>
              <a:rPr lang="en-US" i="1" dirty="0" err="1" smtClean="0"/>
              <a:t>configuré</a:t>
            </a:r>
            <a:r>
              <a:rPr lang="en-US" i="1" dirty="0" smtClean="0"/>
              <a:t> </a:t>
            </a:r>
            <a:r>
              <a:rPr lang="en-US" i="1" dirty="0" err="1" smtClean="0"/>
              <a:t>dans</a:t>
            </a:r>
            <a:r>
              <a:rPr lang="en-US" i="1" dirty="0" smtClean="0"/>
              <a:t> ALMA </a:t>
            </a:r>
            <a:r>
              <a:rPr lang="en-US" i="1" dirty="0" err="1" smtClean="0"/>
              <a:t>mais</a:t>
            </a:r>
            <a:r>
              <a:rPr lang="en-US" i="1" dirty="0" smtClean="0"/>
              <a:t> non encore </a:t>
            </a:r>
            <a:r>
              <a:rPr lang="en-US" i="1" dirty="0" err="1" smtClean="0"/>
              <a:t>opérationnel</a:t>
            </a:r>
            <a:endParaRPr lang="en-US" i="1" dirty="0" smtClean="0"/>
          </a:p>
          <a:p>
            <a:pPr marL="114300" indent="0">
              <a:buNone/>
            </a:pPr>
            <a:r>
              <a:rPr lang="en-US" i="1" dirty="0" smtClean="0"/>
              <a:t>                 A la </a:t>
            </a:r>
            <a:r>
              <a:rPr lang="en-US" i="1" dirty="0" err="1" smtClean="0"/>
              <a:t>création</a:t>
            </a:r>
            <a:r>
              <a:rPr lang="en-US" i="1" dirty="0" smtClean="0"/>
              <a:t> du ledger </a:t>
            </a:r>
            <a:r>
              <a:rPr lang="en-US" i="1" dirty="0" err="1" smtClean="0"/>
              <a:t>ou</a:t>
            </a:r>
            <a:r>
              <a:rPr lang="en-US" i="1" dirty="0" smtClean="0"/>
              <a:t> du </a:t>
            </a:r>
            <a:r>
              <a:rPr lang="en-US" i="1" dirty="0" err="1" smtClean="0"/>
              <a:t>fonds</a:t>
            </a:r>
            <a:r>
              <a:rPr lang="en-US" i="1" dirty="0" smtClean="0"/>
              <a:t> </a:t>
            </a:r>
            <a:r>
              <a:rPr lang="en-US" i="1" dirty="0" err="1" smtClean="0"/>
              <a:t>avant</a:t>
            </a:r>
            <a:r>
              <a:rPr lang="en-US" i="1" dirty="0" smtClean="0"/>
              <a:t> activation.</a:t>
            </a:r>
          </a:p>
          <a:p>
            <a:pPr marL="114300" indent="0">
              <a:buNone/>
            </a:pPr>
            <a:endParaRPr lang="en-US" i="1" dirty="0"/>
          </a:p>
          <a:p>
            <a:pPr marL="114300" indent="0">
              <a:buNone/>
            </a:pPr>
            <a:endParaRPr lang="en-US" i="1" dirty="0" smtClean="0"/>
          </a:p>
          <a:p>
            <a:pPr marL="114300" indent="0">
              <a:buNone/>
            </a:pPr>
            <a:r>
              <a:rPr lang="en-US" i="1" dirty="0" smtClean="0"/>
              <a:t> </a:t>
            </a:r>
          </a:p>
          <a:p>
            <a:pPr marL="114300" indent="0">
              <a:buNone/>
            </a:pPr>
            <a:endParaRPr lang="fr-BE" i="1" dirty="0"/>
          </a:p>
          <a:p>
            <a:r>
              <a:rPr lang="en-US" b="1" dirty="0" smtClean="0"/>
              <a:t>Inactive : </a:t>
            </a:r>
            <a:r>
              <a:rPr lang="en-US" i="1" dirty="0" smtClean="0"/>
              <a:t>Non </a:t>
            </a:r>
            <a:r>
              <a:rPr lang="en-US" i="1" dirty="0" err="1" smtClean="0"/>
              <a:t>opérationnel</a:t>
            </a:r>
            <a:endParaRPr lang="fr-BE" i="1" dirty="0" smtClean="0"/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Alma @ ULg - Acquisitions - (2b) Funds &amp; Ledgers</a:t>
            </a:r>
            <a:endParaRPr lang="en-US" dirty="0"/>
          </a:p>
        </p:txBody>
      </p:sp>
      <p:pic>
        <p:nvPicPr>
          <p:cNvPr id="6" name="Image 5"/>
          <p:cNvPicPr/>
          <p:nvPr/>
        </p:nvPicPr>
        <p:blipFill rotWithShape="1">
          <a:blip r:embed="rId3"/>
          <a:srcRect l="41795" t="35424" r="52937" b="61473"/>
          <a:stretch/>
        </p:blipFill>
        <p:spPr bwMode="auto">
          <a:xfrm>
            <a:off x="334244" y="1664613"/>
            <a:ext cx="1020688" cy="504438"/>
          </a:xfrm>
          <a:prstGeom prst="rect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/>
          <p:cNvPicPr/>
          <p:nvPr/>
        </p:nvPicPr>
        <p:blipFill rotWithShape="1">
          <a:blip r:embed="rId4"/>
          <a:srcRect l="11774" t="37673" r="40025" b="56415"/>
          <a:stretch/>
        </p:blipFill>
        <p:spPr bwMode="auto">
          <a:xfrm>
            <a:off x="343422" y="2276872"/>
            <a:ext cx="8117010" cy="10801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Ellipse 8"/>
          <p:cNvSpPr/>
          <p:nvPr/>
        </p:nvSpPr>
        <p:spPr>
          <a:xfrm>
            <a:off x="1331640" y="2996952"/>
            <a:ext cx="64807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1" name="Image 10"/>
          <p:cNvPicPr/>
          <p:nvPr/>
        </p:nvPicPr>
        <p:blipFill rotWithShape="1">
          <a:blip r:embed="rId5"/>
          <a:srcRect l="12706" t="33178" r="36957" b="49396"/>
          <a:stretch/>
        </p:blipFill>
        <p:spPr bwMode="auto">
          <a:xfrm>
            <a:off x="395536" y="4221088"/>
            <a:ext cx="6532810" cy="13681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Ellipse 11"/>
          <p:cNvSpPr/>
          <p:nvPr/>
        </p:nvSpPr>
        <p:spPr>
          <a:xfrm>
            <a:off x="558552" y="5157192"/>
            <a:ext cx="773088" cy="43204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13" name="Connecteur droit avec flèche 12"/>
          <p:cNvCxnSpPr/>
          <p:nvPr/>
        </p:nvCxnSpPr>
        <p:spPr>
          <a:xfrm flipH="1">
            <a:off x="1913037" y="2781692"/>
            <a:ext cx="360042" cy="25147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309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Activer/désactiver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196752"/>
            <a:ext cx="7992888" cy="4988024"/>
          </a:xfrm>
        </p:spPr>
        <p:txBody>
          <a:bodyPr>
            <a:normAutofit/>
          </a:bodyPr>
          <a:lstStyle/>
          <a:p>
            <a:r>
              <a:rPr lang="en-US" b="1" dirty="0"/>
              <a:t>Inactive </a:t>
            </a:r>
            <a:r>
              <a:rPr lang="en-US" b="1" dirty="0" smtClean="0"/>
              <a:t>: </a:t>
            </a:r>
            <a:endParaRPr lang="fr-BE" dirty="0" smtClean="0"/>
          </a:p>
          <a:p>
            <a:pPr marL="114300" indent="0">
              <a:buNone/>
            </a:pPr>
            <a:r>
              <a:rPr lang="fr-BE" dirty="0" smtClean="0"/>
              <a:t>On peut désactiver </a:t>
            </a:r>
            <a:r>
              <a:rPr lang="fr-BE" dirty="0"/>
              <a:t>un </a:t>
            </a:r>
            <a:r>
              <a:rPr lang="fr-BE" dirty="0" err="1" smtClean="0"/>
              <a:t>ledger</a:t>
            </a:r>
            <a:r>
              <a:rPr lang="fr-BE" dirty="0" smtClean="0"/>
              <a:t> ou un fonds de manière temporaire.</a:t>
            </a:r>
          </a:p>
          <a:p>
            <a:pPr marL="114300" indent="0" fontAlgn="base">
              <a:buNone/>
            </a:pPr>
            <a:endParaRPr lang="fr-BE" dirty="0" smtClean="0"/>
          </a:p>
          <a:p>
            <a:pPr marL="114300" indent="0" fontAlgn="base">
              <a:buNone/>
            </a:pPr>
            <a:endParaRPr lang="fr-BE" dirty="0"/>
          </a:p>
          <a:p>
            <a:endParaRPr lang="fr-BE" dirty="0" smtClean="0"/>
          </a:p>
          <a:p>
            <a:endParaRPr lang="fr-BE" dirty="0"/>
          </a:p>
          <a:p>
            <a:pPr marL="114300" indent="0">
              <a:buNone/>
            </a:pPr>
            <a:r>
              <a:rPr lang="fr-BE" dirty="0" smtClean="0"/>
              <a:t>Dans ce cas,  le système nous invitera (obligation) </a:t>
            </a:r>
            <a:r>
              <a:rPr lang="fr-BE" dirty="0"/>
              <a:t>à désactiver </a:t>
            </a:r>
            <a:r>
              <a:rPr lang="fr-BE" dirty="0" smtClean="0"/>
              <a:t>tous les </a:t>
            </a:r>
            <a:r>
              <a:rPr lang="fr-BE" dirty="0"/>
              <a:t>fonds associés </a:t>
            </a:r>
            <a:r>
              <a:rPr lang="fr-BE" dirty="0" smtClean="0"/>
              <a:t>à ce </a:t>
            </a:r>
            <a:r>
              <a:rPr lang="fr-BE" dirty="0" err="1" smtClean="0"/>
              <a:t>ledger</a:t>
            </a:r>
            <a:r>
              <a:rPr lang="fr-BE" dirty="0" smtClean="0"/>
              <a:t>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Alma @ ULg - Acquisitions - (2b) Funds &amp; Ledgers</a:t>
            </a:r>
            <a:endParaRPr lang="en-US" dirty="0"/>
          </a:p>
        </p:txBody>
      </p:sp>
      <p:pic>
        <p:nvPicPr>
          <p:cNvPr id="6" name="Image 5"/>
          <p:cNvPicPr/>
          <p:nvPr/>
        </p:nvPicPr>
        <p:blipFill rotWithShape="1">
          <a:blip r:embed="rId3"/>
          <a:srcRect l="33530" t="34311" r="61026" b="63752"/>
          <a:stretch/>
        </p:blipFill>
        <p:spPr bwMode="auto">
          <a:xfrm>
            <a:off x="1979712" y="1222301"/>
            <a:ext cx="1187946" cy="342900"/>
          </a:xfrm>
          <a:prstGeom prst="rect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 6"/>
          <p:cNvPicPr/>
          <p:nvPr/>
        </p:nvPicPr>
        <p:blipFill rotWithShape="1">
          <a:blip r:embed="rId4"/>
          <a:srcRect l="11905" t="50966" r="47167" b="42627"/>
          <a:stretch/>
        </p:blipFill>
        <p:spPr bwMode="auto">
          <a:xfrm>
            <a:off x="467544" y="2028840"/>
            <a:ext cx="6552728" cy="1107172"/>
          </a:xfrm>
          <a:prstGeom prst="rect">
            <a:avLst/>
          </a:prstGeom>
          <a:ln>
            <a:solidFill>
              <a:schemeClr val="bg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Ellipse 7"/>
          <p:cNvSpPr/>
          <p:nvPr/>
        </p:nvSpPr>
        <p:spPr>
          <a:xfrm>
            <a:off x="1331640" y="2708920"/>
            <a:ext cx="864096" cy="4591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9" name="Image 8"/>
          <p:cNvPicPr/>
          <p:nvPr/>
        </p:nvPicPr>
        <p:blipFill rotWithShape="1">
          <a:blip r:embed="rId5"/>
          <a:srcRect l="25132" t="36174" r="22147" b="43126"/>
          <a:stretch/>
        </p:blipFill>
        <p:spPr bwMode="auto">
          <a:xfrm>
            <a:off x="467544" y="4149080"/>
            <a:ext cx="6552728" cy="137351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331640" y="6309320"/>
            <a:ext cx="6552728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fr-BE" b="1" dirty="0" smtClean="0">
                <a:solidFill>
                  <a:schemeClr val="tx2"/>
                </a:solidFill>
              </a:rPr>
              <a:t>! Pour supprimer un </a:t>
            </a:r>
            <a:r>
              <a:rPr lang="fr-BE" b="1" dirty="0" err="1" smtClean="0">
                <a:solidFill>
                  <a:schemeClr val="tx2"/>
                </a:solidFill>
              </a:rPr>
              <a:t>ledger</a:t>
            </a:r>
            <a:r>
              <a:rPr lang="fr-BE" b="1" dirty="0" smtClean="0">
                <a:solidFill>
                  <a:schemeClr val="tx2"/>
                </a:solidFill>
              </a:rPr>
              <a:t> ou un fonds, il faut qu’il soit désactivé.</a:t>
            </a:r>
            <a:endParaRPr lang="fr-BE" b="1" dirty="0">
              <a:solidFill>
                <a:schemeClr val="tx2"/>
              </a:solidFill>
            </a:endParaRPr>
          </a:p>
        </p:txBody>
      </p:sp>
      <p:cxnSp>
        <p:nvCxnSpPr>
          <p:cNvPr id="12" name="Connecteur droit avec flèche 11"/>
          <p:cNvCxnSpPr/>
          <p:nvPr/>
        </p:nvCxnSpPr>
        <p:spPr>
          <a:xfrm flipH="1">
            <a:off x="6444208" y="4835835"/>
            <a:ext cx="360042" cy="25147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H="1">
            <a:off x="1979712" y="2456689"/>
            <a:ext cx="360042" cy="25147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164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Contenu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Informations générales</a:t>
            </a:r>
          </a:p>
          <a:p>
            <a:r>
              <a:rPr lang="fr-BE" dirty="0"/>
              <a:t>Naviguer dans la base de données</a:t>
            </a:r>
          </a:p>
          <a:p>
            <a:r>
              <a:rPr lang="fr-BE" dirty="0"/>
              <a:t>Ajouter un « </a:t>
            </a:r>
            <a:r>
              <a:rPr lang="fr-BE" dirty="0" err="1"/>
              <a:t>Ledger</a:t>
            </a:r>
            <a:r>
              <a:rPr lang="fr-BE" dirty="0"/>
              <a:t> » ou un « </a:t>
            </a:r>
            <a:r>
              <a:rPr lang="fr-BE" dirty="0" err="1"/>
              <a:t>Fund</a:t>
            </a:r>
            <a:r>
              <a:rPr lang="fr-BE" dirty="0"/>
              <a:t> »</a:t>
            </a:r>
          </a:p>
          <a:p>
            <a:r>
              <a:rPr lang="fr-BE" dirty="0"/>
              <a:t>Modifier un « </a:t>
            </a:r>
            <a:r>
              <a:rPr lang="fr-BE" dirty="0" err="1"/>
              <a:t>Ledger</a:t>
            </a:r>
            <a:r>
              <a:rPr lang="fr-BE" dirty="0"/>
              <a:t> » ou un « </a:t>
            </a:r>
            <a:r>
              <a:rPr lang="fr-BE" dirty="0" err="1"/>
              <a:t>Fund</a:t>
            </a:r>
            <a:r>
              <a:rPr lang="fr-BE" dirty="0"/>
              <a:t> »</a:t>
            </a:r>
          </a:p>
          <a:p>
            <a:r>
              <a:rPr lang="fr-BE" dirty="0" smtClean="0"/>
              <a:t>Activer/désactiver </a:t>
            </a:r>
          </a:p>
          <a:p>
            <a:r>
              <a:rPr lang="fr-BE" dirty="0">
                <a:solidFill>
                  <a:srgbClr val="FF0000"/>
                </a:solidFill>
              </a:rPr>
              <a:t>Gérer les transactions</a:t>
            </a:r>
          </a:p>
          <a:p>
            <a:r>
              <a:rPr lang="fr-BE" dirty="0"/>
              <a:t>Transfert de fonds</a:t>
            </a:r>
          </a:p>
          <a:p>
            <a:r>
              <a:rPr lang="fr-BE" dirty="0"/>
              <a:t>Supprimer un « </a:t>
            </a:r>
            <a:r>
              <a:rPr lang="fr-BE" dirty="0" err="1"/>
              <a:t>Ledger</a:t>
            </a:r>
            <a:r>
              <a:rPr lang="fr-BE" dirty="0"/>
              <a:t> » ou un « </a:t>
            </a:r>
            <a:r>
              <a:rPr lang="fr-BE" dirty="0" err="1"/>
              <a:t>Fund</a:t>
            </a:r>
            <a:r>
              <a:rPr lang="fr-BE" dirty="0"/>
              <a:t> »</a:t>
            </a: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Alma @ ULg - Acquisitions - (2b) Funds &amp; Ledgers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77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Gérer les transactions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Alma @ ULg - Acquisitions - (2b) Funds &amp; Ledgers</a:t>
            </a:r>
            <a:endParaRPr lang="en-US" dirty="0"/>
          </a:p>
        </p:txBody>
      </p:sp>
      <p:pic>
        <p:nvPicPr>
          <p:cNvPr id="7" name="Image 6"/>
          <p:cNvPicPr/>
          <p:nvPr/>
        </p:nvPicPr>
        <p:blipFill rotWithShape="1">
          <a:blip r:embed="rId3"/>
          <a:srcRect l="1975" t="13746" r="86467" b="75094"/>
          <a:stretch/>
        </p:blipFill>
        <p:spPr bwMode="auto">
          <a:xfrm>
            <a:off x="437108" y="1340768"/>
            <a:ext cx="1542603" cy="12241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Espace réservé du contenu 7"/>
          <p:cNvPicPr>
            <a:picLocks noGrp="1"/>
          </p:cNvPicPr>
          <p:nvPr>
            <p:ph idx="1"/>
          </p:nvPr>
        </p:nvPicPr>
        <p:blipFill rotWithShape="1">
          <a:blip r:embed="rId3"/>
          <a:srcRect l="4609" t="69141" r="86467" b="20515"/>
          <a:stretch/>
        </p:blipFill>
        <p:spPr bwMode="auto">
          <a:xfrm>
            <a:off x="648992" y="2561481"/>
            <a:ext cx="1330719" cy="7997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Flèche droite 8"/>
          <p:cNvSpPr/>
          <p:nvPr/>
        </p:nvSpPr>
        <p:spPr>
          <a:xfrm>
            <a:off x="176139" y="2924944"/>
            <a:ext cx="456526" cy="144016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" t="21512" r="62658" b="63185"/>
          <a:stretch/>
        </p:blipFill>
        <p:spPr bwMode="auto">
          <a:xfrm>
            <a:off x="2195736" y="1664406"/>
            <a:ext cx="6130275" cy="1404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" t="17841" r="42242" b="49855"/>
          <a:stretch/>
        </p:blipFill>
        <p:spPr bwMode="auto">
          <a:xfrm>
            <a:off x="323528" y="3857202"/>
            <a:ext cx="7632848" cy="2329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 12"/>
          <p:cNvPicPr/>
          <p:nvPr/>
        </p:nvPicPr>
        <p:blipFill rotWithShape="1">
          <a:blip r:embed="rId6"/>
          <a:srcRect l="1720" t="41981" r="93787" b="53983"/>
          <a:stretch/>
        </p:blipFill>
        <p:spPr bwMode="auto">
          <a:xfrm>
            <a:off x="437108" y="5345481"/>
            <a:ext cx="843073" cy="644156"/>
          </a:xfrm>
          <a:prstGeom prst="rect">
            <a:avLst/>
          </a:prstGeom>
          <a:ln w="28575"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331640" y="4725144"/>
            <a:ext cx="1008112" cy="29665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Rectangle 11"/>
          <p:cNvSpPr/>
          <p:nvPr/>
        </p:nvSpPr>
        <p:spPr>
          <a:xfrm>
            <a:off x="179512" y="3423166"/>
            <a:ext cx="78442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1600" b="1" dirty="0" smtClean="0">
                <a:solidFill>
                  <a:srgbClr val="002060"/>
                </a:solidFill>
              </a:rPr>
              <a:t>Dans le fonds, « </a:t>
            </a:r>
            <a:r>
              <a:rPr lang="fr-BE" sz="1600" b="1" dirty="0" err="1" smtClean="0">
                <a:solidFill>
                  <a:srgbClr val="002060"/>
                </a:solidFill>
              </a:rPr>
              <a:t>Add</a:t>
            </a:r>
            <a:r>
              <a:rPr lang="fr-BE" sz="1600" b="1" dirty="0" smtClean="0">
                <a:solidFill>
                  <a:srgbClr val="002060"/>
                </a:solidFill>
              </a:rPr>
              <a:t> transaction » ajouter </a:t>
            </a:r>
            <a:r>
              <a:rPr lang="fr-BE" sz="1600" b="1" dirty="0">
                <a:solidFill>
                  <a:srgbClr val="002060"/>
                </a:solidFill>
              </a:rPr>
              <a:t>une transaction de type </a:t>
            </a:r>
            <a:r>
              <a:rPr lang="fr-BE" sz="1600" b="1" dirty="0" smtClean="0">
                <a:solidFill>
                  <a:srgbClr val="002060"/>
                </a:solidFill>
              </a:rPr>
              <a:t>: Allocation ou Transfer</a:t>
            </a:r>
            <a:endParaRPr lang="fr-BE" sz="1600" b="1" dirty="0">
              <a:solidFill>
                <a:srgbClr val="00206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123728" y="1156102"/>
            <a:ext cx="4093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>
                <a:solidFill>
                  <a:srgbClr val="002060"/>
                </a:solidFill>
              </a:rPr>
              <a:t>Via le menu </a:t>
            </a:r>
            <a:r>
              <a:rPr lang="fr-BE" b="1" dirty="0" smtClean="0">
                <a:solidFill>
                  <a:srgbClr val="002060"/>
                </a:solidFill>
              </a:rPr>
              <a:t>Acquisitions </a:t>
            </a:r>
            <a:r>
              <a:rPr lang="fr-BE" b="1" dirty="0">
                <a:solidFill>
                  <a:srgbClr val="002060"/>
                </a:solidFill>
              </a:rPr>
              <a:t>: Transfer Funds</a:t>
            </a:r>
          </a:p>
        </p:txBody>
      </p:sp>
      <p:cxnSp>
        <p:nvCxnSpPr>
          <p:cNvPr id="17" name="Connecteur droit avec flèche 16"/>
          <p:cNvCxnSpPr/>
          <p:nvPr/>
        </p:nvCxnSpPr>
        <p:spPr>
          <a:xfrm>
            <a:off x="2987824" y="2492896"/>
            <a:ext cx="0" cy="38826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368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Gérer les </a:t>
            </a:r>
            <a:r>
              <a:rPr lang="fr-BE" dirty="0" smtClean="0"/>
              <a:t>transactions</a:t>
            </a:r>
            <a:br>
              <a:rPr lang="fr-BE" dirty="0" smtClean="0"/>
            </a:br>
            <a:r>
              <a:rPr lang="fr-BE" sz="2800" dirty="0" err="1" smtClean="0"/>
              <a:t>Add</a:t>
            </a:r>
            <a:r>
              <a:rPr lang="fr-BE" sz="2800" dirty="0" smtClean="0"/>
              <a:t> transactions</a:t>
            </a:r>
            <a:endParaRPr lang="fr-BE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Alma @ ULg - Acquisitions - (2b) Funds &amp; Ledgers</a:t>
            </a:r>
            <a:endParaRPr lang="en-US" dirty="0"/>
          </a:p>
        </p:txBody>
      </p:sp>
      <p:pic>
        <p:nvPicPr>
          <p:cNvPr id="6" name="Image 5"/>
          <p:cNvPicPr/>
          <p:nvPr/>
        </p:nvPicPr>
        <p:blipFill rotWithShape="1">
          <a:blip r:embed="rId3"/>
          <a:srcRect l="12302" t="26331" r="1877" b="61596"/>
          <a:stretch/>
        </p:blipFill>
        <p:spPr bwMode="auto">
          <a:xfrm>
            <a:off x="179512" y="1916832"/>
            <a:ext cx="8136904" cy="12241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Flèche droite 6"/>
          <p:cNvSpPr/>
          <p:nvPr/>
        </p:nvSpPr>
        <p:spPr>
          <a:xfrm>
            <a:off x="6804248" y="2825130"/>
            <a:ext cx="360040" cy="14401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0" name="Image 9"/>
          <p:cNvPicPr/>
          <p:nvPr/>
        </p:nvPicPr>
        <p:blipFill rotWithShape="1">
          <a:blip r:embed="rId4"/>
          <a:srcRect l="1588" t="25346" r="62963" b="58166"/>
          <a:stretch/>
        </p:blipFill>
        <p:spPr bwMode="auto">
          <a:xfrm>
            <a:off x="1475656" y="4149080"/>
            <a:ext cx="5976664" cy="27089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Flèche droite 8"/>
          <p:cNvSpPr/>
          <p:nvPr/>
        </p:nvSpPr>
        <p:spPr>
          <a:xfrm>
            <a:off x="1008498" y="6464257"/>
            <a:ext cx="360040" cy="23998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441659"/>
            <a:ext cx="7992888" cy="4988024"/>
          </a:xfrm>
        </p:spPr>
        <p:txBody>
          <a:bodyPr/>
          <a:lstStyle/>
          <a:p>
            <a:r>
              <a:rPr lang="fr-BE" b="1" dirty="0" smtClean="0"/>
              <a:t>Allocation</a:t>
            </a:r>
            <a:r>
              <a:rPr lang="fr-BE" dirty="0" smtClean="0"/>
              <a:t> : </a:t>
            </a:r>
            <a:r>
              <a:rPr lang="fr-BE" i="1" dirty="0" smtClean="0"/>
              <a:t>Approvisionnement du fonds</a:t>
            </a:r>
          </a:p>
          <a:p>
            <a:endParaRPr lang="fr-BE" dirty="0"/>
          </a:p>
          <a:p>
            <a:endParaRPr lang="fr-BE" dirty="0" smtClean="0"/>
          </a:p>
          <a:p>
            <a:pPr marL="114300" indent="0">
              <a:buNone/>
            </a:pPr>
            <a:endParaRPr lang="fr-BE" dirty="0"/>
          </a:p>
          <a:p>
            <a:pPr marL="114300" indent="0">
              <a:buNone/>
            </a:pPr>
            <a:endParaRPr lang="fr-BE" sz="1400" dirty="0">
              <a:solidFill>
                <a:srgbClr val="FF0000"/>
              </a:solidFill>
            </a:endParaRPr>
          </a:p>
          <a:p>
            <a:pPr marL="114300" indent="0">
              <a:buNone/>
            </a:pPr>
            <a:r>
              <a:rPr lang="fr-BE" sz="1400" dirty="0" smtClean="0">
                <a:solidFill>
                  <a:srgbClr val="FF0000"/>
                </a:solidFill>
              </a:rPr>
              <a:t>Pour </a:t>
            </a:r>
            <a:r>
              <a:rPr lang="fr-BE" sz="1400" dirty="0">
                <a:solidFill>
                  <a:srgbClr val="FF0000"/>
                </a:solidFill>
              </a:rPr>
              <a:t>réduire </a:t>
            </a:r>
            <a:r>
              <a:rPr lang="fr-BE" sz="1400" dirty="0" smtClean="0">
                <a:solidFill>
                  <a:srgbClr val="FF0000"/>
                </a:solidFill>
              </a:rPr>
              <a:t>le budget </a:t>
            </a:r>
            <a:r>
              <a:rPr lang="fr-BE" sz="1400" dirty="0">
                <a:solidFill>
                  <a:srgbClr val="FF0000"/>
                </a:solidFill>
              </a:rPr>
              <a:t>d'un fonds, </a:t>
            </a:r>
            <a:r>
              <a:rPr lang="fr-BE" sz="1400" dirty="0" smtClean="0">
                <a:solidFill>
                  <a:srgbClr val="FF0000"/>
                </a:solidFill>
              </a:rPr>
              <a:t>utilisez « </a:t>
            </a:r>
            <a:r>
              <a:rPr lang="fr-BE" sz="1400" dirty="0" err="1" smtClean="0">
                <a:solidFill>
                  <a:srgbClr val="FF0000"/>
                </a:solidFill>
              </a:rPr>
              <a:t>Add</a:t>
            </a:r>
            <a:r>
              <a:rPr lang="fr-BE" sz="1400" dirty="0" smtClean="0">
                <a:solidFill>
                  <a:srgbClr val="FF0000"/>
                </a:solidFill>
              </a:rPr>
              <a:t> allocation » mais avec un montant négatif</a:t>
            </a:r>
            <a:r>
              <a:rPr lang="fr-BE" sz="1600" dirty="0" smtClean="0">
                <a:solidFill>
                  <a:srgbClr val="FF0000"/>
                </a:solidFill>
              </a:rPr>
              <a:t>.</a:t>
            </a:r>
          </a:p>
          <a:p>
            <a:pPr marL="114300" indent="0">
              <a:buNone/>
            </a:pPr>
            <a:endParaRPr lang="fr-BE" sz="1600" dirty="0" smtClean="0">
              <a:solidFill>
                <a:srgbClr val="FF0000"/>
              </a:solidFill>
            </a:endParaRPr>
          </a:p>
          <a:p>
            <a:r>
              <a:rPr lang="fr-BE" b="1" dirty="0" smtClean="0"/>
              <a:t>Transfer</a:t>
            </a:r>
            <a:r>
              <a:rPr lang="fr-BE" dirty="0" smtClean="0"/>
              <a:t> : </a:t>
            </a:r>
            <a:r>
              <a:rPr lang="fr-BE" i="1" dirty="0" smtClean="0"/>
              <a:t>Transférer un montant d’un fonds à un autre</a:t>
            </a:r>
          </a:p>
          <a:p>
            <a:endParaRPr lang="fr-BE" dirty="0" smtClean="0"/>
          </a:p>
          <a:p>
            <a:endParaRPr lang="fr-BE" dirty="0"/>
          </a:p>
        </p:txBody>
      </p:sp>
      <p:pic>
        <p:nvPicPr>
          <p:cNvPr id="11" name="Image 10"/>
          <p:cNvPicPr/>
          <p:nvPr/>
        </p:nvPicPr>
        <p:blipFill rotWithShape="1">
          <a:blip r:embed="rId5"/>
          <a:srcRect l="95447" t="66341" r="1184" b="30388"/>
          <a:stretch/>
        </p:blipFill>
        <p:spPr bwMode="auto">
          <a:xfrm>
            <a:off x="7626957" y="6336704"/>
            <a:ext cx="1080120" cy="476672"/>
          </a:xfrm>
          <a:prstGeom prst="rect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Flèche droite 11"/>
          <p:cNvSpPr/>
          <p:nvPr/>
        </p:nvSpPr>
        <p:spPr>
          <a:xfrm>
            <a:off x="7136668" y="6512241"/>
            <a:ext cx="360040" cy="14401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7572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Gérer les transactions</a:t>
            </a:r>
            <a:r>
              <a:rPr lang="fr-BE" dirty="0"/>
              <a:t/>
            </a:r>
            <a:br>
              <a:rPr lang="fr-BE" dirty="0"/>
            </a:b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Alma @ ULg - Acquisitions - (2b) Funds &amp; Ledgers</a:t>
            </a:r>
            <a:endParaRPr lang="en-US" dirty="0"/>
          </a:p>
        </p:txBody>
      </p:sp>
      <p:pic>
        <p:nvPicPr>
          <p:cNvPr id="6" name="Espace réservé du contenu 5"/>
          <p:cNvPicPr>
            <a:picLocks noGrp="1"/>
          </p:cNvPicPr>
          <p:nvPr>
            <p:ph idx="1"/>
          </p:nvPr>
        </p:nvPicPr>
        <p:blipFill rotWithShape="1">
          <a:blip r:embed="rId6"/>
          <a:srcRect l="1581" t="29113" r="1604" b="44347"/>
          <a:stretch/>
        </p:blipFill>
        <p:spPr bwMode="auto">
          <a:xfrm>
            <a:off x="0" y="1698874"/>
            <a:ext cx="8604448" cy="20181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/>
          <p:cNvPicPr/>
          <p:nvPr/>
        </p:nvPicPr>
        <p:blipFill rotWithShape="1">
          <a:blip r:embed="rId7"/>
          <a:srcRect l="3836" t="39619" r="89815" b="49061"/>
          <a:stretch/>
        </p:blipFill>
        <p:spPr bwMode="auto">
          <a:xfrm>
            <a:off x="755576" y="5088720"/>
            <a:ext cx="1125876" cy="1148591"/>
          </a:xfrm>
          <a:prstGeom prst="rect">
            <a:avLst/>
          </a:prstGeom>
          <a:ln w="28575"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23232" y="4725144"/>
            <a:ext cx="2945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>
                <a:solidFill>
                  <a:schemeClr val="tx2">
                    <a:lumMod val="75000"/>
                  </a:schemeClr>
                </a:solidFill>
              </a:rPr>
              <a:t>Possibilité de </a:t>
            </a:r>
            <a:r>
              <a:rPr lang="fr-BE" dirty="0" smtClean="0">
                <a:solidFill>
                  <a:schemeClr val="tx2">
                    <a:lumMod val="75000"/>
                  </a:schemeClr>
                </a:solidFill>
              </a:rPr>
              <a:t>rechercher </a:t>
            </a:r>
            <a:r>
              <a:rPr lang="fr-BE" dirty="0">
                <a:solidFill>
                  <a:schemeClr val="tx2">
                    <a:lumMod val="75000"/>
                  </a:schemeClr>
                </a:solidFill>
              </a:rPr>
              <a:t>sur </a:t>
            </a:r>
            <a:r>
              <a:rPr lang="fr-BE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  <a:endParaRPr lang="fr-BE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8" name="Image 17"/>
          <p:cNvPicPr/>
          <p:nvPr/>
        </p:nvPicPr>
        <p:blipFill rotWithShape="1">
          <a:blip r:embed="rId8"/>
          <a:srcRect l="928" t="22393" r="59258" b="31782"/>
          <a:stretch/>
        </p:blipFill>
        <p:spPr bwMode="auto">
          <a:xfrm>
            <a:off x="4499992" y="3702126"/>
            <a:ext cx="3806326" cy="3108200"/>
          </a:xfrm>
          <a:prstGeom prst="rect">
            <a:avLst/>
          </a:prstGeom>
          <a:ln w="19050">
            <a:solidFill>
              <a:srgbClr val="00B05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0" name="Connecteur droit avec flèche 19"/>
          <p:cNvCxnSpPr/>
          <p:nvPr/>
        </p:nvCxnSpPr>
        <p:spPr>
          <a:xfrm flipV="1">
            <a:off x="6472361" y="3109294"/>
            <a:ext cx="1440160" cy="553615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1066538" y="3394348"/>
            <a:ext cx="3255891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fr-BE" sz="1400" b="1" dirty="0">
                <a:solidFill>
                  <a:srgbClr val="00B050"/>
                </a:solidFill>
              </a:rPr>
              <a:t>Visualisation du BC en cliquant sur la POL</a:t>
            </a:r>
          </a:p>
        </p:txBody>
      </p:sp>
      <p:sp>
        <p:nvSpPr>
          <p:cNvPr id="28" name="Flèche vers le bas 27"/>
          <p:cNvSpPr/>
          <p:nvPr/>
        </p:nvSpPr>
        <p:spPr>
          <a:xfrm flipV="1">
            <a:off x="2648765" y="3140968"/>
            <a:ext cx="45719" cy="152279"/>
          </a:xfrm>
          <a:prstGeom prst="down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in : 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261446" y="1084094"/>
            <a:ext cx="4866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 smtClean="0">
                <a:solidFill>
                  <a:schemeClr val="tx2">
                    <a:lumMod val="50000"/>
                  </a:schemeClr>
                </a:solidFill>
              </a:rPr>
              <a:t>Autres information dans l’onglet « Transactions »</a:t>
            </a:r>
            <a:endParaRPr lang="fr-BE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4716016" y="38737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 smtClean="0">
                <a:solidFill>
                  <a:srgbClr val="00B050"/>
                </a:solidFill>
              </a:rPr>
              <a:t>2</a:t>
            </a:r>
            <a:endParaRPr lang="fr-BE" b="1" dirty="0">
              <a:solidFill>
                <a:srgbClr val="00B050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866775" y="29246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 smtClean="0">
                <a:solidFill>
                  <a:srgbClr val="00B050"/>
                </a:solidFill>
              </a:rPr>
              <a:t>1</a:t>
            </a:r>
            <a:endParaRPr lang="fr-BE" b="1" dirty="0">
              <a:solidFill>
                <a:srgbClr val="00B050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565089" y="2348880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 smtClean="0">
                <a:solidFill>
                  <a:srgbClr val="00B050"/>
                </a:solidFill>
              </a:rPr>
              <a:t>3 - 4</a:t>
            </a:r>
            <a:endParaRPr lang="fr-BE" b="1" dirty="0">
              <a:solidFill>
                <a:srgbClr val="00B050"/>
              </a:solidFill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4108" name="DefaultOcx" r:id="rId2" imgW="914400" imgH="228600"/>
        </mc:Choice>
        <mc:Fallback>
          <p:control name="DefaultOcx" r:id="rId2" imgW="914400" imgH="228600">
            <p:pic>
              <p:nvPicPr>
                <p:cNvPr id="0" name="DefaultOcx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109" name="HTMLSelect21" r:id="rId3" imgW="1295280" imgH="228600"/>
        </mc:Choice>
        <mc:Fallback>
          <p:control name="HTMLSelect21" r:id="rId3" imgW="1295280" imgH="228600">
            <p:pic>
              <p:nvPicPr>
                <p:cNvPr id="0" name="HTMLSelect2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1285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Contenu</a:t>
            </a:r>
            <a:endParaRPr lang="fr-BE" dirty="0" smtClean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dirty="0">
                <a:solidFill>
                  <a:srgbClr val="FF0000"/>
                </a:solidFill>
              </a:rPr>
              <a:t>Informations générales</a:t>
            </a:r>
          </a:p>
          <a:p>
            <a:r>
              <a:rPr lang="fr-BE" dirty="0" smtClean="0"/>
              <a:t>Naviguer </a:t>
            </a:r>
            <a:r>
              <a:rPr lang="fr-BE" dirty="0"/>
              <a:t>dans la base de données</a:t>
            </a:r>
          </a:p>
          <a:p>
            <a:r>
              <a:rPr lang="fr-BE" dirty="0"/>
              <a:t>Ajouter un « </a:t>
            </a:r>
            <a:r>
              <a:rPr lang="fr-BE" dirty="0" err="1"/>
              <a:t>Ledger</a:t>
            </a:r>
            <a:r>
              <a:rPr lang="fr-BE" dirty="0"/>
              <a:t> » ou un « </a:t>
            </a:r>
            <a:r>
              <a:rPr lang="fr-BE" dirty="0" err="1"/>
              <a:t>Fund</a:t>
            </a:r>
            <a:r>
              <a:rPr lang="fr-BE" dirty="0"/>
              <a:t> »</a:t>
            </a:r>
          </a:p>
          <a:p>
            <a:r>
              <a:rPr lang="fr-BE" dirty="0"/>
              <a:t>Modifier un « </a:t>
            </a:r>
            <a:r>
              <a:rPr lang="fr-BE" dirty="0" err="1"/>
              <a:t>Ledger</a:t>
            </a:r>
            <a:r>
              <a:rPr lang="fr-BE" dirty="0"/>
              <a:t> » ou un « </a:t>
            </a:r>
            <a:r>
              <a:rPr lang="fr-BE" dirty="0" err="1"/>
              <a:t>Fund</a:t>
            </a:r>
            <a:r>
              <a:rPr lang="fr-BE" dirty="0"/>
              <a:t> »</a:t>
            </a:r>
          </a:p>
          <a:p>
            <a:r>
              <a:rPr lang="fr-BE" dirty="0"/>
              <a:t>Activer/désactiver </a:t>
            </a:r>
          </a:p>
          <a:p>
            <a:r>
              <a:rPr lang="fr-BE" dirty="0"/>
              <a:t>Gérer les transactions</a:t>
            </a:r>
          </a:p>
          <a:p>
            <a:r>
              <a:rPr lang="fr-BE" dirty="0"/>
              <a:t>Transfert de fonds</a:t>
            </a:r>
          </a:p>
          <a:p>
            <a:r>
              <a:rPr lang="fr-BE" dirty="0"/>
              <a:t>Supprimer un « </a:t>
            </a:r>
            <a:r>
              <a:rPr lang="fr-BE" dirty="0" err="1"/>
              <a:t>Ledger</a:t>
            </a:r>
            <a:r>
              <a:rPr lang="fr-BE" dirty="0"/>
              <a:t> » ou un « </a:t>
            </a:r>
            <a:r>
              <a:rPr lang="fr-BE" dirty="0" err="1"/>
              <a:t>Fund</a:t>
            </a:r>
            <a:r>
              <a:rPr lang="fr-BE" dirty="0"/>
              <a:t> »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Alma @ ULg - Acquisitions - (2b) Funds &amp; Ledgers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95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Contenu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Informations générales</a:t>
            </a:r>
          </a:p>
          <a:p>
            <a:r>
              <a:rPr lang="fr-BE" dirty="0"/>
              <a:t>Naviguer dans la base de données</a:t>
            </a:r>
          </a:p>
          <a:p>
            <a:r>
              <a:rPr lang="fr-BE" dirty="0"/>
              <a:t>Ajouter un « </a:t>
            </a:r>
            <a:r>
              <a:rPr lang="fr-BE" dirty="0" err="1"/>
              <a:t>Ledger</a:t>
            </a:r>
            <a:r>
              <a:rPr lang="fr-BE" dirty="0"/>
              <a:t> » ou un « </a:t>
            </a:r>
            <a:r>
              <a:rPr lang="fr-BE" dirty="0" err="1"/>
              <a:t>Fund</a:t>
            </a:r>
            <a:r>
              <a:rPr lang="fr-BE" dirty="0"/>
              <a:t> »</a:t>
            </a:r>
          </a:p>
          <a:p>
            <a:r>
              <a:rPr lang="fr-BE" dirty="0"/>
              <a:t>Modifier un « </a:t>
            </a:r>
            <a:r>
              <a:rPr lang="fr-BE" dirty="0" err="1"/>
              <a:t>Ledger</a:t>
            </a:r>
            <a:r>
              <a:rPr lang="fr-BE" dirty="0"/>
              <a:t> » ou un « </a:t>
            </a:r>
            <a:r>
              <a:rPr lang="fr-BE" dirty="0" err="1"/>
              <a:t>Fund</a:t>
            </a:r>
            <a:r>
              <a:rPr lang="fr-BE" dirty="0"/>
              <a:t> »</a:t>
            </a:r>
          </a:p>
          <a:p>
            <a:r>
              <a:rPr lang="fr-BE" dirty="0"/>
              <a:t>Activer/désactiver </a:t>
            </a:r>
          </a:p>
          <a:p>
            <a:r>
              <a:rPr lang="fr-BE" dirty="0"/>
              <a:t>Gérer les transactions</a:t>
            </a:r>
          </a:p>
          <a:p>
            <a:r>
              <a:rPr lang="fr-BE" dirty="0">
                <a:solidFill>
                  <a:srgbClr val="FF0000"/>
                </a:solidFill>
              </a:rPr>
              <a:t>Transfert de fonds</a:t>
            </a:r>
          </a:p>
          <a:p>
            <a:r>
              <a:rPr lang="fr-BE" dirty="0"/>
              <a:t>Supprimer un « </a:t>
            </a:r>
            <a:r>
              <a:rPr lang="fr-BE" dirty="0" err="1"/>
              <a:t>Ledger</a:t>
            </a:r>
            <a:r>
              <a:rPr lang="fr-BE" dirty="0"/>
              <a:t> » ou un « </a:t>
            </a:r>
            <a:r>
              <a:rPr lang="fr-BE" dirty="0" err="1"/>
              <a:t>Fund</a:t>
            </a:r>
            <a:r>
              <a:rPr lang="fr-BE" dirty="0"/>
              <a:t> »</a:t>
            </a:r>
          </a:p>
          <a:p>
            <a:pPr marL="114300" indent="0">
              <a:buNone/>
            </a:pPr>
            <a:endParaRPr lang="fr-BE" dirty="0"/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Alma @ ULg - Acquisitions - (2b) Funds &amp; Ledgers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23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Transfert de fonds : MOVE FUND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412776"/>
            <a:ext cx="8244407" cy="4988024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fr-BE" dirty="0" smtClean="0"/>
              <a:t>Transférer un fonds vers un autre </a:t>
            </a:r>
            <a:r>
              <a:rPr lang="fr-BE" dirty="0" err="1" smtClean="0"/>
              <a:t>ledger</a:t>
            </a:r>
            <a:r>
              <a:rPr lang="fr-BE" dirty="0" smtClean="0"/>
              <a:t> ou </a:t>
            </a:r>
            <a:r>
              <a:rPr lang="fr-BE" dirty="0" err="1" smtClean="0"/>
              <a:t>summary</a:t>
            </a:r>
            <a:r>
              <a:rPr lang="fr-BE" dirty="0" smtClean="0"/>
              <a:t> </a:t>
            </a:r>
            <a:r>
              <a:rPr lang="fr-BE" dirty="0" err="1" smtClean="0"/>
              <a:t>funds</a:t>
            </a:r>
            <a:r>
              <a:rPr lang="fr-BE" dirty="0" smtClean="0"/>
              <a:t> (sous une même année fiscale) : 2 méthodes</a:t>
            </a:r>
          </a:p>
          <a:p>
            <a:pPr marL="114300" indent="0">
              <a:buNone/>
            </a:pPr>
            <a:r>
              <a:rPr lang="fr-BE" dirty="0" smtClean="0"/>
              <a:t>1-</a:t>
            </a:r>
            <a:endParaRPr lang="fr-BE" dirty="0"/>
          </a:p>
          <a:p>
            <a:endParaRPr lang="fr-BE" dirty="0" smtClean="0"/>
          </a:p>
          <a:p>
            <a:endParaRPr lang="fr-BE" dirty="0" smtClean="0"/>
          </a:p>
          <a:p>
            <a:pPr marL="114300" indent="0">
              <a:buNone/>
            </a:pPr>
            <a:endParaRPr lang="fr-BE" dirty="0"/>
          </a:p>
          <a:p>
            <a:endParaRPr lang="fr-BE" dirty="0" smtClean="0"/>
          </a:p>
          <a:p>
            <a:endParaRPr lang="fr-BE" dirty="0" smtClean="0"/>
          </a:p>
          <a:p>
            <a:pPr marL="114300" indent="0">
              <a:buNone/>
            </a:pPr>
            <a:r>
              <a:rPr lang="fr-BE" dirty="0" smtClean="0"/>
              <a:t>2- </a:t>
            </a:r>
            <a:endParaRPr lang="fr-BE" dirty="0"/>
          </a:p>
          <a:p>
            <a:endParaRPr lang="fr-BE" dirty="0" smtClean="0"/>
          </a:p>
          <a:p>
            <a:endParaRPr lang="fr-BE" dirty="0"/>
          </a:p>
          <a:p>
            <a:endParaRPr lang="fr-BE" dirty="0" smtClean="0"/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Alma @ ULg - Acquisitions - (2b) Funds &amp; Ledgers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9" t="37107" r="41770" b="53244"/>
          <a:stretch/>
        </p:blipFill>
        <p:spPr bwMode="auto">
          <a:xfrm>
            <a:off x="796936" y="4369618"/>
            <a:ext cx="7730573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771800" y="4941168"/>
            <a:ext cx="720080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" t="25825" r="62735" b="65384"/>
          <a:stretch/>
        </p:blipFill>
        <p:spPr bwMode="auto">
          <a:xfrm>
            <a:off x="708905" y="5289808"/>
            <a:ext cx="7720626" cy="101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/>
          <p:cNvPicPr/>
          <p:nvPr/>
        </p:nvPicPr>
        <p:blipFill rotWithShape="1">
          <a:blip r:embed="rId5"/>
          <a:srcRect l="1975" t="13746" r="86467" b="75094"/>
          <a:stretch/>
        </p:blipFill>
        <p:spPr bwMode="auto">
          <a:xfrm>
            <a:off x="467544" y="2137420"/>
            <a:ext cx="1385560" cy="10081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 9"/>
          <p:cNvPicPr/>
          <p:nvPr/>
        </p:nvPicPr>
        <p:blipFill rotWithShape="1">
          <a:blip r:embed="rId5"/>
          <a:srcRect l="4609" t="69141" r="86467" b="20515"/>
          <a:stretch/>
        </p:blipFill>
        <p:spPr bwMode="auto">
          <a:xfrm>
            <a:off x="700431" y="3145532"/>
            <a:ext cx="1449819" cy="10801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Flèche droite 6"/>
          <p:cNvSpPr/>
          <p:nvPr/>
        </p:nvSpPr>
        <p:spPr>
          <a:xfrm>
            <a:off x="179512" y="3835077"/>
            <a:ext cx="456526" cy="144016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" t="22350" r="63209" b="64545"/>
          <a:stretch/>
        </p:blipFill>
        <p:spPr bwMode="auto">
          <a:xfrm>
            <a:off x="2438449" y="2137420"/>
            <a:ext cx="5808051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Connecteur droit avec flèche 12"/>
          <p:cNvCxnSpPr/>
          <p:nvPr/>
        </p:nvCxnSpPr>
        <p:spPr>
          <a:xfrm>
            <a:off x="1432980" y="5605434"/>
            <a:ext cx="0" cy="38826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3131840" y="4437112"/>
            <a:ext cx="0" cy="38826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173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Contenu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Informations générales</a:t>
            </a:r>
          </a:p>
          <a:p>
            <a:r>
              <a:rPr lang="fr-BE" dirty="0"/>
              <a:t>Naviguer dans la base de données</a:t>
            </a:r>
          </a:p>
          <a:p>
            <a:r>
              <a:rPr lang="fr-BE" dirty="0"/>
              <a:t>Ajouter un « </a:t>
            </a:r>
            <a:r>
              <a:rPr lang="fr-BE" dirty="0" err="1"/>
              <a:t>Ledger</a:t>
            </a:r>
            <a:r>
              <a:rPr lang="fr-BE" dirty="0"/>
              <a:t> » ou un « </a:t>
            </a:r>
            <a:r>
              <a:rPr lang="fr-BE" dirty="0" err="1"/>
              <a:t>Fund</a:t>
            </a:r>
            <a:r>
              <a:rPr lang="fr-BE" dirty="0"/>
              <a:t> »</a:t>
            </a:r>
          </a:p>
          <a:p>
            <a:r>
              <a:rPr lang="fr-BE" dirty="0"/>
              <a:t>Modifier un « </a:t>
            </a:r>
            <a:r>
              <a:rPr lang="fr-BE" dirty="0" err="1"/>
              <a:t>Ledger</a:t>
            </a:r>
            <a:r>
              <a:rPr lang="fr-BE" dirty="0"/>
              <a:t> » ou un « </a:t>
            </a:r>
            <a:r>
              <a:rPr lang="fr-BE" dirty="0" err="1"/>
              <a:t>Fund</a:t>
            </a:r>
            <a:r>
              <a:rPr lang="fr-BE" dirty="0"/>
              <a:t> »</a:t>
            </a:r>
          </a:p>
          <a:p>
            <a:r>
              <a:rPr lang="fr-BE" dirty="0"/>
              <a:t>Activer/désactiver </a:t>
            </a:r>
          </a:p>
          <a:p>
            <a:r>
              <a:rPr lang="fr-BE" dirty="0"/>
              <a:t>Gérer les transactions</a:t>
            </a:r>
          </a:p>
          <a:p>
            <a:r>
              <a:rPr lang="fr-BE" dirty="0"/>
              <a:t>Transfert de fonds</a:t>
            </a:r>
          </a:p>
          <a:p>
            <a:r>
              <a:rPr lang="fr-BE" dirty="0">
                <a:solidFill>
                  <a:srgbClr val="FF0000"/>
                </a:solidFill>
              </a:rPr>
              <a:t>Supprimer un « </a:t>
            </a:r>
            <a:r>
              <a:rPr lang="fr-BE" dirty="0" err="1">
                <a:solidFill>
                  <a:srgbClr val="FF0000"/>
                </a:solidFill>
              </a:rPr>
              <a:t>Ledger</a:t>
            </a:r>
            <a:r>
              <a:rPr lang="fr-BE" dirty="0">
                <a:solidFill>
                  <a:srgbClr val="FF0000"/>
                </a:solidFill>
              </a:rPr>
              <a:t> » ou un « </a:t>
            </a:r>
            <a:r>
              <a:rPr lang="fr-BE" dirty="0" err="1">
                <a:solidFill>
                  <a:srgbClr val="FF0000"/>
                </a:solidFill>
              </a:rPr>
              <a:t>Fund</a:t>
            </a:r>
            <a:r>
              <a:rPr lang="fr-BE" dirty="0">
                <a:solidFill>
                  <a:srgbClr val="FF0000"/>
                </a:solidFill>
              </a:rPr>
              <a:t> »</a:t>
            </a:r>
          </a:p>
          <a:p>
            <a:pPr marL="114300" indent="0">
              <a:buNone/>
            </a:pPr>
            <a:endParaRPr lang="fr-BE" dirty="0">
              <a:solidFill>
                <a:srgbClr val="FF0000"/>
              </a:solidFill>
            </a:endParaRP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Alma @ ULg - Acquisitions - (2b) Funds &amp; Ledgers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38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Supprimer </a:t>
            </a:r>
            <a:r>
              <a:rPr lang="fr-BE" dirty="0" smtClean="0"/>
              <a:t>un </a:t>
            </a:r>
            <a:r>
              <a:rPr lang="fr-BE" dirty="0"/>
              <a:t>« </a:t>
            </a:r>
            <a:r>
              <a:rPr lang="fr-BE" dirty="0" err="1"/>
              <a:t>Ledger</a:t>
            </a:r>
            <a:r>
              <a:rPr lang="fr-BE" dirty="0"/>
              <a:t> </a:t>
            </a:r>
            <a:r>
              <a:rPr lang="fr-BE" dirty="0" smtClean="0"/>
              <a:t>» ou un « </a:t>
            </a:r>
            <a:r>
              <a:rPr lang="fr-BE" dirty="0" err="1" smtClean="0"/>
              <a:t>Fund</a:t>
            </a:r>
            <a:r>
              <a:rPr lang="fr-BE" dirty="0" smtClean="0"/>
              <a:t> »</a:t>
            </a:r>
            <a:r>
              <a:rPr lang="fr-BE" dirty="0"/>
              <a:t/>
            </a:r>
            <a:br>
              <a:rPr lang="fr-BE" dirty="0"/>
            </a:b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412776"/>
            <a:ext cx="8136904" cy="4988024"/>
          </a:xfrm>
        </p:spPr>
        <p:txBody>
          <a:bodyPr/>
          <a:lstStyle/>
          <a:p>
            <a:pPr marL="114300" indent="0">
              <a:buNone/>
            </a:pPr>
            <a:r>
              <a:rPr lang="fr-BE" sz="1800" dirty="0" smtClean="0"/>
              <a:t>Pour supprimer un </a:t>
            </a:r>
            <a:r>
              <a:rPr lang="fr-BE" sz="1800" dirty="0" err="1" smtClean="0"/>
              <a:t>ledger</a:t>
            </a:r>
            <a:r>
              <a:rPr lang="fr-BE" sz="1800" dirty="0" smtClean="0"/>
              <a:t> ou un fonds, il faut d’abord qu’il soit désactivé.</a:t>
            </a:r>
          </a:p>
          <a:p>
            <a:pPr marL="114300" indent="0">
              <a:buNone/>
            </a:pPr>
            <a:r>
              <a:rPr lang="fr-BE" sz="1800" dirty="0" smtClean="0"/>
              <a:t>Cliquez ensuite sur « </a:t>
            </a:r>
            <a:r>
              <a:rPr lang="fr-BE" sz="1800" dirty="0" err="1" smtClean="0"/>
              <a:t>Delete</a:t>
            </a:r>
            <a:r>
              <a:rPr lang="fr-BE" sz="1800" dirty="0" smtClean="0"/>
              <a:t> » (supprimer) </a:t>
            </a:r>
            <a:r>
              <a:rPr lang="fr-BE" sz="1800" dirty="0"/>
              <a:t>sous </a:t>
            </a:r>
            <a:r>
              <a:rPr lang="fr-BE" sz="1800" dirty="0" smtClean="0"/>
              <a:t>le </a:t>
            </a:r>
            <a:r>
              <a:rPr lang="fr-BE" sz="1800" dirty="0"/>
              <a:t>fonds ou </a:t>
            </a:r>
            <a:r>
              <a:rPr lang="fr-BE" sz="1800" dirty="0" smtClean="0"/>
              <a:t>le </a:t>
            </a:r>
            <a:r>
              <a:rPr lang="fr-BE" sz="1800" dirty="0" err="1" smtClean="0"/>
              <a:t>ledger</a:t>
            </a:r>
            <a:r>
              <a:rPr lang="fr-BE" sz="1800" dirty="0" smtClean="0"/>
              <a:t> concerné. </a:t>
            </a:r>
          </a:p>
          <a:p>
            <a:pPr marL="114300" indent="0">
              <a:buNone/>
            </a:pPr>
            <a:endParaRPr lang="fr-BE" dirty="0" smtClean="0"/>
          </a:p>
          <a:p>
            <a:pPr marL="114300" indent="0">
              <a:buNone/>
            </a:pPr>
            <a:endParaRPr lang="fr-BE" dirty="0"/>
          </a:p>
          <a:p>
            <a:pPr marL="114300" indent="0">
              <a:buNone/>
            </a:pPr>
            <a:endParaRPr lang="fr-BE" dirty="0" smtClean="0"/>
          </a:p>
          <a:p>
            <a:pPr marL="114300" indent="0">
              <a:buNone/>
            </a:pPr>
            <a:r>
              <a:rPr lang="fr-BE" sz="1800" dirty="0" smtClean="0"/>
              <a:t>Si </a:t>
            </a:r>
            <a:r>
              <a:rPr lang="fr-BE" sz="1800" dirty="0"/>
              <a:t>le fonds </a:t>
            </a:r>
            <a:r>
              <a:rPr lang="fr-BE" sz="1800" dirty="0" smtClean="0"/>
              <a:t>n'a </a:t>
            </a:r>
            <a:r>
              <a:rPr lang="fr-BE" sz="1800" dirty="0"/>
              <a:t>pas de transactions, charges ou dépenses </a:t>
            </a:r>
            <a:r>
              <a:rPr lang="fr-BE" sz="1800" dirty="0" smtClean="0"/>
              <a:t>annexées</a:t>
            </a:r>
            <a:r>
              <a:rPr lang="fr-BE" sz="1800" dirty="0"/>
              <a:t>, il </a:t>
            </a:r>
            <a:r>
              <a:rPr lang="fr-BE" sz="1800" dirty="0" smtClean="0"/>
              <a:t>peut être  </a:t>
            </a:r>
            <a:r>
              <a:rPr lang="fr-BE" sz="1800" dirty="0"/>
              <a:t>supprimé. </a:t>
            </a:r>
            <a:r>
              <a:rPr lang="fr-BE" sz="1800" dirty="0" smtClean="0"/>
              <a:t>Sinon ce message apparait :</a:t>
            </a:r>
          </a:p>
          <a:p>
            <a:pPr marL="114300" indent="0">
              <a:buNone/>
            </a:pPr>
            <a:endParaRPr lang="fr-BE" dirty="0" smtClean="0"/>
          </a:p>
          <a:p>
            <a:pPr marL="114300" indent="0">
              <a:buNone/>
            </a:pPr>
            <a:endParaRPr lang="fr-BE" dirty="0" smtClean="0"/>
          </a:p>
          <a:p>
            <a:pPr marL="114300" indent="0">
              <a:buNone/>
            </a:pPr>
            <a:r>
              <a:rPr lang="fr-BE" sz="1800" dirty="0" smtClean="0"/>
              <a:t>Si </a:t>
            </a:r>
            <a:r>
              <a:rPr lang="fr-BE" sz="1800" dirty="0"/>
              <a:t>un </a:t>
            </a:r>
            <a:r>
              <a:rPr lang="fr-BE" sz="1800" dirty="0" err="1" smtClean="0"/>
              <a:t>ledger</a:t>
            </a:r>
            <a:r>
              <a:rPr lang="fr-BE" sz="1800" dirty="0" smtClean="0"/>
              <a:t> est </a:t>
            </a:r>
            <a:r>
              <a:rPr lang="fr-BE" sz="1800" dirty="0"/>
              <a:t>supprimé, tous les fonds </a:t>
            </a:r>
            <a:r>
              <a:rPr lang="fr-BE" sz="1800" dirty="0" smtClean="0"/>
              <a:t>qui lui sont associés sont </a:t>
            </a:r>
            <a:r>
              <a:rPr lang="fr-BE" sz="1800" dirty="0"/>
              <a:t>également </a:t>
            </a:r>
            <a:r>
              <a:rPr lang="fr-BE" sz="1800" dirty="0" smtClean="0"/>
              <a:t>supprimés.</a:t>
            </a:r>
          </a:p>
          <a:p>
            <a:pPr marL="114300" indent="0">
              <a:buNone/>
            </a:pPr>
            <a:r>
              <a:rPr lang="fr-BE" sz="1800" dirty="0" smtClean="0"/>
              <a:t>Nous pouvons également supprimer </a:t>
            </a:r>
            <a:r>
              <a:rPr lang="fr-BE" sz="1800" dirty="0"/>
              <a:t>un fonds </a:t>
            </a:r>
            <a:r>
              <a:rPr lang="fr-BE" sz="1800" dirty="0" smtClean="0"/>
              <a:t>lors </a:t>
            </a:r>
            <a:r>
              <a:rPr lang="fr-BE" sz="1800" dirty="0"/>
              <a:t>de sa modification en cliquant sur </a:t>
            </a:r>
            <a:r>
              <a:rPr lang="fr-BE" sz="1800" dirty="0" smtClean="0"/>
              <a:t>le bouton «</a:t>
            </a:r>
            <a:r>
              <a:rPr lang="fr-BE" sz="1800" dirty="0"/>
              <a:t> </a:t>
            </a:r>
            <a:r>
              <a:rPr lang="fr-BE" sz="1800" dirty="0" err="1"/>
              <a:t>Delete</a:t>
            </a:r>
            <a:r>
              <a:rPr lang="fr-BE" sz="1800" dirty="0"/>
              <a:t> » </a:t>
            </a:r>
            <a:r>
              <a:rPr lang="fr-BE" sz="1800" dirty="0" smtClean="0"/>
              <a:t>dans n’importe </a:t>
            </a:r>
            <a:r>
              <a:rPr lang="fr-BE" sz="1800" dirty="0"/>
              <a:t>quel des onglets du </a:t>
            </a:r>
            <a:r>
              <a:rPr lang="fr-BE" sz="1800" dirty="0" smtClean="0"/>
              <a:t>fonds.</a:t>
            </a:r>
            <a:endParaRPr lang="fr-BE" sz="1800" dirty="0"/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Alma @ ULg - Acquisitions - (2b) Funds &amp; Ledgers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0" t="37067" r="45928" b="53892"/>
          <a:stretch/>
        </p:blipFill>
        <p:spPr bwMode="auto">
          <a:xfrm>
            <a:off x="181000" y="2204864"/>
            <a:ext cx="7704856" cy="887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5724128" y="2492896"/>
            <a:ext cx="86409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9" name="Connecteur droit avec flèche 8"/>
          <p:cNvCxnSpPr>
            <a:stCxn id="7" idx="2"/>
          </p:cNvCxnSpPr>
          <p:nvPr/>
        </p:nvCxnSpPr>
        <p:spPr>
          <a:xfrm flipH="1">
            <a:off x="2339752" y="2708920"/>
            <a:ext cx="3816424" cy="21602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lipse 9"/>
          <p:cNvSpPr/>
          <p:nvPr/>
        </p:nvSpPr>
        <p:spPr>
          <a:xfrm>
            <a:off x="1835696" y="2852936"/>
            <a:ext cx="504056" cy="2389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" t="25477" r="71833" b="70702"/>
          <a:stretch/>
        </p:blipFill>
        <p:spPr bwMode="auto">
          <a:xfrm>
            <a:off x="278979" y="3847703"/>
            <a:ext cx="535305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 12"/>
          <p:cNvPicPr/>
          <p:nvPr/>
        </p:nvPicPr>
        <p:blipFill rotWithShape="1">
          <a:blip r:embed="rId5"/>
          <a:srcRect l="84077" t="18059" r="2051" b="75095"/>
          <a:stretch/>
        </p:blipFill>
        <p:spPr bwMode="auto">
          <a:xfrm>
            <a:off x="1438732" y="5949279"/>
            <a:ext cx="2978626" cy="8721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3784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Informations générales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Alma @ ULg - Acquisitions - (2b) Funds &amp; Ledgers</a:t>
            </a:r>
            <a:endParaRPr lang="en-US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half" idx="1"/>
          </p:nvPr>
        </p:nvSpPr>
        <p:spPr>
          <a:xfrm>
            <a:off x="258788" y="1916832"/>
            <a:ext cx="4176464" cy="1224136"/>
          </a:xfrm>
        </p:spPr>
        <p:txBody>
          <a:bodyPr/>
          <a:lstStyle/>
          <a:p>
            <a:r>
              <a:rPr lang="fr-BE" dirty="0" smtClean="0"/>
              <a:t>Les </a:t>
            </a:r>
            <a:r>
              <a:rPr lang="fr-BE" dirty="0"/>
              <a:t>secrétaires exécutives (Concordance des infos avec SAP)</a:t>
            </a:r>
          </a:p>
          <a:p>
            <a:endParaRPr lang="fr-BE" dirty="0"/>
          </a:p>
        </p:txBody>
      </p:sp>
      <p:sp>
        <p:nvSpPr>
          <p:cNvPr id="8" name="ZoneTexte 7"/>
          <p:cNvSpPr txBox="1"/>
          <p:nvPr/>
        </p:nvSpPr>
        <p:spPr>
          <a:xfrm>
            <a:off x="611560" y="1452845"/>
            <a:ext cx="316835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120000"/>
            </a:pPr>
            <a:r>
              <a:rPr lang="fr-BE" sz="2800" b="1" dirty="0">
                <a:solidFill>
                  <a:srgbClr val="00B050"/>
                </a:solidFill>
              </a:rPr>
              <a:t>Pour qui ? </a:t>
            </a:r>
          </a:p>
          <a:p>
            <a:endParaRPr lang="fr-BE" dirty="0"/>
          </a:p>
        </p:txBody>
      </p:sp>
      <p:sp>
        <p:nvSpPr>
          <p:cNvPr id="9" name="ZoneTexte 8"/>
          <p:cNvSpPr txBox="1"/>
          <p:nvPr/>
        </p:nvSpPr>
        <p:spPr>
          <a:xfrm>
            <a:off x="265659" y="3829610"/>
            <a:ext cx="338437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b="1" dirty="0"/>
              <a:t>-&gt;  </a:t>
            </a:r>
            <a:r>
              <a:rPr lang="fr-BE" sz="2800" b="1" dirty="0" err="1"/>
              <a:t>Fund</a:t>
            </a:r>
            <a:r>
              <a:rPr lang="fr-BE" sz="2800" b="1" dirty="0"/>
              <a:t> Manager </a:t>
            </a:r>
          </a:p>
          <a:p>
            <a:r>
              <a:rPr lang="fr-BE" sz="2800" b="1" dirty="0"/>
              <a:t>-&gt; </a:t>
            </a:r>
            <a:r>
              <a:rPr lang="fr-BE" sz="2800" b="1" dirty="0" smtClean="0"/>
              <a:t> </a:t>
            </a:r>
            <a:r>
              <a:rPr lang="fr-BE" sz="2800" b="1" dirty="0" err="1" smtClean="0"/>
              <a:t>Ledger</a:t>
            </a:r>
            <a:r>
              <a:rPr lang="fr-BE" sz="2800" b="1" dirty="0" smtClean="0"/>
              <a:t> </a:t>
            </a:r>
            <a:r>
              <a:rPr lang="fr-BE" sz="2800" b="1" dirty="0"/>
              <a:t>Manager</a:t>
            </a:r>
          </a:p>
          <a:p>
            <a:endParaRPr lang="fr-BE" dirty="0"/>
          </a:p>
        </p:txBody>
      </p:sp>
      <p:sp>
        <p:nvSpPr>
          <p:cNvPr id="12" name="Ellipse 11"/>
          <p:cNvSpPr/>
          <p:nvPr/>
        </p:nvSpPr>
        <p:spPr>
          <a:xfrm>
            <a:off x="5868144" y="1822176"/>
            <a:ext cx="2088232" cy="1318791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11560" y="3282305"/>
            <a:ext cx="31014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120000"/>
            </a:pPr>
            <a:r>
              <a:rPr lang="fr-BE" sz="2800" b="1" dirty="0" smtClean="0">
                <a:solidFill>
                  <a:srgbClr val="00B050"/>
                </a:solidFill>
              </a:rPr>
              <a:t>Rôles nécessaires </a:t>
            </a:r>
            <a:r>
              <a:rPr lang="fr-BE" sz="2800" b="1" dirty="0">
                <a:solidFill>
                  <a:srgbClr val="00B050"/>
                </a:solidFill>
              </a:rPr>
              <a:t>? </a:t>
            </a:r>
          </a:p>
        </p:txBody>
      </p:sp>
      <p:pic>
        <p:nvPicPr>
          <p:cNvPr id="21" name="Image 20"/>
          <p:cNvPicPr/>
          <p:nvPr/>
        </p:nvPicPr>
        <p:blipFill rotWithShape="1">
          <a:blip r:embed="rId3"/>
          <a:srcRect l="33995" t="38388" r="51984" b="33805"/>
          <a:stretch/>
        </p:blipFill>
        <p:spPr bwMode="auto">
          <a:xfrm>
            <a:off x="6500584" y="2060848"/>
            <a:ext cx="807720" cy="8610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ZoneTexte 19"/>
          <p:cNvSpPr txBox="1"/>
          <p:nvPr/>
        </p:nvSpPr>
        <p:spPr>
          <a:xfrm>
            <a:off x="5292080" y="1438870"/>
            <a:ext cx="31426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b="1" dirty="0"/>
              <a:t>« Grand livre des comptes »</a:t>
            </a:r>
          </a:p>
        </p:txBody>
      </p:sp>
      <p:cxnSp>
        <p:nvCxnSpPr>
          <p:cNvPr id="24" name="Connecteur droit avec flèche 23"/>
          <p:cNvCxnSpPr/>
          <p:nvPr/>
        </p:nvCxnSpPr>
        <p:spPr>
          <a:xfrm>
            <a:off x="6876256" y="3140968"/>
            <a:ext cx="0" cy="890518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6324961" y="4149080"/>
            <a:ext cx="1222386" cy="138499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fr-BE" sz="2800" b="1" dirty="0"/>
              <a:t>FONDS</a:t>
            </a:r>
          </a:p>
          <a:p>
            <a:r>
              <a:rPr lang="fr-BE" sz="2800" b="1" dirty="0"/>
              <a:t>     =</a:t>
            </a:r>
          </a:p>
          <a:p>
            <a:r>
              <a:rPr lang="fr-BE" sz="2800" b="1" dirty="0"/>
              <a:t>  </a:t>
            </a:r>
            <a:r>
              <a:rPr lang="fr-BE" sz="2800" b="1" dirty="0" smtClean="0"/>
              <a:t>OTP</a:t>
            </a:r>
            <a:endParaRPr lang="fr-BE" sz="2800" b="1" dirty="0"/>
          </a:p>
        </p:txBody>
      </p:sp>
    </p:spTree>
    <p:extLst>
      <p:ext uri="{BB962C8B-B14F-4D97-AF65-F5344CB8AC3E}">
        <p14:creationId xmlns:p14="http://schemas.microsoft.com/office/powerpoint/2010/main" val="53458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4752528" cy="1143000"/>
          </a:xfrm>
        </p:spPr>
        <p:txBody>
          <a:bodyPr/>
          <a:lstStyle/>
          <a:p>
            <a:r>
              <a:rPr lang="fr-BE" dirty="0"/>
              <a:t>Informations générales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7504" y="1196751"/>
            <a:ext cx="8280920" cy="2904927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r>
              <a:rPr lang="fr-BE" b="1" dirty="0" err="1" smtClean="0"/>
              <a:t>Ledger</a:t>
            </a:r>
            <a:r>
              <a:rPr lang="fr-BE" b="1" dirty="0" smtClean="0"/>
              <a:t> </a:t>
            </a:r>
            <a:r>
              <a:rPr lang="fr-BE" dirty="0" smtClean="0"/>
              <a:t>: Ensemble de fonds pour une période fiscale et une devise déterminées.</a:t>
            </a:r>
          </a:p>
          <a:p>
            <a:r>
              <a:rPr lang="fr-BE" b="1" dirty="0" err="1" smtClean="0"/>
              <a:t>Fund</a:t>
            </a:r>
            <a:r>
              <a:rPr lang="fr-BE" dirty="0" smtClean="0"/>
              <a:t> : Fonds / OTP (SAP)</a:t>
            </a:r>
          </a:p>
          <a:p>
            <a:pPr marL="114300" indent="0">
              <a:buNone/>
            </a:pPr>
            <a:r>
              <a:rPr lang="fr-BE" dirty="0"/>
              <a:t>-&gt; </a:t>
            </a:r>
            <a:r>
              <a:rPr lang="fr-BE" b="1" i="1" dirty="0" err="1"/>
              <a:t>Allocated</a:t>
            </a:r>
            <a:r>
              <a:rPr lang="fr-BE" b="1" i="1" dirty="0"/>
              <a:t> </a:t>
            </a:r>
            <a:r>
              <a:rPr lang="fr-BE" b="1" i="1" dirty="0" err="1"/>
              <a:t>fund</a:t>
            </a:r>
            <a:r>
              <a:rPr lang="fr-BE" b="1" i="1" dirty="0"/>
              <a:t> </a:t>
            </a:r>
            <a:r>
              <a:rPr lang="fr-BE" b="1" i="1" dirty="0" smtClean="0"/>
              <a:t> (AF)</a:t>
            </a:r>
            <a:r>
              <a:rPr lang="fr-BE" dirty="0" smtClean="0"/>
              <a:t>: </a:t>
            </a:r>
            <a:r>
              <a:rPr lang="fr-BE" dirty="0"/>
              <a:t>Fonds utilisé pour les bons de commande et factures</a:t>
            </a:r>
          </a:p>
          <a:p>
            <a:pPr marL="114300" indent="0">
              <a:buNone/>
            </a:pPr>
            <a:r>
              <a:rPr lang="fr-BE" dirty="0"/>
              <a:t>-&gt; </a:t>
            </a:r>
            <a:r>
              <a:rPr lang="fr-BE" b="1" i="1" dirty="0" err="1"/>
              <a:t>Summary</a:t>
            </a:r>
            <a:r>
              <a:rPr lang="fr-BE" dirty="0"/>
              <a:t> </a:t>
            </a:r>
            <a:r>
              <a:rPr lang="fr-BE" b="1" i="1" dirty="0" err="1"/>
              <a:t>fund</a:t>
            </a:r>
            <a:r>
              <a:rPr lang="fr-BE" b="1" i="1" dirty="0"/>
              <a:t> </a:t>
            </a:r>
            <a:r>
              <a:rPr lang="fr-BE" b="1" i="1" dirty="0" smtClean="0"/>
              <a:t>(SF)</a:t>
            </a:r>
            <a:r>
              <a:rPr lang="fr-BE" dirty="0" smtClean="0"/>
              <a:t>: </a:t>
            </a:r>
            <a:r>
              <a:rPr lang="fr-BE" dirty="0"/>
              <a:t>Un fonds qui n’est pas utilisé pour la commande et la facturation, mais qui fournit des rapports de synthèse sur les fonds </a:t>
            </a:r>
            <a:r>
              <a:rPr lang="fr-BE" dirty="0" smtClean="0"/>
              <a:t>subordonnés (AF). </a:t>
            </a:r>
            <a:r>
              <a:rPr lang="fr-BE" dirty="0"/>
              <a:t>A partir de ce fonds, nous pouvons ajouter d'autres fonds</a:t>
            </a:r>
            <a:r>
              <a:rPr lang="fr-BE" dirty="0" smtClean="0"/>
              <a:t>.</a:t>
            </a:r>
          </a:p>
          <a:p>
            <a:pPr marL="114300" indent="0">
              <a:buNone/>
            </a:pPr>
            <a:endParaRPr lang="fr-BE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Alma @ ULg - Acquisitions - (2b) Funds &amp; Ledgers</a:t>
            </a:r>
            <a:endParaRPr lang="en-US" dirty="0"/>
          </a:p>
        </p:txBody>
      </p:sp>
      <p:sp>
        <p:nvSpPr>
          <p:cNvPr id="9" name="Flèche droite 8"/>
          <p:cNvSpPr/>
          <p:nvPr/>
        </p:nvSpPr>
        <p:spPr>
          <a:xfrm>
            <a:off x="5015068" y="4156001"/>
            <a:ext cx="288032" cy="144016"/>
          </a:xfrm>
          <a:prstGeom prst="rightArrow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13" name="Connecteur droit avec flèche 12"/>
          <p:cNvCxnSpPr/>
          <p:nvPr/>
        </p:nvCxnSpPr>
        <p:spPr>
          <a:xfrm flipH="1">
            <a:off x="2987824" y="4653136"/>
            <a:ext cx="360040" cy="432048"/>
          </a:xfrm>
          <a:prstGeom prst="straightConnector1">
            <a:avLst/>
          </a:prstGeom>
          <a:ln w="28575">
            <a:solidFill>
              <a:srgbClr val="FF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llipse 3"/>
          <p:cNvSpPr/>
          <p:nvPr/>
        </p:nvSpPr>
        <p:spPr>
          <a:xfrm>
            <a:off x="2771800" y="3789383"/>
            <a:ext cx="2232248" cy="877252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b="1" dirty="0" smtClean="0"/>
              <a:t>SUMMARY FUND</a:t>
            </a:r>
            <a:endParaRPr lang="fr-BE" sz="2400" b="1" dirty="0"/>
          </a:p>
        </p:txBody>
      </p:sp>
      <p:cxnSp>
        <p:nvCxnSpPr>
          <p:cNvPr id="15" name="Connecteur droit avec flèche 14"/>
          <p:cNvCxnSpPr/>
          <p:nvPr/>
        </p:nvCxnSpPr>
        <p:spPr>
          <a:xfrm flipH="1">
            <a:off x="3581890" y="4684948"/>
            <a:ext cx="90010" cy="400236"/>
          </a:xfrm>
          <a:prstGeom prst="straightConnector1">
            <a:avLst/>
          </a:prstGeom>
          <a:ln w="28575">
            <a:solidFill>
              <a:srgbClr val="FF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4705164" y="4565750"/>
            <a:ext cx="226876" cy="519434"/>
          </a:xfrm>
          <a:prstGeom prst="straightConnector1">
            <a:avLst/>
          </a:prstGeom>
          <a:ln w="28575">
            <a:solidFill>
              <a:srgbClr val="FF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>
            <a:off x="4211960" y="4655692"/>
            <a:ext cx="163488" cy="442503"/>
          </a:xfrm>
          <a:prstGeom prst="straightConnector1">
            <a:avLst/>
          </a:prstGeom>
          <a:ln w="28575">
            <a:solidFill>
              <a:srgbClr val="FF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3229733" y="5098195"/>
            <a:ext cx="42351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BE" dirty="0" smtClean="0"/>
              <a:t>AF</a:t>
            </a:r>
            <a:endParaRPr lang="fr-BE" dirty="0"/>
          </a:p>
        </p:txBody>
      </p:sp>
      <p:sp>
        <p:nvSpPr>
          <p:cNvPr id="25" name="ZoneTexte 24"/>
          <p:cNvSpPr txBox="1"/>
          <p:nvPr/>
        </p:nvSpPr>
        <p:spPr>
          <a:xfrm>
            <a:off x="4293704" y="5075396"/>
            <a:ext cx="42351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BE" dirty="0" smtClean="0"/>
              <a:t>AF</a:t>
            </a:r>
            <a:endParaRPr lang="fr-BE" dirty="0"/>
          </a:p>
        </p:txBody>
      </p:sp>
      <p:sp>
        <p:nvSpPr>
          <p:cNvPr id="26" name="ZoneTexte 25"/>
          <p:cNvSpPr txBox="1"/>
          <p:nvPr/>
        </p:nvSpPr>
        <p:spPr>
          <a:xfrm>
            <a:off x="3739169" y="5085184"/>
            <a:ext cx="42351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BE" dirty="0" smtClean="0"/>
              <a:t>AF</a:t>
            </a:r>
            <a:endParaRPr lang="fr-BE" dirty="0"/>
          </a:p>
        </p:txBody>
      </p:sp>
      <p:cxnSp>
        <p:nvCxnSpPr>
          <p:cNvPr id="29" name="Connecteur droit avec flèche 28"/>
          <p:cNvCxnSpPr/>
          <p:nvPr/>
        </p:nvCxnSpPr>
        <p:spPr>
          <a:xfrm>
            <a:off x="3950926" y="4664934"/>
            <a:ext cx="0" cy="420250"/>
          </a:xfrm>
          <a:prstGeom prst="straightConnector1">
            <a:avLst/>
          </a:prstGeom>
          <a:ln w="28575">
            <a:solidFill>
              <a:srgbClr val="FF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/>
          <p:cNvSpPr txBox="1"/>
          <p:nvPr/>
        </p:nvSpPr>
        <p:spPr>
          <a:xfrm>
            <a:off x="2720516" y="5116542"/>
            <a:ext cx="42351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BE" dirty="0" smtClean="0"/>
              <a:t>AF</a:t>
            </a:r>
            <a:endParaRPr lang="fr-BE" dirty="0"/>
          </a:p>
        </p:txBody>
      </p:sp>
      <p:sp>
        <p:nvSpPr>
          <p:cNvPr id="36" name="ZoneTexte 35"/>
          <p:cNvSpPr txBox="1"/>
          <p:nvPr/>
        </p:nvSpPr>
        <p:spPr>
          <a:xfrm>
            <a:off x="662559" y="5094097"/>
            <a:ext cx="1533177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none" rtlCol="0">
            <a:spAutoFit/>
          </a:bodyPr>
          <a:lstStyle>
            <a:defPPr>
              <a:defRPr lang="fr-FR"/>
            </a:defPPr>
          </a:lstStyle>
          <a:p>
            <a:r>
              <a:rPr lang="fr-BE" dirty="0"/>
              <a:t>BC / </a:t>
            </a:r>
            <a:r>
              <a:rPr lang="fr-BE" dirty="0" smtClean="0"/>
              <a:t>Factures :</a:t>
            </a:r>
            <a:endParaRPr lang="fr-BE" dirty="0"/>
          </a:p>
        </p:txBody>
      </p:sp>
      <p:sp>
        <p:nvSpPr>
          <p:cNvPr id="37" name="ZoneTexte 36"/>
          <p:cNvSpPr txBox="1"/>
          <p:nvPr/>
        </p:nvSpPr>
        <p:spPr>
          <a:xfrm>
            <a:off x="5321658" y="3997175"/>
            <a:ext cx="1194558" cy="461665"/>
          </a:xfrm>
          <a:prstGeom prst="rect">
            <a:avLst/>
          </a:prstGeom>
          <a:solidFill>
            <a:srgbClr val="FF9900"/>
          </a:solidFill>
        </p:spPr>
        <p:txBody>
          <a:bodyPr wrap="none" rtlCol="0">
            <a:spAutoFit/>
          </a:bodyPr>
          <a:lstStyle/>
          <a:p>
            <a:r>
              <a:rPr lang="fr-BE" sz="2400" dirty="0" smtClean="0">
                <a:solidFill>
                  <a:schemeClr val="bg1"/>
                </a:solidFill>
              </a:rPr>
              <a:t>Rapport</a:t>
            </a:r>
            <a:endParaRPr lang="fr-BE" sz="2400" dirty="0">
              <a:solidFill>
                <a:schemeClr val="bg1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4843386" y="5075396"/>
            <a:ext cx="3433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BE" dirty="0" smtClean="0"/>
              <a:t>…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8301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Informations générales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>
          <a:ln>
            <a:solidFill>
              <a:srgbClr val="00B050"/>
            </a:solidFill>
          </a:ln>
        </p:spPr>
        <p:txBody>
          <a:bodyPr/>
          <a:lstStyle/>
          <a:p>
            <a:r>
              <a:rPr lang="en-US" smtClean="0"/>
              <a:t>Alma @ ULg - Acquisitions - (2b) Funds &amp; Ledgers</a:t>
            </a:r>
            <a:endParaRPr lang="en-US" dirty="0"/>
          </a:p>
        </p:txBody>
      </p:sp>
      <p:sp>
        <p:nvSpPr>
          <p:cNvPr id="7" name="Espace réservé du contenu 6"/>
          <p:cNvSpPr txBox="1">
            <a:spLocks noGrp="1"/>
          </p:cNvSpPr>
          <p:nvPr>
            <p:ph sz="half" idx="1"/>
          </p:nvPr>
        </p:nvSpPr>
        <p:spPr>
          <a:xfrm>
            <a:off x="251520" y="1412776"/>
            <a:ext cx="7917104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 err="1"/>
              <a:t>Available</a:t>
            </a:r>
            <a:r>
              <a:rPr lang="fr-BE" b="1" dirty="0"/>
              <a:t> balance :</a:t>
            </a:r>
            <a:r>
              <a:rPr lang="fr-BE" dirty="0"/>
              <a:t> Le disponible pour </a:t>
            </a:r>
            <a:r>
              <a:rPr lang="fr-BE" dirty="0" smtClean="0"/>
              <a:t>l’utilisation </a:t>
            </a:r>
            <a:r>
              <a:rPr lang="fr-BE" dirty="0"/>
              <a:t>d’un fonds alloué. </a:t>
            </a:r>
          </a:p>
          <a:p>
            <a:pPr marL="114300" indent="0">
              <a:buNone/>
            </a:pPr>
            <a:r>
              <a:rPr lang="fr-BE" dirty="0"/>
              <a:t>    [</a:t>
            </a:r>
            <a:r>
              <a:rPr lang="fr-BE" dirty="0" smtClean="0"/>
              <a:t>Le solde disponible</a:t>
            </a:r>
            <a:r>
              <a:rPr lang="fr-BE" dirty="0"/>
              <a:t>] = </a:t>
            </a:r>
            <a:r>
              <a:rPr lang="fr-BE" dirty="0" smtClean="0"/>
              <a:t>[Approvisionnement] - </a:t>
            </a:r>
            <a:r>
              <a:rPr lang="fr-BE" dirty="0"/>
              <a:t>[dépenses] - [charges] </a:t>
            </a:r>
            <a:endParaRPr lang="fr-BE" dirty="0" smtClean="0"/>
          </a:p>
          <a:p>
            <a:pPr marL="114300" indent="0">
              <a:buNone/>
            </a:pPr>
            <a:endParaRPr lang="fr-BE" b="1" dirty="0"/>
          </a:p>
          <a:p>
            <a:r>
              <a:rPr lang="fr-BE" b="1" dirty="0"/>
              <a:t>Cash balance : </a:t>
            </a:r>
            <a:r>
              <a:rPr lang="fr-BE" dirty="0"/>
              <a:t>L'argent qui est actuellement dans la caisse/livre.  </a:t>
            </a:r>
            <a:endParaRPr lang="fr-BE" dirty="0" smtClean="0"/>
          </a:p>
          <a:p>
            <a:pPr marL="114300" indent="0">
              <a:buNone/>
            </a:pPr>
            <a:r>
              <a:rPr lang="fr-BE" dirty="0" smtClean="0"/>
              <a:t>   [</a:t>
            </a:r>
            <a:r>
              <a:rPr lang="fr-BE" dirty="0"/>
              <a:t>Le solde de trésorerie ] = [Approvisionnement] - [dépenses] </a:t>
            </a:r>
          </a:p>
          <a:p>
            <a:endParaRPr lang="fr-BE" dirty="0" smtClean="0"/>
          </a:p>
          <a:p>
            <a:r>
              <a:rPr lang="fr-BE" b="1" dirty="0" err="1"/>
              <a:t>Encumbered</a:t>
            </a:r>
            <a:r>
              <a:rPr lang="fr-BE" b="1" dirty="0"/>
              <a:t> </a:t>
            </a:r>
            <a:r>
              <a:rPr lang="fr-BE" b="1" dirty="0" smtClean="0"/>
              <a:t>Balance : </a:t>
            </a:r>
            <a:r>
              <a:rPr lang="fr-BE" dirty="0" smtClean="0"/>
              <a:t>Les charges actuelles</a:t>
            </a:r>
          </a:p>
          <a:p>
            <a:r>
              <a:rPr lang="fr-BE" b="1" dirty="0" err="1" smtClean="0"/>
              <a:t>Expenditure</a:t>
            </a:r>
            <a:r>
              <a:rPr lang="fr-BE" b="1" dirty="0" smtClean="0"/>
              <a:t> Balance : </a:t>
            </a:r>
            <a:r>
              <a:rPr lang="fr-BE" dirty="0" smtClean="0"/>
              <a:t>Les dépenses réalisées</a:t>
            </a:r>
            <a:endParaRPr lang="fr-BE" dirty="0"/>
          </a:p>
          <a:p>
            <a:endParaRPr lang="fr-BE" dirty="0"/>
          </a:p>
          <a:p>
            <a:r>
              <a:rPr lang="fr-BE" b="1" dirty="0" smtClean="0"/>
              <a:t>Transaction </a:t>
            </a:r>
            <a:r>
              <a:rPr lang="fr-BE" b="1" dirty="0"/>
              <a:t>: </a:t>
            </a:r>
            <a:r>
              <a:rPr lang="fr-BE" dirty="0"/>
              <a:t>Activité financière qui influence la balance du fonds</a:t>
            </a:r>
          </a:p>
          <a:p>
            <a:pPr marL="114300" indent="0">
              <a:buNone/>
            </a:pPr>
            <a:r>
              <a:rPr lang="fr-BE" dirty="0"/>
              <a:t>      une allocation, une charge, un </a:t>
            </a:r>
            <a:r>
              <a:rPr lang="fr-BE" dirty="0" smtClean="0"/>
              <a:t>transfert (+ ou -) </a:t>
            </a:r>
            <a:r>
              <a:rPr lang="fr-BE" dirty="0"/>
              <a:t>ou une dépense </a:t>
            </a:r>
          </a:p>
        </p:txBody>
      </p:sp>
      <p:sp>
        <p:nvSpPr>
          <p:cNvPr id="8" name="Flèche droite 7"/>
          <p:cNvSpPr/>
          <p:nvPr/>
        </p:nvSpPr>
        <p:spPr>
          <a:xfrm>
            <a:off x="208015" y="1916832"/>
            <a:ext cx="288032" cy="144016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Flèche droite 8"/>
          <p:cNvSpPr/>
          <p:nvPr/>
        </p:nvSpPr>
        <p:spPr>
          <a:xfrm>
            <a:off x="208015" y="2996952"/>
            <a:ext cx="288032" cy="144016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Flèche droite 9"/>
          <p:cNvSpPr/>
          <p:nvPr/>
        </p:nvSpPr>
        <p:spPr>
          <a:xfrm>
            <a:off x="207621" y="5229200"/>
            <a:ext cx="288032" cy="144016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574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Informations générales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Alma @ ULg - Acquisitions - (2b) Funds &amp; Ledgers</a:t>
            </a:r>
            <a:endParaRPr lang="en-US" dirty="0"/>
          </a:p>
        </p:txBody>
      </p:sp>
      <p:pic>
        <p:nvPicPr>
          <p:cNvPr id="10" name="Espace réservé du contenu 9"/>
          <p:cNvPicPr>
            <a:picLocks noGrp="1"/>
          </p:cNvPicPr>
          <p:nvPr>
            <p:ph sz="half" idx="2"/>
          </p:nvPr>
        </p:nvPicPr>
        <p:blipFill rotWithShape="1">
          <a:blip r:embed="rId3"/>
          <a:srcRect t="13368" r="87505" b="20338"/>
          <a:stretch/>
        </p:blipFill>
        <p:spPr bwMode="auto">
          <a:xfrm>
            <a:off x="5292080" y="485774"/>
            <a:ext cx="2808312" cy="57515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95536" y="1079158"/>
            <a:ext cx="8595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2800" b="1" dirty="0">
                <a:solidFill>
                  <a:srgbClr val="00B050"/>
                </a:solidFill>
              </a:rPr>
              <a:t>Où ?</a:t>
            </a:r>
          </a:p>
        </p:txBody>
      </p:sp>
      <p:sp>
        <p:nvSpPr>
          <p:cNvPr id="12" name="Ellipse 11"/>
          <p:cNvSpPr/>
          <p:nvPr/>
        </p:nvSpPr>
        <p:spPr>
          <a:xfrm>
            <a:off x="6124337" y="1052736"/>
            <a:ext cx="1368152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13" name="Connecteur droit 12"/>
          <p:cNvCxnSpPr/>
          <p:nvPr/>
        </p:nvCxnSpPr>
        <p:spPr>
          <a:xfrm>
            <a:off x="6294246" y="5733256"/>
            <a:ext cx="1374098" cy="0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>
            <a:off x="5724128" y="5445224"/>
            <a:ext cx="570119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/>
          <p:cNvPicPr/>
          <p:nvPr/>
        </p:nvPicPr>
        <p:blipFill rotWithShape="1">
          <a:blip r:embed="rId4"/>
          <a:srcRect l="664" t="17717" r="77908" b="44344"/>
          <a:stretch/>
        </p:blipFill>
        <p:spPr bwMode="auto">
          <a:xfrm>
            <a:off x="539552" y="1700808"/>
            <a:ext cx="4248472" cy="39604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7" name="Connecteur droit avec flèche 16"/>
          <p:cNvCxnSpPr/>
          <p:nvPr/>
        </p:nvCxnSpPr>
        <p:spPr>
          <a:xfrm>
            <a:off x="2123728" y="2708920"/>
            <a:ext cx="641159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009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Informations générales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04664" y="1124744"/>
            <a:ext cx="3791272" cy="639762"/>
          </a:xfrm>
        </p:spPr>
        <p:txBody>
          <a:bodyPr/>
          <a:lstStyle/>
          <a:p>
            <a:r>
              <a:rPr lang="fr-BE" dirty="0" smtClean="0"/>
              <a:t>7 LEDGERS / Grands Livres 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403648" y="3573016"/>
            <a:ext cx="7249752" cy="3233298"/>
          </a:xfrm>
        </p:spPr>
        <p:txBody>
          <a:bodyPr/>
          <a:lstStyle/>
          <a:p>
            <a:pPr marL="114300" indent="0">
              <a:buNone/>
            </a:pPr>
            <a:endParaRPr lang="fr-BE" dirty="0" smtClean="0"/>
          </a:p>
          <a:p>
            <a:pPr marL="114300" indent="0">
              <a:buNone/>
            </a:pPr>
            <a:endParaRPr lang="fr-BE" dirty="0" smtClean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251520" y="5496282"/>
            <a:ext cx="8136904" cy="50405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dirty="0" smtClean="0"/>
              <a:t>Bibliothèque ALPHA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dirty="0" smtClean="0"/>
              <a:t>Bibliothèque </a:t>
            </a:r>
            <a:r>
              <a:rPr lang="fr-BE" dirty="0" err="1" smtClean="0"/>
              <a:t>Graulich</a:t>
            </a:r>
            <a:endParaRPr lang="fr-B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dirty="0" smtClean="0"/>
              <a:t>Bibliothèque des Sciences agronomiques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dirty="0" smtClean="0"/>
              <a:t>Bibliothèque des Sciences de la Vie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dirty="0" smtClean="0"/>
              <a:t>Bibliothèque des Sciences et Techniques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dirty="0" smtClean="0"/>
              <a:t>Direction Générale des Bibliothèques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dirty="0" smtClean="0"/>
              <a:t>CHU</a:t>
            </a:r>
            <a:endParaRPr lang="fr-BE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203848" y="1340768"/>
            <a:ext cx="3960440" cy="1319758"/>
          </a:xfrm>
        </p:spPr>
        <p:txBody>
          <a:bodyPr/>
          <a:lstStyle/>
          <a:p>
            <a:pPr marL="114300" indent="0">
              <a:buNone/>
            </a:pPr>
            <a:r>
              <a:rPr lang="fr-BE" i="1" dirty="0" smtClean="0"/>
              <a:t>-Période fiscale activée pour 2015</a:t>
            </a:r>
          </a:p>
          <a:p>
            <a:pPr marL="114300" indent="0">
              <a:buNone/>
            </a:pPr>
            <a:r>
              <a:rPr lang="fr-BE" i="1" dirty="0" smtClean="0"/>
              <a:t>-Le calendrier est activé</a:t>
            </a:r>
          </a:p>
          <a:p>
            <a:pPr marL="114300" indent="0">
              <a:buNone/>
            </a:pPr>
            <a:r>
              <a:rPr lang="fr-BE" i="1" dirty="0" smtClean="0"/>
              <a:t>-La devise est l’euro</a:t>
            </a:r>
          </a:p>
          <a:p>
            <a:pPr marL="114300" indent="0">
              <a:buNone/>
            </a:pPr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Alma @ ULg - Acquisitions - (2b) Funds &amp; Ledgers</a:t>
            </a:r>
            <a:endParaRPr lang="en-US" dirty="0"/>
          </a:p>
        </p:txBody>
      </p:sp>
      <p:sp>
        <p:nvSpPr>
          <p:cNvPr id="9" name="Flèche vers le bas 8"/>
          <p:cNvSpPr/>
          <p:nvPr/>
        </p:nvSpPr>
        <p:spPr>
          <a:xfrm>
            <a:off x="539552" y="1988840"/>
            <a:ext cx="360040" cy="1224136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584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Informations générales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Alma @ ULg - Acquisitions - (2b) Funds &amp; Ledgers</a:t>
            </a:r>
            <a:endParaRPr lang="en-US" dirty="0"/>
          </a:p>
        </p:txBody>
      </p:sp>
      <p:pic>
        <p:nvPicPr>
          <p:cNvPr id="9" name="Image 8"/>
          <p:cNvPicPr/>
          <p:nvPr/>
        </p:nvPicPr>
        <p:blipFill rotWithShape="1">
          <a:blip r:embed="rId3"/>
          <a:srcRect l="11773" t="31006" r="45048" b="25134"/>
          <a:stretch/>
        </p:blipFill>
        <p:spPr bwMode="auto">
          <a:xfrm>
            <a:off x="179512" y="1484784"/>
            <a:ext cx="8136904" cy="47525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193651" y="980728"/>
            <a:ext cx="2977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 smtClean="0">
                <a:solidFill>
                  <a:schemeClr val="tx2">
                    <a:lumMod val="50000"/>
                  </a:schemeClr>
                </a:solidFill>
              </a:rPr>
              <a:t> Les  </a:t>
            </a:r>
            <a:r>
              <a:rPr lang="fr-BE" b="1" dirty="0" err="1" smtClean="0">
                <a:solidFill>
                  <a:schemeClr val="tx2">
                    <a:lumMod val="50000"/>
                  </a:schemeClr>
                </a:solidFill>
              </a:rPr>
              <a:t>ledgers</a:t>
            </a:r>
            <a:r>
              <a:rPr lang="fr-BE" b="1" dirty="0" smtClean="0">
                <a:solidFill>
                  <a:schemeClr val="tx2">
                    <a:lumMod val="50000"/>
                  </a:schemeClr>
                </a:solidFill>
              </a:rPr>
              <a:t> activés en 2015 :</a:t>
            </a:r>
            <a:endParaRPr lang="fr-BE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71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_ALMA">
  <a:themeElements>
    <a:clrScheme name="Personnalisé 5">
      <a:dk1>
        <a:srgbClr val="2F2B20"/>
      </a:dk1>
      <a:lt1>
        <a:srgbClr val="FFFFFF"/>
      </a:lt1>
      <a:dk2>
        <a:srgbClr val="3C4457"/>
      </a:dk2>
      <a:lt2>
        <a:srgbClr val="FBBE34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ntiguïté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FO_ALMA</Template>
  <TotalTime>11927</TotalTime>
  <Words>2111</Words>
  <Application>Microsoft Office PowerPoint</Application>
  <PresentationFormat>Affichage à l'écran (4:3)</PresentationFormat>
  <Paragraphs>476</Paragraphs>
  <Slides>33</Slides>
  <Notes>33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34" baseType="lpstr">
      <vt:lpstr>FO_ALMA</vt:lpstr>
      <vt:lpstr>Infrastructure (2b)  Funds and Ledgers </vt:lpstr>
      <vt:lpstr>Contenu</vt:lpstr>
      <vt:lpstr>Contenu</vt:lpstr>
      <vt:lpstr>Informations générales</vt:lpstr>
      <vt:lpstr>Informations générales</vt:lpstr>
      <vt:lpstr>Informations générales</vt:lpstr>
      <vt:lpstr>Informations générales</vt:lpstr>
      <vt:lpstr>Informations générales</vt:lpstr>
      <vt:lpstr>Informations générales</vt:lpstr>
      <vt:lpstr>Informations générales</vt:lpstr>
      <vt:lpstr>Contenu</vt:lpstr>
      <vt:lpstr>Naviguer dans la base de données</vt:lpstr>
      <vt:lpstr>Naviguer dans la base de données</vt:lpstr>
      <vt:lpstr>Contenu</vt:lpstr>
      <vt:lpstr>Ajouter un « Ledger » ou un « Fund » 1. Ledger</vt:lpstr>
      <vt:lpstr>Ajouter un « Ledger » ou un « Fund » 1. Ledger</vt:lpstr>
      <vt:lpstr>Ajouter un « Ledger » ou un « Fund » 1. Ledger</vt:lpstr>
      <vt:lpstr>Ajouter un « Ledger » ou un « Fund » 1. Ledger</vt:lpstr>
      <vt:lpstr>Ajouter un « Ledger » ou un « Fund » 2. Fund</vt:lpstr>
      <vt:lpstr>Ajouter un « Ledger » ou un « Fund » 2. Fund</vt:lpstr>
      <vt:lpstr>Contenu</vt:lpstr>
      <vt:lpstr>Modifier un « Ledger » ou un « Fund » </vt:lpstr>
      <vt:lpstr>Contenu</vt:lpstr>
      <vt:lpstr>Activer/désactiver </vt:lpstr>
      <vt:lpstr>Activer/désactiver</vt:lpstr>
      <vt:lpstr>Contenu</vt:lpstr>
      <vt:lpstr>Gérer les transactions</vt:lpstr>
      <vt:lpstr>Gérer les transactions Add transactions</vt:lpstr>
      <vt:lpstr>Gérer les transactions </vt:lpstr>
      <vt:lpstr>Contenu</vt:lpstr>
      <vt:lpstr>Transfert de fonds : MOVE FUND</vt:lpstr>
      <vt:lpstr>Contenu</vt:lpstr>
      <vt:lpstr>Supprimer un « Ledger » ou un « Fund »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sap</dc:creator>
  <cp:lastModifiedBy>François Renaville</cp:lastModifiedBy>
  <cp:revision>136</cp:revision>
  <cp:lastPrinted>2015-03-05T08:32:52Z</cp:lastPrinted>
  <dcterms:created xsi:type="dcterms:W3CDTF">2014-11-10T07:57:09Z</dcterms:created>
  <dcterms:modified xsi:type="dcterms:W3CDTF">2015-11-04T14:24:38Z</dcterms:modified>
</cp:coreProperties>
</file>