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489" r:id="rId2"/>
    <p:sldId id="463" r:id="rId3"/>
    <p:sldId id="465" r:id="rId4"/>
    <p:sldId id="466" r:id="rId5"/>
    <p:sldId id="467" r:id="rId6"/>
    <p:sldId id="464" r:id="rId7"/>
    <p:sldId id="468" r:id="rId8"/>
    <p:sldId id="469" r:id="rId9"/>
    <p:sldId id="470" r:id="rId10"/>
    <p:sldId id="471" r:id="rId11"/>
    <p:sldId id="475" r:id="rId12"/>
    <p:sldId id="472" r:id="rId13"/>
    <p:sldId id="473" r:id="rId14"/>
    <p:sldId id="474" r:id="rId15"/>
    <p:sldId id="476" r:id="rId16"/>
    <p:sldId id="477" r:id="rId17"/>
    <p:sldId id="478" r:id="rId18"/>
    <p:sldId id="479" r:id="rId19"/>
    <p:sldId id="488" r:id="rId20"/>
    <p:sldId id="480" r:id="rId21"/>
    <p:sldId id="481" r:id="rId22"/>
    <p:sldId id="482" r:id="rId23"/>
    <p:sldId id="483" r:id="rId24"/>
    <p:sldId id="484" r:id="rId25"/>
    <p:sldId id="486" r:id="rId26"/>
    <p:sldId id="487" r:id="rId27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B6E"/>
    <a:srgbClr val="FF3300"/>
    <a:srgbClr val="C7BA97"/>
    <a:srgbClr val="FF9900"/>
    <a:srgbClr val="7B7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0866" autoAdjust="0"/>
  </p:normalViewPr>
  <p:slideViewPr>
    <p:cSldViewPr>
      <p:cViewPr varScale="1">
        <p:scale>
          <a:sx n="72" d="100"/>
          <a:sy n="72" d="100"/>
        </p:scale>
        <p:origin x="120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F5EA7798-A561-4C99-91F3-D24BACABD4A1}" type="datetimeFigureOut">
              <a:rPr lang="fr-BE" smtClean="0"/>
              <a:pPr/>
              <a:t>20-02-17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30093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BD89D9C-4971-4BD5-A9AF-8B8AA5943C9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82969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5CFE7606-93E1-4414-B184-EF82DF2282F8}" type="datetimeFigureOut">
              <a:rPr lang="fr-BE" smtClean="0"/>
              <a:pPr/>
              <a:t>20-02-17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B6F5836-DC94-4EDB-AAF6-CE956D4E9F1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52299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2011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Dans le détail général du compte</a:t>
            </a:r>
            <a:r>
              <a:rPr lang="fr-BE" baseline="0" dirty="0" smtClean="0"/>
              <a:t>, on retrouve les informations </a:t>
            </a:r>
            <a:r>
              <a:rPr lang="fr-BE" baseline="0" dirty="0" smtClean="0">
                <a:solidFill>
                  <a:schemeClr val="tx1"/>
                </a:solidFill>
              </a:rPr>
              <a:t>liées au compte bancaire « </a:t>
            </a:r>
            <a:r>
              <a:rPr lang="fr-BE" baseline="0" dirty="0" smtClean="0">
                <a:solidFill>
                  <a:srgbClr val="FF0000"/>
                </a:solidFill>
              </a:rPr>
              <a:t> </a:t>
            </a:r>
            <a:r>
              <a:rPr lang="fr-BE" baseline="0" dirty="0" err="1" smtClean="0">
                <a:solidFill>
                  <a:srgbClr val="FF0000"/>
                </a:solidFill>
              </a:rPr>
              <a:t>Account</a:t>
            </a:r>
            <a:r>
              <a:rPr lang="fr-BE" baseline="0" dirty="0" smtClean="0">
                <a:solidFill>
                  <a:srgbClr val="FF0000"/>
                </a:solidFill>
              </a:rPr>
              <a:t> code » </a:t>
            </a:r>
            <a:r>
              <a:rPr lang="fr-BE" baseline="0" dirty="0" smtClean="0"/>
              <a:t>du fournisseur mais également des données commerciales comme la remise accordée généralement par ce fournisseur « </a:t>
            </a:r>
            <a:r>
              <a:rPr lang="fr-BE" baseline="0" dirty="0" err="1" smtClean="0">
                <a:solidFill>
                  <a:srgbClr val="FF0000"/>
                </a:solidFill>
              </a:rPr>
              <a:t>Account</a:t>
            </a:r>
            <a:r>
              <a:rPr lang="fr-BE" baseline="0" dirty="0" smtClean="0">
                <a:solidFill>
                  <a:srgbClr val="FF0000"/>
                </a:solidFill>
              </a:rPr>
              <a:t> discount percent</a:t>
            </a:r>
            <a:r>
              <a:rPr lang="fr-BE" baseline="0" dirty="0" smtClean="0"/>
              <a:t> » ou des informations de paramétrage sur les délais de livraison et de réclamation attendus pour ce fournisseur.</a:t>
            </a:r>
          </a:p>
          <a:p>
            <a:r>
              <a:rPr lang="fr-BE" baseline="0" dirty="0" smtClean="0"/>
              <a:t>Ces données pourront être modifiées au moment de la création du bon de commande.</a:t>
            </a:r>
          </a:p>
          <a:p>
            <a:endParaRPr lang="fr-BE" baseline="0" dirty="0" smtClean="0"/>
          </a:p>
          <a:p>
            <a:r>
              <a:rPr lang="fr-BE" baseline="0" dirty="0" smtClean="0"/>
              <a:t>« </a:t>
            </a:r>
            <a:r>
              <a:rPr lang="fr-BE" baseline="0" dirty="0" err="1" smtClean="0">
                <a:solidFill>
                  <a:srgbClr val="00B050"/>
                </a:solidFill>
              </a:rPr>
              <a:t>Expected</a:t>
            </a:r>
            <a:r>
              <a:rPr lang="fr-BE" baseline="0" dirty="0" smtClean="0">
                <a:solidFill>
                  <a:srgbClr val="00B050"/>
                </a:solidFill>
              </a:rPr>
              <a:t> </a:t>
            </a:r>
            <a:r>
              <a:rPr lang="fr-BE" baseline="0" dirty="0" err="1" smtClean="0">
                <a:solidFill>
                  <a:srgbClr val="00B050"/>
                </a:solidFill>
              </a:rPr>
              <a:t>receipt</a:t>
            </a:r>
            <a:r>
              <a:rPr lang="fr-BE" baseline="0" dirty="0" smtClean="0">
                <a:solidFill>
                  <a:srgbClr val="00B050"/>
                </a:solidFill>
              </a:rPr>
              <a:t> </a:t>
            </a:r>
            <a:r>
              <a:rPr lang="fr-BE" baseline="0" dirty="0" err="1" smtClean="0">
                <a:solidFill>
                  <a:srgbClr val="00B050"/>
                </a:solidFill>
              </a:rPr>
              <a:t>after</a:t>
            </a:r>
            <a:r>
              <a:rPr lang="fr-BE" baseline="0" dirty="0" smtClean="0">
                <a:solidFill>
                  <a:srgbClr val="00B050"/>
                </a:solidFill>
              </a:rPr>
              <a:t> </a:t>
            </a:r>
            <a:r>
              <a:rPr lang="fr-BE" baseline="0" dirty="0" err="1" smtClean="0">
                <a:solidFill>
                  <a:srgbClr val="00B050"/>
                </a:solidFill>
              </a:rPr>
              <a:t>ordering</a:t>
            </a:r>
            <a:r>
              <a:rPr lang="fr-BE" baseline="0" dirty="0" smtClean="0">
                <a:solidFill>
                  <a:srgbClr val="00B050"/>
                </a:solidFill>
              </a:rPr>
              <a:t> </a:t>
            </a:r>
            <a:r>
              <a:rPr lang="fr-BE" baseline="0" dirty="0" smtClean="0"/>
              <a:t>» : A la création du BC, cette valeur apparait par défaut. Additionnée à la date du jour, elle détermine la date de réception prévue.</a:t>
            </a:r>
          </a:p>
          <a:p>
            <a:r>
              <a:rPr lang="fr-BE" baseline="0" dirty="0" smtClean="0"/>
              <a:t>« </a:t>
            </a:r>
            <a:r>
              <a:rPr lang="fr-BE" baseline="0" dirty="0" err="1" smtClean="0">
                <a:solidFill>
                  <a:srgbClr val="00B050"/>
                </a:solidFill>
              </a:rPr>
              <a:t>Claiming</a:t>
            </a:r>
            <a:r>
              <a:rPr lang="fr-BE" baseline="0" dirty="0" smtClean="0">
                <a:solidFill>
                  <a:srgbClr val="00B050"/>
                </a:solidFill>
              </a:rPr>
              <a:t> </a:t>
            </a:r>
            <a:r>
              <a:rPr lang="fr-BE" baseline="0" dirty="0" err="1" smtClean="0">
                <a:solidFill>
                  <a:srgbClr val="00B050"/>
                </a:solidFill>
              </a:rPr>
              <a:t>grace</a:t>
            </a:r>
            <a:r>
              <a:rPr lang="fr-BE" baseline="0" dirty="0" smtClean="0">
                <a:solidFill>
                  <a:srgbClr val="00B050"/>
                </a:solidFill>
              </a:rPr>
              <a:t> </a:t>
            </a:r>
            <a:r>
              <a:rPr lang="fr-BE" baseline="0" dirty="0" err="1" smtClean="0">
                <a:solidFill>
                  <a:srgbClr val="00B050"/>
                </a:solidFill>
              </a:rPr>
              <a:t>period</a:t>
            </a:r>
            <a:r>
              <a:rPr lang="fr-BE" baseline="0" dirty="0" smtClean="0"/>
              <a:t> » : Détermine quand une lettre de réclamation est envoyée au fournisseur si l’article commandé n’est pas reçu. 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nombre de jours 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 ajouté à la date de réception prévue pour déterminer quand une ligne de PO est envoyée à la liste des réclamations.</a:t>
            </a:r>
          </a:p>
          <a:p>
            <a:endParaRPr lang="fr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BE" baseline="0" dirty="0" smtClean="0"/>
              <a:t> 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7548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sélectionnant « Access Provider » : </a:t>
            </a:r>
          </a:p>
          <a:p>
            <a:pPr marL="171450" indent="-171450">
              <a:buFontTx/>
              <a:buChar char="-"/>
            </a:pP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la section Interface, cliquez sur le bouton « </a:t>
            </a:r>
            <a:r>
              <a:rPr lang="fr-B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 (ajouter) pour ouvrir la page « </a:t>
            </a:r>
            <a:r>
              <a:rPr lang="fr-B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Vendor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Interface </a:t>
            </a:r>
            <a:r>
              <a:rPr lang="fr-B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Details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 (détails de l'interface du fournisseur), afin de configurer l’interface qui va fournir les accès aux services qui gèrent les ressources électroniques.</a:t>
            </a:r>
          </a:p>
          <a:p>
            <a:pPr marL="171450" indent="-171450">
              <a:buFontTx/>
              <a:buChar char="-"/>
            </a:pP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le champ « Interface Name », possibilité d’entrer le nom complet ou une partie du nom,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ce cas 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sélectionnez l’interface correspondante dans la liste déroulante (générée automatiquement à partir de la CZ).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Entrez une description, sélectionnez un statut, et ajoutez une note en fonction des besoins.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Cliquez sur « Save » pour enregistrer.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autres onglets concernent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contacts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informations administratives 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URL et supports.</a:t>
            </a:r>
          </a:p>
          <a:p>
            <a:r>
              <a:rPr lang="fr-BE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informations d’accès 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Adresse IP, la m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éthode d'autorisation. (certificat, Adresse IP, Adresse IP + mot de passe,…).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informations de statistiques  </a:t>
            </a:r>
            <a:r>
              <a:rPr lang="fr-B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Statistiques d'utilisation, sur la méthode de livraison,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la fréquence (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nnuel, semestriel, mensuel, trimestriel), statistiques sur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adresses de livraison…</a:t>
            </a:r>
            <a:endParaRPr lang="fr-BE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formats dans lesquels les statistiques sont disponibles (HTML,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Excel, PDF, CSV, ASCII,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autres)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lusieurs formats peuvent être sélectionnés.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L'emplacement en ligne où les statistiques sont accessibles, comme un chemin d'URL ou un fichier.  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Inventaire</a:t>
            </a:r>
            <a:r>
              <a:rPr lang="fr-B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 des collections électroniques associées à l'interface 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</a:t>
            </a:r>
            <a:r>
              <a:rPr lang="fr-BE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notes </a:t>
            </a:r>
            <a:r>
              <a:rPr lang="fr-B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ajouter, modifier ou supprimer des notes relatives à l'interface de fournisseur. </a:t>
            </a:r>
            <a:endParaRPr lang="fr-BE" i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1198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u="sng" dirty="0" smtClean="0"/>
              <a:t>Modes de correspondance : </a:t>
            </a:r>
          </a:p>
          <a:p>
            <a:r>
              <a:rPr lang="fr-BE" dirty="0" smtClean="0"/>
              <a:t>Adresse postal,</a:t>
            </a:r>
            <a:r>
              <a:rPr lang="fr-BE" baseline="0" dirty="0" smtClean="0"/>
              <a:t> </a:t>
            </a:r>
            <a:r>
              <a:rPr lang="fr-BE" dirty="0" smtClean="0"/>
              <a:t>Téléphone</a:t>
            </a:r>
            <a:r>
              <a:rPr lang="fr-BE" baseline="0" dirty="0" smtClean="0"/>
              <a:t>/Fax, Adresse e-mail, Adresse Web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aucune adresse n’est spécifiée, l'adresse du courrier électronique préférée est utilisée.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Plusieurs entrées peuvent être fournies pour chaque méthode de contact « </a:t>
            </a:r>
            <a:r>
              <a:rPr lang="fr-B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 », avec une indication sur la nature ou la destination (commande, livraison ou de facturation).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Type de contact : Différent</a:t>
            </a:r>
            <a:r>
              <a:rPr lang="fr-BE" baseline="0" dirty="0" smtClean="0"/>
              <a:t> suivant le mode :</a:t>
            </a:r>
          </a:p>
          <a:p>
            <a:pPr algn="l"/>
            <a:r>
              <a:rPr lang="fr-BE" baseline="0" dirty="0" smtClean="0"/>
              <a:t>Par courrier postal, les champs suivants sont disponibles : </a:t>
            </a:r>
            <a:r>
              <a:rPr lang="en-US" dirty="0" smtClean="0"/>
              <a:t>Billing, Claim, Order, Payment, Returns, et Shipping</a:t>
            </a:r>
          </a:p>
          <a:p>
            <a:pPr algn="l"/>
            <a:r>
              <a:rPr lang="fr-BE" dirty="0" smtClean="0"/>
              <a:t>Par téléphone</a:t>
            </a:r>
            <a:r>
              <a:rPr lang="fr-BE" baseline="0" dirty="0" smtClean="0"/>
              <a:t> :</a:t>
            </a:r>
            <a:r>
              <a:rPr lang="en-US" baseline="0" dirty="0" smtClean="0"/>
              <a:t> </a:t>
            </a:r>
            <a:r>
              <a:rPr lang="en-US" dirty="0" smtClean="0"/>
              <a:t>Claim fax, Claim phone, Order fax, Order phone, Payment fax, Payment phone, Returns fax, Returns phone</a:t>
            </a:r>
          </a:p>
          <a:p>
            <a:r>
              <a:rPr lang="en-US" dirty="0" smtClean="0"/>
              <a:t>Par e-mail : Claim, Order, Payment, Queries, Returns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Plusieurs types peuvent être sélectionnés</a:t>
            </a:r>
            <a:r>
              <a:rPr lang="fr-BE" baseline="0" dirty="0" smtClean="0"/>
              <a:t> par adresse, numéro de téléphone ou adresse e-mail.</a:t>
            </a:r>
          </a:p>
          <a:p>
            <a:endParaRPr lang="fr-BE" dirty="0" smtClean="0"/>
          </a:p>
          <a:p>
            <a:r>
              <a:rPr lang="fr-BE" dirty="0" smtClean="0"/>
              <a:t>Toutes ces données peuvent être  modifiées (</a:t>
            </a:r>
            <a:r>
              <a:rPr lang="fr-BE" i="1" dirty="0" smtClean="0"/>
              <a:t>Edit</a:t>
            </a:r>
            <a:r>
              <a:rPr lang="fr-BE" dirty="0" smtClean="0"/>
              <a:t>),</a:t>
            </a:r>
            <a:r>
              <a:rPr lang="fr-BE" baseline="0" dirty="0" smtClean="0"/>
              <a:t> supprimées</a:t>
            </a:r>
            <a:r>
              <a:rPr lang="fr-BE" dirty="0" smtClean="0"/>
              <a:t> (</a:t>
            </a:r>
            <a:r>
              <a:rPr lang="fr-BE" i="1" dirty="0" err="1" smtClean="0"/>
              <a:t>Delete</a:t>
            </a:r>
            <a:r>
              <a:rPr lang="fr-BE" dirty="0" smtClean="0"/>
              <a:t>) ou dupliquées (</a:t>
            </a:r>
            <a:r>
              <a:rPr lang="fr-BE" i="1" dirty="0" smtClean="0"/>
              <a:t>Duplicate</a:t>
            </a:r>
            <a:r>
              <a:rPr lang="fr-BE" dirty="0" smtClean="0"/>
              <a:t>) grâce au bouton action.</a:t>
            </a: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4061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0" i="1" dirty="0" err="1" smtClean="0"/>
              <a:t>Add</a:t>
            </a:r>
            <a:r>
              <a:rPr lang="fr-BE" b="0" i="1" dirty="0" smtClean="0"/>
              <a:t> contact </a:t>
            </a:r>
            <a:r>
              <a:rPr lang="fr-BE" dirty="0" smtClean="0"/>
              <a:t>: ajouter des personnes</a:t>
            </a:r>
            <a:r>
              <a:rPr lang="fr-BE" baseline="0" dirty="0" smtClean="0"/>
              <a:t> de contact</a:t>
            </a:r>
          </a:p>
          <a:p>
            <a:endParaRPr lang="fr-BE" baseline="0" dirty="0" smtClean="0"/>
          </a:p>
          <a:p>
            <a:r>
              <a:rPr lang="fr-BE" baseline="0" dirty="0" smtClean="0"/>
              <a:t>Un contact peut être modifié (</a:t>
            </a:r>
            <a:r>
              <a:rPr lang="fr-BE" i="1" baseline="0" dirty="0" smtClean="0"/>
              <a:t>Edit) </a:t>
            </a:r>
            <a:r>
              <a:rPr lang="fr-BE" i="0" baseline="0" dirty="0" smtClean="0"/>
              <a:t>ou supprimé </a:t>
            </a:r>
            <a:r>
              <a:rPr lang="fr-BE" i="1" baseline="0" dirty="0" smtClean="0"/>
              <a:t>(</a:t>
            </a:r>
            <a:r>
              <a:rPr lang="fr-BE" i="1" baseline="0" dirty="0" err="1" smtClean="0"/>
              <a:t>Delete</a:t>
            </a:r>
            <a:r>
              <a:rPr lang="fr-BE" i="1" baseline="0" dirty="0" smtClean="0"/>
              <a:t>) </a:t>
            </a:r>
            <a:r>
              <a:rPr lang="fr-BE" i="0" baseline="0" dirty="0" smtClean="0"/>
              <a:t>grâce au bouton </a:t>
            </a:r>
            <a:r>
              <a:rPr lang="fr-BE" i="1" baseline="0" dirty="0" smtClean="0"/>
              <a:t>Action</a:t>
            </a:r>
            <a:r>
              <a:rPr lang="fr-BE" i="0" baseline="0" dirty="0" smtClean="0"/>
              <a:t>.</a:t>
            </a:r>
          </a:p>
          <a:p>
            <a:endParaRPr lang="fr-BE" i="0" dirty="0" smtClean="0"/>
          </a:p>
          <a:p>
            <a:r>
              <a:rPr lang="fr-BE" i="0" dirty="0" smtClean="0"/>
              <a:t>Il s’agit</a:t>
            </a:r>
            <a:r>
              <a:rPr lang="fr-BE" i="0" baseline="0" dirty="0" smtClean="0"/>
              <a:t> d’une carte de visite complète du contact…</a:t>
            </a:r>
            <a:endParaRPr lang="fr-BE" i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1348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Sous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l’onglet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 (</a:t>
            </a:r>
            <a:r>
              <a:rPr lang="fr-B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fr-B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Interchange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information, il faut entrer toutes les données qui permettront d’envoyer nos BC mais aussi de recevoir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factures du fournisseur par voie électronique à condition que notre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interlocuteur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supporte également  ce système…</a:t>
            </a:r>
          </a:p>
          <a:p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faut impérativement que le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fournisseur possède un numéro de système attribué par EDI. </a:t>
            </a:r>
            <a:endParaRPr lang="fr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BE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quoi cela consiste-t-il ?</a:t>
            </a:r>
          </a:p>
          <a:p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bons de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commande : l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orsque les commandes sont prêtes à être envoyées, elles peuvent automatiquement être exportées vers un emplacement FTP spécifié où elles sont récupérées via le numéro de système EDI du fournisseur. </a:t>
            </a:r>
          </a:p>
          <a:p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factures : lorsque des factures sont placées dans un emplacement FTP par le fournisseur EDI, Alma peut automatiquement charger et analyser les factures. </a:t>
            </a:r>
          </a:p>
          <a:p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fichiers EDI qui sont créés pour les commandes et/ou factures sont basées sur les normes internationales pour la transmission de l'EDI. </a:t>
            </a:r>
          </a:p>
          <a:p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doit y avoir un accord préalable avec le fournisseur avant d'entrer les informations dans Alma . </a:t>
            </a:r>
          </a:p>
          <a:p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communication EDI a été testée par ALMA avec succès notamment avec les fournisseurs Dawson, </a:t>
            </a:r>
            <a:r>
              <a:rPr lang="fr-B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Harrassowitz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EBSCO.</a:t>
            </a:r>
          </a:p>
          <a:p>
            <a:endParaRPr lang="fr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l’heure actuelle, certaines bibliothèques du réseau testent l’envoie des commandes via EDI avec Dawson France. </a:t>
            </a:r>
          </a:p>
          <a:p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fournisseur Dawson France – Test EDI a été créé à cet effet.</a:t>
            </a:r>
            <a:endParaRPr lang="fr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4346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8145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u="sng" dirty="0" smtClean="0"/>
              <a:t>Filtres</a:t>
            </a:r>
            <a:r>
              <a:rPr lang="fr-BE" u="sng" baseline="0" dirty="0" smtClean="0"/>
              <a:t> possibles :</a:t>
            </a:r>
          </a:p>
          <a:p>
            <a:r>
              <a:rPr lang="fr-BE" baseline="0" dirty="0" smtClean="0"/>
              <a:t>Statut (</a:t>
            </a:r>
            <a:r>
              <a:rPr lang="fr-BE" baseline="0" dirty="0" err="1" smtClean="0"/>
              <a:t>cancelled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closed</a:t>
            </a:r>
            <a:r>
              <a:rPr lang="fr-BE" baseline="0" dirty="0" smtClean="0"/>
              <a:t>, in </a:t>
            </a:r>
            <a:r>
              <a:rPr lang="fr-BE" baseline="0" dirty="0" err="1" smtClean="0"/>
              <a:t>review</a:t>
            </a:r>
            <a:r>
              <a:rPr lang="fr-BE" baseline="0" dirty="0" smtClean="0"/>
              <a:t>, sent, </a:t>
            </a:r>
            <a:r>
              <a:rPr lang="fr-BE" baseline="0" dirty="0" err="1" smtClean="0"/>
              <a:t>waiting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invoice</a:t>
            </a:r>
            <a:r>
              <a:rPr lang="fr-BE" baseline="0" dirty="0" smtClean="0"/>
              <a:t>)</a:t>
            </a:r>
          </a:p>
          <a:p>
            <a:r>
              <a:rPr lang="fr-BE" baseline="0" dirty="0" smtClean="0"/>
              <a:t>Bibliothèque </a:t>
            </a:r>
          </a:p>
          <a:p>
            <a:r>
              <a:rPr lang="fr-BE" baseline="0" dirty="0" smtClean="0"/>
              <a:t>Type de commande (Ouvrage, </a:t>
            </a:r>
            <a:r>
              <a:rPr lang="fr-BE" baseline="0" dirty="0" err="1" smtClean="0"/>
              <a:t>ebook</a:t>
            </a:r>
            <a:r>
              <a:rPr lang="fr-BE" baseline="0" dirty="0" smtClean="0"/>
              <a:t>,…)</a:t>
            </a:r>
          </a:p>
          <a:p>
            <a:r>
              <a:rPr lang="fr-BE" baseline="0" dirty="0" smtClean="0"/>
              <a:t>Alerte (Ex. :informations manquantes)</a:t>
            </a:r>
          </a:p>
          <a:p>
            <a:r>
              <a:rPr lang="fr-BE" dirty="0" smtClean="0"/>
              <a:t>Méthode d’acquisition 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8031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ommunications avec le fournisseur sont envoyées par email via Alma.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Toutes les réponses ou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communications avec un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fournisseur faites hors Alma (e-mail, conversations téléphoniques), peuvent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être ajoutées 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manuellement dans cet onglet.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pièces jointes associées à toute communication peuvent également être enregistrées et affichées dans cet onglet. </a:t>
            </a:r>
          </a:p>
          <a:p>
            <a:endParaRPr lang="fr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niveau des réclamations (</a:t>
            </a:r>
            <a:r>
              <a:rPr lang="fr-B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claim), un e-mail est automatiquement envoyé au fournisseur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les deux conditions suivantes sont remplies : </a:t>
            </a:r>
          </a:p>
          <a:p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1-La clé de paramètre </a:t>
            </a:r>
            <a:r>
              <a:rPr lang="fr-B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autoclaim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réglé sur Y (oui ),</a:t>
            </a:r>
          </a:p>
          <a:p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2-Un jour s’est écoulé depuis le ERD (date de réception prévue) 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6670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Ajouter toutes les pièces jointes que vous souhaitez associer au fournisseur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grâce au «Quick </a:t>
            </a:r>
            <a:r>
              <a:rPr lang="fr-B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  <a:endParaRPr lang="fr-B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fichiers EDI envoyés ou reçus du fournisseurs, ainsi que les pièces jointes provenant des communications avec le fournisseur, apparaissent automatiquement dans cet onglet.</a:t>
            </a:r>
          </a:p>
          <a:p>
            <a:endParaRPr lang="fr-BE" dirty="0" smtClean="0"/>
          </a:p>
          <a:p>
            <a:r>
              <a:rPr lang="fr-BE" dirty="0" smtClean="0"/>
              <a:t>Le bouton «Actions» permet</a:t>
            </a:r>
            <a:r>
              <a:rPr lang="fr-BE" baseline="0" dirty="0" smtClean="0"/>
              <a:t> de modifier, supprimer ou charger une annexe.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4426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925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3753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Informations en interne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0610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7861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Ne pas créer de fournisseur</a:t>
            </a:r>
            <a:r>
              <a:rPr lang="fr-BE" baseline="0" dirty="0" smtClean="0"/>
              <a:t>, </a:t>
            </a:r>
            <a:r>
              <a:rPr lang="fr-BE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</a:t>
            </a:r>
            <a:r>
              <a:rPr lang="fr-BE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Supplier/</a:t>
            </a:r>
            <a:r>
              <a:rPr lang="fr-BE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Subscription</a:t>
            </a:r>
            <a:r>
              <a:rPr lang="fr-BE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Agent</a:t>
            </a:r>
            <a:r>
              <a:rPr lang="fr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BE" b="0" dirty="0" smtClean="0"/>
              <a:t> </a:t>
            </a:r>
            <a:r>
              <a:rPr lang="fr-BE" dirty="0" smtClean="0"/>
              <a:t>sans avoir au préalable un numéro</a:t>
            </a:r>
            <a:r>
              <a:rPr lang="fr-BE" baseline="0" dirty="0" smtClean="0"/>
              <a:t> SAP!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6807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4580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Bouton</a:t>
            </a:r>
            <a:r>
              <a:rPr lang="fr-BE" baseline="0" dirty="0" smtClean="0"/>
              <a:t> « </a:t>
            </a:r>
            <a:r>
              <a:rPr lang="fr-BE" dirty="0" smtClean="0"/>
              <a:t>Actions »</a:t>
            </a:r>
            <a:r>
              <a:rPr lang="fr-BE" baseline="0" dirty="0" smtClean="0"/>
              <a:t> -&gt; Edit</a:t>
            </a: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70048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4519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Bouton</a:t>
            </a:r>
            <a:r>
              <a:rPr lang="fr-BE" baseline="0" dirty="0" smtClean="0"/>
              <a:t> « </a:t>
            </a:r>
            <a:r>
              <a:rPr lang="fr-BE" dirty="0" smtClean="0"/>
              <a:t>Actions »</a:t>
            </a:r>
            <a:r>
              <a:rPr lang="fr-BE" baseline="0" dirty="0" smtClean="0"/>
              <a:t> -&gt; </a:t>
            </a:r>
            <a:r>
              <a:rPr lang="fr-BE" baseline="0" dirty="0" err="1" smtClean="0"/>
              <a:t>Delete</a:t>
            </a:r>
            <a:endParaRPr lang="fr-BE" baseline="0" dirty="0" smtClean="0"/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857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519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Acquisitions -&gt;Acquisitions infrastructure -&gt; </a:t>
            </a:r>
            <a:r>
              <a:rPr lang="fr-BE" dirty="0" err="1" smtClean="0"/>
              <a:t>Vendors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6101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544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Material</a:t>
            </a:r>
            <a:r>
              <a:rPr lang="fr-BE" baseline="0" dirty="0" smtClean="0"/>
              <a:t> supplier : Fournisseurs -&gt; Ouvrages, journaux, périodiques, abonnements…</a:t>
            </a:r>
          </a:p>
          <a:p>
            <a:r>
              <a:rPr lang="fr-BE" baseline="0" dirty="0" smtClean="0"/>
              <a:t>Access provider : Fournisseurs -&gt; E-ressources (Provider de la ressource électronique)</a:t>
            </a:r>
          </a:p>
          <a:p>
            <a:r>
              <a:rPr lang="fr-BE" baseline="0" dirty="0" err="1" smtClean="0"/>
              <a:t>Licensor</a:t>
            </a:r>
            <a:r>
              <a:rPr lang="fr-BE" baseline="0" dirty="0" smtClean="0"/>
              <a:t> : fournisseurs e-ressource avec licence (permet d’attacher la licence au fournisseur)</a:t>
            </a:r>
          </a:p>
          <a:p>
            <a:r>
              <a:rPr lang="fr-BE" baseline="0" dirty="0" err="1" smtClean="0"/>
              <a:t>Governmental</a:t>
            </a:r>
            <a:r>
              <a:rPr lang="fr-BE" baseline="0" dirty="0" smtClean="0"/>
              <a:t> : ne nous concerne pas (lié à un aspect TVA)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499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A- </a:t>
            </a:r>
            <a:r>
              <a:rPr lang="fr-BE" dirty="0" smtClean="0"/>
              <a:t>Les</a:t>
            </a:r>
            <a:r>
              <a:rPr lang="fr-BE" baseline="0" dirty="0" smtClean="0"/>
              <a:t> fournisseurs proviennent essentiellement de la BD d’Aleph.</a:t>
            </a:r>
          </a:p>
          <a:p>
            <a:r>
              <a:rPr lang="fr-BE" baseline="0" dirty="0" smtClean="0"/>
              <a:t>Ont été activés uniquement  les fournisseurs actifs dans SAP depuis 2013.</a:t>
            </a:r>
          </a:p>
          <a:p>
            <a:r>
              <a:rPr lang="fr-BE" baseline="0" dirty="0" smtClean="0">
                <a:solidFill>
                  <a:srgbClr val="00B050"/>
                </a:solidFill>
              </a:rPr>
              <a:t>B- </a:t>
            </a:r>
            <a:r>
              <a:rPr lang="fr-BE" baseline="0" dirty="0" smtClean="0">
                <a:solidFill>
                  <a:schemeClr val="tx1"/>
                </a:solidFill>
              </a:rPr>
              <a:t>ALL </a:t>
            </a:r>
            <a:r>
              <a:rPr lang="fr-BE" baseline="0" dirty="0" smtClean="0"/>
              <a:t>: Cherche sur le « </a:t>
            </a:r>
            <a:r>
              <a:rPr lang="fr-BE" baseline="0" dirty="0" err="1" smtClean="0"/>
              <a:t>name</a:t>
            </a:r>
            <a:r>
              <a:rPr lang="fr-BE" baseline="0" dirty="0" smtClean="0"/>
              <a:t> », le « code », le champs « </a:t>
            </a:r>
            <a:r>
              <a:rPr lang="fr-BE" baseline="0" dirty="0" err="1" smtClean="0"/>
              <a:t>libraries</a:t>
            </a:r>
            <a:r>
              <a:rPr lang="fr-BE" baseline="0" dirty="0" smtClean="0"/>
              <a:t> » et « Interface Name »</a:t>
            </a:r>
          </a:p>
          <a:p>
            <a:r>
              <a:rPr lang="fr-BE" dirty="0" smtClean="0"/>
              <a:t>Name : Nom du fournisseur</a:t>
            </a:r>
          </a:p>
          <a:p>
            <a:r>
              <a:rPr lang="fr-BE" dirty="0" smtClean="0"/>
              <a:t>Code</a:t>
            </a:r>
            <a:r>
              <a:rPr lang="fr-BE" baseline="0" dirty="0" smtClean="0"/>
              <a:t> : en général, le nom abrégé. Ex.: American Chemical Society = ACS</a:t>
            </a:r>
          </a:p>
          <a:p>
            <a:r>
              <a:rPr lang="fr-BE" baseline="0" dirty="0" err="1" smtClean="0"/>
              <a:t>Libraries</a:t>
            </a:r>
            <a:r>
              <a:rPr lang="fr-BE" baseline="0" dirty="0" smtClean="0"/>
              <a:t> = Bibliothèque de l’Université de Liège mais possibilité de rattacher un fournisseur à une bibliothèque particulière ou plusieurs.</a:t>
            </a:r>
          </a:p>
          <a:p>
            <a:r>
              <a:rPr lang="fr-BE" baseline="0" dirty="0" smtClean="0"/>
              <a:t>Interface Name : Concerne les Access Provider Ex. : Dawson France = </a:t>
            </a:r>
            <a:r>
              <a:rPr lang="fr-BE" baseline="0" dirty="0" err="1" smtClean="0"/>
              <a:t>Dawsonera</a:t>
            </a:r>
            <a:r>
              <a:rPr lang="fr-BE" baseline="0" dirty="0" smtClean="0"/>
              <a:t> </a:t>
            </a: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8583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2215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0" i="1" dirty="0" smtClean="0"/>
              <a:t>Financial</a:t>
            </a:r>
            <a:r>
              <a:rPr lang="fr-BE" b="0" i="1" baseline="0" dirty="0" smtClean="0"/>
              <a:t> Sys. Code </a:t>
            </a:r>
            <a:r>
              <a:rPr lang="fr-BE" b="0" i="0" baseline="0" dirty="0" smtClean="0"/>
              <a:t>:</a:t>
            </a:r>
            <a:r>
              <a:rPr lang="fr-BE" baseline="0" dirty="0" smtClean="0"/>
              <a:t> Numéro du fournisseur attribué dans SAP</a:t>
            </a:r>
          </a:p>
          <a:p>
            <a:r>
              <a:rPr lang="fr-BE" b="0" i="1" baseline="0" dirty="0" smtClean="0"/>
              <a:t>Liable for VAT </a:t>
            </a:r>
            <a:r>
              <a:rPr lang="fr-BE" b="0" i="0" baseline="0" dirty="0" smtClean="0"/>
              <a:t>:</a:t>
            </a:r>
            <a:r>
              <a:rPr lang="fr-BE" baseline="0" dirty="0" smtClean="0"/>
              <a:t> A cocher, si une TVA est applicable. </a:t>
            </a:r>
          </a:p>
          <a:p>
            <a:endParaRPr lang="fr-BE" u="sng" baseline="0" dirty="0" smtClean="0"/>
          </a:p>
          <a:p>
            <a:r>
              <a:rPr lang="fr-BE" u="sng" baseline="0" dirty="0" smtClean="0"/>
              <a:t>Choix du type de fournisseur </a:t>
            </a:r>
            <a:r>
              <a:rPr lang="fr-BE" u="none" baseline="0" dirty="0" smtClean="0"/>
              <a:t>:</a:t>
            </a:r>
          </a:p>
          <a:p>
            <a:r>
              <a:rPr lang="fr-BE" baseline="0" dirty="0" smtClean="0"/>
              <a:t>« </a:t>
            </a:r>
            <a:r>
              <a:rPr lang="fr-BE" baseline="0" dirty="0" err="1" smtClean="0"/>
              <a:t>Material</a:t>
            </a:r>
            <a:r>
              <a:rPr lang="fr-BE" baseline="0" dirty="0" smtClean="0"/>
              <a:t> supplier » donne accès aux données de types financier et commercial,</a:t>
            </a:r>
          </a:p>
          <a:p>
            <a:r>
              <a:rPr lang="fr-BE" baseline="0" dirty="0" smtClean="0"/>
              <a:t>« Access provider » donne accès aux données d’interface du fournisseur,</a:t>
            </a:r>
          </a:p>
          <a:p>
            <a:r>
              <a:rPr lang="fr-BE" baseline="0" dirty="0" smtClean="0"/>
              <a:t>« </a:t>
            </a:r>
            <a:r>
              <a:rPr lang="fr-BE" baseline="0" dirty="0" err="1" smtClean="0"/>
              <a:t>Licensor</a:t>
            </a:r>
            <a:r>
              <a:rPr lang="fr-BE" baseline="0" dirty="0" smtClean="0"/>
              <a:t> » à cocher pour les fournisseur d’e-ressource pour lesquels une licence est à gérer.</a:t>
            </a:r>
          </a:p>
          <a:p>
            <a:endParaRPr lang="fr-BE" baseline="0" dirty="0" smtClean="0"/>
          </a:p>
          <a:p>
            <a:endParaRPr lang="fr-BE" baseline="0" dirty="0" smtClean="0"/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741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E667ED75-B537-4810-9364-B7D9FE7FDC55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620000" cy="114300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4114376" y="259233"/>
            <a:ext cx="421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b="1" dirty="0" smtClean="0">
                <a:solidFill>
                  <a:schemeClr val="tx2"/>
                </a:solidFill>
              </a:rPr>
              <a:t>Alma @ ULg - Acquisitions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31" y="1"/>
            <a:ext cx="2672261" cy="75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gradFill flip="none" rotWithShape="1">
          <a:gsLst>
            <a:gs pos="37500">
              <a:srgbClr val="FFFFFF"/>
            </a:gs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7992888" cy="4988024"/>
          </a:xfrm>
        </p:spPr>
        <p:txBody>
          <a:bodyPr/>
          <a:lstStyle>
            <a:lvl1pPr>
              <a:buSzPct val="120000"/>
              <a:defRPr/>
            </a:lvl1pPr>
            <a:lvl2pPr>
              <a:buClr>
                <a:schemeClr val="tx2"/>
              </a:buClr>
              <a:buSzPct val="120000"/>
              <a:defRPr/>
            </a:lvl2pPr>
            <a:lvl3pPr>
              <a:buClr>
                <a:schemeClr val="accent1"/>
              </a:buClr>
              <a:buSzPct val="120000"/>
              <a:defRPr/>
            </a:lvl3pPr>
            <a:lvl4pPr>
              <a:buClr>
                <a:schemeClr val="tx2"/>
              </a:buClr>
              <a:buSzPct val="120000"/>
              <a:defRPr/>
            </a:lvl4pPr>
            <a:lvl5pPr>
              <a:buClr>
                <a:schemeClr val="accent1"/>
              </a:buClr>
              <a:buSzPct val="120000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fr-BE" smtClean="0"/>
              <a:t>Alma @ ULg - Acquisitions - (2a) Vendors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3863280" cy="4968552"/>
          </a:xfrm>
        </p:spPr>
        <p:txBody>
          <a:bodyPr/>
          <a:lstStyle>
            <a:lvl1pPr>
              <a:buSzPct val="120000"/>
              <a:defRPr sz="2000"/>
            </a:lvl1pPr>
            <a:lvl2pPr>
              <a:buClr>
                <a:schemeClr val="tx2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1800"/>
            </a:lvl3pPr>
            <a:lvl4pPr>
              <a:buClr>
                <a:schemeClr val="tx2"/>
              </a:buClr>
              <a:buSzPct val="120000"/>
              <a:defRPr sz="1600"/>
            </a:lvl4pPr>
            <a:lvl5pPr marL="1554480" indent="-228600"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12776"/>
            <a:ext cx="3824808" cy="4968552"/>
          </a:xfrm>
        </p:spPr>
        <p:txBody>
          <a:bodyPr/>
          <a:lstStyle>
            <a:lvl1pPr marL="34290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>
              <a:buClr>
                <a:schemeClr val="accent1"/>
              </a:buCl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tx2"/>
              </a:buClr>
              <a:buSzPct val="120000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Deuxième niveau</a:t>
            </a:r>
          </a:p>
          <a:p>
            <a:pPr marL="342900" lvl="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Troisième niveau</a:t>
            </a:r>
          </a:p>
          <a:p>
            <a:pPr marL="342900" lvl="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Quatrième niveau</a:t>
            </a:r>
          </a:p>
          <a:p>
            <a:pPr marL="342900" lvl="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fr-BE" smtClean="0"/>
              <a:t>Alma @ ULg - Acquisitions - (2a) Vendors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3791272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060848"/>
            <a:ext cx="3791272" cy="4320479"/>
          </a:xfrm>
        </p:spPr>
        <p:txBody>
          <a:bodyPr/>
          <a:lstStyle>
            <a:lvl1pPr marL="342900" indent="-2286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1800"/>
            </a:lvl3pPr>
            <a:lvl4pPr>
              <a:buClr>
                <a:schemeClr val="tx2"/>
              </a:buClr>
              <a:buSzPct val="120000"/>
              <a:defRPr sz="1600"/>
            </a:lvl4pPr>
            <a:lvl5pPr marL="1554480" indent="-228600"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412776"/>
            <a:ext cx="382480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060848"/>
            <a:ext cx="3824808" cy="4320479"/>
          </a:xfrm>
        </p:spPr>
        <p:txBody>
          <a:bodyPr/>
          <a:lstStyle>
            <a:lvl1pPr marL="34290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accent1"/>
              </a:buClr>
              <a:buSzPct val="12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Deuxième niveau</a:t>
            </a:r>
          </a:p>
          <a:p>
            <a:pPr marL="342900" lvl="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Troisième niveau</a:t>
            </a:r>
          </a:p>
          <a:p>
            <a:pPr marL="342900" lvl="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Quatrième niveau</a:t>
            </a:r>
          </a:p>
          <a:p>
            <a:pPr marL="342900" lvl="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fr-BE" smtClean="0"/>
              <a:t>Alma @ ULg - Acquisitions - (2a) Vendors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fr-BE" smtClean="0"/>
              <a:t>Alma @ ULg - Acquisitions - (2a) Vendors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fr-BE" smtClean="0"/>
              <a:t>Alma @ ULg - Acquisitions - (2a) Vendors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7992888" cy="4988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585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C7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500" b="1" baseline="0">
                <a:solidFill>
                  <a:srgbClr val="FFFFFF"/>
                </a:solidFill>
              </a:defRPr>
            </a:lvl1pPr>
          </a:lstStyle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195040" y="2598047"/>
            <a:ext cx="5184577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6353607"/>
            <a:ext cx="936104" cy="53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 cap="none" spc="-100" baseline="0">
          <a:ln>
            <a:noFill/>
          </a:ln>
          <a:solidFill>
            <a:schemeClr val="tx2"/>
          </a:solidFill>
          <a:effectLst/>
          <a:latin typeface="Arial Rounded MT Bold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2.gif"/><Relationship Id="rId3" Type="http://schemas.openxmlformats.org/officeDocument/2006/relationships/image" Target="../media/image4.png"/><Relationship Id="rId21" Type="http://schemas.openxmlformats.org/officeDocument/2006/relationships/hyperlink" Target="http://www2.saf-lastronomie.com/saf/accueil.html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hyperlink" Target="https://www.science-book-service.com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hyperlink" Target="http://www.trademarkia.com/b-blackwell-publishing-78895350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hyperlink" Target="https://www.ebsco.com/" TargetMode="External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28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7.gif"/><Relationship Id="rId31" Type="http://schemas.openxmlformats.org/officeDocument/2006/relationships/image" Target="../media/image25.jpeg"/><Relationship Id="rId4" Type="http://schemas.openxmlformats.org/officeDocument/2006/relationships/image" Target="../media/image5.png"/><Relationship Id="rId9" Type="http://schemas.openxmlformats.org/officeDocument/2006/relationships/hyperlink" Target="http://commons.wikimedia.org/wiki/File:US-LibraryOfCongress-Logo.svg" TargetMode="External"/><Relationship Id="rId14" Type="http://schemas.openxmlformats.org/officeDocument/2006/relationships/hyperlink" Target="http://fr.wikipedia.org/wiki/%C3%89ditions_Brill" TargetMode="External"/><Relationship Id="rId22" Type="http://schemas.openxmlformats.org/officeDocument/2006/relationships/image" Target="../media/image19.gif"/><Relationship Id="rId27" Type="http://schemas.openxmlformats.org/officeDocument/2006/relationships/hyperlink" Target="http://eu.wiley.com/" TargetMode="External"/><Relationship Id="rId30" Type="http://schemas.openxmlformats.org/officeDocument/2006/relationships/image" Target="../media/image2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://institut-iihs.com/construction/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://info.iqms.com/IQMS-Manufacturing-erp-expertise/?BBPage=1&amp;Tag=eCommerce/EDI" TargetMode="Externa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5833" y="2492895"/>
            <a:ext cx="7737797" cy="2077837"/>
          </a:xfrm>
        </p:spPr>
        <p:txBody>
          <a:bodyPr/>
          <a:lstStyle/>
          <a:p>
            <a:pPr lvl="0" fontAlgn="base"/>
            <a:r>
              <a:rPr lang="fr-BE" sz="2800" i="1" dirty="0" smtClean="0"/>
              <a:t>Infrastructure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(2a) </a:t>
            </a:r>
            <a:r>
              <a:rPr lang="fr-BE" dirty="0" err="1" smtClean="0"/>
              <a:t>Vendors</a:t>
            </a:r>
            <a:endParaRPr lang="fr-BE" dirty="0"/>
          </a:p>
        </p:txBody>
      </p:sp>
      <p:pic>
        <p:nvPicPr>
          <p:cNvPr id="4" name="Image 3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9645" y="1122993"/>
            <a:ext cx="884014" cy="496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9" name="Imag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716" y="2045976"/>
            <a:ext cx="1043461" cy="3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 4" descr="EBSC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588" y="1245623"/>
            <a:ext cx="1091555" cy="3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5" descr="http://www.abd-bvd.be/images/logo2g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403" y="981556"/>
            <a:ext cx="503238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 1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308225"/>
            <a:ext cx="13335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1" descr="https://encrypted-tbn2.gstatic.com/images?q=tbn:ANd9GcQ5ZVkfKtjCuHOv4e5_0ZgTDRWhQRr2KJOwCBiqT_toWFSUrhyJ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22993"/>
            <a:ext cx="47942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fr-BE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982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fr-BE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24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fr-BE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53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28600" y="2673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3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fr-BE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28600" y="319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0" name="Image 6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2" y="5587561"/>
            <a:ext cx="10064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Image 7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181" y="5542794"/>
            <a:ext cx="1328629" cy="3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Image 8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210" y="4950815"/>
            <a:ext cx="1408330" cy="35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Image 9" descr="http://t0.gstatic.com/images?q=tbn:ANd9GcScc2mruQHfsUEgYyWXAxcL80pQs2zTvlLURGQ5k_e_CaT4sv1IG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659" y="5146491"/>
            <a:ext cx="487363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 dirty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35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fr-BE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fr-BE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862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 dirty="0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0" y="147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fr-BE" altLang="fr-FR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BE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Image 24"/>
          <p:cNvPicPr/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1230" y="5542794"/>
            <a:ext cx="927735" cy="395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9" name="Image 13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1849" y="3715739"/>
            <a:ext cx="822325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Image 14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375" y="2505461"/>
            <a:ext cx="887898" cy="3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Image 15" descr="Portico librerias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0031" y="4676377"/>
            <a:ext cx="1210593" cy="54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Image 16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78" y="4329370"/>
            <a:ext cx="2232025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 dirty="0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1074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fr-BE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0" y="131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fr-BE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193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fr-BE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" name="Image 19" descr="http://www2.saf-lastronomie.com/saf/images/logosaf.gif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759991"/>
            <a:ext cx="449263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 dirty="0"/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fr-BE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0" y="71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fr-BE" altLang="fr-FR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BE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Image 38"/>
          <p:cNvPicPr/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3063" y="2841239"/>
            <a:ext cx="953770" cy="276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Image 39"/>
          <p:cNvPicPr/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8929" y="5938399"/>
            <a:ext cx="1040765" cy="397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Image 40" descr="https://www.science-book-service.com/img/sbs/logo_sbs_top.gif">
            <a:hlinkClick r:id="rId25"/>
          </p:cNvPr>
          <p:cNvPicPr/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7491" y="6367636"/>
            <a:ext cx="817244" cy="26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Picture 36" descr="Wiley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274" y="6433855"/>
            <a:ext cx="1171372" cy="24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 descr="http://t2.gstatic.com/images?q=tbn:ANd9GcQMbw-9LK_N8OH5pzkXIoW0bBZ-euLt6NXa6j9-gkoGBilEmRph">
            <a:hlinkClick r:id="rId29"/>
          </p:cNvPr>
          <p:cNvPicPr/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064" y="2396664"/>
            <a:ext cx="907217" cy="43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 43"/>
          <p:cNvPicPr/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901340"/>
            <a:ext cx="981710" cy="534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6084168" y="6520872"/>
            <a:ext cx="2319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i="1" dirty="0" smtClean="0"/>
              <a:t>Version du 16 mars 2015</a:t>
            </a:r>
            <a:endParaRPr lang="fr-BE" sz="1400" i="1" dirty="0"/>
          </a:p>
        </p:txBody>
      </p:sp>
    </p:spTree>
    <p:extLst>
      <p:ext uri="{BB962C8B-B14F-4D97-AF65-F5344CB8AC3E}">
        <p14:creationId xmlns:p14="http://schemas.microsoft.com/office/powerpoint/2010/main" val="19637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données… : 1- Générales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200" dirty="0" err="1" smtClean="0"/>
              <a:t>Vendor</a:t>
            </a:r>
            <a:r>
              <a:rPr lang="fr-BE" sz="2200" dirty="0" smtClean="0"/>
              <a:t> </a:t>
            </a:r>
            <a:r>
              <a:rPr lang="fr-BE" sz="2200" dirty="0" err="1" smtClean="0"/>
              <a:t>account</a:t>
            </a:r>
            <a:r>
              <a:rPr lang="fr-BE" sz="2200" dirty="0" smtClean="0"/>
              <a:t> </a:t>
            </a:r>
            <a:r>
              <a:rPr lang="fr-BE" sz="2200" dirty="0" err="1" smtClean="0"/>
              <a:t>details</a:t>
            </a:r>
            <a:r>
              <a:rPr lang="fr-BE" sz="2200" dirty="0" smtClean="0"/>
              <a:t> :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0" y="1932652"/>
            <a:ext cx="8557108" cy="365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7504" y="2660021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755576" y="3561352"/>
            <a:ext cx="2232248" cy="463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1547664" y="4843540"/>
            <a:ext cx="2952328" cy="9617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6228184" y="4964362"/>
            <a:ext cx="2335094" cy="72007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/>
          <p:cNvSpPr/>
          <p:nvPr/>
        </p:nvSpPr>
        <p:spPr>
          <a:xfrm>
            <a:off x="6012160" y="2977091"/>
            <a:ext cx="2016224" cy="868461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562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données… : 1- Générales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7920880" cy="4752528"/>
          </a:xfrm>
        </p:spPr>
        <p:txBody>
          <a:bodyPr/>
          <a:lstStyle/>
          <a:p>
            <a:r>
              <a:rPr lang="fr-BE" sz="2200" dirty="0" smtClean="0"/>
              <a:t>Interface</a:t>
            </a:r>
          </a:p>
          <a:p>
            <a:pPr marL="114300" indent="0">
              <a:buNone/>
            </a:pP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54006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2" y="1916832"/>
            <a:ext cx="832453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 flipH="1">
            <a:off x="4824029" y="2862833"/>
            <a:ext cx="1944215" cy="1512168"/>
          </a:xfrm>
          <a:prstGeom prst="straightConnector1">
            <a:avLst/>
          </a:prstGeom>
          <a:ln w="28575">
            <a:solidFill>
              <a:srgbClr val="FF0000">
                <a:alpha val="96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40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données… : </a:t>
            </a:r>
            <a:r>
              <a:rPr lang="fr-BE" dirty="0" smtClean="0"/>
              <a:t>2-  Contacts</a:t>
            </a:r>
            <a:endParaRPr lang="fr-BE" dirty="0"/>
          </a:p>
        </p:txBody>
      </p:sp>
      <p:pic>
        <p:nvPicPr>
          <p:cNvPr id="14" name="Picture 3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8990" y="6161276"/>
            <a:ext cx="844222" cy="696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35696" y="636517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92D050"/>
                </a:solidFill>
              </a:rPr>
              <a:t>Adresse préférée à choisir pour chaque  mode de correspondance  !</a:t>
            </a:r>
            <a:endParaRPr lang="fr-BE" b="1" dirty="0">
              <a:solidFill>
                <a:srgbClr val="92D05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117600"/>
            <a:ext cx="8198455" cy="508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26754" y="1388675"/>
            <a:ext cx="1196973" cy="23867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179511" y="1627345"/>
            <a:ext cx="747243" cy="145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/>
          <p:cNvSpPr/>
          <p:nvPr/>
        </p:nvSpPr>
        <p:spPr>
          <a:xfrm>
            <a:off x="179510" y="2708920"/>
            <a:ext cx="909480" cy="217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179510" y="4149080"/>
            <a:ext cx="1008113" cy="217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Rectangle 19"/>
          <p:cNvSpPr/>
          <p:nvPr/>
        </p:nvSpPr>
        <p:spPr>
          <a:xfrm>
            <a:off x="130192" y="5301208"/>
            <a:ext cx="1057431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42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01097"/>
            <a:ext cx="7992888" cy="1143000"/>
          </a:xfrm>
        </p:spPr>
        <p:txBody>
          <a:bodyPr/>
          <a:lstStyle/>
          <a:p>
            <a:r>
              <a:rPr lang="fr-BE" dirty="0"/>
              <a:t>Les données… : </a:t>
            </a:r>
            <a:r>
              <a:rPr lang="fr-BE" dirty="0" smtClean="0"/>
              <a:t>3-  Personne de contact </a:t>
            </a:r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56" y="1281999"/>
            <a:ext cx="8547826" cy="221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96852" y="1844824"/>
            <a:ext cx="1152128" cy="2880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415668"/>
            <a:ext cx="5917332" cy="331656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Flèche courbée vers la droite 9"/>
          <p:cNvSpPr/>
          <p:nvPr/>
        </p:nvSpPr>
        <p:spPr>
          <a:xfrm>
            <a:off x="467544" y="2636912"/>
            <a:ext cx="504056" cy="144016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82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données… : </a:t>
            </a:r>
            <a:r>
              <a:rPr lang="fr-BE" dirty="0" smtClean="0"/>
              <a:t>4-  EDI </a:t>
            </a:r>
            <a:r>
              <a:rPr lang="fr-BE" sz="2000" dirty="0" smtClean="0"/>
              <a:t>(</a:t>
            </a:r>
            <a:r>
              <a:rPr lang="fr-BE" sz="2000" dirty="0" err="1">
                <a:solidFill>
                  <a:srgbClr val="002060"/>
                </a:solidFill>
              </a:rPr>
              <a:t>Electronic</a:t>
            </a:r>
            <a:r>
              <a:rPr lang="fr-BE" sz="2000" dirty="0">
                <a:solidFill>
                  <a:srgbClr val="002060"/>
                </a:solidFill>
              </a:rPr>
              <a:t> Data </a:t>
            </a:r>
            <a:r>
              <a:rPr lang="fr-BE" sz="2000" dirty="0" err="1" smtClean="0">
                <a:solidFill>
                  <a:srgbClr val="002060"/>
                </a:solidFill>
              </a:rPr>
              <a:t>Interchange</a:t>
            </a:r>
            <a:r>
              <a:rPr lang="fr-BE" sz="2000" dirty="0" smtClean="0">
                <a:solidFill>
                  <a:srgbClr val="002060"/>
                </a:solidFill>
              </a:rPr>
              <a:t>)</a:t>
            </a:r>
            <a:r>
              <a:rPr lang="fr-BE" sz="2000" dirty="0">
                <a:solidFill>
                  <a:srgbClr val="002060"/>
                </a:solidFill>
              </a:rPr>
              <a:t/>
            </a:r>
            <a:br>
              <a:rPr lang="fr-BE" sz="2000" dirty="0">
                <a:solidFill>
                  <a:srgbClr val="002060"/>
                </a:solidFill>
              </a:rPr>
            </a:br>
            <a:endParaRPr lang="fr-BE" sz="2000" dirty="0"/>
          </a:p>
        </p:txBody>
      </p:sp>
      <p:sp>
        <p:nvSpPr>
          <p:cNvPr id="10" name="AutoShape 4" descr="data:image/jpeg;base64,/9j/4AAQSkZJRgABAQAAAQABAAD/2wCEAAkGBxQSEhUUEhQUFRUXGBwaFxgUGBcXFhgaGBgYGhYVFxwYHSggGhomHRoXITEhJSkrLi4uGR8zODMsNygtLisBCgoKDg0OGxAQGywkHyQsLC0sLCwsLCwsNCwsLCwsLC4sLCwsLCwsLCwsLCwsLCwsLCwsLCwsLCwsLCwsLCwsLP/AABEIAMQBAQMBEQACEQEDEQH/xAAcAAEAAgMBAQEAAAAAAAAAAAAABAYDBQcCAQj/xABCEAABAwIDAwcICAYBBQAAAAABAAIDBBEFEiEGMVEHEyJBYXGRMkJSgaGxwdEUI2JygpKi8AgVM0NT4SRzk6Oywv/EABoBAQACAwEAAAAAAAAAAAAAAAABAgMEBQb/xAAwEQEAAgECBAQFBAIDAQAAAAAAAQIDBBEFEiExE0FRYTJxgZGxIqHR4RQjwfDxQv/aAAwDAQACEQMRAD8A7ggICAgICAgICAgICAgICAgICAgICAgICAgICAgICAgICAgICAgICAgICAgICAg1OJ7RQQEtc4ucN7WC5Hf1D1lauo1uHB8c9fTzbWDR5c/wR09fJr49tYSdWSgcbNPjZy0q8a08ztMTH0/ttW4RniN42n6/03tDXxzNzRuDh18R3jeF08WWmWvNSd4c/Jivjty3jaUlZGMQEBAQEBAQEBAQEBAQEBAQEBAQEBAQEBAQEBAQVnbXGzA1kUZtLLfUb2MbbM4duoA7+xaPENV/j4pmO89Ibug03j5dp7R1lU5oo42ADpPIu7gL+8rxPNe9ptZ6PHzTPTpWOyAXLJs2tknDa98LxJGdesdTh6J7FsaXU30+Tmr9Y9WvqdNXPTkt9J9HUqKpEsbZG7nAEfI9q9tS8XrFq9pePvSaWms94ZlZUQEBAQEBAQEBAQEBAQEBAQEBAQEBAQEBAQEBBy/bmc/zB9/Ngjy9l3SE+4eC8/xveZpHl1eg4LWOW8/JWziHT3rk+B+l1oyxvt5JD6kO4dvxtwWOKcq0TvMbS+xS2UWqydJdL2HeTSjgHOA7rr1fC5mdLXf3/LyXE4iNTb6fhYF0GgICAgICAgICAgICAgICAgICAgICAgICAgICAg5/ymYYQ+OpaOjl5uS3VreNx7L5m/iC5fFME3xxePL8OpwrPGPJNJ/+vy5rUGzjdcmkbx0dbJblt1Zqeot16KlqJ5t2wgeZHAMB7AN5PYsPhz8Md5Z8d9o5rT0jzdkwCg5injjO8C7vvHUj4L1unxeFirT0h5TU5vGy2v6y2CzMAgICAgICAgICAgICAgICAgICAgICAgICAgICDR7VY/R0sYbXSMYyUOaGvBIeABmFgN2o8VE9ehHRx7HcUwy5NPVh7epjmPzDsDrWcO+x7SuVm4b+rmxTt7Oth4l+nlyxv7tBFjtLcayeqNxt2rW/wtTM7Tt92x/m6Wsbxv8AZfNjtqsLhe0vfKZOp74XiJvdpv7SuhpdDTDPNPW3r/DQ1WuvnjliNq+n8us0VZHMwPie17Duc0gj2LfaDOgICAgICAgICAgICAgICAgICAgICAgICAgICAg4R/EficT5KaBriZYs7nixsGyBmXXcb5TuUDmVHW1BjDY82UC3RaOrtsiXrJU8JfanRD19HqeEh/F/tOg7xyF1H/BdE8jnWyuc5pN3BrrZXEcDqPUg6QpBAQEBAQEBAQEBAQEBAQEBAQEBAQEBAQEBAQEHFP4k6ZgZSSBrQ8ue0usM5aGtIBO8gE7u1BxFtXIBYPcAOBI9yhL6ayQ+e/8AMUHgzOO9zvzH5oP0N/D1QRihkny/Wulcxzze5a3KWt16gSUHVVKBAQfLoPheOI8VG5sxGtjH9xn5m/NTuMTsVgG+aL87b+9Ypz4onabRv84XjFeY3iJ+zyzF4TukB7rn3BXretvhndWazXvDNS1schIY4OLd41uL7r3SL1mZiJ6wTWYiJnzSFZAgICAgICAgICAgICAgICAgxVU4jY951DWlxA39EEoKjinKJT04Zzzmx843M0OLiSPwtUbjn3KJtJR4qyCNz8pzu5mRmfyjlDgQ5o03b7LTy6q9bWitN+WOstrHgraIm1tt+ysbP8ncNUZAypfeJ2V45u1j2EnVZsGS2SkWtG27FmpFLcsTugY3s9h9LPzDqmd7wQHlrGZGE9RO+6nNe9a70jcx1radrTs81mG4bTy83Iap9gC90bmWaDuv0e0eKw6XUZM1eaaxEMmfDTFPLzbyveH7Uw4UHUVJzpaYzUNc5zHB2Zmaw6IN7NV9TktSm9O8zEfLfpupgpW1v1doiZ+yHU8qNTkiLBI9z2F5aHWytBIvpv3FamKNVe1om8dJ27Nm/gVrExXv17p+P8pFXC+NsdO57Jmt5p8khBcXNBtltoRey372itZmZ7Q061m09IVnEtu6yN8gscseTnPrH3GcA2AvxuFy8en8WsW8S29t9vTo6F83hzMckbRs3dXtnNFDVW5suiqI42Zw5xLX+U513b/ALfpFcNYx77z17tO2+W0322hp5caq5apwhjD4mStjfYXeS7yiLbgPkuVTR48tY55nntEz7OhbUWxzPLEclZiEmLEsSgqJYHTRhsLQ9waxvSDg7Lra9xYLeyWx6PHFKR1lq0rbU3m1p6Q0/wDM6yoY3mpLPZTvqJXEC7spcbbuAWHHosVsl5tXf9W3y6dZZb6m9aViJ26bsmIbbTQucGvcxktJG5gb5kr2NdnHebj1roY8VcNIpjhpXyTltNry7LyYvLmSucSXERkk7ySHXJXO4VMzbJM+v8t3iEbRTb0/hd12HNEBAQEBAQEBAQEBAQEBAQEEbEm3hkHFjh4tKD868os2eooWxsbK4Q2yu1aSRuPcNVq5M1LVvHNtt3mGxTFas1nbfftDR7Q0MzxSNETY5Dzpaxmgu0g9Ht0WvoYibXmJmYnbrPyZtVMxFImNp69IWjkyxsmOrkNuckkadNw6OpVtdq409Nq957K6XT+Nbee0d1ZhqoGurRVNzudUg5fPcDI7Vt99tTYcVhtTNknFOOenL1n6flki2OkZIvHn2T6+thpjisMjSHytYIg4akOF291gQV0aVjHWK1adrc9ptLR4rh8rnXBdnhpY3OGt8trO7rArVwZYt7xNp/Zny4+X22rCdibIBSUgcyZkppy5k0Zu15Mj/qnNt3a369y24rWm8+vWWvM2ttHo3NWJpXYZnDnSZ2303aDfwXGpac180VnfeNodO1Yx1xTMbbTvKBtHs+8VFZNkc50MsBa2xyytLTzjR6ViG+q66eGK6fFWl5/9aOSbZsk2rD1XUNVPUyxMgcW1MzJc/U0DUg92vgtOmWmWYyTP6oiY295bFsdscTTb9MzE7t7Ng+I0k8rKdv1c0zJTM2+YAavZbh8hxWzvGnwxMxvaI26R6MO05sk7dI336vdbSSNqKqee0bJWNa18pyMzAHS7rBcqZyZ644mJ5uaZnpLofoxTeYmNto2eaLYeplpYZKGSMl8D6ecghzHNLnXLD16Ehd3aKRPLHu5G/NMRMstVyT1cwe0BoGSJkbnEaGIZTfXcRceC0sf+TFoma+c79fXt9m1fwJiYifKNunp/LsGyWCGkjyOsSQ0EjrLQbnu1W1p9PXDXaPPuwZs1stt5b1bDCICAgICAgICAgICAgICAgIPErMzSOII8Qg5DivJNNVPjMj2tDBlu1x1HEaLmYNPnx3t22tO7ey5sN6x33iEaXZqnoq7D6N3OOkzPdG8Ouxpfvz3AJ8ldHbp0aW6z4fyXxwc4Y5SM7szhl0ueGug1XO1GgtnmJvft7N3FrIxbxWv7p7OTOi5xsr2B8gscxA1I3Ejd+wtzBgjDjikT2a2bLOS82lLrtgKOeTnZWF7/AEieG5RfTxeZmZnr7prmmsRERHT2TKPZCkjLnCO7nCzi4kkj0T2KcGnphjaiMua2Wd7JB2cpiGgwtIb5I1sO4XWS2Otu8KReY7JEWEwNN2xMB42F1FcNKdawm2S9u8s/0RnoN8ArTWJ7wrEzHZ7ZC0bmtHcAFMViO0EzMvalDk3LzNm+gwenKXHuaAPiolMNhyNPvhwb6EsrfB5sqSOiU3k+s/P4q9eyGVSCAgICAgICAgICAgICAgICAgICDkPKDPlxyjd1MNP+ufL8VEpddcdCiH0KQQEBAQEBAQcT5XajnMYpYxuihznvc5/yaolMNxyJy/8AHqmHzKp/6rFUlLp1LuPf8ArV7KsysCAgICAgICAgICAgICAgICAgICDiHKhLbFXO/wAcdM4fhnLvgqymHbd6kfWlSh9QEBAQEBAQcA2ym53HKp3+NjIx4C49pUJhZORx2WXEIz1SxvHc5h+QVJTLqlL1q1USzqyBAQEBAQEBAQEBAQEBAQEBAQEBBwrlIbnxGv8As08fsa9yrK0O2UEuaON3FjT4tBRCQzcFMIfVIICAgICAg/OlE/6RX1sm/NUOA7mkgfBVlaFz5PAGYpXs9KKFw/DmHxVfIdQpTvU1QkK6BAQEBAQEBAQEBAQEBAQEBAQEBBxraCHnMRxPr6LGD/sf7VJnqtDpmyc/OUVM/jDGf0hSNuzd4+9TCr0pBAQEBAQR8QqObikefMY535Wk/BB+fuTSAvZn3lz3ONt9yexUst5LfstHzeNyj/JSNd4PI+CjyHUKY627FNUSlK6BAQUHa3b51PWCkhY1zgwOe51yAXahth2a+sLU1WonDETEbujw/RV1NpraZj0XDBa/n4WSWAJ3gbgQbGyzYcniUi/q1NRhnDknHPknLKwiAgICAgICAgICAgICAg5ABmxDEu2drfCFgIVLLQu3Jy++G0o9GPL+QlvwRMN9LXMZo4m/cffaymJVlo59uqVrsuZxN7W6O+9uK1J1+KJ26zPylsxpMkxv0+5iW2sELM2juy5ue7orPmzeFTm2YsWPxLcrW0HKCJSbRZWjztXa8LdH3rBp9TfNb4No9d2TPgrij4t5+TW4xyjPa/JCAePRsb8B0nLFqdVkrflxbe+8b/8AMMmDT1tXmybvUm3UrIs0oGbhe3cOiBqtiMlseLmyz19mKcdb5Nsfb3aTD9p6yZ+YyEMB6ibH7O9amnjNktzTedo+X27NnPOKleWKxvKvbX18tZKGNa9/V0Q8hx3WsNCFlyamLW5az+7FTDNa81oSsCwSrpGufHBO0kWuAWC567m2ivmyxpsXNZTHTxr7Q2Wz78uMUeYu5x1LIJM2/PmLt/cQmlz48uLek7+vzNRjtS/WNvT5Ov0x6S2a92vKUsiBBjnmDGue42a0Ek8ABclB+aqLEjVVs9S7fLISOxt7NA/DZcbiNt42en4JTbeXbeT2ovFIz0XBw7nNA97T4rY4bffHNfSWhxrHy54t6x+8f1sti6LjiAgICAgICAg02ObSw0rmskzOe4FwYwAusNCdSBvWDPqaYYjm823pdHl1MzybdO+6ZhGJsqYxJHmAvYhwAc0jqcASL7utXxZa5a81ezDmw3w35L901ZGIQEBBxFuIugqsRkzlofUuBDT57LtIHqy69qxZMlcdeaWSlJvO0LtyTVPOYawnW0s4/wDM8j2EJE7xEkxtMwh8oNLK+VoiA6TNSSBbUg+tc/X8Qrp9qTvvLa0ulnL+ryhAwTk9mDecMkLidW2LiPEtGqvpcMcnixtb0RqM0zPJ29UKo2aMkv18rmgGxDW6tHXvOpXGzcU583LlrMRE7T6w38ek5ce9J3la3bDxiH6iRx003a8bEDeu7li/+PvpZj29/wC3Mpavjf7oafA8DpI5frYi7qu5zrtPaAV57QcS5M22ePr6S6uq003x/wCuf7WPGtkoHND4omEgbj0gRvuL31XX4rpcuakZMNp3jy9Y9vdoaLPXHblvHfzY9m62OP6pzGAeacoFvsnsXO4TxPl/05p6eUz+JbWt0fN/sp9WXHsIyXkiFm73Aeb2jsTivDPDmc+Ht3mPT3g0Wr548O/fyTMExUTN5qWxda2u5w+a3OGcRrqa+Dm+L8x/LBq9LOGfEx9vwoG0OHmmx2gcNWSc40dnRBsVu6TR/wCNz1r8M7TH79GDUajxorM947uoQeUP31Lcr3aqYsiBBReWXGvo2GyNabPn+qbxs7y/038VW09FqR1cZ2Vjtl7x71w9ZO9nr+GU5afR17YOpy1BZ6bCB3tN/dfwV+GX2yTX1j8NXjePfFW/pP5dCXbeYEBBjnqGsF3uDR2oNPPtXTt3OLu4H4qBFO2kPUx/sQfG7aRdbH+xBIi2upzvLm94QbSjxKKX+m9ruzr8Cp3HIdrK7nsYm4RNZE31NzO/U8j1LjcTt1iHp+B49sdreq27A1mWeSEnR7Q8febo7xFvyqeGZOtqfX+WHjeHetMsfKfzH/K+LsPPCAgIPzXib7VVZJI4Nikq5bEkWa5r3D2i/gFq58U5Y29P+y2MOSMfWXS+RU2oHN3gTvLdd7XBrgfas0RtGzFad5XLFMLEzbjR7d3AjgVzuI8PjVU3j4o7fxLa0uqnDbae0tFhWJOp3lrwct+k3rB4hef0OuyaLJNMkdPOPT3j/vV09Tpq6inNXv5S3mL4Y2oaJIyM1tCNzhwK7mv0OPW44y4tubbpPrHo52m1NtPbkv2/DTYPijoHZJL5L6g72niuPw7iFtJfwsvw/iW/qtLXPXnp3/LaY3hIlHORWLrX03OHzXU4nw2upr42H4vz/bT0ernFPh5O34QMBxjmzzcps3qJ808O73LR4XxOcM+Bm7eXt7T7NnW6TxI8Snf8s+0OGtN5YyL+c0Ea9o7Vs8V4Xz75sMdfOPX3j3YdFrOX/Xk7eUo1DtRHBkiq383n0iLw677b2jTXeNVscLy6jl8PPSdvKZ/EsWtpi5ufHaN/OP4RJ2RyTAUji4nW2rQ0i50LurRaep4PfxufTTt5/KfZsYdfXk5cv/rScoxkZVYTLKGhwqQ27TcG9hc3Gm8LvYIyxjiMu3N7OZk5OaeTt7ujx+UO9ZI7scpqyIEH5/5d8Z56ujpmnowNufvv1Pg0DxWLJO0M+Cu9oajZwWLe8e8Lg6mf1PY6KNqfRfcHqObqI3a9GT2Elp9hKppb8uWs+/56K67H4mmtHtv9urrS9M8SICDXYzhQqG2JIPUVAqVRsdMD0Sxw77FBBm2dqGgkxmw6wQUGrc0g2I1QfEHpkxbqCRbW40QU3Z6pMkj5XG5e9zrnruSuBxC293suE05cOy5NrDBNHML/AFb7n7u54/KSsGDJ4eWtvf8ALLqMPj6e9PPbePnHZ1BuMwFodzrACLi5F16bd4hgl2kpm/3Ae4EoIkm2EA3B59QA96CHJts3zYj6z8kHMcJwxlSyR0rGvDqmZ1nXIBMrj61WZWXDkpj5o1sVrBs7SANAA6MWt4KJQuddiLoXMysdIHXzBouQBax9qx28Tnry7bee/wC2y9eTlnm7+TVYuJaixZSva70nuAuOBC1Ndw3Hqtp7W9WxptXbD07x6PeGUldECGiINPU4k27Qr6HRTpYmsXmY9P4V1OojNO/LtLT7RMqs2aVoHVmjaNeF73Vs/D9Pnvz3r1+34Ri1WXHXlrPRrYMUlaA3nZMvBriPctnFhpiryUjaGLJktktzW7t7geJ0jTd4fnO8yWfftvvSMVInfaPsjntttvK3UlXG/wDpuae6yyqOVcp8ufGKJn+GJ8h7ydPcqymFh2Jac5cBezSfEgD3FVqmWr5YZjko3kW5urid+oKe6HQDLYZuAuqwIdVtbSxC8sgYPtEC/ddZN0NRU8qeFsBJqWkjqaHE92gQfnasr3VVVLO/ypHucb9VzoPULD1LWzT0b+lr+tasG0y9/wAQuJm7vXaWP0rXIdX29I+9a8T32ZYiJrET6OvYVU87DHIPOY0+sgXHivVY7c9YtHnDwOWk472pPlMx9kpXYxAQEETEqgsYSGF/Y1RI5piTgXk5HMvvDkERBrdpZzHSyu3HKWjvd0R71Fp2hakb2iFf2abYD99S83q53l7nQRtjW+ubcH99SwW7MuLuy7P0olYAZWMLbtOckbtx8F6PSZfExRLxvEcHg6m1Y7d4+q0UuyAdrz7CPs2K2Wi2EWxUQ8p7z4BBLj2VpmjVpdb0ifgg5dso4CG3UZZbdxkdZUsstGxfRrqtnpRQyeJlb/8AKeSF0lrWQ9KR2Ubrm+/hp3KaiHLtZTDc5x7mn4qyEc7XNPkQyO/fYg8PxupkFmUlx9q/zCDUz7O1MrrmJjO4j5oNdiOBzQ6ubccRqEGChY0nV5jPG2nsQRcW2WqHVrahr2zNdDzd8zbtII35iN4VZWhf9ksIkgDzKAHOtaxB0F+HqU1jZEtDy3RXw0u62TROv+O3xUyhaICHxN4OYPa1Y1nNOUrkzlqA2Wndd8bSA02s4b7dhWRVw+rpHRvLJWFkjT0muBBCSmOkp+Ft19a0tRvEOpodplcsL8399a4ubvL1em7LMHauWGO8sk9IhWIdv6nDqt4ge2WEkF0LySy9hmykasd3aX6ivRaCLRgiLe7xnFZpOqtNJ37ffzdo2L2+pMSFonZJgLuhfo8cS3qcO0Lcc5akBAQEGGekY/y2Nd3gIMEWEwN3RM/KD70HNOXqpayCmgaGgyylxsAOjEBw+05vgsWWdqy2NNXfJCk4ILZf3xXm9R3l7jSxtRbZjcD7rfcqIr0+8oeEOY2YtkzBrhcEdRG9dLheXvT6uNx/BvFc0fKfzCwuw0+VDIHDsOVwXZeZT6WHEGi7C8j7wI9qBUS4gdDzg7hb2gIKXgdO9kbGOa7OC4Ftje/OG4tbeqT3X8lswCj5nE7a3mog8h2hBbO647hnHipnsqt1ZHE4Dn8uQG/S3X6kr3EU4nQx7hH+FgPwVkMUm18DfIY49wAQRJtt/Ri/M75IIUu2U58lrB6roIsuM1cumZxB6mt/0gjx4LUP1ET+8i3vQZpcLqoBmLXAdhB9yDeYPtYLBkwIO6/zQR+VZzZsHqiwhwDQ7Q7rOBQbPZ6oBpac8Ymf+v8AorGssQWVVVdtdgaXEmWkbklHkTMHTb3+kOwqNhwHH+T6vo5Sx0MsrPNlp2OkaRfS4bq09hSfdMdOydhmxOIv8iGsHafqh+s3WK2HHbvWPsz11Wevw3tH1lYoeS/EpQOcIaOEs7j4hgSuDHXrWsR9IVvqMt/ivM/WWzouRJ/9yohb9yEvPi9w9yysK5bJcnMFDMJmyyyPAIGbK1ozCxNmgdV/FNhdFIICDFU1LY2lzzYBBrW7S0x/ueId8lArmN8rWG0zzGZXyPbvETCQDwJNhfuUjkm3e2DMVq4pImvbHEzI0Ptckuu52hNtw8Fq6m36dnQ0FN77pWEjyf31Lz+bvL2eD4VmzXDfuhVjsrttM/No8ficWHISHa2INiDa4sr6fJ4eWJU1eHx9PanrH7tXyf49K+QwSOc5xF2XuXdEdJvhr6ivUPAumYftFNCC0WI4OvogyzbWVDtzmt7mhBg/mFXJudKb+iD8EGHCoJY8VpjMHDPBO0Zuuxjdp4FVsmF1xihM8RjbYEkWJ3Cxuor3Goh2JPnSj8I+auhNh2MhHlOe7wHwQTodmaZv9u/3iSpE6HDYm+TGweoJsJLWgbgB3IPqAQg0+JbOQy62yu4t+IUbCqbS7Jz/AESoiiu/PE4AA7zY2Fj1oJWy0UzaGnY+N4kbG0PbY3BGYEH2LHMLwu0Pki4sbDThpuWSFHtSCAgICAgICAg8TQteLOAI4FBUcb2S3vh78vyUD84bb0Doq2dpFukHW+8AfmiXnAWda0dVPk6/Da+a8YcNR++pcPI9Zh+FYo3aBVr2RaOstfjM7GMLnuDR2+4cVNcdr32rG8ovmx4qc2SdocypMTdDUtqIei5kmdvqN7Hv1B7yvU46zWkVnyeBzXi+S14jaJnfZ+oKClpsRpoqlgsJWBwLdCCd4PaDcepWY2lxLZKWPWM5xwG9BFoMYnpzbW3W1yDJimNiatw14aWkSSsdws+B+71gKJ7Jhb6equ+3aLfmsqR3TLbLKqICAgICAgICAgICAgICAgICAgICAg4F/EDhWWrgnaP6sZYbelGSR+l3sUDm1NBM3VrSO+wHtVb0rf4oZcWbJinek7NvT4rUM3uhH3tT4NWnbh+G3r93RpxrVVjbp9v7bGnrq6YWjMjr/wCGBx9pSvD8FfKZ+cqZOL6q/wD9RHyhIbsFiFSQ51PUvJ65XMYP1HRbdKVpG1Y2c++S2Sd7zM/NuKDkdrHeUyniH25HSHwaCParqOx7HYB9ApWU+fnC0uJdYNF3EkhoG5o3BSN2gj1VDHILPYD70GkrdkY3vie1zmuhkD29Y3FpB7LEqJgT6bBw12YvJ3aAADR2YKsU2W5m0V1RAQEBAQEBAQEBAQEBAQEBAQEBAQEGn2l2Ypq9gjqo87Wm7bEtLTuuCNQg1FFyZYbELCnD/wDqOe/3lBvKLZ2khtzVNAwjrbGwHxtdBsmtA3C3cg+oCAgICAgICAgICAgICAgICAgICAgICAgI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173163"/>
            <a:ext cx="32289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" y="1319838"/>
            <a:ext cx="8301578" cy="268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91880" y="1584343"/>
            <a:ext cx="1152128" cy="2880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5" name="Image 14" descr="https://encrypted-tbn3.gstatic.com/images?q=tbn:ANd9GcRhOWlyd127WymH7u6BF2tCGnQcaW8z5YWPZejU2f935nczpYou">
            <a:hlinkClick r:id="rId5"/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636912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897963"/>
            <a:ext cx="8350324" cy="183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6" y="5661248"/>
            <a:ext cx="831994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904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données… : </a:t>
            </a:r>
            <a:r>
              <a:rPr lang="fr-BE" dirty="0" smtClean="0"/>
              <a:t>5-  Factures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 smtClean="0"/>
              <a:t>Factures : </a:t>
            </a:r>
            <a:r>
              <a:rPr lang="fr-BE" sz="2400" dirty="0"/>
              <a:t>Historique des factures </a:t>
            </a:r>
            <a:r>
              <a:rPr lang="fr-BE" sz="2400" dirty="0" smtClean="0"/>
              <a:t>liées </a:t>
            </a:r>
            <a:r>
              <a:rPr lang="fr-BE" sz="2400" dirty="0"/>
              <a:t>au fournisseur. </a:t>
            </a:r>
          </a:p>
          <a:p>
            <a:pPr marL="114300" indent="0">
              <a:buNone/>
            </a:pPr>
            <a:endParaRPr lang="fr-BE" sz="2400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pPr marL="114300" indent="0">
              <a:buNone/>
            </a:pPr>
            <a:endParaRPr lang="fr-BE" dirty="0" smtClean="0"/>
          </a:p>
          <a:p>
            <a:pPr marL="114300" indent="0">
              <a:buNone/>
            </a:pP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35496" y="5261138"/>
            <a:ext cx="710001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rgbClr val="FF0000"/>
                </a:solidFill>
              </a:rPr>
              <a:t>Cliquer  sur le numéro de la facture pour afficher le document.</a:t>
            </a:r>
            <a:endParaRPr lang="fr-BE" sz="2000" dirty="0">
              <a:solidFill>
                <a:srgbClr val="FF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867645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0" y="3129350"/>
            <a:ext cx="936104" cy="43204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3779912" y="2276872"/>
            <a:ext cx="864096" cy="3600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0068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données… :</a:t>
            </a:r>
            <a:r>
              <a:rPr lang="fr-BE" dirty="0" smtClean="0"/>
              <a:t> </a:t>
            </a:r>
            <a:r>
              <a:rPr lang="fr-BE" dirty="0"/>
              <a:t>6 </a:t>
            </a:r>
            <a:r>
              <a:rPr lang="fr-BE" dirty="0" smtClean="0"/>
              <a:t>– Bons de commande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8280920" cy="4988024"/>
          </a:xfrm>
        </p:spPr>
        <p:txBody>
          <a:bodyPr>
            <a:normAutofit/>
          </a:bodyPr>
          <a:lstStyle/>
          <a:p>
            <a:r>
              <a:rPr lang="fr-BE" sz="2400" dirty="0" smtClean="0"/>
              <a:t>Affiche toutes les lignes des BC (POL) du fournisseur</a:t>
            </a:r>
            <a:endParaRPr lang="fr-BE" sz="2400" dirty="0"/>
          </a:p>
        </p:txBody>
      </p:sp>
      <p:pic>
        <p:nvPicPr>
          <p:cNvPr id="6" name="Image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8" y="1994196"/>
            <a:ext cx="8208912" cy="3929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69042" y="2132856"/>
            <a:ext cx="1008112" cy="3600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29816" y="5759397"/>
            <a:ext cx="773832" cy="8087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488708" y="6568129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rgbClr val="FF0000"/>
                </a:solidFill>
              </a:rPr>
              <a:t>Possibilité de filtrer grâce aux différentes facettes</a:t>
            </a:r>
            <a:endParaRPr lang="fr-BE" sz="2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5656" y="6053226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BE" sz="2000" b="1" dirty="0">
                <a:solidFill>
                  <a:srgbClr val="00B050"/>
                </a:solidFill>
              </a:rPr>
              <a:t>Cliquez sur le bouton « Edit » pour modifier </a:t>
            </a:r>
            <a:r>
              <a:rPr lang="fr-BE" sz="2000" b="1" dirty="0" smtClean="0">
                <a:solidFill>
                  <a:srgbClr val="00B050"/>
                </a:solidFill>
              </a:rPr>
              <a:t>la POL </a:t>
            </a:r>
            <a:endParaRPr lang="fr-BE" sz="2000" b="1" dirty="0">
              <a:solidFill>
                <a:srgbClr val="00B05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547664" y="5661248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/>
          <p:cNvSpPr/>
          <p:nvPr/>
        </p:nvSpPr>
        <p:spPr>
          <a:xfrm>
            <a:off x="1547664" y="4077072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/>
          <p:cNvSpPr/>
          <p:nvPr/>
        </p:nvSpPr>
        <p:spPr>
          <a:xfrm>
            <a:off x="1547664" y="4869160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llipse 17"/>
          <p:cNvSpPr/>
          <p:nvPr/>
        </p:nvSpPr>
        <p:spPr>
          <a:xfrm>
            <a:off x="1547664" y="3284984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Rectangle 18"/>
          <p:cNvSpPr/>
          <p:nvPr/>
        </p:nvSpPr>
        <p:spPr>
          <a:xfrm>
            <a:off x="0" y="2492897"/>
            <a:ext cx="1259632" cy="3168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19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données… : </a:t>
            </a:r>
            <a:r>
              <a:rPr lang="fr-BE" dirty="0" smtClean="0"/>
              <a:t>7- Communications</a:t>
            </a:r>
            <a:endParaRPr lang="fr-BE" dirty="0"/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256" y="1662260"/>
            <a:ext cx="8406680" cy="4070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2281456"/>
            <a:ext cx="864096" cy="2880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5695" y="3456266"/>
            <a:ext cx="5760640" cy="315953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  <a:prstDash val="sys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05826" y="5865220"/>
            <a:ext cx="4217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200" dirty="0" smtClean="0">
                <a:solidFill>
                  <a:srgbClr val="FF0000"/>
                </a:solidFill>
              </a:rPr>
              <a:t>Bouton « Start communication »     </a:t>
            </a:r>
            <a:endParaRPr lang="fr-BE" sz="2200" dirty="0">
              <a:solidFill>
                <a:srgbClr val="FF000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444208" y="6080664"/>
            <a:ext cx="28803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5826" y="3532926"/>
            <a:ext cx="33813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403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données… : </a:t>
            </a:r>
            <a:r>
              <a:rPr lang="fr-BE" dirty="0" smtClean="0"/>
              <a:t>8- Annexes </a:t>
            </a:r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187017"/>
            <a:ext cx="8403394" cy="23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80312" y="1340768"/>
            <a:ext cx="1008112" cy="3600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6296" y="2204864"/>
            <a:ext cx="1152128" cy="115212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  <a:prstDash val="sys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573016"/>
            <a:ext cx="5328592" cy="260625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819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données… : 8- Annexes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sz="2400" dirty="0" smtClean="0"/>
              <a:t>Exemples</a:t>
            </a:r>
            <a:endParaRPr lang="fr-BE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435348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860" y="1556792"/>
            <a:ext cx="4130704" cy="4622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0" y="1542764"/>
            <a:ext cx="2411760" cy="302060"/>
          </a:xfrm>
          <a:prstGeom prst="roundRect">
            <a:avLst/>
          </a:prstGeom>
          <a:noFill/>
          <a:ln>
            <a:solidFill>
              <a:srgbClr val="585B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à coins arrondis 7"/>
          <p:cNvSpPr/>
          <p:nvPr/>
        </p:nvSpPr>
        <p:spPr>
          <a:xfrm>
            <a:off x="4427984" y="1563191"/>
            <a:ext cx="1439028" cy="302060"/>
          </a:xfrm>
          <a:prstGeom prst="roundRect">
            <a:avLst/>
          </a:prstGeom>
          <a:noFill/>
          <a:ln>
            <a:solidFill>
              <a:srgbClr val="585B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815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Informations générales</a:t>
            </a:r>
          </a:p>
          <a:p>
            <a:r>
              <a:rPr lang="fr-BE" dirty="0" smtClean="0"/>
              <a:t>Naviguer dans la base de données</a:t>
            </a:r>
          </a:p>
          <a:p>
            <a:r>
              <a:rPr lang="fr-BE" dirty="0"/>
              <a:t>C</a:t>
            </a:r>
            <a:r>
              <a:rPr lang="fr-BE" dirty="0" smtClean="0"/>
              <a:t>ompte fournisseur : les </a:t>
            </a:r>
            <a:r>
              <a:rPr lang="fr-BE" dirty="0"/>
              <a:t>données </a:t>
            </a:r>
            <a:endParaRPr lang="fr-BE" dirty="0" smtClean="0"/>
          </a:p>
          <a:p>
            <a:r>
              <a:rPr lang="fr-BE" dirty="0" smtClean="0"/>
              <a:t>Créer un compte fournisseur</a:t>
            </a:r>
          </a:p>
          <a:p>
            <a:r>
              <a:rPr lang="fr-BE" dirty="0" smtClean="0"/>
              <a:t>Modifier les données d’un fournisseur</a:t>
            </a:r>
          </a:p>
          <a:p>
            <a:r>
              <a:rPr lang="fr-BE" dirty="0" smtClean="0"/>
              <a:t>Supprimer un fournisseur</a:t>
            </a:r>
          </a:p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smtClean="0"/>
              <a:t>Alma @ ULg - Acquisitions - (2a) </a:t>
            </a:r>
            <a:r>
              <a:rPr lang="fr-BE" dirty="0" err="1" smtClean="0"/>
              <a:t>Vendors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données… : </a:t>
            </a:r>
            <a:r>
              <a:rPr lang="fr-BE" dirty="0" smtClean="0"/>
              <a:t>9-  Notes</a:t>
            </a:r>
            <a:endParaRPr lang="fr-BE" dirty="0"/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95" y="1520584"/>
            <a:ext cx="8208912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1560" y="4499334"/>
            <a:ext cx="340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Ajouter une note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72200" y="2672916"/>
            <a:ext cx="1888338" cy="357543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498" y="3063077"/>
            <a:ext cx="7546853" cy="45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875" y="2454842"/>
            <a:ext cx="10763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95875" y="2348880"/>
            <a:ext cx="932309" cy="4500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6156176" y="2257417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rgbClr val="00B050"/>
                </a:solidFill>
              </a:rPr>
              <a:t>Rechercher une note</a:t>
            </a:r>
          </a:p>
          <a:p>
            <a:r>
              <a:rPr lang="fr-BE" sz="2800" b="1" dirty="0" smtClean="0">
                <a:solidFill>
                  <a:srgbClr val="00B050"/>
                </a:solidFill>
              </a:rPr>
              <a:t> </a:t>
            </a:r>
            <a:endParaRPr lang="fr-BE" sz="2800" b="1" dirty="0">
              <a:solidFill>
                <a:srgbClr val="00B050"/>
              </a:solidFill>
            </a:endParaRPr>
          </a:p>
        </p:txBody>
      </p:sp>
      <p:pic>
        <p:nvPicPr>
          <p:cNvPr id="9" name="Image 8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501008"/>
            <a:ext cx="4176464" cy="2303848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11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Contenu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Informations générales</a:t>
            </a:r>
          </a:p>
          <a:p>
            <a:r>
              <a:rPr lang="fr-BE" dirty="0"/>
              <a:t>Naviguer dans la base de données</a:t>
            </a:r>
          </a:p>
          <a:p>
            <a:r>
              <a:rPr lang="fr-BE" dirty="0"/>
              <a:t>Compte fournisseur : les données </a:t>
            </a:r>
          </a:p>
          <a:p>
            <a:r>
              <a:rPr lang="fr-BE" dirty="0" smtClean="0">
                <a:solidFill>
                  <a:srgbClr val="FF0000"/>
                </a:solidFill>
              </a:rPr>
              <a:t>Créer </a:t>
            </a:r>
            <a:r>
              <a:rPr lang="fr-BE" dirty="0">
                <a:solidFill>
                  <a:srgbClr val="FF0000"/>
                </a:solidFill>
              </a:rPr>
              <a:t>un compte fournisseur</a:t>
            </a:r>
          </a:p>
          <a:p>
            <a:r>
              <a:rPr lang="fr-BE" dirty="0"/>
              <a:t>Modifier les données d’un fournisseur</a:t>
            </a:r>
          </a:p>
          <a:p>
            <a:r>
              <a:rPr lang="fr-BE" dirty="0"/>
              <a:t>Supprimer un fournisseur</a:t>
            </a:r>
          </a:p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Créer un fournisseur</a:t>
            </a:r>
            <a:endParaRPr lang="fr-BE" dirty="0"/>
          </a:p>
        </p:txBody>
      </p:sp>
      <p:pic>
        <p:nvPicPr>
          <p:cNvPr id="9" name="Espace réservé du contenu 8"/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182" y="1090854"/>
            <a:ext cx="3096344" cy="2510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llipse 6"/>
          <p:cNvSpPr/>
          <p:nvPr/>
        </p:nvSpPr>
        <p:spPr>
          <a:xfrm>
            <a:off x="432628" y="1772816"/>
            <a:ext cx="827003" cy="57606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Image 9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2780927"/>
            <a:ext cx="8417169" cy="3479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208583" y="1700808"/>
            <a:ext cx="396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Attention aux doublons !</a:t>
            </a:r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7058" y="5946848"/>
            <a:ext cx="1176958" cy="626547"/>
          </a:xfrm>
          <a:prstGeom prst="rect">
            <a:avLst/>
          </a:prstGeom>
          <a:ln w="28575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lèche droite 5"/>
          <p:cNvSpPr/>
          <p:nvPr/>
        </p:nvSpPr>
        <p:spPr>
          <a:xfrm>
            <a:off x="6444208" y="6187078"/>
            <a:ext cx="432048" cy="1668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1259631" y="6270490"/>
            <a:ext cx="2878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* </a:t>
            </a:r>
            <a:r>
              <a:rPr lang="fr-BE" sz="2400" dirty="0" smtClean="0">
                <a:solidFill>
                  <a:srgbClr val="FF0000"/>
                </a:solidFill>
              </a:rPr>
              <a:t>Champs obligatoires</a:t>
            </a:r>
            <a:endParaRPr lang="fr-BE" sz="2400" dirty="0">
              <a:solidFill>
                <a:srgbClr val="FF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Contenu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Informations générales</a:t>
            </a:r>
          </a:p>
          <a:p>
            <a:r>
              <a:rPr lang="fr-BE" dirty="0"/>
              <a:t>Naviguer dans la base de données</a:t>
            </a:r>
          </a:p>
          <a:p>
            <a:r>
              <a:rPr lang="fr-BE" dirty="0"/>
              <a:t>Compte fournisseur : les données </a:t>
            </a:r>
          </a:p>
          <a:p>
            <a:r>
              <a:rPr lang="fr-BE" dirty="0" smtClean="0"/>
              <a:t>Créer </a:t>
            </a:r>
            <a:r>
              <a:rPr lang="fr-BE" dirty="0"/>
              <a:t>un compte fournisseur</a:t>
            </a:r>
          </a:p>
          <a:p>
            <a:r>
              <a:rPr lang="fr-BE" dirty="0" smtClean="0">
                <a:solidFill>
                  <a:srgbClr val="FF3300"/>
                </a:solidFill>
              </a:rPr>
              <a:t>Modifier les données d’un fournisseur</a:t>
            </a:r>
            <a:endParaRPr lang="fr-BE" dirty="0">
              <a:solidFill>
                <a:srgbClr val="FF3300"/>
              </a:solidFill>
            </a:endParaRPr>
          </a:p>
          <a:p>
            <a:r>
              <a:rPr lang="fr-BE" dirty="0"/>
              <a:t>Supprimer un fournisseur</a:t>
            </a:r>
          </a:p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82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tx1"/>
                </a:solidFill>
              </a:rPr>
              <a:t>Modifier les données d’un fournisseur</a:t>
            </a:r>
          </a:p>
        </p:txBody>
      </p:sp>
      <p:pic>
        <p:nvPicPr>
          <p:cNvPr id="8" name="Espace réservé du contenu 7"/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196752"/>
            <a:ext cx="8277363" cy="1635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2132856"/>
            <a:ext cx="2160240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Ellipse 9"/>
          <p:cNvSpPr/>
          <p:nvPr/>
        </p:nvSpPr>
        <p:spPr>
          <a:xfrm>
            <a:off x="7236296" y="2924944"/>
            <a:ext cx="864096" cy="64807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946" y="3628398"/>
            <a:ext cx="3456384" cy="2833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91651" y="3159564"/>
            <a:ext cx="124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00B050"/>
                </a:solidFill>
              </a:rPr>
              <a:t>Activer :</a:t>
            </a:r>
            <a:endParaRPr lang="fr-BE" sz="2400" b="1" dirty="0">
              <a:solidFill>
                <a:srgbClr val="00B05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230760" y="4869160"/>
            <a:ext cx="855948" cy="5469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8323" y="4747244"/>
            <a:ext cx="4896544" cy="19221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Ellipse 14"/>
          <p:cNvSpPr/>
          <p:nvPr/>
        </p:nvSpPr>
        <p:spPr>
          <a:xfrm>
            <a:off x="6804248" y="5749221"/>
            <a:ext cx="1130424" cy="7761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2190797" y="3064314"/>
            <a:ext cx="410939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BE" b="1" dirty="0" smtClean="0"/>
              <a:t>La zone « Code </a:t>
            </a:r>
            <a:r>
              <a:rPr lang="fr-BE" b="1" dirty="0" smtClean="0">
                <a:solidFill>
                  <a:srgbClr val="FF0000"/>
                </a:solidFill>
              </a:rPr>
              <a:t>* </a:t>
            </a:r>
            <a:r>
              <a:rPr lang="fr-BE" b="1" dirty="0" smtClean="0"/>
              <a:t>» n’est pas modifiable ! </a:t>
            </a:r>
            <a:endParaRPr lang="fr-BE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63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Contenu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Informations générales</a:t>
            </a:r>
          </a:p>
          <a:p>
            <a:r>
              <a:rPr lang="fr-BE" dirty="0"/>
              <a:t>Naviguer dans la base de données</a:t>
            </a:r>
          </a:p>
          <a:p>
            <a:r>
              <a:rPr lang="fr-BE" dirty="0"/>
              <a:t>Compte fournisseur : les données </a:t>
            </a:r>
          </a:p>
          <a:p>
            <a:r>
              <a:rPr lang="fr-BE" dirty="0" smtClean="0"/>
              <a:t>Créer </a:t>
            </a:r>
            <a:r>
              <a:rPr lang="fr-BE" dirty="0"/>
              <a:t>un compte fournisseur</a:t>
            </a:r>
          </a:p>
          <a:p>
            <a:r>
              <a:rPr lang="fr-BE" dirty="0"/>
              <a:t>Modifier les données d’un fournisseur</a:t>
            </a:r>
          </a:p>
          <a:p>
            <a:r>
              <a:rPr lang="fr-BE" dirty="0">
                <a:solidFill>
                  <a:srgbClr val="FF0000"/>
                </a:solidFill>
              </a:rPr>
              <a:t>Supprimer un fournisseur</a:t>
            </a:r>
          </a:p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58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Supprimer un fournisseur</a:t>
            </a:r>
            <a:br>
              <a:rPr lang="fr-BE" dirty="0"/>
            </a:br>
            <a:endParaRPr lang="fr-BE" dirty="0"/>
          </a:p>
        </p:txBody>
      </p:sp>
      <p:pic>
        <p:nvPicPr>
          <p:cNvPr id="6" name="Espace réservé du contenu 7"/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412776"/>
            <a:ext cx="8352928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2646204"/>
            <a:ext cx="2333789" cy="2618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llipse 7"/>
          <p:cNvSpPr/>
          <p:nvPr/>
        </p:nvSpPr>
        <p:spPr>
          <a:xfrm>
            <a:off x="7092280" y="3757682"/>
            <a:ext cx="864096" cy="64807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5495490" y="6213501"/>
            <a:ext cx="292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Ou le désactiver …</a:t>
            </a:r>
            <a:endParaRPr lang="fr-BE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Image 9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1394" y="5819780"/>
            <a:ext cx="864096" cy="787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6194" y="4221088"/>
            <a:ext cx="5836085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BE" b="1" dirty="0" smtClean="0"/>
              <a:t>! On ne peut supprimer un fournisseur qui a des BC ouverts</a:t>
            </a:r>
          </a:p>
          <a:p>
            <a:r>
              <a:rPr lang="fr-BE" b="1" dirty="0" smtClean="0"/>
              <a:t>! Perte de l’historique </a:t>
            </a:r>
            <a:endParaRPr lang="fr-BE" b="1" dirty="0"/>
          </a:p>
        </p:txBody>
      </p:sp>
      <p:pic>
        <p:nvPicPr>
          <p:cNvPr id="11" name="Image 10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436" y="4941168"/>
            <a:ext cx="6118756" cy="815659"/>
          </a:xfrm>
          <a:prstGeom prst="rect">
            <a:avLst/>
          </a:prstGeom>
          <a:ln w="19050">
            <a:solidFill>
              <a:schemeClr val="tx2"/>
            </a:solidFill>
            <a:prstDash val="sys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922445" y="5332566"/>
            <a:ext cx="404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Le système demande une confirmation.  </a:t>
            </a:r>
            <a:endParaRPr lang="fr-BE" b="1" dirty="0"/>
          </a:p>
        </p:txBody>
      </p:sp>
      <p:pic>
        <p:nvPicPr>
          <p:cNvPr id="14" name="Image 13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995" y="5188369"/>
            <a:ext cx="773202" cy="657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6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Contenu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7848872" cy="4968552"/>
          </a:xfrm>
        </p:spPr>
        <p:txBody>
          <a:bodyPr/>
          <a:lstStyle/>
          <a:p>
            <a:r>
              <a:rPr lang="fr-BE" dirty="0">
                <a:solidFill>
                  <a:srgbClr val="FF0000"/>
                </a:solidFill>
              </a:rPr>
              <a:t>Informations générales</a:t>
            </a:r>
          </a:p>
          <a:p>
            <a:r>
              <a:rPr lang="fr-BE" dirty="0"/>
              <a:t>Naviguer dans la base de données</a:t>
            </a:r>
          </a:p>
          <a:p>
            <a:r>
              <a:rPr lang="fr-BE" dirty="0"/>
              <a:t>Compte fournisseur : les données </a:t>
            </a:r>
          </a:p>
          <a:p>
            <a:r>
              <a:rPr lang="fr-BE" dirty="0" smtClean="0"/>
              <a:t>Créer </a:t>
            </a:r>
            <a:r>
              <a:rPr lang="fr-BE" dirty="0"/>
              <a:t>un compte fournisseur</a:t>
            </a:r>
          </a:p>
          <a:p>
            <a:r>
              <a:rPr lang="fr-BE" dirty="0"/>
              <a:t>Modifier les données d’un fournisseur</a:t>
            </a:r>
          </a:p>
          <a:p>
            <a:r>
              <a:rPr lang="fr-BE" dirty="0"/>
              <a:t>Supprimer un fournisseur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Informations générales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2800" dirty="0" smtClean="0">
                <a:solidFill>
                  <a:srgbClr val="00B050"/>
                </a:solidFill>
              </a:rPr>
              <a:t>Pour qui ? </a:t>
            </a:r>
          </a:p>
          <a:p>
            <a:r>
              <a:rPr lang="fr-BE" sz="2800" dirty="0" smtClean="0">
                <a:solidFill>
                  <a:srgbClr val="00B050"/>
                </a:solidFill>
              </a:rPr>
              <a:t>Rôle nécessaire ? </a:t>
            </a:r>
            <a:endParaRPr lang="fr-BE" sz="2800" dirty="0">
              <a:solidFill>
                <a:srgbClr val="00B05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9512" y="2060849"/>
            <a:ext cx="4104456" cy="1800200"/>
          </a:xfrm>
        </p:spPr>
        <p:txBody>
          <a:bodyPr>
            <a:normAutofit/>
          </a:bodyPr>
          <a:lstStyle/>
          <a:p>
            <a:r>
              <a:rPr lang="fr-BE" dirty="0" smtClean="0"/>
              <a:t>Les personnes responsables des acquisitions au sein de chaque bibliothèque</a:t>
            </a:r>
          </a:p>
          <a:p>
            <a:r>
              <a:rPr lang="fr-BE" dirty="0"/>
              <a:t>Les secrétaires exécutives </a:t>
            </a:r>
            <a:r>
              <a:rPr lang="fr-BE" dirty="0" smtClean="0"/>
              <a:t>(Concordance des infos avec SAP)</a:t>
            </a:r>
            <a:endParaRPr lang="fr-BE" dirty="0"/>
          </a:p>
          <a:p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323528" y="4221087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 smtClean="0"/>
              <a:t>-&gt;  </a:t>
            </a:r>
            <a:r>
              <a:rPr lang="fr-BE" sz="2800" b="1" dirty="0" err="1" smtClean="0"/>
              <a:t>Vendor</a:t>
            </a:r>
            <a:r>
              <a:rPr lang="fr-BE" sz="2800" b="1" dirty="0" smtClean="0"/>
              <a:t> Manager </a:t>
            </a:r>
            <a:endParaRPr lang="fr-BE" sz="2800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24098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e 10"/>
          <p:cNvSpPr/>
          <p:nvPr/>
        </p:nvSpPr>
        <p:spPr>
          <a:xfrm>
            <a:off x="5688124" y="764704"/>
            <a:ext cx="136815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5220072" y="6021288"/>
            <a:ext cx="63468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7308304" y="0"/>
            <a:ext cx="68407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8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Contenu</a:t>
            </a:r>
            <a:endParaRPr lang="fr-BE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0" y="1412776"/>
            <a:ext cx="7992888" cy="4988024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Informations générales</a:t>
            </a:r>
          </a:p>
          <a:p>
            <a:r>
              <a:rPr lang="fr-BE" dirty="0">
                <a:solidFill>
                  <a:srgbClr val="FF0000"/>
                </a:solidFill>
              </a:rPr>
              <a:t>Naviguer dans la base de données</a:t>
            </a:r>
          </a:p>
          <a:p>
            <a:r>
              <a:rPr lang="fr-BE" dirty="0"/>
              <a:t>Compte fournisseur : les données </a:t>
            </a:r>
          </a:p>
          <a:p>
            <a:r>
              <a:rPr lang="fr-BE" dirty="0" smtClean="0"/>
              <a:t>Créer un compte fournisseur</a:t>
            </a:r>
          </a:p>
          <a:p>
            <a:r>
              <a:rPr lang="fr-BE" dirty="0" smtClean="0"/>
              <a:t>Modifier les données d’un fournisseur</a:t>
            </a:r>
          </a:p>
          <a:p>
            <a:r>
              <a:rPr lang="fr-BE" dirty="0" smtClean="0"/>
              <a:t>Supprimer un fournisseur</a:t>
            </a: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749" y="33265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spc="-100" dirty="0" smtClean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Naviguer…</a:t>
            </a:r>
            <a:endParaRPr lang="fr-BE" sz="3200" spc="-100" dirty="0">
              <a:solidFill>
                <a:schemeClr val="tx2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953" y="1215088"/>
            <a:ext cx="8149133" cy="4374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95072" y="558924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Actuellement 536 fournisseurs dont 238 actifs</a:t>
            </a:r>
          </a:p>
          <a:p>
            <a:r>
              <a:rPr lang="fr-BE" sz="2000" dirty="0" smtClean="0"/>
              <a:t>Possibilité de filtrer sur le « </a:t>
            </a:r>
            <a:r>
              <a:rPr lang="fr-BE" sz="2000" dirty="0" err="1" smtClean="0">
                <a:solidFill>
                  <a:srgbClr val="FF0000"/>
                </a:solidFill>
              </a:rPr>
              <a:t>Vendor</a:t>
            </a:r>
            <a:r>
              <a:rPr lang="fr-BE" sz="2000" dirty="0" smtClean="0">
                <a:solidFill>
                  <a:srgbClr val="FF0000"/>
                </a:solidFill>
              </a:rPr>
              <a:t> type</a:t>
            </a:r>
            <a:r>
              <a:rPr lang="fr-BE" sz="2000" dirty="0" smtClean="0"/>
              <a:t> »</a:t>
            </a:r>
            <a:endParaRPr lang="fr-BE" sz="2000" dirty="0"/>
          </a:p>
        </p:txBody>
      </p:sp>
      <p:pic>
        <p:nvPicPr>
          <p:cNvPr id="8" name="Image 7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1772817"/>
            <a:ext cx="1625262" cy="1224136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spc="-100" dirty="0">
                <a:solidFill>
                  <a:schemeClr val="tx2"/>
                </a:solidFill>
                <a:latin typeface="Arial Rounded MT Bold" pitchFamily="34" charset="0"/>
              </a:rPr>
              <a:t>Naviguer…</a:t>
            </a:r>
          </a:p>
        </p:txBody>
      </p:sp>
      <p:pic>
        <p:nvPicPr>
          <p:cNvPr id="5" name="Imag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192" y="980728"/>
            <a:ext cx="3797771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lipse 5"/>
          <p:cNvSpPr/>
          <p:nvPr/>
        </p:nvSpPr>
        <p:spPr>
          <a:xfrm>
            <a:off x="323528" y="1246870"/>
            <a:ext cx="936104" cy="64807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423576" y="3244334"/>
            <a:ext cx="639412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Possibilité de filtrer sur les fournisseurs </a:t>
            </a:r>
            <a:r>
              <a:rPr lang="fr-BE" sz="2000" dirty="0" smtClean="0">
                <a:solidFill>
                  <a:srgbClr val="FF0000"/>
                </a:solidFill>
              </a:rPr>
              <a:t>actifs ou inactifs </a:t>
            </a:r>
            <a:r>
              <a:rPr lang="fr-BE" sz="2000" dirty="0" smtClean="0"/>
              <a:t>ou </a:t>
            </a:r>
          </a:p>
          <a:p>
            <a:r>
              <a:rPr lang="fr-BE" sz="2000" dirty="0" smtClean="0"/>
              <a:t>de faire une recherche avec le « </a:t>
            </a:r>
            <a:r>
              <a:rPr lang="fr-BE" sz="2000" b="1" dirty="0" smtClean="0">
                <a:solidFill>
                  <a:srgbClr val="00B050"/>
                </a:solidFill>
              </a:rPr>
              <a:t>FIND</a:t>
            </a:r>
            <a:r>
              <a:rPr lang="fr-BE" sz="2000" b="1" dirty="0" smtClean="0"/>
              <a:t> </a:t>
            </a:r>
            <a:r>
              <a:rPr lang="fr-BE" sz="2000" dirty="0" smtClean="0"/>
              <a:t>» :</a:t>
            </a:r>
          </a:p>
          <a:p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576" y="3933058"/>
            <a:ext cx="7820832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Ellipse 8"/>
          <p:cNvSpPr/>
          <p:nvPr/>
        </p:nvSpPr>
        <p:spPr>
          <a:xfrm>
            <a:off x="6588224" y="3933056"/>
            <a:ext cx="1656184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899592" y="6165304"/>
            <a:ext cx="7740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rgbClr val="00B050"/>
                </a:solidFill>
              </a:rPr>
              <a:t>Sur « ALL » / « Name » / « CODE  » /  « Interface </a:t>
            </a:r>
            <a:r>
              <a:rPr lang="fr-BE" sz="2000" b="1" dirty="0" err="1" smtClean="0">
                <a:solidFill>
                  <a:srgbClr val="00B050"/>
                </a:solidFill>
              </a:rPr>
              <a:t>name</a:t>
            </a:r>
            <a:r>
              <a:rPr lang="fr-BE" sz="2000" b="1" dirty="0" smtClean="0">
                <a:solidFill>
                  <a:srgbClr val="00B050"/>
                </a:solidFill>
              </a:rPr>
              <a:t> » / « </a:t>
            </a:r>
            <a:r>
              <a:rPr lang="fr-BE" sz="2000" b="1" dirty="0" err="1" smtClean="0">
                <a:solidFill>
                  <a:srgbClr val="00B050"/>
                </a:solidFill>
              </a:rPr>
              <a:t>Libraries</a:t>
            </a:r>
            <a:r>
              <a:rPr lang="fr-BE" sz="2000" b="1" dirty="0" smtClean="0">
                <a:solidFill>
                  <a:srgbClr val="00B050"/>
                </a:solidFill>
              </a:rPr>
              <a:t> »</a:t>
            </a:r>
            <a:r>
              <a:rPr lang="fr-BE" sz="2000" b="1" dirty="0" smtClean="0"/>
              <a:t>  </a:t>
            </a:r>
            <a:endParaRPr lang="fr-BE" sz="2000" b="1" dirty="0"/>
          </a:p>
        </p:txBody>
      </p:sp>
      <p:pic>
        <p:nvPicPr>
          <p:cNvPr id="12" name="Image 11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3401" y="4725144"/>
            <a:ext cx="1188338" cy="957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07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7992888" cy="648072"/>
          </a:xfrm>
        </p:spPr>
        <p:txBody>
          <a:bodyPr/>
          <a:lstStyle/>
          <a:p>
            <a:r>
              <a:rPr lang="fr-BE" dirty="0"/>
              <a:t>Contenu</a:t>
            </a:r>
            <a:br>
              <a:rPr lang="fr-BE" dirty="0"/>
            </a:b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Informations générales</a:t>
            </a:r>
          </a:p>
          <a:p>
            <a:r>
              <a:rPr lang="fr-BE" dirty="0"/>
              <a:t>Naviguer dans la base de données</a:t>
            </a:r>
          </a:p>
          <a:p>
            <a:r>
              <a:rPr lang="fr-BE" dirty="0">
                <a:solidFill>
                  <a:srgbClr val="FF0000"/>
                </a:solidFill>
              </a:rPr>
              <a:t>Compte fournisseur : les données </a:t>
            </a:r>
          </a:p>
          <a:p>
            <a:r>
              <a:rPr lang="fr-BE" dirty="0" smtClean="0"/>
              <a:t>Créer </a:t>
            </a:r>
            <a:r>
              <a:rPr lang="fr-BE" dirty="0"/>
              <a:t>un compte fournisseur</a:t>
            </a:r>
          </a:p>
          <a:p>
            <a:r>
              <a:rPr lang="fr-BE" dirty="0"/>
              <a:t>Modifier les données d’un fournisseur</a:t>
            </a:r>
          </a:p>
          <a:p>
            <a:r>
              <a:rPr lang="fr-BE" dirty="0"/>
              <a:t>Supprimer un fournisseur</a:t>
            </a:r>
          </a:p>
          <a:p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données… : 1- Générales</a:t>
            </a:r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(2a) Vendors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5" y="1124744"/>
            <a:ext cx="9137815" cy="452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e 13"/>
          <p:cNvSpPr/>
          <p:nvPr/>
        </p:nvSpPr>
        <p:spPr>
          <a:xfrm>
            <a:off x="4716016" y="3470724"/>
            <a:ext cx="216024" cy="28803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6" name="Connecteur droit avec flèche 15"/>
          <p:cNvCxnSpPr>
            <a:stCxn id="14" idx="3"/>
          </p:cNvCxnSpPr>
          <p:nvPr/>
        </p:nvCxnSpPr>
        <p:spPr>
          <a:xfrm flipH="1">
            <a:off x="856578" y="3716575"/>
            <a:ext cx="3891074" cy="1266317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2051720" y="3501008"/>
            <a:ext cx="216024" cy="28803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/>
          <p:cNvSpPr/>
          <p:nvPr/>
        </p:nvSpPr>
        <p:spPr>
          <a:xfrm>
            <a:off x="7380312" y="3508126"/>
            <a:ext cx="216024" cy="28803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683568" y="3779556"/>
            <a:ext cx="1394661" cy="297516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596336" y="251438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>
                <a:solidFill>
                  <a:srgbClr val="00B050"/>
                </a:solidFill>
              </a:rPr>
              <a:t>N°TVA</a:t>
            </a:r>
            <a:endParaRPr lang="fr-BE" sz="1600" b="1" dirty="0">
              <a:solidFill>
                <a:srgbClr val="00B05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43994" y="244237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>
                <a:solidFill>
                  <a:srgbClr val="00B050"/>
                </a:solidFill>
              </a:rPr>
              <a:t>SAP</a:t>
            </a:r>
            <a:endParaRPr lang="fr-BE" sz="1600" b="1" dirty="0">
              <a:solidFill>
                <a:srgbClr val="00B05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748050" y="2661037"/>
            <a:ext cx="28803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2901" y="1607930"/>
            <a:ext cx="910258" cy="483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32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_ALMA">
  <a:themeElements>
    <a:clrScheme name="Personnalisé 5">
      <a:dk1>
        <a:srgbClr val="2F2B20"/>
      </a:dk1>
      <a:lt1>
        <a:srgbClr val="FFFFFF"/>
      </a:lt1>
      <a:dk2>
        <a:srgbClr val="3C4457"/>
      </a:dk2>
      <a:lt2>
        <a:srgbClr val="FBBE34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FO_ALMA</Template>
  <TotalTime>12897</TotalTime>
  <Words>1422</Words>
  <Application>Microsoft Office PowerPoint</Application>
  <PresentationFormat>Affichage à l'écran (4:3)</PresentationFormat>
  <Paragraphs>291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Arial Rounded MT Bold</vt:lpstr>
      <vt:lpstr>Calibri</vt:lpstr>
      <vt:lpstr>Times New Roman</vt:lpstr>
      <vt:lpstr>FO_ALMA</vt:lpstr>
      <vt:lpstr>Infrastructure (2a) Vendors</vt:lpstr>
      <vt:lpstr>Contenu</vt:lpstr>
      <vt:lpstr>Contenu</vt:lpstr>
      <vt:lpstr>Informations générales</vt:lpstr>
      <vt:lpstr>Contenu</vt:lpstr>
      <vt:lpstr>Présentation PowerPoint</vt:lpstr>
      <vt:lpstr>Présentation PowerPoint</vt:lpstr>
      <vt:lpstr>Contenu </vt:lpstr>
      <vt:lpstr>Les données… : 1- Générales</vt:lpstr>
      <vt:lpstr>Les données… : 1- Générales</vt:lpstr>
      <vt:lpstr>Les données… : 1- Générales</vt:lpstr>
      <vt:lpstr>Les données… : 2-  Contacts</vt:lpstr>
      <vt:lpstr>Les données… : 3-  Personne de contact </vt:lpstr>
      <vt:lpstr>Les données… : 4-  EDI (Electronic Data Interchange) </vt:lpstr>
      <vt:lpstr>Les données… : 5-  Factures</vt:lpstr>
      <vt:lpstr>Les données… : 6 – Bons de commande</vt:lpstr>
      <vt:lpstr>Les données… : 7- Communications</vt:lpstr>
      <vt:lpstr>Les données… : 8- Annexes </vt:lpstr>
      <vt:lpstr>Les données… : 8- Annexes  Exemples</vt:lpstr>
      <vt:lpstr>Les données… : 9-  Notes</vt:lpstr>
      <vt:lpstr>Contenu</vt:lpstr>
      <vt:lpstr>Créer un fournisseur</vt:lpstr>
      <vt:lpstr>Contenu</vt:lpstr>
      <vt:lpstr>Modifier les données d’un fournisseur</vt:lpstr>
      <vt:lpstr>Contenu</vt:lpstr>
      <vt:lpstr>Supprimer un fournisseur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sap</dc:creator>
  <cp:lastModifiedBy>Stéphanie</cp:lastModifiedBy>
  <cp:revision>132</cp:revision>
  <cp:lastPrinted>2015-02-20T16:22:46Z</cp:lastPrinted>
  <dcterms:created xsi:type="dcterms:W3CDTF">2014-11-10T07:57:09Z</dcterms:created>
  <dcterms:modified xsi:type="dcterms:W3CDTF">2017-02-20T08:11:29Z</dcterms:modified>
</cp:coreProperties>
</file>