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492" r:id="rId2"/>
    <p:sldId id="385" r:id="rId3"/>
    <p:sldId id="477" r:id="rId4"/>
    <p:sldId id="468" r:id="rId5"/>
    <p:sldId id="474" r:id="rId6"/>
    <p:sldId id="470" r:id="rId7"/>
    <p:sldId id="471" r:id="rId8"/>
    <p:sldId id="472" r:id="rId9"/>
    <p:sldId id="478" r:id="rId10"/>
    <p:sldId id="473" r:id="rId11"/>
    <p:sldId id="463" r:id="rId12"/>
    <p:sldId id="481" r:id="rId13"/>
    <p:sldId id="464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7BA97"/>
    <a:srgbClr val="585B6E"/>
    <a:srgbClr val="FF9900"/>
    <a:srgbClr val="7B7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0071" autoAdjust="0"/>
  </p:normalViewPr>
  <p:slideViewPr>
    <p:cSldViewPr>
      <p:cViewPr>
        <p:scale>
          <a:sx n="80" d="100"/>
          <a:sy n="80" d="100"/>
        </p:scale>
        <p:origin x="-80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F5EA7798-A561-4C99-91F3-D24BACABD4A1}" type="datetimeFigureOut">
              <a:rPr lang="fr-BE" smtClean="0"/>
              <a:pPr/>
              <a:t>4/11/2015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BD89D9C-4971-4BD5-A9AF-8B8AA5943C9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29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5CFE7606-93E1-4414-B184-EF82DF2282F8}" type="datetimeFigureOut">
              <a:rPr lang="fr-BE" smtClean="0"/>
              <a:pPr/>
              <a:t>4/11/2015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B6F5836-DC94-4EDB-AAF6-CE956D4E9F1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22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473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711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Principe de base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Systématisation et uniformisation des bons de commande : tout achat doit faire l’objet d’une création de bon de commande dans le système SAP.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-&gt;Toute facture relative à une commande qui ne mentionnerait pas de n° de bon de commande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ULg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-SAP sera renvoyée au fournisseur. 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753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Signification des OTP commençant par : </a:t>
            </a:r>
          </a:p>
          <a:p>
            <a:endParaRPr lang="fr-BE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Conventions de recherche et OTP centralisation TVA</a:t>
            </a:r>
          </a:p>
          <a:p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Budget ordinaire </a:t>
            </a:r>
          </a:p>
          <a:p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Prestations rétribuées </a:t>
            </a:r>
          </a:p>
          <a:p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Budget social </a:t>
            </a:r>
          </a:p>
          <a:p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Dons et legs </a:t>
            </a:r>
          </a:p>
          <a:p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Investissements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263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996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984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570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3976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369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Achats : </a:t>
            </a:r>
            <a:endParaRPr lang="fr-B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secrétaire exécutif introduit les commandes : </a:t>
            </a:r>
          </a:p>
          <a:p>
            <a:endParaRPr lang="fr-B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&lt; à 8.500 € HTVA : il transmet le bon de commande au fournisseur. Toutefois, il sera toujours nécessaire d'avoir au moins une offre écrite pour toute commande comprise entre 1.250 € et 8.500 €. Cette offre devra pouvoir être produite à première demande. </a:t>
            </a:r>
          </a:p>
          <a:p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&gt; à 8.500 € HTVA : le dossier est géré par le Service des Engagements. Il transmet les </a:t>
            </a:r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trois offres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Service des Engagements.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861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Règles</a:t>
            </a:r>
            <a:r>
              <a:rPr lang="fr-BE" baseline="0" dirty="0" smtClean="0"/>
              <a:t> générales en matière de commande applicables à </a:t>
            </a:r>
            <a:r>
              <a:rPr lang="fr-BE" baseline="0" dirty="0" err="1" smtClean="0"/>
              <a:t>l’Ulg</a:t>
            </a:r>
            <a:r>
              <a:rPr lang="fr-BE" baseline="0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251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449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669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E667ED75-B537-4810-9364-B7D9FE7FDC55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6200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114376" y="259233"/>
            <a:ext cx="421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dirty="0" smtClean="0">
                <a:solidFill>
                  <a:schemeClr val="tx2"/>
                </a:solidFill>
              </a:rPr>
              <a:t>Alma @ ULg - Acquisitions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1"/>
            <a:ext cx="2672261" cy="7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gradFill flip="none" rotWithShape="1">
          <a:gsLst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/>
          <a:lstStyle>
            <a:lvl1pPr>
              <a:buSzPct val="120000"/>
              <a:defRPr/>
            </a:lvl1pPr>
            <a:lvl2pPr>
              <a:buClr>
                <a:schemeClr val="tx2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tx2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863280" cy="4968552"/>
          </a:xfrm>
        </p:spPr>
        <p:txBody>
          <a:bodyPr/>
          <a:lstStyle>
            <a:lvl1pPr>
              <a:buSzPct val="120000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824808" cy="4968552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buClr>
                <a:schemeClr val="accent1"/>
              </a:buCl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tx2"/>
              </a:buClr>
              <a:buSzPct val="120000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791272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3791272" cy="4320479"/>
          </a:xfrm>
        </p:spPr>
        <p:txBody>
          <a:bodyPr/>
          <a:lstStyle>
            <a:lvl1pPr marL="342900" indent="-2286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412776"/>
            <a:ext cx="382480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060848"/>
            <a:ext cx="3824808" cy="4320479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7992888" cy="498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585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C7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500" b="1" baseline="0">
                <a:solidFill>
                  <a:srgbClr val="FFFFFF"/>
                </a:solidFill>
              </a:defRPr>
            </a:lvl1pPr>
          </a:lstStyle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195040" y="2598047"/>
            <a:ext cx="5184577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3607"/>
            <a:ext cx="936104" cy="5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spc="-100" baseline="0">
          <a:ln>
            <a:noFill/>
          </a:ln>
          <a:solidFill>
            <a:schemeClr val="tx2"/>
          </a:solidFill>
          <a:effectLst/>
          <a:latin typeface="Arial Rounded MT Bold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exlibrisgroup.com/mod/resource/view.php?id=10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99592" y="1844824"/>
            <a:ext cx="5544616" cy="1008112"/>
          </a:xfrm>
        </p:spPr>
        <p:txBody>
          <a:bodyPr/>
          <a:lstStyle/>
          <a:p>
            <a:pPr lvl="0" fontAlgn="base"/>
            <a:r>
              <a:rPr lang="fr-BE" sz="4000" dirty="0" smtClean="0"/>
              <a:t>Introduction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084168" y="6520872"/>
            <a:ext cx="231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i="1" dirty="0">
                <a:solidFill>
                  <a:srgbClr val="2F2B20"/>
                </a:solidFill>
              </a:rPr>
              <a:t>Version du 4 novembre 2015</a:t>
            </a:r>
            <a:endParaRPr lang="fr-BE" sz="1400" i="1" dirty="0">
              <a:solidFill>
                <a:srgbClr val="2F2B2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88" y="4090856"/>
            <a:ext cx="2409687" cy="25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75656" y="2636912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3200" b="1" dirty="0">
                <a:solidFill>
                  <a:srgbClr val="3C4457"/>
                </a:solidFill>
              </a:rPr>
              <a:t>(1a) Introduction </a:t>
            </a:r>
            <a:r>
              <a:rPr lang="fr-BE" sz="3200" b="1" dirty="0">
                <a:solidFill>
                  <a:srgbClr val="3C4457"/>
                </a:solidFill>
              </a:rPr>
              <a:t>générale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3200" b="1" dirty="0">
                <a:solidFill>
                  <a:srgbClr val="3C4457"/>
                </a:solidFill>
              </a:rPr>
              <a:t>(1b</a:t>
            </a:r>
            <a:r>
              <a:rPr lang="fr-BE" sz="3200" b="1" dirty="0">
                <a:solidFill>
                  <a:srgbClr val="3C4457"/>
                </a:solidFill>
              </a:rPr>
              <a:t>) Introduction à  SAP @ ULg</a:t>
            </a:r>
          </a:p>
        </p:txBody>
      </p:sp>
    </p:spTree>
    <p:extLst>
      <p:ext uri="{BB962C8B-B14F-4D97-AF65-F5344CB8AC3E}">
        <p14:creationId xmlns:p14="http://schemas.microsoft.com/office/powerpoint/2010/main" val="30054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Cadre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5" y="1052736"/>
            <a:ext cx="7802075" cy="583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19672" y="2348880"/>
            <a:ext cx="54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smtClean="0"/>
              <a:t>La TF </a:t>
            </a:r>
            <a:r>
              <a:rPr lang="fr-BE" sz="2000" dirty="0" err="1" smtClean="0"/>
              <a:t>Acq</a:t>
            </a:r>
            <a:r>
              <a:rPr lang="fr-BE" sz="2000" dirty="0" smtClean="0"/>
              <a:t> fournit un cadre de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C</a:t>
            </a:r>
            <a:r>
              <a:rPr lang="fr-BE" sz="2000" dirty="0" smtClean="0"/>
              <a:t>e cadre n’est pas figé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 dirty="0" smtClean="0"/>
              <a:t>Évolution d’Alma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 dirty="0" smtClean="0"/>
              <a:t>Expérience des acquéreurs et SE sur Alma </a:t>
            </a:r>
          </a:p>
          <a:p>
            <a:pPr lvl="2"/>
            <a:r>
              <a:rPr lang="fr-BE" sz="2000" dirty="0" smtClean="0">
                <a:sym typeface="Wingdings" panose="05000000000000000000" pitchFamily="2" charset="2"/>
              </a:rPr>
              <a:t> retour vers la TF </a:t>
            </a:r>
            <a:r>
              <a:rPr lang="fr-BE" sz="2000" dirty="0" err="1" smtClean="0">
                <a:sym typeface="Wingdings" panose="05000000000000000000" pitchFamily="2" charset="2"/>
              </a:rPr>
              <a:t>Acq</a:t>
            </a:r>
            <a:endParaRPr lang="fr-BE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 dirty="0"/>
              <a:t>É</a:t>
            </a:r>
            <a:r>
              <a:rPr lang="fr-BE" sz="2000" dirty="0" smtClean="0"/>
              <a:t>volution des interfaçages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2000" dirty="0" smtClean="0"/>
              <a:t>…</a:t>
            </a:r>
          </a:p>
          <a:p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 smtClean="0"/>
              <a:t>Mais </a:t>
            </a:r>
            <a:r>
              <a:rPr lang="fr-BE" sz="2000" b="1" u="sng" dirty="0" smtClean="0"/>
              <a:t>le cadre doit être respecté</a:t>
            </a:r>
            <a:r>
              <a:rPr lang="fr-BE" sz="2000" b="1" dirty="0" smtClean="0"/>
              <a:t> 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Évolution en concertation avec les acteurs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6360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 de la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</a:t>
            </a:r>
            <a:r>
              <a:rPr lang="fr-BE" dirty="0" smtClean="0"/>
              <a:t>résentations </a:t>
            </a:r>
            <a:r>
              <a:rPr lang="fr-BE" dirty="0" smtClean="0"/>
              <a:t>PowerPoint</a:t>
            </a:r>
          </a:p>
          <a:p>
            <a:pPr marL="1234440" lvl="2" indent="-457200">
              <a:buSzPct val="100000"/>
              <a:buFont typeface="+mj-lt"/>
              <a:buAutoNum type="arabicParenR"/>
            </a:pPr>
            <a:r>
              <a:rPr lang="fr-BE" sz="1800" dirty="0" smtClean="0"/>
              <a:t>Introduction</a:t>
            </a:r>
          </a:p>
          <a:p>
            <a:pPr marL="1050925" lvl="3" indent="388938">
              <a:buNone/>
            </a:pPr>
            <a:r>
              <a:rPr lang="fr-BE" sz="1600" dirty="0" smtClean="0">
                <a:solidFill>
                  <a:schemeClr val="accent1"/>
                </a:solidFill>
              </a:rPr>
              <a:t>1a</a:t>
            </a:r>
            <a:r>
              <a:rPr lang="fr-BE" sz="1600" dirty="0">
                <a:solidFill>
                  <a:schemeClr val="accent1"/>
                </a:solidFill>
              </a:rPr>
              <a:t>) 	</a:t>
            </a:r>
            <a:r>
              <a:rPr lang="fr-BE" sz="1600" dirty="0" smtClean="0"/>
              <a:t>Introduction générale</a:t>
            </a:r>
            <a:endParaRPr lang="fr-BE" sz="1600" dirty="0"/>
          </a:p>
          <a:p>
            <a:pPr marL="1050925" lvl="3" indent="388938">
              <a:buNone/>
            </a:pPr>
            <a:r>
              <a:rPr lang="fr-BE" sz="1600" dirty="0" smtClean="0">
                <a:solidFill>
                  <a:schemeClr val="accent1"/>
                </a:solidFill>
              </a:rPr>
              <a:t>1b</a:t>
            </a:r>
            <a:r>
              <a:rPr lang="fr-BE" sz="1600" dirty="0">
                <a:solidFill>
                  <a:schemeClr val="accent1"/>
                </a:solidFill>
              </a:rPr>
              <a:t>) 	</a:t>
            </a:r>
            <a:r>
              <a:rPr lang="fr-BE" sz="1600" dirty="0" smtClean="0"/>
              <a:t>Introduction à SAP @ ULg</a:t>
            </a:r>
            <a:endParaRPr lang="fr-BE" sz="1600" dirty="0"/>
          </a:p>
          <a:p>
            <a:pPr marL="1234440" lvl="2" indent="-457200">
              <a:buSzPct val="100000"/>
              <a:buFont typeface="+mj-lt"/>
              <a:buAutoNum type="arabicParenR"/>
            </a:pPr>
            <a:r>
              <a:rPr lang="fr-BE" sz="1800" dirty="0" smtClean="0"/>
              <a:t>Infrastructure</a:t>
            </a:r>
            <a:endParaRPr lang="fr-BE" sz="1800" dirty="0"/>
          </a:p>
          <a:p>
            <a:pPr marL="1050925" lvl="3" indent="388938">
              <a:buNone/>
            </a:pPr>
            <a:r>
              <a:rPr lang="fr-BE" sz="1600" dirty="0" smtClean="0">
                <a:solidFill>
                  <a:schemeClr val="accent1"/>
                </a:solidFill>
              </a:rPr>
              <a:t>2a) 	</a:t>
            </a:r>
            <a:r>
              <a:rPr lang="fr-BE" sz="1600" dirty="0" err="1" smtClean="0"/>
              <a:t>Vendors</a:t>
            </a:r>
            <a:endParaRPr lang="fr-BE" sz="1600" dirty="0"/>
          </a:p>
          <a:p>
            <a:pPr marL="1050925" lvl="3" indent="388938">
              <a:buNone/>
            </a:pPr>
            <a:r>
              <a:rPr lang="fr-BE" sz="1600" dirty="0" smtClean="0">
                <a:solidFill>
                  <a:schemeClr val="accent1"/>
                </a:solidFill>
              </a:rPr>
              <a:t>2b) 	</a:t>
            </a:r>
            <a:r>
              <a:rPr lang="fr-BE" sz="1600" dirty="0" smtClean="0"/>
              <a:t>Funds </a:t>
            </a:r>
            <a:r>
              <a:rPr lang="fr-BE" sz="1600" dirty="0"/>
              <a:t>&amp; </a:t>
            </a:r>
            <a:r>
              <a:rPr lang="fr-BE" sz="1600" dirty="0" err="1"/>
              <a:t>Ledgers</a:t>
            </a:r>
            <a:endParaRPr lang="fr-BE" sz="1600" dirty="0"/>
          </a:p>
          <a:p>
            <a:pPr marL="1234440" lvl="2" indent="-457200">
              <a:buSzPct val="100000"/>
              <a:buFont typeface="+mj-lt"/>
              <a:buAutoNum type="arabicParenR"/>
            </a:pPr>
            <a:r>
              <a:rPr lang="fr-BE" sz="1800" dirty="0" err="1"/>
              <a:t>Purchase</a:t>
            </a:r>
            <a:endParaRPr lang="fr-BE" sz="1800" dirty="0"/>
          </a:p>
          <a:p>
            <a:pPr marL="1234440" lvl="2" indent="-457200">
              <a:buSzPct val="100000"/>
              <a:buFont typeface="+mj-lt"/>
              <a:buAutoNum type="arabicParenR"/>
            </a:pPr>
            <a:r>
              <a:rPr lang="fr-BE" sz="1800" dirty="0" err="1"/>
              <a:t>Receiving</a:t>
            </a:r>
            <a:endParaRPr lang="fr-BE" sz="1800" dirty="0"/>
          </a:p>
          <a:p>
            <a:pPr marL="1234440" lvl="2" indent="-457200">
              <a:buSzPct val="100000"/>
              <a:buFont typeface="+mj-lt"/>
              <a:buAutoNum type="arabicParenR"/>
            </a:pPr>
            <a:r>
              <a:rPr lang="fr-BE" sz="1800" dirty="0" err="1"/>
              <a:t>Invoicing</a:t>
            </a:r>
            <a:endParaRPr lang="fr-BE" sz="1800" dirty="0"/>
          </a:p>
          <a:p>
            <a:endParaRPr lang="fr-BE" dirty="0" smtClean="0"/>
          </a:p>
          <a:p>
            <a:r>
              <a:rPr lang="fr-BE" dirty="0" smtClean="0"/>
              <a:t>Exercices dans Alma </a:t>
            </a:r>
            <a:r>
              <a:rPr lang="fr-BE" dirty="0" err="1" smtClean="0"/>
              <a:t>Sandbox</a:t>
            </a:r>
            <a:endParaRPr lang="fr-BE" dirty="0" smtClean="0"/>
          </a:p>
          <a:p>
            <a:pPr lvl="1"/>
            <a:r>
              <a:rPr lang="fr-BE" dirty="0" smtClean="0"/>
              <a:t>Avec un login personnel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Public cible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7992888" cy="864096"/>
          </a:xfrm>
        </p:spPr>
        <p:txBody>
          <a:bodyPr/>
          <a:lstStyle/>
          <a:p>
            <a:r>
              <a:rPr lang="fr-BE" dirty="0" smtClean="0"/>
              <a:t>Acquéreurs</a:t>
            </a:r>
          </a:p>
          <a:p>
            <a:r>
              <a:rPr lang="fr-BE" dirty="0" smtClean="0"/>
              <a:t>Secrétaire exécutives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498383"/>
              </p:ext>
            </p:extLst>
          </p:nvPr>
        </p:nvGraphicFramePr>
        <p:xfrm>
          <a:off x="251520" y="2107614"/>
          <a:ext cx="8100000" cy="374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/>
                <a:gridCol w="2700000"/>
                <a:gridCol w="2700000"/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Rôles Acquéreurs</a:t>
                      </a:r>
                      <a:endParaRPr lang="fr-B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18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Rôles </a:t>
                      </a:r>
                      <a:r>
                        <a:rPr lang="fr-BE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Secrétaires</a:t>
                      </a:r>
                      <a:r>
                        <a:rPr lang="fr-BE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exécutives</a:t>
                      </a:r>
                      <a:endParaRPr lang="fr-BE" sz="18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BE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marL="288000" lvl="0" indent="-288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Invoice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Operator</a:t>
                      </a:r>
                      <a:endParaRPr lang="fr-BE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8000" lvl="0" indent="-288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Purchasing Manager</a:t>
                      </a:r>
                      <a:endParaRPr lang="fr-BE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8000" lvl="0" indent="-288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Purchasing Operator</a:t>
                      </a:r>
                      <a:endParaRPr lang="fr-BE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8000" lvl="0" indent="-288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Purchasing Operator Extended</a:t>
                      </a:r>
                      <a:endParaRPr lang="fr-BE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8000" lvl="0" indent="-288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Receiving Operator</a:t>
                      </a:r>
                      <a:endParaRPr lang="fr-BE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8000" lvl="0" indent="-288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Selector</a:t>
                      </a:r>
                      <a:endParaRPr lang="fr-BE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8000" lvl="0" indent="-288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BE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B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Profil Global</a:t>
                      </a:r>
                      <a:endParaRPr lang="fr-B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B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Profil Fiscal</a:t>
                      </a:r>
                      <a:endParaRPr lang="fr-B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Fiscal Period Manager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Fund Manager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Invoice Manager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Invoice Operator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Invoice Operator Extended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Ledger Manager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Purchasing Manager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Purchasing Operator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Purchasing Operator Extended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Receiving Operator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Selector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fr-BE" sz="1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Vendor</a:t>
                      </a:r>
                      <a:r>
                        <a:rPr lang="fr-BE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Manager</a:t>
                      </a:r>
                      <a:endParaRPr lang="fr-B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Fiscal Period Manager</a:t>
                      </a: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Fund Manager</a:t>
                      </a: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Invoice Manager</a:t>
                      </a: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Invoice Operator</a:t>
                      </a: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Invoice Operator Extended</a:t>
                      </a: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Ledger Manager</a:t>
                      </a: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Selector</a:t>
                      </a: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000" lvl="0" indent="-288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fr-BE" sz="1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Vendor</a:t>
                      </a:r>
                      <a:r>
                        <a:rPr lang="fr-BE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BE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Manager</a:t>
                      </a: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1043608" y="6165304"/>
            <a:ext cx="7128792" cy="507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fr-BE" sz="1800" dirty="0" smtClean="0"/>
              <a:t>Nombre estimé à l’origine : +/- 15 personnes pour l’ensemble du Réseau</a:t>
            </a: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16717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Vocabulaire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dirty="0" smtClean="0"/>
              <a:t>EDI </a:t>
            </a:r>
            <a:r>
              <a:rPr lang="fr-BE" sz="1800" dirty="0"/>
              <a:t>= </a:t>
            </a:r>
            <a:r>
              <a:rPr lang="fr-BE" sz="1800" dirty="0" err="1"/>
              <a:t>Electronic</a:t>
            </a:r>
            <a:r>
              <a:rPr lang="fr-BE" sz="1800" dirty="0"/>
              <a:t> Data </a:t>
            </a:r>
            <a:r>
              <a:rPr lang="fr-BE" sz="1800" dirty="0" err="1"/>
              <a:t>Interchange</a:t>
            </a:r>
            <a:r>
              <a:rPr lang="fr-BE" sz="1800" dirty="0"/>
              <a:t> = Échange de Données Électroniques</a:t>
            </a:r>
          </a:p>
          <a:p>
            <a:r>
              <a:rPr lang="fr-BE" sz="1800" dirty="0"/>
              <a:t>EOD = Embedded </a:t>
            </a:r>
            <a:r>
              <a:rPr lang="fr-BE" sz="1800" dirty="0" err="1"/>
              <a:t>Order</a:t>
            </a:r>
            <a:r>
              <a:rPr lang="fr-BE" sz="1800" dirty="0"/>
              <a:t> Data = </a:t>
            </a:r>
            <a:r>
              <a:rPr lang="fr-BE" sz="1800" dirty="0" smtClean="0"/>
              <a:t>Données </a:t>
            </a:r>
            <a:r>
              <a:rPr lang="fr-BE" sz="1800" dirty="0"/>
              <a:t>de commande intégrées</a:t>
            </a:r>
          </a:p>
          <a:p>
            <a:r>
              <a:rPr lang="fr-BE" sz="1800" dirty="0"/>
              <a:t>ERP = Enterprise Resource Planning  = Progiciel de gestion intégré (à l’ULg = SAP)</a:t>
            </a:r>
          </a:p>
          <a:p>
            <a:r>
              <a:rPr lang="fr-BE" sz="1800" dirty="0"/>
              <a:t>Funds = Fonds, budget = OTP </a:t>
            </a:r>
          </a:p>
          <a:p>
            <a:r>
              <a:rPr lang="fr-BE" sz="1800" dirty="0" err="1" smtClean="0"/>
              <a:t>Ledger</a:t>
            </a:r>
            <a:r>
              <a:rPr lang="fr-BE" sz="1800" dirty="0" smtClean="0"/>
              <a:t> </a:t>
            </a:r>
            <a:r>
              <a:rPr lang="fr-BE" sz="1800" dirty="0"/>
              <a:t>= </a:t>
            </a:r>
            <a:r>
              <a:rPr lang="fr-BE" sz="1800" dirty="0" smtClean="0"/>
              <a:t>Registre</a:t>
            </a:r>
            <a:r>
              <a:rPr lang="fr-BE" sz="1800" dirty="0"/>
              <a:t>, grand livre de comptes</a:t>
            </a:r>
          </a:p>
          <a:p>
            <a:r>
              <a:rPr lang="fr-BE" sz="1800" dirty="0" smtClean="0"/>
              <a:t>PO </a:t>
            </a:r>
            <a:r>
              <a:rPr lang="fr-BE" sz="1800" dirty="0"/>
              <a:t>line = </a:t>
            </a:r>
            <a:r>
              <a:rPr lang="fr-BE" sz="1800" dirty="0" err="1"/>
              <a:t>Purchase</a:t>
            </a:r>
            <a:r>
              <a:rPr lang="fr-BE" sz="1800" dirty="0"/>
              <a:t> </a:t>
            </a:r>
            <a:r>
              <a:rPr lang="fr-BE" sz="1800" dirty="0" err="1"/>
              <a:t>Order</a:t>
            </a:r>
            <a:r>
              <a:rPr lang="fr-BE" sz="1800" dirty="0"/>
              <a:t> line = Ligne de </a:t>
            </a:r>
            <a:r>
              <a:rPr lang="fr-BE" sz="1800" dirty="0" smtClean="0"/>
              <a:t>commande</a:t>
            </a:r>
          </a:p>
          <a:p>
            <a:r>
              <a:rPr lang="fr-BE" sz="1800" dirty="0"/>
              <a:t>PO = </a:t>
            </a:r>
            <a:r>
              <a:rPr lang="fr-BE" sz="1800" dirty="0" err="1"/>
              <a:t>Purchase</a:t>
            </a:r>
            <a:r>
              <a:rPr lang="fr-BE" sz="1800" dirty="0"/>
              <a:t> </a:t>
            </a:r>
            <a:r>
              <a:rPr lang="fr-BE" sz="1800" dirty="0" err="1"/>
              <a:t>Order</a:t>
            </a:r>
            <a:r>
              <a:rPr lang="fr-BE" sz="1800" dirty="0"/>
              <a:t> = Commande (1 PO = 1 bon de commande)</a:t>
            </a:r>
          </a:p>
          <a:p>
            <a:r>
              <a:rPr lang="fr-BE" sz="1800" dirty="0" smtClean="0"/>
              <a:t>Packaging </a:t>
            </a:r>
            <a:r>
              <a:rPr lang="fr-BE" sz="1800" dirty="0"/>
              <a:t>= Rassemblement (de plusieurs PO Lines pour former une PO)</a:t>
            </a:r>
          </a:p>
          <a:p>
            <a:r>
              <a:rPr lang="fr-BE" sz="1800" dirty="0" smtClean="0"/>
              <a:t>Standing </a:t>
            </a:r>
            <a:r>
              <a:rPr lang="fr-BE" sz="1800" dirty="0" err="1"/>
              <a:t>Order</a:t>
            </a:r>
            <a:r>
              <a:rPr lang="fr-BE" sz="1800" dirty="0"/>
              <a:t> = </a:t>
            </a:r>
            <a:r>
              <a:rPr lang="fr-BE" sz="1800" dirty="0" smtClean="0"/>
              <a:t>Ordre </a:t>
            </a:r>
            <a:r>
              <a:rPr lang="fr-BE" sz="1800" dirty="0"/>
              <a:t>permanent</a:t>
            </a:r>
          </a:p>
          <a:p>
            <a:r>
              <a:rPr lang="fr-BE" sz="1800" dirty="0"/>
              <a:t>VAT = TVA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95525" y="2708920"/>
            <a:ext cx="7836024" cy="1080120"/>
          </a:xfrm>
        </p:spPr>
        <p:txBody>
          <a:bodyPr/>
          <a:lstStyle/>
          <a:p>
            <a:pPr lvl="0" fontAlgn="base"/>
            <a:r>
              <a:rPr lang="fr-BE" dirty="0" smtClean="0"/>
              <a:t> (1b) Introduction à  SAP </a:t>
            </a:r>
            <a:r>
              <a:rPr lang="fr-BE" dirty="0"/>
              <a:t>@</a:t>
            </a:r>
            <a:r>
              <a:rPr lang="fr-BE" dirty="0" smtClean="0"/>
              <a:t> ULg</a:t>
            </a:r>
            <a:endParaRPr lang="fr-BE" sz="2400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0"/>
            <a:ext cx="3473886" cy="98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5616" y="3668831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spc="-100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(</a:t>
            </a:r>
            <a:r>
              <a:rPr lang="fr-FR" sz="2000" i="1" spc="-100" dirty="0" err="1" smtClean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Systems</a:t>
            </a:r>
            <a:r>
              <a:rPr lang="fr-FR" sz="2000" i="1" spc="-100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, Applications and </a:t>
            </a:r>
            <a:r>
              <a:rPr lang="fr-FR" sz="2000" i="1" spc="-100" dirty="0" err="1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Products</a:t>
            </a:r>
            <a:r>
              <a:rPr lang="fr-FR" sz="2000" i="1" spc="-100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 for data </a:t>
            </a:r>
            <a:r>
              <a:rPr lang="fr-FR" sz="2000" i="1" spc="-100" dirty="0" err="1" smtClean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processing</a:t>
            </a:r>
            <a:r>
              <a:rPr lang="fr-FR" sz="2000" i="1" spc="-100" dirty="0" smtClean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)</a:t>
            </a:r>
          </a:p>
          <a:p>
            <a:endParaRPr lang="fr-FR" sz="1600" dirty="0" smtClean="0"/>
          </a:p>
          <a:p>
            <a:r>
              <a:rPr lang="fr-FR" sz="1600" dirty="0"/>
              <a:t/>
            </a:r>
            <a:br>
              <a:rPr lang="fr-FR" sz="1600" dirty="0"/>
            </a:br>
            <a:r>
              <a:rPr lang="fr-FR" sz="2000" dirty="0"/>
              <a:t> 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fr-BE" sz="2000" i="1" dirty="0" smtClean="0">
                <a:solidFill>
                  <a:schemeClr val="bg1">
                    <a:lumMod val="50000"/>
                  </a:schemeClr>
                </a:solidFill>
              </a:rPr>
              <a:t>Système </a:t>
            </a:r>
            <a:r>
              <a:rPr lang="fr-BE" sz="2000" i="1" dirty="0">
                <a:solidFill>
                  <a:schemeClr val="bg1">
                    <a:lumMod val="50000"/>
                  </a:schemeClr>
                </a:solidFill>
              </a:rPr>
              <a:t>de gestion centralisé budgétaire et comptable</a:t>
            </a:r>
            <a:endParaRPr lang="fr-BE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SAP - Principes de base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>
            <a:normAutofit/>
          </a:bodyPr>
          <a:lstStyle/>
          <a:p>
            <a:pPr algn="just"/>
            <a:r>
              <a:rPr lang="fr-BE" sz="1800" dirty="0"/>
              <a:t>Obligation depuis 2002 de passer toutes les opérations comptables via SAP</a:t>
            </a:r>
            <a:r>
              <a:rPr lang="fr-BE" sz="1800" dirty="0" smtClean="0"/>
              <a:t>.</a:t>
            </a:r>
          </a:p>
          <a:p>
            <a:pPr algn="just"/>
            <a:r>
              <a:rPr lang="fr-BE" sz="1800" dirty="0" smtClean="0"/>
              <a:t>Systématisation </a:t>
            </a:r>
            <a:r>
              <a:rPr lang="fr-BE" sz="1800" dirty="0"/>
              <a:t>et uniformisation des bons de commande : tout achat doit faire l’objet d’une création de bon de commande dans le système de </a:t>
            </a:r>
            <a:r>
              <a:rPr lang="fr-BE" sz="1800" dirty="0" smtClean="0"/>
              <a:t>gestion. </a:t>
            </a:r>
            <a:r>
              <a:rPr lang="fr-BE" sz="1800" dirty="0"/>
              <a:t>Le bon de commande envoyé au fournisseur doit porter le N° officiel de la commande SAP</a:t>
            </a:r>
            <a:r>
              <a:rPr lang="fr-BE" sz="1800" dirty="0" smtClean="0"/>
              <a:t>.</a:t>
            </a:r>
            <a:endParaRPr lang="fr-BE" sz="1800" dirty="0"/>
          </a:p>
          <a:p>
            <a:pPr algn="just"/>
            <a:r>
              <a:rPr lang="fr-BE" sz="1800" dirty="0" smtClean="0"/>
              <a:t>Notion </a:t>
            </a:r>
            <a:r>
              <a:rPr lang="fr-BE" sz="1800" dirty="0"/>
              <a:t>de réception de biens ou services </a:t>
            </a:r>
          </a:p>
          <a:p>
            <a:pPr algn="just"/>
            <a:r>
              <a:rPr lang="fr-BE" sz="1800" dirty="0" smtClean="0"/>
              <a:t>Centralisation </a:t>
            </a:r>
            <a:r>
              <a:rPr lang="fr-BE" sz="1800" dirty="0"/>
              <a:t>de l’encodage auprès des secrétaires exécutifs de toutes les fonctions liées aux achats au sein du département (bon de commande, réception, validation des factures…) </a:t>
            </a:r>
          </a:p>
          <a:p>
            <a:pPr algn="just"/>
            <a:r>
              <a:rPr lang="fr-BE" sz="1800" dirty="0" smtClean="0"/>
              <a:t>En </a:t>
            </a:r>
            <a:r>
              <a:rPr lang="fr-BE" sz="1800" dirty="0"/>
              <a:t>principe, seules les notes de débours et les notes de frais peuvent être directement saisies en comptabilité générale, sans passer par un bon de commande </a:t>
            </a:r>
          </a:p>
          <a:p>
            <a:pPr algn="just"/>
            <a:r>
              <a:rPr lang="fr-BE" sz="1800" dirty="0" smtClean="0"/>
              <a:t>Contrôle </a:t>
            </a:r>
            <a:r>
              <a:rPr lang="fr-BE" sz="1800" dirty="0"/>
              <a:t>automatique des disponibilités budgétaires pour tous les projets </a:t>
            </a:r>
          </a:p>
          <a:p>
            <a:pPr algn="just"/>
            <a:r>
              <a:rPr lang="fr-BE" sz="1800" dirty="0" smtClean="0"/>
              <a:t>Factures </a:t>
            </a:r>
            <a:r>
              <a:rPr lang="fr-BE" sz="1800" dirty="0"/>
              <a:t>centralisées et scannées </a:t>
            </a:r>
          </a:p>
          <a:p>
            <a:pPr algn="just"/>
            <a:r>
              <a:rPr lang="fr-BE" sz="1800" dirty="0" smtClean="0"/>
              <a:t>Pas </a:t>
            </a:r>
            <a:r>
              <a:rPr lang="fr-BE" sz="1800" dirty="0"/>
              <a:t>d’approbation formelle sur les factures dans la plupart des cas. </a:t>
            </a:r>
          </a:p>
          <a:p>
            <a:pPr algn="just"/>
            <a:endParaRPr lang="fr-BE" dirty="0" smtClean="0"/>
          </a:p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936104"/>
          </a:xfrm>
        </p:spPr>
        <p:txBody>
          <a:bodyPr/>
          <a:lstStyle/>
          <a:p>
            <a:r>
              <a:rPr lang="fr-BE" dirty="0"/>
              <a:t>SAP - Principes de base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7"/>
          <a:stretch/>
        </p:blipFill>
        <p:spPr bwMode="auto">
          <a:xfrm>
            <a:off x="1115616" y="1114478"/>
            <a:ext cx="692908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3688" y="6165304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Bulle ronde 5"/>
          <p:cNvSpPr/>
          <p:nvPr/>
        </p:nvSpPr>
        <p:spPr>
          <a:xfrm rot="635596">
            <a:off x="6516216" y="116632"/>
            <a:ext cx="1800200" cy="864096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 rot="992040">
            <a:off x="6669958" y="3448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i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Commandes</a:t>
            </a:r>
            <a:endParaRPr lang="fr-BE" b="1" i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SAP – Principes de bases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36937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7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SAP – Principes de bases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40"/>
          <a:stretch/>
        </p:blipFill>
        <p:spPr bwMode="auto">
          <a:xfrm>
            <a:off x="24780" y="1628986"/>
            <a:ext cx="7660506" cy="251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11760" y="1628800"/>
            <a:ext cx="1800200" cy="287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Bulle ronde 7"/>
          <p:cNvSpPr/>
          <p:nvPr/>
        </p:nvSpPr>
        <p:spPr>
          <a:xfrm rot="635596">
            <a:off x="5561602" y="252707"/>
            <a:ext cx="1800200" cy="864096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B050"/>
              </a:solidFill>
            </a:endParaRPr>
          </a:p>
        </p:txBody>
      </p:sp>
      <p:sp>
        <p:nvSpPr>
          <p:cNvPr id="9" name="Bulle ronde 8"/>
          <p:cNvSpPr/>
          <p:nvPr/>
        </p:nvSpPr>
        <p:spPr>
          <a:xfrm rot="635596">
            <a:off x="6664957" y="894257"/>
            <a:ext cx="1800200" cy="864096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 rot="992040">
            <a:off x="5769600" y="35508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i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Réception</a:t>
            </a:r>
            <a:endParaRPr lang="fr-BE" b="1" i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ZoneTexte 10"/>
          <p:cNvSpPr txBox="1"/>
          <p:nvPr/>
        </p:nvSpPr>
        <p:spPr>
          <a:xfrm rot="992040">
            <a:off x="6950960" y="11267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i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Facturation</a:t>
            </a:r>
            <a:endParaRPr lang="fr-BE" b="1" i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0261" y="4653136"/>
            <a:ext cx="72721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/>
              <a:t>Le secrétaire exécutif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assure le suivi des bons de </a:t>
            </a:r>
            <a:r>
              <a:rPr lang="fr-BE" dirty="0" smtClean="0"/>
              <a:t>commande,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centralise </a:t>
            </a:r>
            <a:r>
              <a:rPr lang="fr-BE" dirty="0"/>
              <a:t>les bordereaux de </a:t>
            </a:r>
            <a:r>
              <a:rPr lang="fr-BE" dirty="0" smtClean="0"/>
              <a:t>réception,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assure </a:t>
            </a:r>
            <a:r>
              <a:rPr lang="fr-BE" dirty="0"/>
              <a:t>la réception des marchandises dans </a:t>
            </a:r>
            <a:r>
              <a:rPr lang="fr-BE" dirty="0" smtClean="0"/>
              <a:t>SAP,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réconcilie </a:t>
            </a:r>
            <a:r>
              <a:rPr lang="fr-BE" dirty="0"/>
              <a:t>(justifie) les éventuelles différences entre les bons de commande, les bordereaux de réception et les </a:t>
            </a:r>
            <a:r>
              <a:rPr lang="fr-BE" dirty="0" smtClean="0"/>
              <a:t>factures,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Et valide </a:t>
            </a:r>
            <a:r>
              <a:rPr lang="fr-BE" dirty="0"/>
              <a:t>celles-ci si elles sont bloquées par le système. </a:t>
            </a:r>
          </a:p>
          <a:p>
            <a:endParaRPr lang="fr-BE" dirty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87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SAP - Interface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8504"/>
            <a:ext cx="5880804" cy="529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453480" y="3212975"/>
            <a:ext cx="3384376" cy="756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à coins arrondis 7"/>
          <p:cNvSpPr/>
          <p:nvPr/>
        </p:nvSpPr>
        <p:spPr>
          <a:xfrm>
            <a:off x="484734" y="4653136"/>
            <a:ext cx="3384376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3995937" y="332272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Zone de commande, réception, justification et validation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67944" y="5157192"/>
            <a:ext cx="345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Zone de consultation des comptes</a:t>
            </a:r>
          </a:p>
          <a:p>
            <a:r>
              <a:rPr lang="fr-BE" dirty="0">
                <a:solidFill>
                  <a:srgbClr val="FF0000"/>
                </a:solidFill>
              </a:rPr>
              <a:t>e</a:t>
            </a:r>
            <a:r>
              <a:rPr lang="fr-BE" dirty="0" smtClean="0">
                <a:solidFill>
                  <a:srgbClr val="FF0000"/>
                </a:solidFill>
              </a:rPr>
              <a:t>t </a:t>
            </a:r>
            <a:r>
              <a:rPr lang="fr-BE" dirty="0" err="1" smtClean="0">
                <a:solidFill>
                  <a:srgbClr val="FF0000"/>
                </a:solidFill>
              </a:rPr>
              <a:t>reporting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620000" cy="2016224"/>
          </a:xfrm>
        </p:spPr>
        <p:txBody>
          <a:bodyPr/>
          <a:lstStyle/>
          <a:p>
            <a:pPr lvl="0" fontAlgn="base"/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(</a:t>
            </a:r>
            <a:r>
              <a:rPr lang="fr-BE" dirty="0" smtClean="0"/>
              <a:t>1a) Introduction </a:t>
            </a:r>
            <a:r>
              <a:rPr lang="fr-BE" dirty="0"/>
              <a:t>générale</a:t>
            </a:r>
            <a:br>
              <a:rPr lang="fr-BE" dirty="0"/>
            </a:br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293096"/>
            <a:ext cx="3296216" cy="205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SAP Concordance ALMA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3985"/>
            <a:ext cx="5400600" cy="549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4"/>
          <a:stretch/>
        </p:blipFill>
        <p:spPr bwMode="auto">
          <a:xfrm>
            <a:off x="2769282" y="3969060"/>
            <a:ext cx="5836964" cy="20162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323528" y="6381328"/>
            <a:ext cx="20162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Connecteur droit avec flèche 8"/>
          <p:cNvCxnSpPr>
            <a:stCxn id="12" idx="5"/>
          </p:cNvCxnSpPr>
          <p:nvPr/>
        </p:nvCxnSpPr>
        <p:spPr>
          <a:xfrm>
            <a:off x="1980859" y="2429624"/>
            <a:ext cx="3599253" cy="24395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259904" y="2060848"/>
            <a:ext cx="20162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362572" y="5423098"/>
            <a:ext cx="5176192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580112" y="5085184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668344" y="5301208"/>
            <a:ext cx="9424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0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SAP Concordance ALMA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84636"/>
            <a:ext cx="5037399" cy="45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79"/>
          <a:stretch/>
        </p:blipFill>
        <p:spPr bwMode="auto">
          <a:xfrm>
            <a:off x="-1" y="1181738"/>
            <a:ext cx="6655981" cy="87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3"/>
          <a:stretch/>
        </p:blipFill>
        <p:spPr bwMode="auto">
          <a:xfrm>
            <a:off x="6660232" y="1181738"/>
            <a:ext cx="2050773" cy="87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339752" y="4005064"/>
            <a:ext cx="988237" cy="43204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0" y="1412776"/>
            <a:ext cx="9716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51520" y="1811301"/>
            <a:ext cx="122413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403648" y="2564904"/>
            <a:ext cx="143022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7596336" y="1412776"/>
            <a:ext cx="1114669" cy="398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/>
          <p:cNvCxnSpPr>
            <a:stCxn id="13" idx="5"/>
          </p:cNvCxnSpPr>
          <p:nvPr/>
        </p:nvCxnSpPr>
        <p:spPr>
          <a:xfrm flipH="1">
            <a:off x="6444208" y="1752938"/>
            <a:ext cx="2103558" cy="4556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796136" y="652534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69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SAP Concordance ALMA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86824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2348880"/>
            <a:ext cx="2160240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827584" y="5229200"/>
            <a:ext cx="21602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827584" y="5589240"/>
            <a:ext cx="24482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droite 10"/>
          <p:cNvSpPr/>
          <p:nvPr/>
        </p:nvSpPr>
        <p:spPr>
          <a:xfrm>
            <a:off x="395536" y="2204864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3923928" y="5817185"/>
            <a:ext cx="282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Acquisitions documentaires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19672" y="1772816"/>
            <a:ext cx="1755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/>
              <a:t>BUDGET « O » BST</a:t>
            </a:r>
            <a:endParaRPr lang="fr-BE" sz="16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987824" y="4221088"/>
            <a:ext cx="1224136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987824" y="5301208"/>
            <a:ext cx="936104" cy="6646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275856" y="5787516"/>
            <a:ext cx="504056" cy="178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44008" y="1556792"/>
            <a:ext cx="1584176" cy="38530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03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SAP Concordance ALMA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7" y="1257697"/>
            <a:ext cx="7128792" cy="53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403648" y="1268760"/>
            <a:ext cx="23042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 droite 5"/>
          <p:cNvSpPr/>
          <p:nvPr/>
        </p:nvSpPr>
        <p:spPr>
          <a:xfrm>
            <a:off x="107504" y="6309320"/>
            <a:ext cx="36004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4788024" y="1628800"/>
            <a:ext cx="2531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b="1" i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Dépenses </a:t>
            </a:r>
            <a:r>
              <a:rPr lang="fr-BE" b="1" i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réalisées</a:t>
            </a:r>
          </a:p>
          <a:p>
            <a:pPr algn="ctr"/>
            <a:r>
              <a:rPr lang="fr-BE" b="1" i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Validation de la facture</a:t>
            </a:r>
            <a:endParaRPr lang="fr-BE" b="1" i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123728" y="6165304"/>
            <a:ext cx="1008112" cy="2880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1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 workflows…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71450" indent="-171450"/>
            <a:r>
              <a:rPr lang="fr-BE" b="1" dirty="0" smtClean="0"/>
              <a:t>Simples</a:t>
            </a:r>
            <a:r>
              <a:rPr lang="fr-BE" dirty="0" smtClean="0"/>
              <a:t>… </a:t>
            </a:r>
            <a:r>
              <a:rPr lang="fr-BE" dirty="0"/>
              <a:t>mais </a:t>
            </a:r>
            <a:r>
              <a:rPr lang="fr-BE" b="1" dirty="0"/>
              <a:t>plus </a:t>
            </a:r>
            <a:r>
              <a:rPr lang="fr-BE" b="1" dirty="0" smtClean="0"/>
              <a:t>complexes</a:t>
            </a:r>
            <a:r>
              <a:rPr lang="fr-BE" dirty="0" smtClean="0"/>
              <a:t> </a:t>
            </a:r>
            <a:r>
              <a:rPr lang="fr-BE" dirty="0"/>
              <a:t>que ce qui se faisait sous Aleph</a:t>
            </a:r>
          </a:p>
          <a:p>
            <a:pPr marL="628650" lvl="1" indent="-171450"/>
            <a:r>
              <a:rPr lang="fr-BE" dirty="0" smtClean="0"/>
              <a:t>car finis et aboutis</a:t>
            </a:r>
            <a:endParaRPr lang="fr-BE" dirty="0"/>
          </a:p>
          <a:p>
            <a:pPr marL="1085850" lvl="2" indent="-171450"/>
            <a:r>
              <a:rPr lang="fr-BE" dirty="0"/>
              <a:t>Factures </a:t>
            </a:r>
            <a:r>
              <a:rPr lang="fr-BE" dirty="0" smtClean="0"/>
              <a:t>!</a:t>
            </a:r>
          </a:p>
          <a:p>
            <a:pPr marL="720090" lvl="1" indent="-171450"/>
            <a:r>
              <a:rPr lang="fr-BE" dirty="0" smtClean="0"/>
              <a:t>étape </a:t>
            </a:r>
            <a:r>
              <a:rPr lang="fr-BE" dirty="0"/>
              <a:t>SAP à </a:t>
            </a:r>
            <a:r>
              <a:rPr lang="fr-BE" dirty="0" smtClean="0"/>
              <a:t>intégrer</a:t>
            </a:r>
            <a:endParaRPr lang="fr-BE" dirty="0"/>
          </a:p>
          <a:p>
            <a:pPr marL="994410" lvl="2" indent="-171450"/>
            <a:r>
              <a:rPr lang="fr-BE" dirty="0"/>
              <a:t>Interfaçage en cours</a:t>
            </a:r>
          </a:p>
          <a:p>
            <a:pPr marL="171450" indent="-171450"/>
            <a:endParaRPr lang="fr-BE" dirty="0"/>
          </a:p>
          <a:p>
            <a:pPr marL="171450" indent="-171450"/>
            <a:r>
              <a:rPr lang="fr-BE" dirty="0" smtClean="0"/>
              <a:t>Pour bien les maîtriser :</a:t>
            </a:r>
          </a:p>
          <a:p>
            <a:pPr marL="468630" lvl="1" indent="-171450"/>
            <a:r>
              <a:rPr lang="fr-BE" sz="2200" b="1" dirty="0" smtClean="0"/>
              <a:t>Régularité</a:t>
            </a:r>
          </a:p>
          <a:p>
            <a:pPr marL="834390" lvl="2" indent="-171450"/>
            <a:r>
              <a:rPr lang="fr-BE" dirty="0"/>
              <a:t>L</a:t>
            </a:r>
            <a:r>
              <a:rPr lang="fr-BE" dirty="0" smtClean="0"/>
              <a:t>es acquéreurs sporadiques (« en soutien ») pourraient avoir plus de difficultés</a:t>
            </a:r>
          </a:p>
          <a:p>
            <a:pPr marL="468630" lvl="1" indent="-171450"/>
            <a:r>
              <a:rPr lang="fr-BE" sz="2200" b="1" dirty="0" smtClean="0"/>
              <a:t>Systématique </a:t>
            </a:r>
            <a:endParaRPr lang="fr-BE" b="1" dirty="0" smtClean="0"/>
          </a:p>
          <a:p>
            <a:pPr marL="834390" lvl="2" indent="-171450"/>
            <a:r>
              <a:rPr lang="fr-BE" dirty="0" smtClean="0"/>
              <a:t>Cohérence dans le travail -&gt; risque d’erreur et de perte de temps</a:t>
            </a:r>
          </a:p>
          <a:p>
            <a:pPr marL="468630" lvl="1" indent="-171450"/>
            <a:endParaRPr lang="fr-BE" dirty="0" smtClean="0"/>
          </a:p>
          <a:p>
            <a:pPr marL="171450" indent="-171450"/>
            <a:r>
              <a:rPr lang="fr-BE" dirty="0" smtClean="0"/>
              <a:t>Pour </a:t>
            </a:r>
            <a:r>
              <a:rPr lang="fr-BE" b="1" u="sng" dirty="0"/>
              <a:t>TOUTES</a:t>
            </a:r>
            <a:r>
              <a:rPr lang="fr-BE" b="1" dirty="0"/>
              <a:t> les ressources documentaires acquises par/pour le RB </a:t>
            </a:r>
            <a:r>
              <a:rPr lang="fr-BE" dirty="0"/>
              <a:t>: </a:t>
            </a:r>
            <a:r>
              <a:rPr lang="fr-BE" dirty="0" smtClean="0"/>
              <a:t>livres, </a:t>
            </a:r>
            <a:r>
              <a:rPr lang="fr-BE" dirty="0" err="1" smtClean="0"/>
              <a:t>ebooks</a:t>
            </a:r>
            <a:r>
              <a:rPr lang="fr-BE" dirty="0"/>
              <a:t>, périodiques, </a:t>
            </a:r>
            <a:r>
              <a:rPr lang="fr-BE" dirty="0" err="1"/>
              <a:t>ejournals</a:t>
            </a:r>
            <a:r>
              <a:rPr lang="fr-BE" dirty="0"/>
              <a:t>, BDD, cartes, archives en ligne, débours</a:t>
            </a:r>
            <a:r>
              <a:rPr lang="fr-BE" dirty="0" smtClean="0"/>
              <a:t>…</a:t>
            </a:r>
          </a:p>
          <a:p>
            <a:pPr marL="171450" indent="-171450"/>
            <a:endParaRPr lang="fr-BE" dirty="0"/>
          </a:p>
          <a:p>
            <a:pPr marL="171450" indent="-171450"/>
            <a:r>
              <a:rPr lang="fr-BE" dirty="0" smtClean="0"/>
              <a:t>Les dons et visas des ouvrages n’ont pas besoin de passer par les Acquisitions (les périodiques bien, cf. traitement au niveau RM </a:t>
            </a:r>
            <a:r>
              <a:rPr lang="fr-BE" dirty="0" err="1" smtClean="0"/>
              <a:t>Print</a:t>
            </a:r>
            <a:r>
              <a:rPr lang="fr-BE" dirty="0" smtClean="0"/>
              <a:t> Serials) 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smtClean="0"/>
              <a:t>Alma @ ULg - Acquisitions - (1a) et (1b) 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Workflow Achat dans Alma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16002"/>
            <a:ext cx="5040560" cy="59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Workflow </a:t>
            </a:r>
            <a:r>
              <a:rPr lang="fr-BE" dirty="0" smtClean="0"/>
              <a:t>Facturation dans </a:t>
            </a:r>
            <a:r>
              <a:rPr lang="fr-BE" dirty="0"/>
              <a:t>Alma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35" y="953344"/>
            <a:ext cx="498802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4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Plus simple avec : les EDI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dirty="0" smtClean="0"/>
              <a:t>Protocole </a:t>
            </a:r>
            <a:r>
              <a:rPr lang="fr-BE" sz="1800" b="1" dirty="0" smtClean="0"/>
              <a:t>EDI</a:t>
            </a:r>
            <a:r>
              <a:rPr lang="fr-BE" sz="1800" dirty="0" smtClean="0"/>
              <a:t> (Échange </a:t>
            </a:r>
            <a:r>
              <a:rPr lang="fr-BE" sz="1800" dirty="0"/>
              <a:t>de </a:t>
            </a:r>
            <a:r>
              <a:rPr lang="fr-BE" sz="1800" dirty="0" smtClean="0"/>
              <a:t>Données </a:t>
            </a:r>
            <a:r>
              <a:rPr lang="fr-BE" sz="1800" dirty="0"/>
              <a:t>I</a:t>
            </a:r>
            <a:r>
              <a:rPr lang="fr-BE" sz="1800" dirty="0" smtClean="0"/>
              <a:t>nformatisé)</a:t>
            </a:r>
          </a:p>
          <a:p>
            <a:pPr lvl="1"/>
            <a:r>
              <a:rPr lang="fr-BE" sz="1600" dirty="0"/>
              <a:t>L</a:t>
            </a:r>
            <a:r>
              <a:rPr lang="fr-BE" sz="1600" dirty="0" smtClean="0"/>
              <a:t>’EDI </a:t>
            </a:r>
            <a:r>
              <a:rPr lang="fr-BE" sz="1600" dirty="0"/>
              <a:t>remplace les lettres, les fax et les courriels. </a:t>
            </a:r>
            <a:endParaRPr lang="fr-BE" sz="1600" dirty="0" smtClean="0"/>
          </a:p>
          <a:p>
            <a:pPr lvl="1"/>
            <a:r>
              <a:rPr lang="fr-BE" sz="1600" dirty="0" smtClean="0"/>
              <a:t>Même </a:t>
            </a:r>
            <a:r>
              <a:rPr lang="fr-BE" sz="1600" dirty="0"/>
              <a:t>si </a:t>
            </a:r>
            <a:r>
              <a:rPr lang="fr-BE" sz="1600" dirty="0" smtClean="0"/>
              <a:t>une commande est envoyée par e-mail, il y a toujours une opération manuelle par la suite côté fournisseur </a:t>
            </a:r>
            <a:r>
              <a:rPr lang="fr-BE" sz="1600" dirty="0" smtClean="0"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fr-BE" sz="1400" dirty="0" smtClean="0"/>
              <a:t>traitement de la commande ralenti </a:t>
            </a:r>
          </a:p>
          <a:p>
            <a:pPr lvl="2"/>
            <a:r>
              <a:rPr lang="fr-BE" sz="1400" dirty="0" smtClean="0"/>
              <a:t>risques d’erreurs possibles</a:t>
            </a:r>
            <a:endParaRPr lang="fr-BE" sz="1400" dirty="0"/>
          </a:p>
          <a:p>
            <a:pPr lvl="1"/>
            <a:r>
              <a:rPr lang="fr-BE" sz="1600" dirty="0" smtClean="0"/>
              <a:t>Au </a:t>
            </a:r>
            <a:r>
              <a:rPr lang="fr-BE" sz="1600" dirty="0"/>
              <a:t>contraire, </a:t>
            </a:r>
            <a:r>
              <a:rPr lang="fr-BE" sz="1600" dirty="0" smtClean="0"/>
              <a:t>avec l’EDI, les commandes/factures </a:t>
            </a:r>
            <a:r>
              <a:rPr lang="fr-BE" sz="1600" dirty="0"/>
              <a:t>peuvent être </a:t>
            </a:r>
            <a:r>
              <a:rPr lang="fr-BE" sz="1600" dirty="0" smtClean="0"/>
              <a:t>transmises </a:t>
            </a:r>
            <a:r>
              <a:rPr lang="fr-BE" sz="1600" dirty="0"/>
              <a:t>directement vers l’application appropriée </a:t>
            </a:r>
            <a:r>
              <a:rPr lang="fr-BE" sz="1600" dirty="0" smtClean="0"/>
              <a:t>du </a:t>
            </a:r>
            <a:r>
              <a:rPr lang="fr-BE" sz="1600" dirty="0"/>
              <a:t>destinataire (par exemple, le système de gestion des commandes) et le traitement commence ainsi immédiatement</a:t>
            </a:r>
            <a:r>
              <a:rPr lang="fr-BE" sz="160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289983" y="4365105"/>
            <a:ext cx="38164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 typeface="Wingdings"/>
              <a:buChar char="à"/>
            </a:pPr>
            <a:r>
              <a:rPr lang="fr-BE" dirty="0">
                <a:sym typeface="Wingdings" panose="05000000000000000000" pitchFamily="2" charset="2"/>
              </a:rPr>
              <a:t>plus rapide</a:t>
            </a:r>
          </a:p>
          <a:p>
            <a:pPr marL="285750" lvl="1" indent="-285750">
              <a:buFont typeface="Wingdings"/>
              <a:buChar char="à"/>
            </a:pPr>
            <a:r>
              <a:rPr lang="fr-BE" dirty="0">
                <a:sym typeface="Wingdings" panose="05000000000000000000" pitchFamily="2" charset="2"/>
              </a:rPr>
              <a:t>moins d’opérations manuelles</a:t>
            </a:r>
          </a:p>
          <a:p>
            <a:pPr marL="285750" lvl="1" indent="-285750">
              <a:buFont typeface="Wingdings"/>
              <a:buChar char="à"/>
            </a:pPr>
            <a:r>
              <a:rPr lang="fr-BE" dirty="0">
                <a:sym typeface="Wingdings" panose="05000000000000000000" pitchFamily="2" charset="2"/>
              </a:rPr>
              <a:t>moins de </a:t>
            </a:r>
            <a:r>
              <a:rPr lang="fr-BE" dirty="0" smtClean="0">
                <a:sym typeface="Wingdings" panose="05000000000000000000" pitchFamily="2" charset="2"/>
              </a:rPr>
              <a:t>risques d’erreurs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99592" y="566124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u="sng" dirty="0" smtClean="0"/>
              <a:t>Alma &amp; EDI</a:t>
            </a:r>
            <a:r>
              <a:rPr lang="fr-BE" sz="1600" dirty="0" smtClean="0"/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OK pour </a:t>
            </a:r>
            <a:r>
              <a:rPr lang="fr-BE" sz="1600" dirty="0"/>
              <a:t>Baker &amp; Taylor, </a:t>
            </a:r>
            <a:r>
              <a:rPr lang="fr-BE" sz="1600" dirty="0" err="1"/>
              <a:t>Coutts</a:t>
            </a:r>
            <a:r>
              <a:rPr lang="fr-BE" sz="1600" dirty="0"/>
              <a:t> (</a:t>
            </a:r>
            <a:r>
              <a:rPr lang="fr-BE" sz="1600" dirty="0" err="1"/>
              <a:t>ingramcontent</a:t>
            </a:r>
            <a:r>
              <a:rPr lang="fr-BE" sz="1600" dirty="0"/>
              <a:t>), </a:t>
            </a:r>
            <a:r>
              <a:rPr lang="fr-BE" sz="1600" dirty="0" smtClean="0"/>
              <a:t>Dawson, </a:t>
            </a:r>
            <a:r>
              <a:rPr lang="fr-BE" sz="1600" dirty="0" err="1" smtClean="0"/>
              <a:t>Harrassowitz</a:t>
            </a:r>
            <a:r>
              <a:rPr lang="fr-BE" sz="1600" dirty="0" smtClean="0"/>
              <a:t>, YBP et </a:t>
            </a:r>
            <a:r>
              <a:rPr lang="fr-BE" sz="1600" dirty="0" err="1" smtClean="0"/>
              <a:t>Ebsco</a:t>
            </a:r>
            <a:r>
              <a:rPr lang="fr-BE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En phase de test chez Dawson.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9251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Plus simple avec : les EDI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3384376" cy="504056"/>
          </a:xfrm>
        </p:spPr>
        <p:txBody>
          <a:bodyPr>
            <a:noAutofit/>
          </a:bodyPr>
          <a:lstStyle/>
          <a:p>
            <a:r>
              <a:rPr lang="fr-BE" sz="2400" b="1" dirty="0" smtClean="0"/>
              <a:t>Processus manuel</a:t>
            </a:r>
            <a:endParaRPr lang="fr-BE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3" y="1844824"/>
            <a:ext cx="72008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03920" y="4581128"/>
            <a:ext cx="22958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b="1" dirty="0" smtClean="0"/>
              <a:t>Processus EDI</a:t>
            </a:r>
            <a:endParaRPr lang="fr-BE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5013176"/>
            <a:ext cx="5256584" cy="1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4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Plus simple avec : </a:t>
            </a:r>
            <a:r>
              <a:rPr lang="fr-BE" dirty="0" smtClean="0"/>
              <a:t>l’EOD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EOD = Embedded </a:t>
            </a:r>
            <a:r>
              <a:rPr lang="fr-BE" dirty="0" err="1" smtClean="0"/>
              <a:t>Order</a:t>
            </a:r>
            <a:r>
              <a:rPr lang="fr-BE" dirty="0" smtClean="0"/>
              <a:t> Data</a:t>
            </a:r>
          </a:p>
          <a:p>
            <a:r>
              <a:rPr lang="fr-BE" dirty="0" smtClean="0"/>
              <a:t>Les fichiers EOD contiennent </a:t>
            </a:r>
          </a:p>
          <a:p>
            <a:pPr lvl="1"/>
            <a:r>
              <a:rPr lang="fr-BE" dirty="0" smtClean="0"/>
              <a:t>des données bibliographiques</a:t>
            </a:r>
          </a:p>
          <a:p>
            <a:pPr lvl="1"/>
            <a:r>
              <a:rPr lang="fr-BE" dirty="0" smtClean="0"/>
              <a:t>l’inventaire (physique ou électronique)</a:t>
            </a:r>
          </a:p>
          <a:p>
            <a:pPr lvl="1"/>
            <a:r>
              <a:rPr lang="fr-BE" dirty="0" smtClean="0"/>
              <a:t>des données de commande (</a:t>
            </a:r>
            <a:r>
              <a:rPr lang="fr-BE" i="1" dirty="0" smtClean="0"/>
              <a:t>lignes de commande préconstruites</a:t>
            </a:r>
            <a:r>
              <a:rPr lang="fr-BE" dirty="0" smtClean="0"/>
              <a:t>)</a:t>
            </a:r>
          </a:p>
          <a:p>
            <a:r>
              <a:rPr lang="fr-BE" dirty="0" smtClean="0"/>
              <a:t>Ils sont </a:t>
            </a:r>
          </a:p>
          <a:p>
            <a:pPr lvl="1"/>
            <a:r>
              <a:rPr lang="fr-BE" dirty="0" smtClean="0"/>
              <a:t>fournis par le fournisseur</a:t>
            </a:r>
          </a:p>
          <a:p>
            <a:pPr lvl="1"/>
            <a:r>
              <a:rPr lang="fr-BE" dirty="0" smtClean="0"/>
              <a:t>chargés dans Alma par des routines (</a:t>
            </a:r>
            <a:r>
              <a:rPr lang="fr-BE" i="1" dirty="0" smtClean="0"/>
              <a:t>profil d’import</a:t>
            </a:r>
            <a:r>
              <a:rPr lang="fr-BE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 </a:t>
            </a:r>
            <a:r>
              <a:rPr lang="en-US" dirty="0" err="1" smtClean="0"/>
              <a:t>Vidéo</a:t>
            </a:r>
            <a:r>
              <a:rPr lang="en-US" dirty="0" smtClean="0"/>
              <a:t> : </a:t>
            </a:r>
            <a:r>
              <a:rPr lang="en-US" b="1" i="1" dirty="0" smtClean="0">
                <a:hlinkClick r:id="rId2"/>
              </a:rPr>
              <a:t>Importing </a:t>
            </a:r>
            <a:r>
              <a:rPr lang="en-US" b="1" i="1" dirty="0">
                <a:hlinkClick r:id="rId2"/>
              </a:rPr>
              <a:t>Bibliographic Records with Embedded Order Data</a:t>
            </a:r>
            <a:r>
              <a:rPr lang="en-US" b="1" i="1" dirty="0"/>
              <a:t> 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63688" y="5218579"/>
            <a:ext cx="53285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b="1" dirty="0" err="1"/>
              <a:t>Intéressant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regroupement</a:t>
            </a:r>
            <a:r>
              <a:rPr lang="en-US" sz="2000" b="1" dirty="0"/>
              <a:t> de </a:t>
            </a:r>
            <a:r>
              <a:rPr lang="en-US" sz="2000" b="1" dirty="0" err="1"/>
              <a:t>commandes</a:t>
            </a:r>
            <a:r>
              <a:rPr lang="en-US" sz="2000" b="1" dirty="0"/>
              <a:t> chez des </a:t>
            </a:r>
            <a:r>
              <a:rPr lang="en-US" sz="2000" b="1" dirty="0" err="1" smtClean="0"/>
              <a:t>fournisseurs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importants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89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79" y="1556792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Plus simple </a:t>
            </a:r>
            <a:r>
              <a:rPr lang="fr-BE" dirty="0" smtClean="0"/>
              <a:t>aussi si…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On parvient à un interfaçage poussé avec SAP</a:t>
            </a:r>
          </a:p>
          <a:p>
            <a:endParaRPr lang="fr-BE" dirty="0"/>
          </a:p>
          <a:p>
            <a:pPr marL="342900" lvl="1">
              <a:buClr>
                <a:schemeClr val="accent1"/>
              </a:buClr>
            </a:pPr>
            <a:endParaRPr lang="fr-BE" dirty="0" smtClean="0"/>
          </a:p>
          <a:p>
            <a:pPr marL="342900" lvl="1">
              <a:buClr>
                <a:schemeClr val="accent1"/>
              </a:buClr>
            </a:pPr>
            <a:endParaRPr lang="fr-BE" dirty="0"/>
          </a:p>
          <a:p>
            <a:pPr marL="342900" lvl="1">
              <a:buClr>
                <a:schemeClr val="accent1"/>
              </a:buClr>
            </a:pPr>
            <a:endParaRPr lang="fr-BE" dirty="0" smtClean="0"/>
          </a:p>
          <a:p>
            <a:pPr marL="342900" lvl="1">
              <a:buClr>
                <a:schemeClr val="accent1"/>
              </a:buClr>
            </a:pPr>
            <a:endParaRPr lang="fr-BE" dirty="0"/>
          </a:p>
          <a:p>
            <a:pPr marL="342900" lvl="1">
              <a:buClr>
                <a:schemeClr val="accent1"/>
              </a:buClr>
            </a:pPr>
            <a:endParaRPr lang="fr-BE" dirty="0" smtClean="0"/>
          </a:p>
          <a:p>
            <a:pPr marL="342900" lvl="1">
              <a:buClr>
                <a:schemeClr val="accent1"/>
              </a:buClr>
            </a:pPr>
            <a:r>
              <a:rPr lang="fr-BE" sz="2000" dirty="0" smtClean="0"/>
              <a:t>Il y a une réelle concentration </a:t>
            </a:r>
            <a:r>
              <a:rPr lang="fr-BE" sz="2000" dirty="0"/>
              <a:t>du travail dans </a:t>
            </a:r>
            <a:r>
              <a:rPr lang="fr-BE" sz="2000" dirty="0" smtClean="0"/>
              <a:t>quelques </a:t>
            </a:r>
            <a:r>
              <a:rPr lang="fr-BE" sz="2000" i="1" dirty="0" err="1" smtClean="0"/>
              <a:t>Acq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Departments</a:t>
            </a:r>
            <a:r>
              <a:rPr lang="fr-BE" sz="2000" i="1" dirty="0" smtClean="0"/>
              <a:t> </a:t>
            </a:r>
            <a:endParaRPr lang="fr-BE" sz="2000" i="1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- Acquisitions - (1a) et (1b) Introductions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_ALMA">
  <a:themeElements>
    <a:clrScheme name="Personnalisé 5">
      <a:dk1>
        <a:srgbClr val="2F2B20"/>
      </a:dk1>
      <a:lt1>
        <a:srgbClr val="FFFFFF"/>
      </a:lt1>
      <a:dk2>
        <a:srgbClr val="3C4457"/>
      </a:dk2>
      <a:lt2>
        <a:srgbClr val="FBBE34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FO_ALMA</Template>
  <TotalTime>206</TotalTime>
  <Words>1295</Words>
  <Application>Microsoft Office PowerPoint</Application>
  <PresentationFormat>Affichage à l'écran (4:3)</PresentationFormat>
  <Paragraphs>242</Paragraphs>
  <Slides>23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FO_ALMA</vt:lpstr>
      <vt:lpstr>Introduction </vt:lpstr>
      <vt:lpstr> (1a) Introduction générale </vt:lpstr>
      <vt:lpstr>Des workflows…</vt:lpstr>
      <vt:lpstr>Workflow Achat dans Alma</vt:lpstr>
      <vt:lpstr>Workflow Facturation dans Alma</vt:lpstr>
      <vt:lpstr>Plus simple avec : les EDI</vt:lpstr>
      <vt:lpstr>Plus simple avec : les EDI</vt:lpstr>
      <vt:lpstr>Plus simple avec : l’EOD</vt:lpstr>
      <vt:lpstr>Plus simple aussi si…</vt:lpstr>
      <vt:lpstr>Cadre</vt:lpstr>
      <vt:lpstr>Contenu de la formation</vt:lpstr>
      <vt:lpstr>Public cible</vt:lpstr>
      <vt:lpstr>Vocabulaire</vt:lpstr>
      <vt:lpstr> (1b) Introduction à  SAP @ ULg</vt:lpstr>
      <vt:lpstr>SAP - Principes de base </vt:lpstr>
      <vt:lpstr>SAP - Principes de base </vt:lpstr>
      <vt:lpstr>SAP – Principes de bases</vt:lpstr>
      <vt:lpstr>SAP – Principes de bases</vt:lpstr>
      <vt:lpstr>SAP - Interface</vt:lpstr>
      <vt:lpstr>SAP Concordance ALMA</vt:lpstr>
      <vt:lpstr>SAP Concordance ALMA</vt:lpstr>
      <vt:lpstr>SAP Concordance ALMA</vt:lpstr>
      <vt:lpstr>SAP Concordance ALMA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Renaville</dc:creator>
  <cp:lastModifiedBy>François Renaville</cp:lastModifiedBy>
  <cp:revision>57</cp:revision>
  <cp:lastPrinted>2013-11-05T15:03:53Z</cp:lastPrinted>
  <dcterms:created xsi:type="dcterms:W3CDTF">2015-03-10T14:33:01Z</dcterms:created>
  <dcterms:modified xsi:type="dcterms:W3CDTF">2015-11-04T14:32:29Z</dcterms:modified>
</cp:coreProperties>
</file>